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D09A0D-5E5D-46E4-8509-7409E2CE66D6}">
  <a:tblStyle styleId="{D8D09A0D-5E5D-46E4-8509-7409E2CE66D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AB6E3EE-1255-4217-9B25-D2FC9E92A04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aleway-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867fb41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867fb41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867fb410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f867fb4105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f867fb41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f867fb41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f867fb410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f867fb410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f867fb410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f867fb410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f867fb410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f867fb410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3cb60c51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3cb60c51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 Id="rId4" Type="http://schemas.openxmlformats.org/officeDocument/2006/relationships/image" Target="../media/image22.jpg"/><Relationship Id="rId5" Type="http://schemas.openxmlformats.org/officeDocument/2006/relationships/image" Target="../media/image11.jpg"/><Relationship Id="rId6"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jpg"/><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0" y="331825"/>
            <a:ext cx="9144000" cy="1185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b="0" lang="en" sz="3400">
                <a:latin typeface="Open Sans"/>
                <a:ea typeface="Open Sans"/>
                <a:cs typeface="Open Sans"/>
                <a:sym typeface="Open Sans"/>
              </a:rPr>
              <a:t>Continual Learning in Source Camera Identification</a:t>
            </a:r>
            <a:endParaRPr b="0" sz="3400">
              <a:latin typeface="Open Sans"/>
              <a:ea typeface="Open Sans"/>
              <a:cs typeface="Open Sans"/>
              <a:sym typeface="Open Sans"/>
            </a:endParaRPr>
          </a:p>
          <a:p>
            <a:pPr indent="0" lvl="0" marL="0" rtl="0" algn="l">
              <a:lnSpc>
                <a:spcPct val="100000"/>
              </a:lnSpc>
              <a:spcBef>
                <a:spcPts val="0"/>
              </a:spcBef>
              <a:spcAft>
                <a:spcPts val="0"/>
              </a:spcAft>
              <a:buSzPts val="4200"/>
              <a:buNone/>
            </a:pPr>
            <a:r>
              <a:t/>
            </a:r>
            <a:endParaRPr b="0" sz="4300">
              <a:latin typeface="Open Sans"/>
              <a:ea typeface="Open Sans"/>
              <a:cs typeface="Open Sans"/>
              <a:sym typeface="Open Sans"/>
            </a:endParaRPr>
          </a:p>
        </p:txBody>
      </p:sp>
      <p:sp>
        <p:nvSpPr>
          <p:cNvPr id="87" name="Google Shape;87;p13"/>
          <p:cNvSpPr txBox="1"/>
          <p:nvPr>
            <p:ph idx="1" type="subTitle"/>
          </p:nvPr>
        </p:nvSpPr>
        <p:spPr>
          <a:xfrm>
            <a:off x="0" y="3028950"/>
            <a:ext cx="9144000" cy="689400"/>
          </a:xfrm>
          <a:prstGeom prst="rect">
            <a:avLst/>
          </a:prstGeom>
          <a:noFill/>
          <a:ln>
            <a:noFill/>
          </a:ln>
        </p:spPr>
        <p:txBody>
          <a:bodyPr anchorCtr="0" anchor="t" bIns="91425" lIns="91425" spcFirstLastPara="1" rIns="91425" wrap="square" tIns="91425">
            <a:normAutofit/>
          </a:bodyPr>
          <a:lstStyle/>
          <a:p>
            <a:pPr indent="0" lvl="0" marL="0" rtl="0" algn="ctr">
              <a:lnSpc>
                <a:spcPct val="60000"/>
              </a:lnSpc>
              <a:spcBef>
                <a:spcPts val="0"/>
              </a:spcBef>
              <a:spcAft>
                <a:spcPts val="0"/>
              </a:spcAft>
              <a:buSzPts val="1600"/>
              <a:buNone/>
            </a:pPr>
            <a:r>
              <a:rPr lang="en" sz="1516">
                <a:solidFill>
                  <a:schemeClr val="dk2"/>
                </a:solidFill>
              </a:rPr>
              <a:t>Master’s Thesis Project-1</a:t>
            </a:r>
            <a:endParaRPr sz="1516">
              <a:solidFill>
                <a:schemeClr val="dk2"/>
              </a:solidFill>
            </a:endParaRPr>
          </a:p>
          <a:p>
            <a:pPr indent="0" lvl="0" marL="0" rtl="0" algn="ctr">
              <a:lnSpc>
                <a:spcPct val="60000"/>
              </a:lnSpc>
              <a:spcBef>
                <a:spcPts val="0"/>
              </a:spcBef>
              <a:spcAft>
                <a:spcPts val="0"/>
              </a:spcAft>
              <a:buSzPts val="1600"/>
              <a:buNone/>
            </a:pPr>
            <a:r>
              <a:t/>
            </a:r>
            <a:endParaRPr sz="1300">
              <a:solidFill>
                <a:schemeClr val="dk2"/>
              </a:solidFill>
            </a:endParaRPr>
          </a:p>
          <a:p>
            <a:pPr indent="0" lvl="0" marL="0" rtl="0" algn="ctr">
              <a:lnSpc>
                <a:spcPct val="60000"/>
              </a:lnSpc>
              <a:spcBef>
                <a:spcPts val="0"/>
              </a:spcBef>
              <a:spcAft>
                <a:spcPts val="0"/>
              </a:spcAft>
              <a:buSzPts val="1600"/>
              <a:buNone/>
            </a:pPr>
            <a:r>
              <a:rPr lang="en" sz="1500">
                <a:solidFill>
                  <a:schemeClr val="dk2"/>
                </a:solidFill>
              </a:rPr>
              <a:t> Mid Semester 2024</a:t>
            </a:r>
            <a:endParaRPr sz="1500">
              <a:solidFill>
                <a:schemeClr val="dk2"/>
              </a:solidFill>
            </a:endParaRPr>
          </a:p>
        </p:txBody>
      </p:sp>
      <p:sp>
        <p:nvSpPr>
          <p:cNvPr id="88" name="Google Shape;88;p13"/>
          <p:cNvSpPr txBox="1"/>
          <p:nvPr>
            <p:ph idx="1" type="subTitle"/>
          </p:nvPr>
        </p:nvSpPr>
        <p:spPr>
          <a:xfrm>
            <a:off x="0" y="3565950"/>
            <a:ext cx="9144000" cy="19482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1600"/>
              <a:buNone/>
            </a:pPr>
            <a:r>
              <a:rPr b="1" lang="en" sz="1500" u="sng">
                <a:solidFill>
                  <a:schemeClr val="dk2"/>
                </a:solidFill>
              </a:rPr>
              <a:t>Presented By:</a:t>
            </a:r>
            <a:endParaRPr b="1" sz="1500" u="sng">
              <a:solidFill>
                <a:schemeClr val="dk2"/>
              </a:solidFill>
            </a:endParaRPr>
          </a:p>
          <a:p>
            <a:pPr indent="0" lvl="0" marL="0" rtl="0" algn="l">
              <a:lnSpc>
                <a:spcPct val="150000"/>
              </a:lnSpc>
              <a:spcBef>
                <a:spcPts val="0"/>
              </a:spcBef>
              <a:spcAft>
                <a:spcPts val="0"/>
              </a:spcAft>
              <a:buSzPts val="1600"/>
              <a:buNone/>
            </a:pPr>
            <a:r>
              <a:rPr lang="en">
                <a:solidFill>
                  <a:schemeClr val="dk2"/>
                </a:solidFill>
              </a:rPr>
              <a:t>Abdul Razique (2023CSM1001)</a:t>
            </a:r>
            <a:endParaRPr>
              <a:solidFill>
                <a:schemeClr val="dk2"/>
              </a:solidFill>
            </a:endParaRPr>
          </a:p>
          <a:p>
            <a:pPr indent="0" lvl="0" marL="0" rtl="0" algn="l">
              <a:lnSpc>
                <a:spcPct val="150000"/>
              </a:lnSpc>
              <a:spcBef>
                <a:spcPts val="0"/>
              </a:spcBef>
              <a:spcAft>
                <a:spcPts val="0"/>
              </a:spcAft>
              <a:buNone/>
            </a:pPr>
            <a:r>
              <a:rPr lang="en" sz="1200">
                <a:solidFill>
                  <a:schemeClr val="dk2"/>
                </a:solidFill>
              </a:rPr>
              <a:t>M.Tech. in Computer Science and Engineering</a:t>
            </a:r>
            <a:endParaRPr b="1" sz="1500" u="sng">
              <a:solidFill>
                <a:schemeClr val="dk2"/>
              </a:solidFill>
            </a:endParaRPr>
          </a:p>
          <a:p>
            <a:pPr indent="0" lvl="0" marL="0" rtl="0" algn="ctr">
              <a:lnSpc>
                <a:spcPct val="150000"/>
              </a:lnSpc>
              <a:spcBef>
                <a:spcPts val="0"/>
              </a:spcBef>
              <a:spcAft>
                <a:spcPts val="0"/>
              </a:spcAft>
              <a:buSzPts val="1600"/>
              <a:buNone/>
            </a:pPr>
            <a:r>
              <a:t/>
            </a:r>
            <a:endParaRPr>
              <a:solidFill>
                <a:schemeClr val="dk2"/>
              </a:solidFill>
            </a:endParaRPr>
          </a:p>
        </p:txBody>
      </p:sp>
      <p:pic>
        <p:nvPicPr>
          <p:cNvPr id="89" name="Google Shape;89;p13"/>
          <p:cNvPicPr preferRelativeResize="0"/>
          <p:nvPr/>
        </p:nvPicPr>
        <p:blipFill rotWithShape="1">
          <a:blip r:embed="rId3">
            <a:alphaModFix/>
          </a:blip>
          <a:srcRect b="0" l="0" r="0" t="0"/>
          <a:stretch/>
        </p:blipFill>
        <p:spPr>
          <a:xfrm>
            <a:off x="3888176" y="1517700"/>
            <a:ext cx="1237200" cy="1358851"/>
          </a:xfrm>
          <a:prstGeom prst="rect">
            <a:avLst/>
          </a:prstGeom>
          <a:noFill/>
          <a:ln>
            <a:noFill/>
          </a:ln>
        </p:spPr>
      </p:pic>
      <p:sp>
        <p:nvSpPr>
          <p:cNvPr id="90" name="Google Shape;90;p13"/>
          <p:cNvSpPr txBox="1"/>
          <p:nvPr/>
        </p:nvSpPr>
        <p:spPr>
          <a:xfrm>
            <a:off x="5409650" y="3605825"/>
            <a:ext cx="3611100" cy="1359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200" u="sng">
                <a:solidFill>
                  <a:schemeClr val="dk2"/>
                </a:solidFill>
                <a:latin typeface="Lato"/>
                <a:ea typeface="Lato"/>
                <a:cs typeface="Lato"/>
                <a:sym typeface="Lato"/>
              </a:rPr>
              <a:t>Team Members</a:t>
            </a:r>
            <a:r>
              <a:rPr lang="en" sz="1200">
                <a:solidFill>
                  <a:schemeClr val="dk2"/>
                </a:solidFill>
                <a:latin typeface="Lato"/>
                <a:ea typeface="Lato"/>
                <a:cs typeface="Lato"/>
                <a:sym typeface="Lato"/>
              </a:rPr>
              <a:t>:-</a:t>
            </a:r>
            <a:endParaRPr sz="1200">
              <a:solidFill>
                <a:schemeClr val="dk2"/>
              </a:solidFill>
              <a:latin typeface="Lato"/>
              <a:ea typeface="Lato"/>
              <a:cs typeface="Lato"/>
              <a:sym typeface="Lato"/>
            </a:endParaRPr>
          </a:p>
          <a:p>
            <a:pPr indent="0" lvl="0" marL="0" rtl="0" algn="r">
              <a:lnSpc>
                <a:spcPct val="115000"/>
              </a:lnSpc>
              <a:spcBef>
                <a:spcPts val="0"/>
              </a:spcBef>
              <a:spcAft>
                <a:spcPts val="0"/>
              </a:spcAft>
              <a:buNone/>
            </a:pPr>
            <a:r>
              <a:rPr lang="en" sz="1200">
                <a:solidFill>
                  <a:schemeClr val="dk2"/>
                </a:solidFill>
                <a:latin typeface="Lato"/>
                <a:ea typeface="Lato"/>
                <a:cs typeface="Lato"/>
                <a:sym typeface="Lato"/>
              </a:rPr>
              <a:t>Rejoy Chakraborty</a:t>
            </a:r>
            <a:endParaRPr sz="1200">
              <a:solidFill>
                <a:schemeClr val="dk2"/>
              </a:solidFill>
              <a:latin typeface="Lato"/>
              <a:ea typeface="Lato"/>
              <a:cs typeface="Lato"/>
              <a:sym typeface="Lato"/>
            </a:endParaRPr>
          </a:p>
          <a:p>
            <a:pPr indent="0" lvl="0" marL="0" rtl="0" algn="r">
              <a:lnSpc>
                <a:spcPct val="115000"/>
              </a:lnSpc>
              <a:spcBef>
                <a:spcPts val="0"/>
              </a:spcBef>
              <a:spcAft>
                <a:spcPts val="0"/>
              </a:spcAft>
              <a:buNone/>
            </a:pPr>
            <a:r>
              <a:rPr lang="en" sz="1200">
                <a:solidFill>
                  <a:schemeClr val="dk2"/>
                </a:solidFill>
                <a:latin typeface="Lato"/>
                <a:ea typeface="Lato"/>
                <a:cs typeface="Lato"/>
                <a:sym typeface="Lato"/>
              </a:rPr>
              <a:t>Dr. Puneet Goyal(</a:t>
            </a:r>
            <a:r>
              <a:rPr b="1" lang="en" sz="1200">
                <a:solidFill>
                  <a:schemeClr val="dk2"/>
                </a:solidFill>
                <a:latin typeface="Lato"/>
                <a:ea typeface="Lato"/>
                <a:cs typeface="Lato"/>
                <a:sym typeface="Lato"/>
              </a:rPr>
              <a:t>Supervisor)</a:t>
            </a:r>
            <a:endParaRPr b="1" sz="1200">
              <a:solidFill>
                <a:schemeClr val="dk2"/>
              </a:solidFill>
              <a:latin typeface="Lato"/>
              <a:ea typeface="Lato"/>
              <a:cs typeface="Lato"/>
              <a:sym typeface="Lato"/>
            </a:endParaRPr>
          </a:p>
          <a:p>
            <a:pPr indent="0" lvl="0" marL="0" rtl="0" algn="r">
              <a:lnSpc>
                <a:spcPct val="115000"/>
              </a:lnSpc>
              <a:spcBef>
                <a:spcPts val="0"/>
              </a:spcBef>
              <a:spcAft>
                <a:spcPts val="0"/>
              </a:spcAft>
              <a:buNone/>
            </a:pPr>
            <a:r>
              <a:rPr lang="en" sz="1200">
                <a:solidFill>
                  <a:schemeClr val="dk2"/>
                </a:solidFill>
                <a:latin typeface="Lato"/>
                <a:ea typeface="Lato"/>
                <a:cs typeface="Lato"/>
                <a:sym typeface="Lato"/>
              </a:rPr>
              <a:t>Protyay Dey</a:t>
            </a:r>
            <a:endParaRPr sz="1200">
              <a:solidFill>
                <a:schemeClr val="dk2"/>
              </a:solidFill>
              <a:latin typeface="Lato"/>
              <a:ea typeface="Lato"/>
              <a:cs typeface="Lato"/>
              <a:sym typeface="Lato"/>
            </a:endParaRPr>
          </a:p>
          <a:p>
            <a:pPr indent="0" lvl="0" marL="0" rtl="0" algn="r">
              <a:lnSpc>
                <a:spcPct val="115000"/>
              </a:lnSpc>
              <a:spcBef>
                <a:spcPts val="0"/>
              </a:spcBef>
              <a:spcAft>
                <a:spcPts val="0"/>
              </a:spcAft>
              <a:buNone/>
            </a:pPr>
            <a:r>
              <a:rPr lang="en" sz="1200">
                <a:solidFill>
                  <a:schemeClr val="dk2"/>
                </a:solidFill>
                <a:latin typeface="Lato"/>
                <a:ea typeface="Lato"/>
                <a:cs typeface="Lato"/>
                <a:sym typeface="Lato"/>
              </a:rPr>
              <a:t>Abhilasha Jadhav</a:t>
            </a:r>
            <a:endParaRPr sz="1200">
              <a:solidFill>
                <a:schemeClr val="dk2"/>
              </a:solidFill>
              <a:latin typeface="Lato"/>
              <a:ea typeface="Lato"/>
              <a:cs typeface="Lato"/>
              <a:sym typeface="Lato"/>
            </a:endParaRPr>
          </a:p>
          <a:p>
            <a:pPr indent="0" lvl="0" marL="0" rtl="0" algn="r">
              <a:lnSpc>
                <a:spcPct val="115000"/>
              </a:lnSpc>
              <a:spcBef>
                <a:spcPts val="0"/>
              </a:spcBef>
              <a:spcAft>
                <a:spcPts val="0"/>
              </a:spcAft>
              <a:buNone/>
            </a:pPr>
            <a:r>
              <a:t/>
            </a:r>
            <a:endParaRPr sz="1500">
              <a:solidFill>
                <a:schemeClr val="dk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Literature Review</a:t>
            </a:r>
            <a:endParaRPr/>
          </a:p>
        </p:txBody>
      </p:sp>
      <p:sp>
        <p:nvSpPr>
          <p:cNvPr id="144" name="Google Shape;144;p22"/>
          <p:cNvSpPr txBox="1"/>
          <p:nvPr>
            <p:ph idx="1" type="body"/>
          </p:nvPr>
        </p:nvSpPr>
        <p:spPr>
          <a:xfrm>
            <a:off x="729450" y="1316875"/>
            <a:ext cx="7688700" cy="3841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93693"/>
              <a:buNone/>
            </a:pPr>
            <a:r>
              <a:rPr b="1" lang="en" sz="1500">
                <a:solidFill>
                  <a:schemeClr val="dk2"/>
                </a:solidFill>
              </a:rPr>
              <a:t>Overcoming catastrophic forgetting in neural networks[1]</a:t>
            </a:r>
            <a:endParaRPr b="1" sz="1500">
              <a:solidFill>
                <a:schemeClr val="dk2"/>
              </a:solidFill>
            </a:endParaRPr>
          </a:p>
          <a:p>
            <a:pPr indent="0" lvl="0" marL="0" rtl="0" algn="l">
              <a:lnSpc>
                <a:spcPct val="115000"/>
              </a:lnSpc>
              <a:spcBef>
                <a:spcPts val="1200"/>
              </a:spcBef>
              <a:spcAft>
                <a:spcPts val="0"/>
              </a:spcAft>
              <a:buSzPct val="108108"/>
              <a:buNone/>
            </a:pPr>
            <a:r>
              <a:rPr lang="en">
                <a:solidFill>
                  <a:schemeClr val="dk2"/>
                </a:solidFill>
              </a:rPr>
              <a:t>Authors:  James Kirkpatrick et al.</a:t>
            </a:r>
            <a:endParaRPr>
              <a:solidFill>
                <a:schemeClr val="dk2"/>
              </a:solidFill>
            </a:endParaRPr>
          </a:p>
          <a:p>
            <a:pPr indent="0" lvl="0" marL="0" rtl="0" algn="l">
              <a:lnSpc>
                <a:spcPct val="115000"/>
              </a:lnSpc>
              <a:spcBef>
                <a:spcPts val="1200"/>
              </a:spcBef>
              <a:spcAft>
                <a:spcPts val="0"/>
              </a:spcAft>
              <a:buSzPct val="108108"/>
              <a:buNone/>
            </a:pPr>
            <a:r>
              <a:rPr lang="en">
                <a:solidFill>
                  <a:schemeClr val="dk2"/>
                </a:solidFill>
              </a:rPr>
              <a:t>Paper proposed the Elastic Weight Consolidation (EWC) method, a regularization-based approach that leverages the Fisher Information Matrix to quantify the importance of each parameter for previously learned tasks by penalizing changes to important parameters during the training of new tasks. EWC effectively mitigates catastrophic forgetting without requiring explicit storage of past data.</a:t>
            </a:r>
            <a:endParaRPr>
              <a:solidFill>
                <a:schemeClr val="dk2"/>
              </a:solidFill>
            </a:endParaRPr>
          </a:p>
          <a:p>
            <a:pPr indent="0" lvl="0" marL="0" rtl="0" algn="l">
              <a:lnSpc>
                <a:spcPct val="115000"/>
              </a:lnSpc>
              <a:spcBef>
                <a:spcPts val="1200"/>
              </a:spcBef>
              <a:spcAft>
                <a:spcPts val="0"/>
              </a:spcAft>
              <a:buSzPct val="93693"/>
              <a:buNone/>
            </a:pPr>
            <a:r>
              <a:t/>
            </a:r>
            <a:endParaRPr b="1" sz="1500">
              <a:solidFill>
                <a:schemeClr val="dk2"/>
              </a:solidFill>
            </a:endParaRPr>
          </a:p>
          <a:p>
            <a:pPr indent="0" lvl="0" marL="0" rtl="0" algn="l">
              <a:lnSpc>
                <a:spcPct val="115000"/>
              </a:lnSpc>
              <a:spcBef>
                <a:spcPts val="1200"/>
              </a:spcBef>
              <a:spcAft>
                <a:spcPts val="0"/>
              </a:spcAft>
              <a:buSzPct val="93693"/>
              <a:buNone/>
            </a:pPr>
            <a:r>
              <a:rPr b="1" lang="en" sz="1500">
                <a:solidFill>
                  <a:schemeClr val="dk2"/>
                </a:solidFill>
              </a:rPr>
              <a:t>Online Continual Learning in Image Classification[2]</a:t>
            </a:r>
            <a:endParaRPr b="1" sz="1500">
              <a:solidFill>
                <a:schemeClr val="dk2"/>
              </a:solidFill>
            </a:endParaRPr>
          </a:p>
          <a:p>
            <a:pPr indent="0" lvl="0" marL="0" rtl="0" algn="l">
              <a:lnSpc>
                <a:spcPct val="115000"/>
              </a:lnSpc>
              <a:spcBef>
                <a:spcPts val="1200"/>
              </a:spcBef>
              <a:spcAft>
                <a:spcPts val="0"/>
              </a:spcAft>
              <a:buSzPct val="108108"/>
              <a:buNone/>
            </a:pPr>
            <a:r>
              <a:rPr lang="en">
                <a:solidFill>
                  <a:schemeClr val="dk2"/>
                </a:solidFill>
              </a:rPr>
              <a:t>Authors:  Zheda Mai et al.</a:t>
            </a:r>
            <a:endParaRPr>
              <a:solidFill>
                <a:schemeClr val="dk2"/>
              </a:solidFill>
            </a:endParaRPr>
          </a:p>
          <a:p>
            <a:pPr indent="0" lvl="0" marL="0" rtl="0" algn="l">
              <a:lnSpc>
                <a:spcPct val="115000"/>
              </a:lnSpc>
              <a:spcBef>
                <a:spcPts val="1200"/>
              </a:spcBef>
              <a:spcAft>
                <a:spcPts val="0"/>
              </a:spcAft>
              <a:buSzPct val="108108"/>
              <a:buNone/>
            </a:pPr>
            <a:r>
              <a:rPr lang="en">
                <a:solidFill>
                  <a:schemeClr val="dk2"/>
                </a:solidFill>
              </a:rPr>
              <a:t>The paper categorizes continual learning into three main scenarios: task incremental, class incremental, and domain incremental learning. The survey evaluates various state-of-the-art methods like iCaRL, MIR, and GDumb across these scenarios to determine which methods perform best under different experimental conditions.</a:t>
            </a:r>
            <a:endParaRPr/>
          </a:p>
          <a:p>
            <a:pPr indent="0" lvl="0" marL="0" rtl="0" algn="l">
              <a:lnSpc>
                <a:spcPct val="115000"/>
              </a:lnSpc>
              <a:spcBef>
                <a:spcPts val="1200"/>
              </a:spcBef>
              <a:spcAft>
                <a:spcPts val="1200"/>
              </a:spcAft>
              <a:buSzPct val="108108"/>
              <a:buNone/>
            </a:pPr>
            <a:r>
              <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Statement</a:t>
            </a:r>
            <a:endParaRPr/>
          </a:p>
        </p:txBody>
      </p:sp>
      <p:sp>
        <p:nvSpPr>
          <p:cNvPr id="150" name="Google Shape;150;p23"/>
          <p:cNvSpPr txBox="1"/>
          <p:nvPr>
            <p:ph idx="1" type="body"/>
          </p:nvPr>
        </p:nvSpPr>
        <p:spPr>
          <a:xfrm>
            <a:off x="729450" y="16216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600">
                <a:solidFill>
                  <a:schemeClr val="dk2"/>
                </a:solidFill>
              </a:rPr>
              <a:t>Creating </a:t>
            </a:r>
            <a:r>
              <a:rPr b="1" lang="en" sz="1600">
                <a:solidFill>
                  <a:schemeClr val="dk2"/>
                </a:solidFill>
              </a:rPr>
              <a:t>Document Forensic dataset</a:t>
            </a:r>
            <a:r>
              <a:rPr lang="en" sz="1600">
                <a:solidFill>
                  <a:schemeClr val="dk2"/>
                </a:solidFill>
              </a:rPr>
              <a:t> and corresponding </a:t>
            </a:r>
            <a:r>
              <a:rPr b="1" lang="en" sz="1600">
                <a:solidFill>
                  <a:schemeClr val="dk2"/>
                </a:solidFill>
              </a:rPr>
              <a:t>Benchmark results</a:t>
            </a:r>
            <a:r>
              <a:rPr lang="en" sz="1600">
                <a:solidFill>
                  <a:schemeClr val="dk2"/>
                </a:solidFill>
              </a:rPr>
              <a:t>.</a:t>
            </a:r>
            <a:endParaRPr sz="1600">
              <a:solidFill>
                <a:schemeClr val="dk2"/>
              </a:solidFill>
            </a:endParaRPr>
          </a:p>
          <a:p>
            <a:pPr indent="0" lvl="0" marL="0" rtl="0" algn="l">
              <a:lnSpc>
                <a:spcPct val="115000"/>
              </a:lnSpc>
              <a:spcBef>
                <a:spcPts val="1200"/>
              </a:spcBef>
              <a:spcAft>
                <a:spcPts val="0"/>
              </a:spcAft>
              <a:buSzPts val="1300"/>
              <a:buNone/>
            </a:pPr>
            <a:r>
              <a:t/>
            </a:r>
            <a:endParaRPr sz="1600">
              <a:solidFill>
                <a:schemeClr val="dk2"/>
              </a:solidFill>
            </a:endParaRPr>
          </a:p>
          <a:p>
            <a:pPr indent="0" lvl="0" marL="0" rtl="0" algn="l">
              <a:lnSpc>
                <a:spcPct val="115000"/>
              </a:lnSpc>
              <a:spcBef>
                <a:spcPts val="1200"/>
              </a:spcBef>
              <a:spcAft>
                <a:spcPts val="1200"/>
              </a:spcAft>
              <a:buSzPts val="1300"/>
              <a:buNone/>
            </a:pPr>
            <a:r>
              <a:rPr lang="en" sz="1600">
                <a:solidFill>
                  <a:schemeClr val="dk2"/>
                </a:solidFill>
              </a:rPr>
              <a:t>Exploring the </a:t>
            </a:r>
            <a:r>
              <a:rPr b="1" lang="en" sz="1600">
                <a:solidFill>
                  <a:schemeClr val="dk2"/>
                </a:solidFill>
              </a:rPr>
              <a:t>Continual Learning</a:t>
            </a:r>
            <a:r>
              <a:rPr lang="en" sz="1600">
                <a:solidFill>
                  <a:schemeClr val="dk2"/>
                </a:solidFill>
              </a:rPr>
              <a:t> in the field of </a:t>
            </a:r>
            <a:r>
              <a:rPr b="1" lang="en" sz="1600">
                <a:solidFill>
                  <a:schemeClr val="dk2"/>
                </a:solidFill>
              </a:rPr>
              <a:t>Source Camera Model Identification</a:t>
            </a:r>
            <a:r>
              <a:rPr lang="en" sz="1600">
                <a:solidFill>
                  <a:schemeClr val="dk2"/>
                </a:solidFill>
              </a:rPr>
              <a:t>(SCMI).</a:t>
            </a:r>
            <a:endParaRPr sz="16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7650" y="7659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 Continual Learning</a:t>
            </a:r>
            <a:endParaRPr/>
          </a:p>
        </p:txBody>
      </p:sp>
      <p:sp>
        <p:nvSpPr>
          <p:cNvPr id="156" name="Google Shape;156;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 </a:t>
            </a:r>
            <a:endParaRPr/>
          </a:p>
        </p:txBody>
      </p:sp>
      <p:pic>
        <p:nvPicPr>
          <p:cNvPr id="157" name="Google Shape;157;p24"/>
          <p:cNvPicPr preferRelativeResize="0"/>
          <p:nvPr/>
        </p:nvPicPr>
        <p:blipFill rotWithShape="1">
          <a:blip r:embed="rId3">
            <a:alphaModFix/>
          </a:blip>
          <a:srcRect b="0" l="0" r="0" t="0"/>
          <a:stretch/>
        </p:blipFill>
        <p:spPr>
          <a:xfrm>
            <a:off x="1828650" y="1301150"/>
            <a:ext cx="6275625" cy="377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Methods of Continual Learning</a:t>
            </a:r>
            <a:endParaRPr/>
          </a:p>
        </p:txBody>
      </p:sp>
      <p:sp>
        <p:nvSpPr>
          <p:cNvPr id="163" name="Google Shape;163;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64" name="Google Shape;164;p25"/>
          <p:cNvPicPr preferRelativeResize="0"/>
          <p:nvPr/>
        </p:nvPicPr>
        <p:blipFill>
          <a:blip r:embed="rId3">
            <a:alphaModFix/>
          </a:blip>
          <a:stretch>
            <a:fillRect/>
          </a:stretch>
        </p:blipFill>
        <p:spPr>
          <a:xfrm>
            <a:off x="752475" y="1419225"/>
            <a:ext cx="7539950" cy="3289800"/>
          </a:xfrm>
          <a:prstGeom prst="rect">
            <a:avLst/>
          </a:prstGeom>
          <a:noFill/>
          <a:ln>
            <a:noFill/>
          </a:ln>
        </p:spPr>
      </p:pic>
      <p:sp>
        <p:nvSpPr>
          <p:cNvPr id="165" name="Google Shape;165;p25"/>
          <p:cNvSpPr txBox="1"/>
          <p:nvPr/>
        </p:nvSpPr>
        <p:spPr>
          <a:xfrm>
            <a:off x="353375" y="4640950"/>
            <a:ext cx="84162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22222"/>
                </a:solidFill>
                <a:highlight>
                  <a:srgbClr val="FFFFFF"/>
                </a:highlight>
              </a:rPr>
              <a:t>Img Src: Parisi, German I., et al. "Continual lifelong learning with neural networks: A review." </a:t>
            </a:r>
            <a:r>
              <a:rPr i="1" lang="en" sz="1000">
                <a:solidFill>
                  <a:srgbClr val="222222"/>
                </a:solidFill>
                <a:highlight>
                  <a:srgbClr val="FFFFFF"/>
                </a:highlight>
              </a:rPr>
              <a:t>Neural networks</a:t>
            </a:r>
            <a:r>
              <a:rPr lang="en" sz="1000">
                <a:solidFill>
                  <a:srgbClr val="222222"/>
                </a:solidFill>
                <a:highlight>
                  <a:srgbClr val="FFFFFF"/>
                </a:highlight>
              </a:rPr>
              <a:t> 113 (2019): 54-714</a:t>
            </a:r>
            <a:endParaRPr sz="1000">
              <a:solidFill>
                <a:srgbClr val="222222"/>
              </a:solidFill>
              <a:highlight>
                <a:srgbClr val="FFFFFF"/>
              </a:highlight>
            </a:endParaRPr>
          </a:p>
          <a:p>
            <a:pPr indent="0" lvl="0" marL="0" rtl="0" algn="l">
              <a:spcBef>
                <a:spcPts val="0"/>
              </a:spcBef>
              <a:spcAft>
                <a:spcPts val="0"/>
              </a:spcAft>
              <a:buNone/>
            </a:pPr>
            <a:r>
              <a:rPr lang="en" sz="900"/>
              <a:t>Url: https://arxiv.org/pdf/1910.02718</a:t>
            </a:r>
            <a:r>
              <a:rPr lang="en" sz="1000">
                <a:solidFill>
                  <a:srgbClr val="222222"/>
                </a:solidFill>
                <a:highlight>
                  <a:srgbClr val="FFFFFF"/>
                </a:highlight>
              </a:rPr>
              <a:t>.</a:t>
            </a:r>
            <a:endParaRPr sz="1800">
              <a:solidFill>
                <a:srgbClr val="59595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 Elastic Weight Consolidation(EWC)</a:t>
            </a:r>
            <a:endParaRPr/>
          </a:p>
        </p:txBody>
      </p:sp>
      <p:sp>
        <p:nvSpPr>
          <p:cNvPr id="171" name="Google Shape;171;p26"/>
          <p:cNvSpPr txBox="1"/>
          <p:nvPr>
            <p:ph idx="1" type="body"/>
          </p:nvPr>
        </p:nvSpPr>
        <p:spPr>
          <a:xfrm>
            <a:off x="513250" y="1621675"/>
            <a:ext cx="79050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sz="1500">
              <a:solidFill>
                <a:schemeClr val="dk2"/>
              </a:solidFill>
            </a:endParaRPr>
          </a:p>
          <a:p>
            <a:pPr indent="0" lvl="0" marL="0" rtl="0" algn="l">
              <a:lnSpc>
                <a:spcPct val="115000"/>
              </a:lnSpc>
              <a:spcBef>
                <a:spcPts val="1200"/>
              </a:spcBef>
              <a:spcAft>
                <a:spcPts val="0"/>
              </a:spcAft>
              <a:buSzPts val="1300"/>
              <a:buNone/>
            </a:pPr>
            <a:r>
              <a:t/>
            </a:r>
            <a:endParaRPr sz="1500">
              <a:solidFill>
                <a:schemeClr val="dk2"/>
              </a:solidFill>
            </a:endParaRPr>
          </a:p>
          <a:p>
            <a:pPr indent="0" lvl="0" marL="0" rtl="0" algn="l">
              <a:lnSpc>
                <a:spcPct val="115000"/>
              </a:lnSpc>
              <a:spcBef>
                <a:spcPts val="1200"/>
              </a:spcBef>
              <a:spcAft>
                <a:spcPts val="0"/>
              </a:spcAft>
              <a:buSzPts val="1300"/>
              <a:buNone/>
            </a:pPr>
            <a:r>
              <a:t/>
            </a:r>
            <a:endParaRPr sz="1500">
              <a:solidFill>
                <a:schemeClr val="dk2"/>
              </a:solidFill>
            </a:endParaRPr>
          </a:p>
          <a:p>
            <a:pPr indent="0" lvl="0" marL="0" rtl="0" algn="l">
              <a:lnSpc>
                <a:spcPct val="115000"/>
              </a:lnSpc>
              <a:spcBef>
                <a:spcPts val="1200"/>
              </a:spcBef>
              <a:spcAft>
                <a:spcPts val="0"/>
              </a:spcAft>
              <a:buSzPts val="1300"/>
              <a:buNone/>
            </a:pPr>
            <a:r>
              <a:t/>
            </a:r>
            <a:endParaRPr sz="1500">
              <a:solidFill>
                <a:schemeClr val="dk2"/>
              </a:solidFill>
            </a:endParaRPr>
          </a:p>
          <a:p>
            <a:pPr indent="0" lvl="0" marL="0" rtl="0" algn="l">
              <a:lnSpc>
                <a:spcPct val="115000"/>
              </a:lnSpc>
              <a:spcBef>
                <a:spcPts val="1200"/>
              </a:spcBef>
              <a:spcAft>
                <a:spcPts val="1200"/>
              </a:spcAft>
              <a:buSzPts val="1300"/>
              <a:buNone/>
            </a:pPr>
            <a:r>
              <a:t/>
            </a:r>
            <a:endParaRPr sz="1500">
              <a:solidFill>
                <a:schemeClr val="dk2"/>
              </a:solidFill>
            </a:endParaRPr>
          </a:p>
        </p:txBody>
      </p:sp>
      <p:pic>
        <p:nvPicPr>
          <p:cNvPr id="172" name="Google Shape;172;p26"/>
          <p:cNvPicPr preferRelativeResize="0"/>
          <p:nvPr/>
        </p:nvPicPr>
        <p:blipFill rotWithShape="1">
          <a:blip r:embed="rId3">
            <a:alphaModFix/>
          </a:blip>
          <a:srcRect b="0" l="0" r="0" t="0"/>
          <a:stretch/>
        </p:blipFill>
        <p:spPr>
          <a:xfrm>
            <a:off x="1449125" y="1690423"/>
            <a:ext cx="4242550" cy="2348675"/>
          </a:xfrm>
          <a:prstGeom prst="rect">
            <a:avLst/>
          </a:prstGeom>
          <a:noFill/>
          <a:ln>
            <a:noFill/>
          </a:ln>
        </p:spPr>
      </p:pic>
      <p:sp>
        <p:nvSpPr>
          <p:cNvPr id="173" name="Google Shape;173;p26"/>
          <p:cNvSpPr txBox="1"/>
          <p:nvPr/>
        </p:nvSpPr>
        <p:spPr>
          <a:xfrm>
            <a:off x="912575" y="4386650"/>
            <a:ext cx="7767300" cy="34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Lato"/>
                <a:ea typeface="Lato"/>
                <a:cs typeface="Lato"/>
                <a:sym typeface="Lato"/>
              </a:rPr>
              <a:t>Fig: EWC ensures task A is remembered while training on task B.[1]</a:t>
            </a:r>
            <a:endParaRPr b="0" i="0" sz="1300" u="none" cap="none" strike="noStrike">
              <a:solidFill>
                <a:schemeClr val="dk2"/>
              </a:solidFill>
              <a:latin typeface="Lato"/>
              <a:ea typeface="Lato"/>
              <a:cs typeface="Lato"/>
              <a:sym typeface="Lato"/>
            </a:endParaRPr>
          </a:p>
        </p:txBody>
      </p:sp>
      <p:sp>
        <p:nvSpPr>
          <p:cNvPr id="174" name="Google Shape;174;p26"/>
          <p:cNvSpPr txBox="1"/>
          <p:nvPr/>
        </p:nvSpPr>
        <p:spPr>
          <a:xfrm>
            <a:off x="6256700" y="2307400"/>
            <a:ext cx="2451300" cy="1391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rPr>
              <a:t>During the training of later tasks, changes to important parameters(associated with previous tasks) are penalized.</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 Elastic Weight Consolidation(EWC)</a:t>
            </a:r>
            <a:endParaRPr/>
          </a:p>
        </p:txBody>
      </p:sp>
      <p:sp>
        <p:nvSpPr>
          <p:cNvPr id="180" name="Google Shape;180;p27"/>
          <p:cNvSpPr txBox="1"/>
          <p:nvPr>
            <p:ph idx="1" type="body"/>
          </p:nvPr>
        </p:nvSpPr>
        <p:spPr>
          <a:xfrm>
            <a:off x="513250" y="1621675"/>
            <a:ext cx="7905000" cy="275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500">
                <a:solidFill>
                  <a:schemeClr val="dk2"/>
                </a:solidFill>
              </a:rPr>
              <a:t>L is </a:t>
            </a:r>
            <a:r>
              <a:rPr lang="en" sz="1500">
                <a:solidFill>
                  <a:schemeClr val="dk2"/>
                </a:solidFill>
              </a:rPr>
              <a:t>minimize</a:t>
            </a:r>
            <a:r>
              <a:rPr lang="en" sz="1500">
                <a:solidFill>
                  <a:schemeClr val="dk2"/>
                </a:solidFill>
              </a:rPr>
              <a:t> in EWC[1]:</a:t>
            </a:r>
            <a:endParaRPr sz="1500">
              <a:solidFill>
                <a:schemeClr val="dk2"/>
              </a:solidFill>
            </a:endParaRPr>
          </a:p>
          <a:p>
            <a:pPr indent="0" lvl="0" marL="0" rtl="0" algn="l">
              <a:lnSpc>
                <a:spcPct val="115000"/>
              </a:lnSpc>
              <a:spcBef>
                <a:spcPts val="1200"/>
              </a:spcBef>
              <a:spcAft>
                <a:spcPts val="0"/>
              </a:spcAft>
              <a:buSzPts val="1300"/>
              <a:buNone/>
            </a:pPr>
            <a:r>
              <a:t/>
            </a:r>
            <a:endParaRPr sz="1500">
              <a:solidFill>
                <a:schemeClr val="dk2"/>
              </a:solidFill>
            </a:endParaRPr>
          </a:p>
          <a:p>
            <a:pPr indent="0" lvl="0" marL="0" rtl="0" algn="l">
              <a:lnSpc>
                <a:spcPct val="115000"/>
              </a:lnSpc>
              <a:spcBef>
                <a:spcPts val="1200"/>
              </a:spcBef>
              <a:spcAft>
                <a:spcPts val="0"/>
              </a:spcAft>
              <a:buSzPts val="1300"/>
              <a:buNone/>
            </a:pPr>
            <a:r>
              <a:t/>
            </a:r>
            <a:endParaRPr sz="1500">
              <a:solidFill>
                <a:schemeClr val="dk2"/>
              </a:solidFill>
            </a:endParaRPr>
          </a:p>
          <a:p>
            <a:pPr indent="-323850" lvl="0" marL="457200" rtl="0" algn="l">
              <a:lnSpc>
                <a:spcPct val="115000"/>
              </a:lnSpc>
              <a:spcBef>
                <a:spcPts val="1200"/>
              </a:spcBef>
              <a:spcAft>
                <a:spcPts val="0"/>
              </a:spcAft>
              <a:buClr>
                <a:schemeClr val="dk2"/>
              </a:buClr>
              <a:buSzPts val="1500"/>
              <a:buChar char="●"/>
            </a:pPr>
            <a:r>
              <a:rPr lang="en" sz="1500">
                <a:solidFill>
                  <a:schemeClr val="dk2"/>
                </a:solidFill>
              </a:rPr>
              <a:t>L</a:t>
            </a:r>
            <a:r>
              <a:rPr baseline="-25000" lang="en" sz="1500">
                <a:solidFill>
                  <a:schemeClr val="dk2"/>
                </a:solidFill>
              </a:rPr>
              <a:t>B</a:t>
            </a:r>
            <a:r>
              <a:rPr lang="en" sz="1500">
                <a:solidFill>
                  <a:schemeClr val="dk2"/>
                </a:solidFill>
              </a:rPr>
              <a:t>(𝜽): loss for task B only.</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λ</a:t>
            </a:r>
            <a:r>
              <a:rPr lang="en" sz="1500">
                <a:solidFill>
                  <a:schemeClr val="dk2"/>
                </a:solidFill>
              </a:rPr>
              <a:t> : importance factor.</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i</a:t>
            </a:r>
            <a:r>
              <a:rPr lang="en" sz="1500">
                <a:solidFill>
                  <a:schemeClr val="dk2"/>
                </a:solidFill>
              </a:rPr>
              <a:t> : importance factor.</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𝜽*</a:t>
            </a:r>
            <a:r>
              <a:rPr baseline="-25000" lang="en" sz="1500">
                <a:solidFill>
                  <a:schemeClr val="dk2"/>
                </a:solidFill>
              </a:rPr>
              <a:t>A,i</a:t>
            </a:r>
            <a:r>
              <a:rPr lang="en" sz="1500">
                <a:solidFill>
                  <a:schemeClr val="dk2"/>
                </a:solidFill>
              </a:rPr>
              <a:t>: i</a:t>
            </a:r>
            <a:r>
              <a:rPr baseline="30000" lang="en" sz="1500">
                <a:solidFill>
                  <a:schemeClr val="dk2"/>
                </a:solidFill>
              </a:rPr>
              <a:t>th </a:t>
            </a:r>
            <a:r>
              <a:rPr lang="en" sz="1500">
                <a:solidFill>
                  <a:schemeClr val="dk2"/>
                </a:solidFill>
              </a:rPr>
              <a:t>parameter for model trained on task A.</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F</a:t>
            </a:r>
            <a:r>
              <a:rPr baseline="-25000" lang="en" sz="1500">
                <a:solidFill>
                  <a:schemeClr val="dk2"/>
                </a:solidFill>
              </a:rPr>
              <a:t>i</a:t>
            </a:r>
            <a:r>
              <a:rPr lang="en" sz="1500">
                <a:solidFill>
                  <a:schemeClr val="dk2"/>
                </a:solidFill>
              </a:rPr>
              <a:t>: Fisher Matrix diagonal.</a:t>
            </a:r>
            <a:endParaRPr sz="1500">
              <a:solidFill>
                <a:schemeClr val="dk2"/>
              </a:solidFill>
            </a:endParaRPr>
          </a:p>
        </p:txBody>
      </p:sp>
      <p:pic>
        <p:nvPicPr>
          <p:cNvPr id="181" name="Google Shape;181;p27"/>
          <p:cNvPicPr preferRelativeResize="0"/>
          <p:nvPr/>
        </p:nvPicPr>
        <p:blipFill rotWithShape="1">
          <a:blip r:embed="rId3">
            <a:alphaModFix/>
          </a:blip>
          <a:srcRect b="0" l="0" r="0" t="0"/>
          <a:stretch/>
        </p:blipFill>
        <p:spPr>
          <a:xfrm>
            <a:off x="1140550" y="2080975"/>
            <a:ext cx="4047199" cy="60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 </a:t>
            </a:r>
            <a:r>
              <a:rPr lang="en"/>
              <a:t>Evaluation Matrices</a:t>
            </a:r>
            <a:endParaRPr/>
          </a:p>
        </p:txBody>
      </p:sp>
      <p:sp>
        <p:nvSpPr>
          <p:cNvPr id="187" name="Google Shape;187;p28"/>
          <p:cNvSpPr txBox="1"/>
          <p:nvPr>
            <p:ph idx="1" type="body"/>
          </p:nvPr>
        </p:nvSpPr>
        <p:spPr>
          <a:xfrm>
            <a:off x="729450" y="1559350"/>
            <a:ext cx="7688700" cy="2780700"/>
          </a:xfrm>
          <a:prstGeom prst="rect">
            <a:avLst/>
          </a:prstGeom>
          <a:noFill/>
          <a:ln>
            <a:noFill/>
          </a:ln>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Open Sans"/>
              <a:buChar char="●"/>
            </a:pPr>
            <a:r>
              <a:rPr b="1" lang="en" sz="1500" u="sng">
                <a:solidFill>
                  <a:srgbClr val="000000"/>
                </a:solidFill>
                <a:latin typeface="Open Sans"/>
                <a:ea typeface="Open Sans"/>
                <a:cs typeface="Open Sans"/>
                <a:sym typeface="Open Sans"/>
              </a:rPr>
              <a:t>Evaluation Matrices for Continual Learning:</a:t>
            </a:r>
            <a:endParaRPr b="1" sz="1500" u="sng">
              <a:solidFill>
                <a:srgbClr val="000000"/>
              </a:solidFill>
              <a:latin typeface="Open Sans"/>
              <a:ea typeface="Open Sans"/>
              <a:cs typeface="Open Sans"/>
              <a:sym typeface="Open Sans"/>
            </a:endParaRPr>
          </a:p>
          <a:p>
            <a:pPr indent="-311150" lvl="1" marL="914400" rtl="0" algn="l">
              <a:lnSpc>
                <a:spcPct val="115000"/>
              </a:lnSpc>
              <a:spcBef>
                <a:spcPts val="0"/>
              </a:spcBef>
              <a:spcAft>
                <a:spcPts val="0"/>
              </a:spcAft>
              <a:buClr>
                <a:srgbClr val="000000"/>
              </a:buClr>
              <a:buSzPts val="1300"/>
              <a:buFont typeface="Open Sans"/>
              <a:buChar char="○"/>
            </a:pPr>
            <a:r>
              <a:rPr lang="en" sz="1300">
                <a:solidFill>
                  <a:schemeClr val="dk2"/>
                </a:solidFill>
              </a:rPr>
              <a:t>Average Accuracy:  measures the overall performance of the model across all tasks after the final task has been learned.</a:t>
            </a:r>
            <a:endParaRPr sz="1300">
              <a:solidFill>
                <a:schemeClr val="dk2"/>
              </a:solidFill>
            </a:endParaRPr>
          </a:p>
          <a:p>
            <a:pPr indent="0" lvl="0" marL="914400" rtl="0" algn="l">
              <a:lnSpc>
                <a:spcPct val="115000"/>
              </a:lnSpc>
              <a:spcBef>
                <a:spcPts val="1200"/>
              </a:spcBef>
              <a:spcAft>
                <a:spcPts val="0"/>
              </a:spcAft>
              <a:buSzPts val="1300"/>
              <a:buNone/>
            </a:pPr>
            <a:r>
              <a:t/>
            </a:r>
            <a:endParaRPr>
              <a:solidFill>
                <a:schemeClr val="dk2"/>
              </a:solidFill>
            </a:endParaRPr>
          </a:p>
          <a:p>
            <a:pPr indent="0" lvl="0" marL="914400" rtl="0" algn="l">
              <a:lnSpc>
                <a:spcPct val="115000"/>
              </a:lnSpc>
              <a:spcBef>
                <a:spcPts val="1200"/>
              </a:spcBef>
              <a:spcAft>
                <a:spcPts val="0"/>
              </a:spcAft>
              <a:buSzPts val="1300"/>
              <a:buNone/>
            </a:pPr>
            <a:r>
              <a:t/>
            </a:r>
            <a:endParaRPr>
              <a:solidFill>
                <a:schemeClr val="dk2"/>
              </a:solidFill>
            </a:endParaRPr>
          </a:p>
          <a:p>
            <a:pPr indent="-311150" lvl="1" marL="914400" rtl="0" algn="l">
              <a:lnSpc>
                <a:spcPct val="115000"/>
              </a:lnSpc>
              <a:spcBef>
                <a:spcPts val="1200"/>
              </a:spcBef>
              <a:spcAft>
                <a:spcPts val="0"/>
              </a:spcAft>
              <a:buClr>
                <a:schemeClr val="dk2"/>
              </a:buClr>
              <a:buSzPts val="1300"/>
              <a:buChar char="○"/>
            </a:pPr>
            <a:r>
              <a:rPr lang="en" sz="1300">
                <a:solidFill>
                  <a:schemeClr val="dk2"/>
                </a:solidFill>
              </a:rPr>
              <a:t>Forgetting Measure: Forgetting quantifies how much performance on previous tasks deteriorates as the model learns new tasks.</a:t>
            </a:r>
            <a:endParaRPr/>
          </a:p>
        </p:txBody>
      </p:sp>
      <p:pic>
        <p:nvPicPr>
          <p:cNvPr id="188" name="Google Shape;188;p28"/>
          <p:cNvPicPr preferRelativeResize="0"/>
          <p:nvPr/>
        </p:nvPicPr>
        <p:blipFill rotWithShape="1">
          <a:blip r:embed="rId3">
            <a:alphaModFix/>
          </a:blip>
          <a:srcRect b="0" l="0" r="0" t="0"/>
          <a:stretch/>
        </p:blipFill>
        <p:spPr>
          <a:xfrm>
            <a:off x="1953875" y="2460775"/>
            <a:ext cx="2171700" cy="809625"/>
          </a:xfrm>
          <a:prstGeom prst="rect">
            <a:avLst/>
          </a:prstGeom>
          <a:noFill/>
          <a:ln>
            <a:noFill/>
          </a:ln>
        </p:spPr>
      </p:pic>
      <p:pic>
        <p:nvPicPr>
          <p:cNvPr id="189" name="Google Shape;189;p28"/>
          <p:cNvPicPr preferRelativeResize="0"/>
          <p:nvPr/>
        </p:nvPicPr>
        <p:blipFill rotWithShape="1">
          <a:blip r:embed="rId4">
            <a:alphaModFix/>
          </a:blip>
          <a:srcRect b="0" l="0" r="0" t="0"/>
          <a:stretch/>
        </p:blipFill>
        <p:spPr>
          <a:xfrm>
            <a:off x="2005500" y="3934250"/>
            <a:ext cx="2762250" cy="514350"/>
          </a:xfrm>
          <a:prstGeom prst="rect">
            <a:avLst/>
          </a:prstGeom>
          <a:noFill/>
          <a:ln>
            <a:noFill/>
          </a:ln>
        </p:spPr>
      </p:pic>
      <p:sp>
        <p:nvSpPr>
          <p:cNvPr id="190" name="Google Shape;190;p28"/>
          <p:cNvSpPr txBox="1"/>
          <p:nvPr/>
        </p:nvSpPr>
        <p:spPr>
          <a:xfrm>
            <a:off x="4228275" y="2626450"/>
            <a:ext cx="459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T</a:t>
            </a:r>
            <a:r>
              <a:rPr lang="en" sz="1000">
                <a:solidFill>
                  <a:schemeClr val="dk2"/>
                </a:solidFill>
                <a:latin typeface="Open Sans"/>
                <a:ea typeface="Open Sans"/>
                <a:cs typeface="Open Sans"/>
                <a:sym typeface="Open Sans"/>
              </a:rPr>
              <a:t>: Total number of tasks</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Lato"/>
                <a:ea typeface="Lato"/>
                <a:cs typeface="Lato"/>
                <a:sym typeface="Lato"/>
              </a:rPr>
              <a:t>a</a:t>
            </a:r>
            <a:r>
              <a:rPr baseline="-25000" lang="en" sz="1000">
                <a:solidFill>
                  <a:schemeClr val="dk2"/>
                </a:solidFill>
                <a:latin typeface="Lato"/>
                <a:ea typeface="Lato"/>
                <a:cs typeface="Lato"/>
                <a:sym typeface="Lato"/>
              </a:rPr>
              <a:t>T,i </a:t>
            </a:r>
            <a:r>
              <a:rPr lang="en" sz="1000">
                <a:solidFill>
                  <a:schemeClr val="dk2"/>
                </a:solidFill>
                <a:latin typeface="Lato"/>
                <a:ea typeface="Lato"/>
                <a:cs typeface="Lato"/>
                <a:sym typeface="Lato"/>
              </a:rPr>
              <a:t>: </a:t>
            </a:r>
            <a:r>
              <a:rPr lang="en" sz="1000">
                <a:solidFill>
                  <a:schemeClr val="dk2"/>
                </a:solidFill>
                <a:latin typeface="Open Sans"/>
                <a:ea typeface="Open Sans"/>
                <a:cs typeface="Open Sans"/>
                <a:sym typeface="Open Sans"/>
              </a:rPr>
              <a:t>Accuracy of i</a:t>
            </a:r>
            <a:r>
              <a:rPr baseline="30000" lang="en" sz="1000">
                <a:solidFill>
                  <a:schemeClr val="dk2"/>
                </a:solidFill>
                <a:latin typeface="Open Sans"/>
                <a:ea typeface="Open Sans"/>
                <a:cs typeface="Open Sans"/>
                <a:sym typeface="Open Sans"/>
              </a:rPr>
              <a:t>th</a:t>
            </a:r>
            <a:r>
              <a:rPr lang="en" sz="1000">
                <a:solidFill>
                  <a:schemeClr val="dk2"/>
                </a:solidFill>
                <a:latin typeface="Open Sans"/>
                <a:ea typeface="Open Sans"/>
                <a:cs typeface="Open Sans"/>
                <a:sym typeface="Open Sans"/>
              </a:rPr>
              <a:t> Task after completing all T Tasks.</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p:txBody>
      </p:sp>
      <p:sp>
        <p:nvSpPr>
          <p:cNvPr id="191" name="Google Shape;191;p28"/>
          <p:cNvSpPr txBox="1"/>
          <p:nvPr/>
        </p:nvSpPr>
        <p:spPr>
          <a:xfrm>
            <a:off x="5983625" y="2680775"/>
            <a:ext cx="317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92" name="Google Shape;192;p28"/>
          <p:cNvSpPr txBox="1"/>
          <p:nvPr/>
        </p:nvSpPr>
        <p:spPr>
          <a:xfrm>
            <a:off x="4900250" y="3956000"/>
            <a:ext cx="3357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T: Total number of tasks</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Lato"/>
                <a:ea typeface="Lato"/>
                <a:cs typeface="Lato"/>
                <a:sym typeface="Lato"/>
              </a:rPr>
              <a:t>a</a:t>
            </a:r>
            <a:r>
              <a:rPr baseline="-25000" lang="en" sz="1000">
                <a:solidFill>
                  <a:schemeClr val="dk2"/>
                </a:solidFill>
                <a:latin typeface="Lato"/>
                <a:ea typeface="Lato"/>
                <a:cs typeface="Lato"/>
                <a:sym typeface="Lato"/>
              </a:rPr>
              <a:t>t,i  : </a:t>
            </a:r>
            <a:r>
              <a:rPr lang="en" sz="1000">
                <a:solidFill>
                  <a:schemeClr val="dk2"/>
                </a:solidFill>
                <a:latin typeface="Open Sans"/>
                <a:ea typeface="Open Sans"/>
                <a:cs typeface="Open Sans"/>
                <a:sym typeface="Open Sans"/>
              </a:rPr>
              <a:t>Accuracy of i</a:t>
            </a:r>
            <a:r>
              <a:rPr baseline="30000" lang="en" sz="1000">
                <a:solidFill>
                  <a:schemeClr val="dk2"/>
                </a:solidFill>
                <a:latin typeface="Open Sans"/>
                <a:ea typeface="Open Sans"/>
                <a:cs typeface="Open Sans"/>
                <a:sym typeface="Open Sans"/>
              </a:rPr>
              <a:t>th</a:t>
            </a:r>
            <a:r>
              <a:rPr lang="en" sz="1000">
                <a:solidFill>
                  <a:schemeClr val="dk2"/>
                </a:solidFill>
                <a:latin typeface="Open Sans"/>
                <a:ea typeface="Open Sans"/>
                <a:cs typeface="Open Sans"/>
                <a:sym typeface="Open Sans"/>
              </a:rPr>
              <a:t> Task after completing t</a:t>
            </a:r>
            <a:r>
              <a:rPr baseline="30000" lang="en" sz="1000">
                <a:solidFill>
                  <a:schemeClr val="dk2"/>
                </a:solidFill>
                <a:latin typeface="Open Sans"/>
                <a:ea typeface="Open Sans"/>
                <a:cs typeface="Open Sans"/>
                <a:sym typeface="Open Sans"/>
              </a:rPr>
              <a:t>th</a:t>
            </a:r>
            <a:r>
              <a:rPr lang="en" sz="1000">
                <a:solidFill>
                  <a:schemeClr val="dk2"/>
                </a:solidFill>
                <a:latin typeface="Open Sans"/>
                <a:ea typeface="Open Sans"/>
                <a:cs typeface="Open Sans"/>
                <a:sym typeface="Open Sans"/>
              </a:rPr>
              <a:t> Tasks.</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Lato"/>
                <a:ea typeface="Lato"/>
                <a:cs typeface="Lato"/>
                <a:sym typeface="Lato"/>
              </a:rPr>
              <a:t>a</a:t>
            </a:r>
            <a:r>
              <a:rPr baseline="-25000" lang="en" sz="1000">
                <a:solidFill>
                  <a:schemeClr val="dk2"/>
                </a:solidFill>
                <a:latin typeface="Lato"/>
                <a:ea typeface="Lato"/>
                <a:cs typeface="Lato"/>
                <a:sym typeface="Lato"/>
              </a:rPr>
              <a:t>T,i </a:t>
            </a:r>
            <a:r>
              <a:rPr lang="en" sz="1000">
                <a:solidFill>
                  <a:schemeClr val="dk2"/>
                </a:solidFill>
                <a:latin typeface="Lato"/>
                <a:ea typeface="Lato"/>
                <a:cs typeface="Lato"/>
                <a:sym typeface="Lato"/>
              </a:rPr>
              <a:t>: </a:t>
            </a:r>
            <a:r>
              <a:rPr lang="en" sz="1000">
                <a:solidFill>
                  <a:schemeClr val="dk2"/>
                </a:solidFill>
                <a:latin typeface="Open Sans"/>
                <a:ea typeface="Open Sans"/>
                <a:cs typeface="Open Sans"/>
                <a:sym typeface="Open Sans"/>
              </a:rPr>
              <a:t>Accuracy of i</a:t>
            </a:r>
            <a:r>
              <a:rPr baseline="30000" lang="en" sz="1000">
                <a:solidFill>
                  <a:schemeClr val="dk2"/>
                </a:solidFill>
                <a:latin typeface="Open Sans"/>
                <a:ea typeface="Open Sans"/>
                <a:cs typeface="Open Sans"/>
                <a:sym typeface="Open Sans"/>
              </a:rPr>
              <a:t>th</a:t>
            </a:r>
            <a:r>
              <a:rPr lang="en" sz="1000">
                <a:solidFill>
                  <a:schemeClr val="dk2"/>
                </a:solidFill>
                <a:latin typeface="Open Sans"/>
                <a:ea typeface="Open Sans"/>
                <a:cs typeface="Open Sans"/>
                <a:sym typeface="Open Sans"/>
              </a:rPr>
              <a:t> Task after completing all T Tasks.</a:t>
            </a:r>
            <a:endParaRPr sz="100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 Evaluation Matrices</a:t>
            </a:r>
            <a:endParaRPr/>
          </a:p>
        </p:txBody>
      </p:sp>
      <p:sp>
        <p:nvSpPr>
          <p:cNvPr id="198" name="Google Shape;198;p29"/>
          <p:cNvSpPr txBox="1"/>
          <p:nvPr>
            <p:ph idx="1" type="body"/>
          </p:nvPr>
        </p:nvSpPr>
        <p:spPr>
          <a:xfrm>
            <a:off x="729450" y="1559350"/>
            <a:ext cx="7688700" cy="2780700"/>
          </a:xfrm>
          <a:prstGeom prst="rect">
            <a:avLst/>
          </a:prstGeom>
          <a:noFill/>
          <a:ln>
            <a:noFill/>
          </a:ln>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Open Sans"/>
              <a:buChar char="●"/>
            </a:pPr>
            <a:r>
              <a:rPr b="1" lang="en" sz="1500" u="sng">
                <a:solidFill>
                  <a:srgbClr val="000000"/>
                </a:solidFill>
                <a:latin typeface="Open Sans"/>
                <a:ea typeface="Open Sans"/>
                <a:cs typeface="Open Sans"/>
                <a:sym typeface="Open Sans"/>
              </a:rPr>
              <a:t>Evaluation Metrics for Source Camera Identification:</a:t>
            </a:r>
            <a:endParaRPr b="1" sz="1500" u="sng">
              <a:solidFill>
                <a:srgbClr val="000000"/>
              </a:solidFill>
              <a:latin typeface="Open Sans"/>
              <a:ea typeface="Open Sans"/>
              <a:cs typeface="Open Sans"/>
              <a:sym typeface="Open Sans"/>
            </a:endParaRPr>
          </a:p>
          <a:p>
            <a:pPr indent="-311150" lvl="1" marL="914400" rtl="0" algn="l">
              <a:lnSpc>
                <a:spcPct val="115000"/>
              </a:lnSpc>
              <a:spcBef>
                <a:spcPts val="0"/>
              </a:spcBef>
              <a:spcAft>
                <a:spcPts val="0"/>
              </a:spcAft>
              <a:buClr>
                <a:srgbClr val="000000"/>
              </a:buClr>
              <a:buSzPts val="1300"/>
              <a:buFont typeface="Open Sans"/>
              <a:buChar char="○"/>
            </a:pPr>
            <a:r>
              <a:rPr lang="en" sz="1300">
                <a:solidFill>
                  <a:schemeClr val="dk2"/>
                </a:solidFill>
              </a:rPr>
              <a:t>Patch Level Accuracy (PLA)</a:t>
            </a:r>
            <a:endParaRPr sz="1300">
              <a:solidFill>
                <a:schemeClr val="dk2"/>
              </a:solidFill>
            </a:endParaRPr>
          </a:p>
          <a:p>
            <a:pPr indent="0" lvl="0" marL="914400" rtl="0" algn="l">
              <a:lnSpc>
                <a:spcPct val="115000"/>
              </a:lnSpc>
              <a:spcBef>
                <a:spcPts val="1200"/>
              </a:spcBef>
              <a:spcAft>
                <a:spcPts val="0"/>
              </a:spcAft>
              <a:buSzPts val="1300"/>
              <a:buNone/>
            </a:pPr>
            <a:r>
              <a:t/>
            </a:r>
            <a:endParaRPr>
              <a:solidFill>
                <a:schemeClr val="dk2"/>
              </a:solidFill>
            </a:endParaRPr>
          </a:p>
          <a:p>
            <a:pPr indent="0" lvl="0" marL="914400" rtl="0" algn="l">
              <a:lnSpc>
                <a:spcPct val="115000"/>
              </a:lnSpc>
              <a:spcBef>
                <a:spcPts val="1200"/>
              </a:spcBef>
              <a:spcAft>
                <a:spcPts val="0"/>
              </a:spcAft>
              <a:buSzPts val="1300"/>
              <a:buNone/>
            </a:pPr>
            <a:r>
              <a:t/>
            </a:r>
            <a:endParaRPr>
              <a:solidFill>
                <a:schemeClr val="dk2"/>
              </a:solidFill>
            </a:endParaRPr>
          </a:p>
          <a:p>
            <a:pPr indent="-311150" lvl="1" marL="914400" rtl="0" algn="l">
              <a:lnSpc>
                <a:spcPct val="115000"/>
              </a:lnSpc>
              <a:spcBef>
                <a:spcPts val="1200"/>
              </a:spcBef>
              <a:spcAft>
                <a:spcPts val="0"/>
              </a:spcAft>
              <a:buClr>
                <a:schemeClr val="dk2"/>
              </a:buClr>
              <a:buSzPts val="1300"/>
              <a:buChar char="○"/>
            </a:pPr>
            <a:r>
              <a:rPr lang="en" sz="1300">
                <a:solidFill>
                  <a:schemeClr val="dk2"/>
                </a:solidFill>
              </a:rPr>
              <a:t>Image Level Accuracy (ILA)</a:t>
            </a:r>
            <a:endParaRPr/>
          </a:p>
        </p:txBody>
      </p:sp>
      <p:pic>
        <p:nvPicPr>
          <p:cNvPr id="199" name="Google Shape;199;p29"/>
          <p:cNvPicPr preferRelativeResize="0"/>
          <p:nvPr/>
        </p:nvPicPr>
        <p:blipFill>
          <a:blip r:embed="rId3">
            <a:alphaModFix/>
          </a:blip>
          <a:stretch>
            <a:fillRect/>
          </a:stretch>
        </p:blipFill>
        <p:spPr>
          <a:xfrm>
            <a:off x="1876500" y="2337700"/>
            <a:ext cx="2257026" cy="618175"/>
          </a:xfrm>
          <a:prstGeom prst="rect">
            <a:avLst/>
          </a:prstGeom>
          <a:noFill/>
          <a:ln>
            <a:noFill/>
          </a:ln>
        </p:spPr>
      </p:pic>
      <p:pic>
        <p:nvPicPr>
          <p:cNvPr id="200" name="Google Shape;200;p29"/>
          <p:cNvPicPr preferRelativeResize="0"/>
          <p:nvPr/>
        </p:nvPicPr>
        <p:blipFill>
          <a:blip r:embed="rId4">
            <a:alphaModFix/>
          </a:blip>
          <a:stretch>
            <a:fillRect/>
          </a:stretch>
        </p:blipFill>
        <p:spPr>
          <a:xfrm>
            <a:off x="1970600" y="3559875"/>
            <a:ext cx="2162925" cy="581094"/>
          </a:xfrm>
          <a:prstGeom prst="rect">
            <a:avLst/>
          </a:prstGeom>
          <a:noFill/>
          <a:ln>
            <a:noFill/>
          </a:ln>
        </p:spPr>
      </p:pic>
      <p:sp>
        <p:nvSpPr>
          <p:cNvPr id="201" name="Google Shape;201;p29"/>
          <p:cNvSpPr txBox="1"/>
          <p:nvPr/>
        </p:nvSpPr>
        <p:spPr>
          <a:xfrm>
            <a:off x="4733325" y="2012050"/>
            <a:ext cx="4421400" cy="263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N: Total number of captured images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Lato"/>
                <a:ea typeface="Lato"/>
                <a:cs typeface="Lato"/>
                <a:sym typeface="Lato"/>
              </a:rPr>
              <a:t>Ⅰ </a:t>
            </a:r>
            <a:r>
              <a:rPr lang="en" sz="1200">
                <a:solidFill>
                  <a:schemeClr val="dk2"/>
                </a:solidFill>
                <a:latin typeface="Open Sans"/>
                <a:ea typeface="Open Sans"/>
                <a:cs typeface="Open Sans"/>
                <a:sym typeface="Open Sans"/>
              </a:rPr>
              <a:t>: Indicator Function</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P: Number of patches in image i</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Lato"/>
                <a:ea typeface="Lato"/>
                <a:cs typeface="Lato"/>
                <a:sym typeface="Lato"/>
              </a:rPr>
              <a:t>ŷ</a:t>
            </a:r>
            <a:r>
              <a:rPr baseline="-25000" lang="en" sz="1200">
                <a:solidFill>
                  <a:schemeClr val="dk2"/>
                </a:solidFill>
                <a:latin typeface="Lato"/>
                <a:ea typeface="Lato"/>
                <a:cs typeface="Lato"/>
                <a:sym typeface="Lato"/>
              </a:rPr>
              <a:t>ij</a:t>
            </a:r>
            <a:r>
              <a:rPr lang="en" sz="1200">
                <a:solidFill>
                  <a:schemeClr val="dk2"/>
                </a:solidFill>
                <a:latin typeface="Lato"/>
                <a:ea typeface="Lato"/>
                <a:cs typeface="Lato"/>
                <a:sym typeface="Lato"/>
              </a:rPr>
              <a:t>: </a:t>
            </a:r>
            <a:r>
              <a:rPr lang="en" sz="1200">
                <a:solidFill>
                  <a:schemeClr val="dk2"/>
                </a:solidFill>
                <a:latin typeface="Open Sans"/>
                <a:ea typeface="Open Sans"/>
                <a:cs typeface="Open Sans"/>
                <a:sym typeface="Open Sans"/>
              </a:rPr>
              <a:t>Prediction camera model of j</a:t>
            </a:r>
            <a:r>
              <a:rPr baseline="30000" lang="en" sz="1200">
                <a:solidFill>
                  <a:schemeClr val="dk2"/>
                </a:solidFill>
                <a:latin typeface="Open Sans"/>
                <a:ea typeface="Open Sans"/>
                <a:cs typeface="Open Sans"/>
                <a:sym typeface="Open Sans"/>
              </a:rPr>
              <a:t>th</a:t>
            </a:r>
            <a:r>
              <a:rPr lang="en" sz="1200">
                <a:solidFill>
                  <a:schemeClr val="dk2"/>
                </a:solidFill>
                <a:latin typeface="Open Sans"/>
                <a:ea typeface="Open Sans"/>
                <a:cs typeface="Open Sans"/>
                <a:sym typeface="Open Sans"/>
              </a:rPr>
              <a:t> patch of i</a:t>
            </a:r>
            <a:r>
              <a:rPr baseline="30000" lang="en" sz="1200">
                <a:solidFill>
                  <a:schemeClr val="dk2"/>
                </a:solidFill>
                <a:latin typeface="Open Sans"/>
                <a:ea typeface="Open Sans"/>
                <a:cs typeface="Open Sans"/>
                <a:sym typeface="Open Sans"/>
              </a:rPr>
              <a:t>th</a:t>
            </a:r>
            <a:r>
              <a:rPr lang="en" sz="1200">
                <a:solidFill>
                  <a:schemeClr val="dk2"/>
                </a:solidFill>
                <a:latin typeface="Open Sans"/>
                <a:ea typeface="Open Sans"/>
                <a:cs typeface="Open Sans"/>
                <a:sym typeface="Open Sans"/>
              </a:rPr>
              <a:t> image</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Lato"/>
                <a:ea typeface="Lato"/>
                <a:cs typeface="Lato"/>
                <a:sym typeface="Lato"/>
              </a:rPr>
              <a:t>у</a:t>
            </a:r>
            <a:r>
              <a:rPr baseline="-25000" lang="en" sz="1200">
                <a:solidFill>
                  <a:schemeClr val="dk2"/>
                </a:solidFill>
                <a:latin typeface="Lato"/>
                <a:ea typeface="Lato"/>
                <a:cs typeface="Lato"/>
                <a:sym typeface="Lato"/>
              </a:rPr>
              <a:t>ij</a:t>
            </a:r>
            <a:r>
              <a:rPr lang="en" sz="1200">
                <a:solidFill>
                  <a:schemeClr val="dk2"/>
                </a:solidFill>
                <a:latin typeface="Open Sans"/>
                <a:ea typeface="Open Sans"/>
                <a:cs typeface="Open Sans"/>
                <a:sym typeface="Open Sans"/>
              </a:rPr>
              <a:t>: Actual camera model of j</a:t>
            </a:r>
            <a:r>
              <a:rPr baseline="30000" lang="en" sz="1200">
                <a:solidFill>
                  <a:schemeClr val="dk2"/>
                </a:solidFill>
                <a:latin typeface="Open Sans"/>
                <a:ea typeface="Open Sans"/>
                <a:cs typeface="Open Sans"/>
                <a:sym typeface="Open Sans"/>
              </a:rPr>
              <a:t>th</a:t>
            </a:r>
            <a:r>
              <a:rPr lang="en" sz="1200">
                <a:solidFill>
                  <a:schemeClr val="dk2"/>
                </a:solidFill>
                <a:latin typeface="Open Sans"/>
                <a:ea typeface="Open Sans"/>
                <a:cs typeface="Open Sans"/>
                <a:sym typeface="Open Sans"/>
              </a:rPr>
              <a:t> patch of i</a:t>
            </a:r>
            <a:r>
              <a:rPr baseline="30000" lang="en" sz="1200">
                <a:solidFill>
                  <a:schemeClr val="dk2"/>
                </a:solidFill>
                <a:latin typeface="Open Sans"/>
                <a:ea typeface="Open Sans"/>
                <a:cs typeface="Open Sans"/>
                <a:sym typeface="Open Sans"/>
              </a:rPr>
              <a:t>th</a:t>
            </a:r>
            <a:r>
              <a:rPr lang="en" sz="1200">
                <a:solidFill>
                  <a:schemeClr val="dk2"/>
                </a:solidFill>
                <a:latin typeface="Open Sans"/>
                <a:ea typeface="Open Sans"/>
                <a:cs typeface="Open Sans"/>
                <a:sym typeface="Open Sans"/>
              </a:rPr>
              <a:t> image</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Lato"/>
              <a:ea typeface="Lato"/>
              <a:cs typeface="Lato"/>
              <a:sym typeface="Lato"/>
            </a:endParaRPr>
          </a:p>
          <a:p>
            <a:pPr indent="0" lvl="0" marL="0" rtl="0" algn="l">
              <a:spcBef>
                <a:spcPts val="0"/>
              </a:spcBef>
              <a:spcAft>
                <a:spcPts val="0"/>
              </a:spcAft>
              <a:buNone/>
            </a:pPr>
            <a:r>
              <a:t/>
            </a:r>
            <a:endParaRPr sz="1200">
              <a:solidFill>
                <a:schemeClr val="dk2"/>
              </a:solidFill>
              <a:latin typeface="Lato"/>
              <a:ea typeface="Lato"/>
              <a:cs typeface="Lato"/>
              <a:sym typeface="Lato"/>
            </a:endParaRPr>
          </a:p>
          <a:p>
            <a:pPr indent="0" lvl="0" marL="0" rtl="0" algn="l">
              <a:spcBef>
                <a:spcPts val="0"/>
              </a:spcBef>
              <a:spcAft>
                <a:spcPts val="0"/>
              </a:spcAft>
              <a:buNone/>
            </a:pPr>
            <a:r>
              <a:t/>
            </a:r>
            <a:endParaRPr sz="1200">
              <a:solidFill>
                <a:schemeClr val="dk2"/>
              </a:solidFill>
              <a:latin typeface="Lato"/>
              <a:ea typeface="Lato"/>
              <a:cs typeface="Lato"/>
              <a:sym typeface="Lato"/>
            </a:endParaRPr>
          </a:p>
          <a:p>
            <a:pPr indent="0" lvl="0" marL="0" rtl="0" algn="l">
              <a:spcBef>
                <a:spcPts val="0"/>
              </a:spcBef>
              <a:spcAft>
                <a:spcPts val="0"/>
              </a:spcAft>
              <a:buNone/>
            </a:pPr>
            <a:r>
              <a:t/>
            </a:r>
            <a:endParaRPr sz="1200">
              <a:solidFill>
                <a:schemeClr val="dk2"/>
              </a:solidFill>
              <a:latin typeface="Lato"/>
              <a:ea typeface="Lato"/>
              <a:cs typeface="Lato"/>
              <a:sym typeface="Lato"/>
            </a:endParaRPr>
          </a:p>
          <a:p>
            <a:pPr indent="0" lvl="0" marL="0" rtl="0" algn="l">
              <a:spcBef>
                <a:spcPts val="0"/>
              </a:spcBef>
              <a:spcAft>
                <a:spcPts val="0"/>
              </a:spcAft>
              <a:buNone/>
            </a:pPr>
            <a:r>
              <a:rPr lang="en" sz="1200">
                <a:solidFill>
                  <a:schemeClr val="dk2"/>
                </a:solidFill>
                <a:latin typeface="Lato"/>
                <a:ea typeface="Lato"/>
                <a:cs typeface="Lato"/>
                <a:sym typeface="Lato"/>
              </a:rPr>
              <a:t>Ŷ</a:t>
            </a:r>
            <a:r>
              <a:rPr baseline="-25000" lang="en" sz="1200">
                <a:solidFill>
                  <a:schemeClr val="dk2"/>
                </a:solidFill>
                <a:latin typeface="Lato"/>
                <a:ea typeface="Lato"/>
                <a:cs typeface="Lato"/>
                <a:sym typeface="Lato"/>
              </a:rPr>
              <a:t>i</a:t>
            </a:r>
            <a:r>
              <a:rPr lang="en" sz="1200">
                <a:solidFill>
                  <a:schemeClr val="dk2"/>
                </a:solidFill>
                <a:latin typeface="Open Sans"/>
                <a:ea typeface="Open Sans"/>
                <a:cs typeface="Open Sans"/>
                <a:sym typeface="Open Sans"/>
              </a:rPr>
              <a:t>: Prediction of camera model for i</a:t>
            </a:r>
            <a:r>
              <a:rPr baseline="30000" lang="en" sz="1200">
                <a:solidFill>
                  <a:schemeClr val="dk2"/>
                </a:solidFill>
                <a:latin typeface="Open Sans"/>
                <a:ea typeface="Open Sans"/>
                <a:cs typeface="Open Sans"/>
                <a:sym typeface="Open Sans"/>
              </a:rPr>
              <a:t>th</a:t>
            </a:r>
            <a:r>
              <a:rPr lang="en" sz="1200">
                <a:solidFill>
                  <a:schemeClr val="dk2"/>
                </a:solidFill>
                <a:latin typeface="Open Sans"/>
                <a:ea typeface="Open Sans"/>
                <a:cs typeface="Open Sans"/>
                <a:sym typeface="Open Sans"/>
              </a:rPr>
              <a:t> image</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Lato"/>
                <a:ea typeface="Lato"/>
                <a:cs typeface="Lato"/>
                <a:sym typeface="Lato"/>
              </a:rPr>
              <a:t>Υ</a:t>
            </a:r>
            <a:r>
              <a:rPr baseline="-25000" lang="en" sz="1200">
                <a:solidFill>
                  <a:schemeClr val="dk2"/>
                </a:solidFill>
                <a:latin typeface="Lato"/>
                <a:ea typeface="Lato"/>
                <a:cs typeface="Lato"/>
                <a:sym typeface="Lato"/>
              </a:rPr>
              <a:t>i</a:t>
            </a:r>
            <a:r>
              <a:rPr lang="en" sz="1200">
                <a:solidFill>
                  <a:schemeClr val="dk2"/>
                </a:solidFill>
                <a:latin typeface="Open Sans"/>
                <a:ea typeface="Open Sans"/>
                <a:cs typeface="Open Sans"/>
                <a:sym typeface="Open Sans"/>
              </a:rPr>
              <a:t>: Actual camera model of i</a:t>
            </a:r>
            <a:r>
              <a:rPr baseline="30000" lang="en" sz="1200">
                <a:solidFill>
                  <a:schemeClr val="dk2"/>
                </a:solidFill>
                <a:latin typeface="Open Sans"/>
                <a:ea typeface="Open Sans"/>
                <a:cs typeface="Open Sans"/>
                <a:sym typeface="Open Sans"/>
              </a:rPr>
              <a:t>th</a:t>
            </a:r>
            <a:r>
              <a:rPr lang="en" sz="1200">
                <a:solidFill>
                  <a:schemeClr val="dk2"/>
                </a:solidFill>
                <a:latin typeface="Open Sans"/>
                <a:ea typeface="Open Sans"/>
                <a:cs typeface="Open Sans"/>
                <a:sym typeface="Open Sans"/>
              </a:rPr>
              <a:t> image</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500">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Creation for Document Forensics</a:t>
            </a:r>
            <a:endParaRPr/>
          </a:p>
        </p:txBody>
      </p:sp>
      <p:sp>
        <p:nvSpPr>
          <p:cNvPr id="207" name="Google Shape;207;p30"/>
          <p:cNvSpPr txBox="1"/>
          <p:nvPr>
            <p:ph idx="1" type="body"/>
          </p:nvPr>
        </p:nvSpPr>
        <p:spPr>
          <a:xfrm>
            <a:off x="729450" y="1621675"/>
            <a:ext cx="7688700" cy="2261100"/>
          </a:xfrm>
          <a:prstGeom prst="rect">
            <a:avLst/>
          </a:prstGeom>
          <a:noFill/>
          <a:ln>
            <a:noFill/>
          </a:ln>
        </p:spPr>
        <p:txBody>
          <a:bodyPr anchorCtr="0" anchor="t" bIns="91425" lIns="91425" spcFirstLastPara="1" rIns="91425" wrap="square" tIns="91425">
            <a:normAutofit lnSpcReduction="20000"/>
          </a:bodyPr>
          <a:lstStyle/>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Dataset contains images of School/Board/University/College question Papers.</a:t>
            </a:r>
            <a:endParaRPr sz="1500">
              <a:solidFill>
                <a:schemeClr val="dk2"/>
              </a:solidFill>
              <a:latin typeface="Open Sans"/>
              <a:ea typeface="Open Sans"/>
              <a:cs typeface="Open Sans"/>
              <a:sym typeface="Open Sans"/>
            </a:endParaRPr>
          </a:p>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Documents are collected from various states and are available in multiple languages, including </a:t>
            </a:r>
            <a:r>
              <a:rPr b="1" lang="en" sz="1500">
                <a:solidFill>
                  <a:schemeClr val="dk2"/>
                </a:solidFill>
                <a:latin typeface="Open Sans"/>
                <a:ea typeface="Open Sans"/>
                <a:cs typeface="Open Sans"/>
                <a:sym typeface="Open Sans"/>
              </a:rPr>
              <a:t>English, Hindi, Bangla</a:t>
            </a:r>
            <a:r>
              <a:rPr lang="en" sz="1500">
                <a:solidFill>
                  <a:schemeClr val="dk2"/>
                </a:solidFill>
                <a:latin typeface="Open Sans"/>
                <a:ea typeface="Open Sans"/>
                <a:cs typeface="Open Sans"/>
                <a:sym typeface="Open Sans"/>
              </a:rPr>
              <a:t>. </a:t>
            </a:r>
            <a:endParaRPr sz="1500">
              <a:solidFill>
                <a:schemeClr val="dk2"/>
              </a:solidFill>
              <a:latin typeface="Open Sans"/>
              <a:ea typeface="Open Sans"/>
              <a:cs typeface="Open Sans"/>
              <a:sym typeface="Open Sans"/>
            </a:endParaRPr>
          </a:p>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All the images captured under </a:t>
            </a:r>
            <a:r>
              <a:rPr b="1" lang="en" sz="1500">
                <a:solidFill>
                  <a:schemeClr val="dk2"/>
                </a:solidFill>
                <a:latin typeface="Open Sans"/>
                <a:ea typeface="Open Sans"/>
                <a:cs typeface="Open Sans"/>
                <a:sym typeface="Open Sans"/>
              </a:rPr>
              <a:t>Natural Lighting Condition</a:t>
            </a:r>
            <a:r>
              <a:rPr lang="en" sz="1500">
                <a:solidFill>
                  <a:schemeClr val="dk2"/>
                </a:solidFill>
                <a:latin typeface="Open Sans"/>
                <a:ea typeface="Open Sans"/>
                <a:cs typeface="Open Sans"/>
                <a:sym typeface="Open Sans"/>
              </a:rPr>
              <a:t>.</a:t>
            </a:r>
            <a:endParaRPr sz="1500">
              <a:solidFill>
                <a:schemeClr val="dk2"/>
              </a:solidFill>
              <a:latin typeface="Open Sans"/>
              <a:ea typeface="Open Sans"/>
              <a:cs typeface="Open Sans"/>
              <a:sym typeface="Open Sans"/>
            </a:endParaRPr>
          </a:p>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Contains images of each document in both </a:t>
            </a:r>
            <a:r>
              <a:rPr b="1" lang="en" sz="1500">
                <a:solidFill>
                  <a:schemeClr val="dk2"/>
                </a:solidFill>
                <a:latin typeface="Open Sans"/>
                <a:ea typeface="Open Sans"/>
                <a:cs typeface="Open Sans"/>
                <a:sym typeface="Open Sans"/>
              </a:rPr>
              <a:t>Sitting and Standing</a:t>
            </a:r>
            <a:r>
              <a:rPr lang="en" sz="1500">
                <a:solidFill>
                  <a:schemeClr val="dk2"/>
                </a:solidFill>
                <a:latin typeface="Open Sans"/>
                <a:ea typeface="Open Sans"/>
                <a:cs typeface="Open Sans"/>
                <a:sym typeface="Open Sans"/>
              </a:rPr>
              <a:t> positions.</a:t>
            </a:r>
            <a:endParaRPr sz="1500">
              <a:solidFill>
                <a:schemeClr val="dk2"/>
              </a:solidFill>
              <a:latin typeface="Open Sans"/>
              <a:ea typeface="Open Sans"/>
              <a:cs typeface="Open Sans"/>
              <a:sym typeface="Open Sans"/>
            </a:endParaRPr>
          </a:p>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Camera setting used: </a:t>
            </a:r>
            <a:r>
              <a:rPr b="1" lang="en" sz="1500">
                <a:solidFill>
                  <a:schemeClr val="dk2"/>
                </a:solidFill>
                <a:latin typeface="Open Sans"/>
                <a:ea typeface="Open Sans"/>
                <a:cs typeface="Open Sans"/>
                <a:sym typeface="Open Sans"/>
              </a:rPr>
              <a:t>default camera settings</a:t>
            </a:r>
            <a:r>
              <a:rPr lang="en" sz="1500">
                <a:solidFill>
                  <a:schemeClr val="dk2"/>
                </a:solidFill>
                <a:latin typeface="Open Sans"/>
                <a:ea typeface="Open Sans"/>
                <a:cs typeface="Open Sans"/>
                <a:sym typeface="Open Sans"/>
              </a:rPr>
              <a:t> with </a:t>
            </a:r>
            <a:r>
              <a:rPr b="1" lang="en" sz="1500">
                <a:solidFill>
                  <a:schemeClr val="dk2"/>
                </a:solidFill>
                <a:latin typeface="Open Sans"/>
                <a:ea typeface="Open Sans"/>
                <a:cs typeface="Open Sans"/>
                <a:sym typeface="Open Sans"/>
              </a:rPr>
              <a:t>jpeg format</a:t>
            </a:r>
            <a:r>
              <a:rPr lang="en" sz="1500">
                <a:solidFill>
                  <a:schemeClr val="dk2"/>
                </a:solidFill>
                <a:latin typeface="Open Sans"/>
                <a:ea typeface="Open Sans"/>
                <a:cs typeface="Open Sans"/>
                <a:sym typeface="Open Sans"/>
              </a:rPr>
              <a:t>.</a:t>
            </a:r>
            <a:endParaRPr sz="1500">
              <a:solidFill>
                <a:schemeClr val="dk2"/>
              </a:solidFill>
              <a:latin typeface="Open Sans"/>
              <a:ea typeface="Open Sans"/>
              <a:cs typeface="Open Sans"/>
              <a:sym typeface="Open Sans"/>
            </a:endParaRPr>
          </a:p>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Same Camera setting maintained across all devices.</a:t>
            </a:r>
            <a:endParaRPr sz="1500">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Creation: Document Details</a:t>
            </a:r>
            <a:endParaRPr/>
          </a:p>
        </p:txBody>
      </p:sp>
      <p:sp>
        <p:nvSpPr>
          <p:cNvPr id="213" name="Google Shape;213;p31"/>
          <p:cNvSpPr txBox="1"/>
          <p:nvPr>
            <p:ph idx="1" type="body"/>
          </p:nvPr>
        </p:nvSpPr>
        <p:spPr>
          <a:xfrm>
            <a:off x="729450" y="1634925"/>
            <a:ext cx="7688700" cy="2764800"/>
          </a:xfrm>
          <a:prstGeom prst="rect">
            <a:avLst/>
          </a:prstGeom>
          <a:noFill/>
          <a:ln>
            <a:noFill/>
          </a:ln>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Document Details:</a:t>
            </a:r>
            <a:endParaRPr sz="1500">
              <a:solidFill>
                <a:schemeClr val="dk2"/>
              </a:solidFill>
              <a:latin typeface="Open Sans"/>
              <a:ea typeface="Open Sans"/>
              <a:cs typeface="Open Sans"/>
              <a:sym typeface="Open Sans"/>
            </a:endParaRPr>
          </a:p>
          <a:p>
            <a:pPr indent="0" lvl="0" marL="914400" rtl="0" algn="l">
              <a:lnSpc>
                <a:spcPct val="150000"/>
              </a:lnSpc>
              <a:spcBef>
                <a:spcPts val="1200"/>
              </a:spcBef>
              <a:spcAft>
                <a:spcPts val="0"/>
              </a:spcAft>
              <a:buSzPts val="1300"/>
              <a:buNone/>
            </a:pPr>
            <a:r>
              <a:t/>
            </a:r>
            <a:endParaRPr sz="1500">
              <a:solidFill>
                <a:schemeClr val="dk2"/>
              </a:solidFill>
              <a:latin typeface="Open Sans"/>
              <a:ea typeface="Open Sans"/>
              <a:cs typeface="Open Sans"/>
              <a:sym typeface="Open Sans"/>
            </a:endParaRPr>
          </a:p>
          <a:p>
            <a:pPr indent="0" lvl="0" marL="0" rtl="0" algn="l">
              <a:lnSpc>
                <a:spcPct val="150000"/>
              </a:lnSpc>
              <a:spcBef>
                <a:spcPts val="1200"/>
              </a:spcBef>
              <a:spcAft>
                <a:spcPts val="0"/>
              </a:spcAft>
              <a:buSzPts val="1300"/>
              <a:buNone/>
            </a:pPr>
            <a:r>
              <a:t/>
            </a:r>
            <a:endParaRPr sz="1500">
              <a:solidFill>
                <a:schemeClr val="dk2"/>
              </a:solidFill>
              <a:latin typeface="Open Sans"/>
              <a:ea typeface="Open Sans"/>
              <a:cs typeface="Open Sans"/>
              <a:sym typeface="Open Sans"/>
            </a:endParaRPr>
          </a:p>
          <a:p>
            <a:pPr indent="0" lvl="0" marL="0" rtl="0" algn="l">
              <a:lnSpc>
                <a:spcPct val="150000"/>
              </a:lnSpc>
              <a:spcBef>
                <a:spcPts val="1200"/>
              </a:spcBef>
              <a:spcAft>
                <a:spcPts val="0"/>
              </a:spcAft>
              <a:buSzPts val="1300"/>
              <a:buNone/>
            </a:pPr>
            <a:r>
              <a:t/>
            </a:r>
            <a:endParaRPr sz="1500">
              <a:solidFill>
                <a:schemeClr val="dk2"/>
              </a:solidFill>
              <a:latin typeface="Open Sans"/>
              <a:ea typeface="Open Sans"/>
              <a:cs typeface="Open Sans"/>
              <a:sym typeface="Open Sans"/>
            </a:endParaRPr>
          </a:p>
          <a:p>
            <a:pPr indent="-323850" lvl="0" marL="457200" rtl="0" algn="l">
              <a:lnSpc>
                <a:spcPct val="150000"/>
              </a:lnSpc>
              <a:spcBef>
                <a:spcPts val="120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Language Covered: English, Hindi, Bangla.</a:t>
            </a:r>
            <a:endParaRPr sz="1500">
              <a:solidFill>
                <a:schemeClr val="dk2"/>
              </a:solidFill>
              <a:latin typeface="Open Sans"/>
              <a:ea typeface="Open Sans"/>
              <a:cs typeface="Open Sans"/>
              <a:sym typeface="Open Sans"/>
            </a:endParaRPr>
          </a:p>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States Covered: Punjab, Kolkata, Hyderabad.</a:t>
            </a:r>
            <a:endParaRPr sz="1500">
              <a:solidFill>
                <a:schemeClr val="dk2"/>
              </a:solidFill>
              <a:latin typeface="Open Sans"/>
              <a:ea typeface="Open Sans"/>
              <a:cs typeface="Open Sans"/>
              <a:sym typeface="Open Sans"/>
            </a:endParaRPr>
          </a:p>
        </p:txBody>
      </p:sp>
      <p:pic>
        <p:nvPicPr>
          <p:cNvPr id="214" name="Google Shape;214;p31"/>
          <p:cNvPicPr preferRelativeResize="0"/>
          <p:nvPr/>
        </p:nvPicPr>
        <p:blipFill rotWithShape="1">
          <a:blip r:embed="rId3">
            <a:alphaModFix/>
          </a:blip>
          <a:srcRect b="0" l="0" r="0" t="0"/>
          <a:stretch/>
        </p:blipFill>
        <p:spPr>
          <a:xfrm>
            <a:off x="1652588" y="2033588"/>
            <a:ext cx="4924425" cy="122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Content:-</a:t>
            </a:r>
            <a:endParaRPr/>
          </a:p>
        </p:txBody>
      </p:sp>
      <p:sp>
        <p:nvSpPr>
          <p:cNvPr id="96" name="Google Shape;96;p14"/>
          <p:cNvSpPr txBox="1"/>
          <p:nvPr>
            <p:ph idx="1" type="body"/>
          </p:nvPr>
        </p:nvSpPr>
        <p:spPr>
          <a:xfrm>
            <a:off x="729450" y="1469275"/>
            <a:ext cx="7688700" cy="3556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lang="en">
                <a:solidFill>
                  <a:schemeClr val="dk2"/>
                </a:solidFill>
              </a:rPr>
              <a:t>Introduction</a:t>
            </a:r>
            <a:endParaRPr>
              <a:solidFill>
                <a:schemeClr val="dk2"/>
              </a:solidFill>
            </a:endParaRPr>
          </a:p>
          <a:p>
            <a:pPr indent="0" lvl="0" marL="0" rtl="0" algn="l">
              <a:lnSpc>
                <a:spcPct val="115000"/>
              </a:lnSpc>
              <a:spcBef>
                <a:spcPts val="1200"/>
              </a:spcBef>
              <a:spcAft>
                <a:spcPts val="0"/>
              </a:spcAft>
              <a:buSzPts val="1300"/>
              <a:buNone/>
            </a:pPr>
            <a:r>
              <a:rPr lang="en">
                <a:solidFill>
                  <a:schemeClr val="dk2"/>
                </a:solidFill>
              </a:rPr>
              <a:t>Motivation</a:t>
            </a:r>
            <a:endParaRPr>
              <a:solidFill>
                <a:schemeClr val="dk2"/>
              </a:solidFill>
            </a:endParaRPr>
          </a:p>
          <a:p>
            <a:pPr indent="0" lvl="0" marL="0" rtl="0" algn="l">
              <a:lnSpc>
                <a:spcPct val="115000"/>
              </a:lnSpc>
              <a:spcBef>
                <a:spcPts val="1200"/>
              </a:spcBef>
              <a:spcAft>
                <a:spcPts val="0"/>
              </a:spcAft>
              <a:buSzPts val="1300"/>
              <a:buNone/>
            </a:pPr>
            <a:r>
              <a:rPr lang="en">
                <a:solidFill>
                  <a:schemeClr val="dk2"/>
                </a:solidFill>
              </a:rPr>
              <a:t>Literature Review</a:t>
            </a:r>
            <a:endParaRPr>
              <a:solidFill>
                <a:schemeClr val="dk2"/>
              </a:solidFill>
            </a:endParaRPr>
          </a:p>
          <a:p>
            <a:pPr indent="0" lvl="0" marL="0" rtl="0" algn="l">
              <a:lnSpc>
                <a:spcPct val="115000"/>
              </a:lnSpc>
              <a:spcBef>
                <a:spcPts val="1200"/>
              </a:spcBef>
              <a:spcAft>
                <a:spcPts val="0"/>
              </a:spcAft>
              <a:buSzPts val="1300"/>
              <a:buNone/>
            </a:pPr>
            <a:r>
              <a:rPr lang="en">
                <a:solidFill>
                  <a:schemeClr val="dk2"/>
                </a:solidFill>
              </a:rPr>
              <a:t>Dataset Creation</a:t>
            </a:r>
            <a:endParaRPr>
              <a:solidFill>
                <a:schemeClr val="dk2"/>
              </a:solidFill>
            </a:endParaRPr>
          </a:p>
          <a:p>
            <a:pPr indent="0" lvl="0" marL="0" rtl="0" algn="l">
              <a:lnSpc>
                <a:spcPct val="115000"/>
              </a:lnSpc>
              <a:spcBef>
                <a:spcPts val="1200"/>
              </a:spcBef>
              <a:spcAft>
                <a:spcPts val="0"/>
              </a:spcAft>
              <a:buSzPts val="1300"/>
              <a:buNone/>
            </a:pPr>
            <a:r>
              <a:rPr lang="en">
                <a:solidFill>
                  <a:schemeClr val="dk2"/>
                </a:solidFill>
              </a:rPr>
              <a:t>Problem Statement</a:t>
            </a:r>
            <a:endParaRPr>
              <a:solidFill>
                <a:schemeClr val="dk2"/>
              </a:solidFill>
            </a:endParaRPr>
          </a:p>
          <a:p>
            <a:pPr indent="0" lvl="0" marL="0" rtl="0" algn="l">
              <a:lnSpc>
                <a:spcPct val="115000"/>
              </a:lnSpc>
              <a:spcBef>
                <a:spcPts val="1200"/>
              </a:spcBef>
              <a:spcAft>
                <a:spcPts val="0"/>
              </a:spcAft>
              <a:buSzPts val="1300"/>
              <a:buNone/>
            </a:pPr>
            <a:r>
              <a:rPr lang="en">
                <a:solidFill>
                  <a:schemeClr val="dk2"/>
                </a:solidFill>
              </a:rPr>
              <a:t>Methodology</a:t>
            </a:r>
            <a:endParaRPr>
              <a:solidFill>
                <a:schemeClr val="dk2"/>
              </a:solidFill>
            </a:endParaRPr>
          </a:p>
          <a:p>
            <a:pPr indent="0" lvl="0" marL="0" rtl="0" algn="l">
              <a:lnSpc>
                <a:spcPct val="115000"/>
              </a:lnSpc>
              <a:spcBef>
                <a:spcPts val="1200"/>
              </a:spcBef>
              <a:spcAft>
                <a:spcPts val="0"/>
              </a:spcAft>
              <a:buSzPts val="1300"/>
              <a:buNone/>
            </a:pPr>
            <a:r>
              <a:rPr lang="en">
                <a:solidFill>
                  <a:schemeClr val="dk2"/>
                </a:solidFill>
              </a:rPr>
              <a:t>Dataset Creation for Document Forensics</a:t>
            </a:r>
            <a:endParaRPr>
              <a:solidFill>
                <a:schemeClr val="dk2"/>
              </a:solidFill>
            </a:endParaRPr>
          </a:p>
          <a:p>
            <a:pPr indent="0" lvl="0" marL="0" rtl="0" algn="l">
              <a:lnSpc>
                <a:spcPct val="115000"/>
              </a:lnSpc>
              <a:spcBef>
                <a:spcPts val="1200"/>
              </a:spcBef>
              <a:spcAft>
                <a:spcPts val="0"/>
              </a:spcAft>
              <a:buSzPts val="1300"/>
              <a:buNone/>
            </a:pPr>
            <a:r>
              <a:rPr lang="en">
                <a:solidFill>
                  <a:schemeClr val="dk2"/>
                </a:solidFill>
              </a:rPr>
              <a:t>Results</a:t>
            </a:r>
            <a:endParaRPr>
              <a:solidFill>
                <a:schemeClr val="dk2"/>
              </a:solidFill>
            </a:endParaRPr>
          </a:p>
          <a:p>
            <a:pPr indent="0" lvl="0" marL="0" rtl="0" algn="l">
              <a:lnSpc>
                <a:spcPct val="115000"/>
              </a:lnSpc>
              <a:spcBef>
                <a:spcPts val="1200"/>
              </a:spcBef>
              <a:spcAft>
                <a:spcPts val="0"/>
              </a:spcAft>
              <a:buSzPts val="1300"/>
              <a:buNone/>
            </a:pPr>
            <a:r>
              <a:rPr lang="en">
                <a:solidFill>
                  <a:schemeClr val="dk2"/>
                </a:solidFill>
              </a:rPr>
              <a:t>Future Work</a:t>
            </a:r>
            <a:endParaRPr>
              <a:solidFill>
                <a:schemeClr val="dk2"/>
              </a:solidFill>
            </a:endParaRPr>
          </a:p>
          <a:p>
            <a:pPr indent="0" lvl="0" marL="0" rtl="0" algn="l">
              <a:spcBef>
                <a:spcPts val="1200"/>
              </a:spcBef>
              <a:spcAft>
                <a:spcPts val="1200"/>
              </a:spcAft>
              <a:buSzPts val="1300"/>
              <a:buNone/>
            </a:pPr>
            <a:r>
              <a:rPr lang="en">
                <a:solidFill>
                  <a:schemeClr val="dk2"/>
                </a:solidFill>
              </a:rPr>
              <a:t>Challenges</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Creation</a:t>
            </a:r>
            <a:endParaRPr/>
          </a:p>
        </p:txBody>
      </p:sp>
      <p:sp>
        <p:nvSpPr>
          <p:cNvPr id="220" name="Google Shape;220;p32"/>
          <p:cNvSpPr txBox="1"/>
          <p:nvPr>
            <p:ph idx="1" type="body"/>
          </p:nvPr>
        </p:nvSpPr>
        <p:spPr>
          <a:xfrm>
            <a:off x="729450" y="1393075"/>
            <a:ext cx="7688700" cy="3648300"/>
          </a:xfrm>
          <a:prstGeom prst="rect">
            <a:avLst/>
          </a:prstGeom>
          <a:noFill/>
          <a:ln>
            <a:noFill/>
          </a:ln>
        </p:spPr>
        <p:txBody>
          <a:bodyPr anchorCtr="0" anchor="t" bIns="91425" lIns="91425" spcFirstLastPara="1" rIns="91425" wrap="square" tIns="91425">
            <a:normAutofit lnSpcReduction="10000"/>
          </a:bodyPr>
          <a:lstStyle/>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Dataset curated till now:</a:t>
            </a:r>
            <a:endParaRPr sz="1500">
              <a:solidFill>
                <a:schemeClr val="dk2"/>
              </a:solidFill>
              <a:latin typeface="Open Sans"/>
              <a:ea typeface="Open Sans"/>
              <a:cs typeface="Open Sans"/>
              <a:sym typeface="Open Sans"/>
            </a:endParaRPr>
          </a:p>
          <a:p>
            <a:pPr indent="0" lvl="0" marL="457200" rtl="0" algn="l">
              <a:lnSpc>
                <a:spcPct val="150000"/>
              </a:lnSpc>
              <a:spcBef>
                <a:spcPts val="1200"/>
              </a:spcBef>
              <a:spcAft>
                <a:spcPts val="0"/>
              </a:spcAft>
              <a:buSzPts val="1300"/>
              <a:buNone/>
            </a:pPr>
            <a:r>
              <a:t/>
            </a:r>
            <a:endParaRPr sz="1500">
              <a:solidFill>
                <a:schemeClr val="dk2"/>
              </a:solidFill>
              <a:latin typeface="Open Sans"/>
              <a:ea typeface="Open Sans"/>
              <a:cs typeface="Open Sans"/>
              <a:sym typeface="Open Sans"/>
            </a:endParaRPr>
          </a:p>
          <a:p>
            <a:pPr indent="0" lvl="0" marL="457200" rtl="0" algn="l">
              <a:lnSpc>
                <a:spcPct val="150000"/>
              </a:lnSpc>
              <a:spcBef>
                <a:spcPts val="1200"/>
              </a:spcBef>
              <a:spcAft>
                <a:spcPts val="0"/>
              </a:spcAft>
              <a:buSzPts val="1300"/>
              <a:buNone/>
            </a:pPr>
            <a:r>
              <a:t/>
            </a:r>
            <a:endParaRPr sz="1500">
              <a:solidFill>
                <a:schemeClr val="dk2"/>
              </a:solidFill>
              <a:latin typeface="Open Sans"/>
              <a:ea typeface="Open Sans"/>
              <a:cs typeface="Open Sans"/>
              <a:sym typeface="Open Sans"/>
            </a:endParaRPr>
          </a:p>
          <a:p>
            <a:pPr indent="0" lvl="0" marL="0" rtl="0" algn="l">
              <a:lnSpc>
                <a:spcPct val="150000"/>
              </a:lnSpc>
              <a:spcBef>
                <a:spcPts val="1200"/>
              </a:spcBef>
              <a:spcAft>
                <a:spcPts val="0"/>
              </a:spcAft>
              <a:buSzPts val="1300"/>
              <a:buNone/>
            </a:pPr>
            <a:r>
              <a:t/>
            </a:r>
            <a:endParaRPr sz="1500">
              <a:solidFill>
                <a:schemeClr val="dk2"/>
              </a:solidFill>
              <a:latin typeface="Open Sans"/>
              <a:ea typeface="Open Sans"/>
              <a:cs typeface="Open Sans"/>
              <a:sym typeface="Open Sans"/>
            </a:endParaRPr>
          </a:p>
          <a:p>
            <a:pPr indent="0" lvl="0" marL="0" rtl="0" algn="l">
              <a:lnSpc>
                <a:spcPct val="150000"/>
              </a:lnSpc>
              <a:spcBef>
                <a:spcPts val="1200"/>
              </a:spcBef>
              <a:spcAft>
                <a:spcPts val="0"/>
              </a:spcAft>
              <a:buNone/>
            </a:pPr>
            <a:r>
              <a:t/>
            </a:r>
            <a:endParaRPr sz="1500">
              <a:solidFill>
                <a:schemeClr val="dk2"/>
              </a:solidFill>
              <a:latin typeface="Open Sans"/>
              <a:ea typeface="Open Sans"/>
              <a:cs typeface="Open Sans"/>
              <a:sym typeface="Open Sans"/>
            </a:endParaRPr>
          </a:p>
          <a:p>
            <a:pPr indent="-323850" lvl="0" marL="457200" rtl="0" algn="l">
              <a:lnSpc>
                <a:spcPct val="150000"/>
              </a:lnSpc>
              <a:spcBef>
                <a:spcPts val="120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Note: All </a:t>
            </a:r>
            <a:r>
              <a:rPr b="1" lang="en" sz="1500">
                <a:solidFill>
                  <a:schemeClr val="dk2"/>
                </a:solidFill>
                <a:latin typeface="Open Sans"/>
                <a:ea typeface="Open Sans"/>
                <a:cs typeface="Open Sans"/>
                <a:sym typeface="Open Sans"/>
              </a:rPr>
              <a:t>24,648 Images</a:t>
            </a:r>
            <a:r>
              <a:rPr lang="en" sz="1500">
                <a:solidFill>
                  <a:schemeClr val="dk2"/>
                </a:solidFill>
                <a:latin typeface="Open Sans"/>
                <a:ea typeface="Open Sans"/>
                <a:cs typeface="Open Sans"/>
                <a:sym typeface="Open Sans"/>
              </a:rPr>
              <a:t> captured by Abdul Razique and Rejoy only.</a:t>
            </a:r>
            <a:endParaRPr sz="1500">
              <a:solidFill>
                <a:schemeClr val="dk2"/>
              </a:solidFill>
              <a:latin typeface="Open Sans"/>
              <a:ea typeface="Open Sans"/>
              <a:cs typeface="Open Sans"/>
              <a:sym typeface="Open Sans"/>
            </a:endParaRPr>
          </a:p>
          <a:p>
            <a:pPr indent="-323850" lvl="0" marL="457200" rtl="0" algn="l">
              <a:lnSpc>
                <a:spcPct val="150000"/>
              </a:lnSpc>
              <a:spcBef>
                <a:spcPts val="120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Brands Captured till now: </a:t>
            </a:r>
            <a:r>
              <a:rPr b="1" lang="en" sz="1500">
                <a:solidFill>
                  <a:schemeClr val="dk2"/>
                </a:solidFill>
                <a:latin typeface="Open Sans"/>
                <a:ea typeface="Open Sans"/>
                <a:cs typeface="Open Sans"/>
                <a:sym typeface="Open Sans"/>
              </a:rPr>
              <a:t>Poco, Xiaomi, Apple, Samsung, OnePlus, IQOO, Realme, Lava, Infinix</a:t>
            </a:r>
            <a:endParaRPr b="1" sz="1500">
              <a:solidFill>
                <a:schemeClr val="dk2"/>
              </a:solidFill>
              <a:latin typeface="Open Sans"/>
              <a:ea typeface="Open Sans"/>
              <a:cs typeface="Open Sans"/>
              <a:sym typeface="Open Sans"/>
            </a:endParaRPr>
          </a:p>
        </p:txBody>
      </p:sp>
      <p:graphicFrame>
        <p:nvGraphicFramePr>
          <p:cNvPr id="221" name="Google Shape;221;p32"/>
          <p:cNvGraphicFramePr/>
          <p:nvPr/>
        </p:nvGraphicFramePr>
        <p:xfrm>
          <a:off x="970450" y="1816300"/>
          <a:ext cx="3000000" cy="3000000"/>
        </p:xfrm>
        <a:graphic>
          <a:graphicData uri="http://schemas.openxmlformats.org/drawingml/2006/table">
            <a:tbl>
              <a:tblPr>
                <a:noFill/>
                <a:tableStyleId>{D8D09A0D-5E5D-46E4-8509-7409E2CE66D6}</a:tableStyleId>
              </a:tblPr>
              <a:tblGrid>
                <a:gridCol w="3902225"/>
                <a:gridCol w="3902225"/>
              </a:tblGrid>
              <a:tr h="209150">
                <a:tc>
                  <a:txBody>
                    <a:bodyPr/>
                    <a:lstStyle/>
                    <a:p>
                      <a:pPr indent="0" lvl="0" marL="0" marR="0" rtl="0" algn="l">
                        <a:lnSpc>
                          <a:spcPct val="150000"/>
                        </a:lnSpc>
                        <a:spcBef>
                          <a:spcPts val="0"/>
                        </a:spcBef>
                        <a:spcAft>
                          <a:spcPts val="0"/>
                        </a:spcAft>
                        <a:buClr>
                          <a:srgbClr val="000000"/>
                        </a:buClr>
                        <a:buSzPts val="1500"/>
                        <a:buFont typeface="Arial"/>
                        <a:buNone/>
                      </a:pPr>
                      <a:r>
                        <a:rPr lang="en" sz="1500" u="none" cap="none" strike="noStrike">
                          <a:solidFill>
                            <a:schemeClr val="dk2"/>
                          </a:solidFill>
                          <a:latin typeface="Open Sans"/>
                          <a:ea typeface="Open Sans"/>
                          <a:cs typeface="Open Sans"/>
                          <a:sym typeface="Open Sans"/>
                        </a:rPr>
                        <a:t>Total images in </a:t>
                      </a:r>
                      <a:r>
                        <a:rPr b="1" lang="en" sz="1500" u="none" cap="none" strike="noStrike">
                          <a:solidFill>
                            <a:schemeClr val="dk2"/>
                          </a:solidFill>
                          <a:latin typeface="Open Sans"/>
                          <a:ea typeface="Open Sans"/>
                          <a:cs typeface="Open Sans"/>
                          <a:sym typeface="Open Sans"/>
                        </a:rPr>
                        <a:t>Sitting </a:t>
                      </a:r>
                      <a:r>
                        <a:rPr lang="en" sz="1500" u="none" cap="none" strike="noStrike">
                          <a:solidFill>
                            <a:schemeClr val="dk2"/>
                          </a:solidFill>
                          <a:latin typeface="Open Sans"/>
                          <a:ea typeface="Open Sans"/>
                          <a:cs typeface="Open Sans"/>
                          <a:sym typeface="Open Sans"/>
                        </a:rPr>
                        <a:t>Position</a:t>
                      </a:r>
                      <a:endParaRPr sz="1400" u="none" cap="none" strike="noStrike"/>
                    </a:p>
                  </a:txBody>
                  <a:tcPr marT="91425" marB="91425" marR="91425" marL="91425"/>
                </a:tc>
                <a:tc>
                  <a:txBody>
                    <a:bodyPr/>
                    <a:lstStyle/>
                    <a:p>
                      <a:pPr indent="0" lvl="0" marL="0" marR="0" rtl="0" algn="l">
                        <a:lnSpc>
                          <a:spcPct val="150000"/>
                        </a:lnSpc>
                        <a:spcBef>
                          <a:spcPts val="0"/>
                        </a:spcBef>
                        <a:spcAft>
                          <a:spcPts val="0"/>
                        </a:spcAft>
                        <a:buClr>
                          <a:srgbClr val="000000"/>
                        </a:buClr>
                        <a:buSzPts val="1500"/>
                        <a:buFont typeface="Arial"/>
                        <a:buNone/>
                      </a:pPr>
                      <a:r>
                        <a:rPr lang="en" sz="1500" u="none" cap="none" strike="noStrike">
                          <a:solidFill>
                            <a:schemeClr val="dk2"/>
                          </a:solidFill>
                          <a:latin typeface="Open Sans"/>
                          <a:ea typeface="Open Sans"/>
                          <a:cs typeface="Open Sans"/>
                          <a:sym typeface="Open Sans"/>
                        </a:rPr>
                        <a:t>474 pages x 26 devices = 12,324 images</a:t>
                      </a:r>
                      <a:endParaRPr sz="1400" u="none" cap="none" strike="noStrike"/>
                    </a:p>
                  </a:txBody>
                  <a:tcPr marT="91425" marB="91425" marR="91425" marL="91425"/>
                </a:tc>
              </a:tr>
              <a:tr h="360850">
                <a:tc>
                  <a:txBody>
                    <a:bodyPr/>
                    <a:lstStyle/>
                    <a:p>
                      <a:pPr indent="0" lvl="0" marL="0" marR="0" rtl="0" algn="l">
                        <a:lnSpc>
                          <a:spcPct val="150000"/>
                        </a:lnSpc>
                        <a:spcBef>
                          <a:spcPts val="0"/>
                        </a:spcBef>
                        <a:spcAft>
                          <a:spcPts val="0"/>
                        </a:spcAft>
                        <a:buClr>
                          <a:srgbClr val="000000"/>
                        </a:buClr>
                        <a:buSzPts val="1500"/>
                        <a:buFont typeface="Arial"/>
                        <a:buNone/>
                      </a:pPr>
                      <a:r>
                        <a:rPr lang="en" sz="1500" u="none" cap="none" strike="noStrike">
                          <a:solidFill>
                            <a:schemeClr val="dk2"/>
                          </a:solidFill>
                          <a:latin typeface="Open Sans"/>
                          <a:ea typeface="Open Sans"/>
                          <a:cs typeface="Open Sans"/>
                          <a:sym typeface="Open Sans"/>
                        </a:rPr>
                        <a:t>Total images in </a:t>
                      </a:r>
                      <a:r>
                        <a:rPr b="1" lang="en" sz="1500" u="none" cap="none" strike="noStrike">
                          <a:solidFill>
                            <a:schemeClr val="dk2"/>
                          </a:solidFill>
                          <a:latin typeface="Open Sans"/>
                          <a:ea typeface="Open Sans"/>
                          <a:cs typeface="Open Sans"/>
                          <a:sym typeface="Open Sans"/>
                        </a:rPr>
                        <a:t>Standing</a:t>
                      </a:r>
                      <a:r>
                        <a:rPr lang="en" sz="1500" u="none" cap="none" strike="noStrike">
                          <a:solidFill>
                            <a:schemeClr val="dk2"/>
                          </a:solidFill>
                          <a:latin typeface="Open Sans"/>
                          <a:ea typeface="Open Sans"/>
                          <a:cs typeface="Open Sans"/>
                          <a:sym typeface="Open Sans"/>
                        </a:rPr>
                        <a:t> Position</a:t>
                      </a:r>
                      <a:endParaRPr sz="1400" u="none" cap="none" strike="noStrike"/>
                    </a:p>
                  </a:txBody>
                  <a:tcPr marT="91425" marB="91425" marR="91425" marL="91425"/>
                </a:tc>
                <a:tc>
                  <a:txBody>
                    <a:bodyPr/>
                    <a:lstStyle/>
                    <a:p>
                      <a:pPr indent="0" lvl="0" marL="0" marR="0" rtl="0" algn="l">
                        <a:lnSpc>
                          <a:spcPct val="150000"/>
                        </a:lnSpc>
                        <a:spcBef>
                          <a:spcPts val="0"/>
                        </a:spcBef>
                        <a:spcAft>
                          <a:spcPts val="0"/>
                        </a:spcAft>
                        <a:buClr>
                          <a:srgbClr val="000000"/>
                        </a:buClr>
                        <a:buSzPts val="1500"/>
                        <a:buFont typeface="Arial"/>
                        <a:buNone/>
                      </a:pPr>
                      <a:r>
                        <a:rPr lang="en" sz="1500" u="none" cap="none" strike="noStrike">
                          <a:solidFill>
                            <a:schemeClr val="dk2"/>
                          </a:solidFill>
                          <a:latin typeface="Open Sans"/>
                          <a:ea typeface="Open Sans"/>
                          <a:cs typeface="Open Sans"/>
                          <a:sym typeface="Open Sans"/>
                        </a:rPr>
                        <a:t>474 pages x 26 devices = 12,324 images</a:t>
                      </a:r>
                      <a:endParaRPr sz="1400" u="none" cap="none" strike="noStrike"/>
                    </a:p>
                  </a:txBody>
                  <a:tcPr marT="91425" marB="91425" marR="91425" marL="91425"/>
                </a:tc>
              </a:tr>
              <a:tr h="453200">
                <a:tc>
                  <a:txBody>
                    <a:bodyPr/>
                    <a:lstStyle/>
                    <a:p>
                      <a:pPr indent="0" lvl="0" marL="0" marR="0" rtl="0" algn="l">
                        <a:lnSpc>
                          <a:spcPct val="150000"/>
                        </a:lnSpc>
                        <a:spcBef>
                          <a:spcPts val="0"/>
                        </a:spcBef>
                        <a:spcAft>
                          <a:spcPts val="0"/>
                        </a:spcAft>
                        <a:buClr>
                          <a:srgbClr val="000000"/>
                        </a:buClr>
                        <a:buSzPts val="1500"/>
                        <a:buFont typeface="Arial"/>
                        <a:buNone/>
                      </a:pPr>
                      <a:r>
                        <a:rPr lang="en" sz="1500" u="none" cap="none" strike="noStrike">
                          <a:solidFill>
                            <a:schemeClr val="dk2"/>
                          </a:solidFill>
                          <a:latin typeface="Open Sans"/>
                          <a:ea typeface="Open Sans"/>
                          <a:cs typeface="Open Sans"/>
                          <a:sym typeface="Open Sans"/>
                        </a:rPr>
                        <a:t>Total Images   </a:t>
                      </a:r>
                      <a:endParaRPr sz="1400" u="none" cap="none" strike="noStrike"/>
                    </a:p>
                  </a:txBody>
                  <a:tcPr marT="91425" marB="91425" marR="91425" marL="91425"/>
                </a:tc>
                <a:tc>
                  <a:txBody>
                    <a:bodyPr/>
                    <a:lstStyle/>
                    <a:p>
                      <a:pPr indent="0" lvl="0" marL="0" marR="0" rtl="0" algn="l">
                        <a:lnSpc>
                          <a:spcPct val="150000"/>
                        </a:lnSpc>
                        <a:spcBef>
                          <a:spcPts val="0"/>
                        </a:spcBef>
                        <a:spcAft>
                          <a:spcPts val="0"/>
                        </a:spcAft>
                        <a:buClr>
                          <a:srgbClr val="000000"/>
                        </a:buClr>
                        <a:buSzPts val="1500"/>
                        <a:buFont typeface="Arial"/>
                        <a:buNone/>
                      </a:pPr>
                      <a:r>
                        <a:rPr lang="en" sz="1500" u="none" cap="none" strike="noStrike">
                          <a:solidFill>
                            <a:schemeClr val="dk2"/>
                          </a:solidFill>
                          <a:latin typeface="Open Sans"/>
                          <a:ea typeface="Open Sans"/>
                          <a:cs typeface="Open Sans"/>
                          <a:sym typeface="Open Sans"/>
                        </a:rPr>
                        <a:t>24,648 Images</a:t>
                      </a:r>
                      <a:endParaRPr sz="1400" u="none" cap="none" strike="noStrike"/>
                    </a:p>
                  </a:txBody>
                  <a:tcPr marT="91425" marB="91425" marR="91425" marL="91425"/>
                </a:tc>
              </a:tr>
              <a:tr h="460950">
                <a:tc>
                  <a:txBody>
                    <a:bodyPr/>
                    <a:lstStyle/>
                    <a:p>
                      <a:pPr indent="0" lvl="0" marL="0" marR="0" rtl="0" algn="l">
                        <a:lnSpc>
                          <a:spcPct val="150000"/>
                        </a:lnSpc>
                        <a:spcBef>
                          <a:spcPts val="0"/>
                        </a:spcBef>
                        <a:spcAft>
                          <a:spcPts val="0"/>
                        </a:spcAft>
                        <a:buClr>
                          <a:srgbClr val="000000"/>
                        </a:buClr>
                        <a:buSzPts val="1500"/>
                        <a:buFont typeface="Arial"/>
                        <a:buNone/>
                      </a:pPr>
                      <a:r>
                        <a:rPr lang="en" sz="1500" u="none" cap="none" strike="noStrike">
                          <a:solidFill>
                            <a:schemeClr val="dk2"/>
                          </a:solidFill>
                          <a:latin typeface="Open Sans"/>
                          <a:ea typeface="Open Sans"/>
                          <a:cs typeface="Open Sans"/>
                          <a:sym typeface="Open Sans"/>
                        </a:rPr>
                        <a:t>Number of Device Completed</a:t>
                      </a:r>
                      <a:endParaRPr sz="1500" u="none" cap="none" strike="noStrike">
                        <a:solidFill>
                          <a:schemeClr val="dk2"/>
                        </a:solidFill>
                        <a:latin typeface="Open Sans"/>
                        <a:ea typeface="Open Sans"/>
                        <a:cs typeface="Open Sans"/>
                        <a:sym typeface="Open Sans"/>
                      </a:endParaRPr>
                    </a:p>
                  </a:txBody>
                  <a:tcPr marT="91425" marB="91425" marR="91425" marL="91425"/>
                </a:tc>
                <a:tc>
                  <a:txBody>
                    <a:bodyPr/>
                    <a:lstStyle/>
                    <a:p>
                      <a:pPr indent="0" lvl="0" marL="0" marR="0" rtl="0" algn="l">
                        <a:lnSpc>
                          <a:spcPct val="150000"/>
                        </a:lnSpc>
                        <a:spcBef>
                          <a:spcPts val="0"/>
                        </a:spcBef>
                        <a:spcAft>
                          <a:spcPts val="0"/>
                        </a:spcAft>
                        <a:buClr>
                          <a:srgbClr val="000000"/>
                        </a:buClr>
                        <a:buSzPts val="1500"/>
                        <a:buFont typeface="Arial"/>
                        <a:buNone/>
                      </a:pPr>
                      <a:r>
                        <a:rPr lang="en" sz="1500" u="none" cap="none" strike="noStrike">
                          <a:solidFill>
                            <a:schemeClr val="dk2"/>
                          </a:solidFill>
                          <a:latin typeface="Open Sans"/>
                          <a:ea typeface="Open Sans"/>
                          <a:cs typeface="Open Sans"/>
                          <a:sym typeface="Open Sans"/>
                        </a:rPr>
                        <a:t>26 devices</a:t>
                      </a:r>
                      <a:endParaRPr sz="1500" u="none" cap="none" strike="noStrike">
                        <a:solidFill>
                          <a:schemeClr val="dk2"/>
                        </a:solidFill>
                        <a:latin typeface="Open Sans"/>
                        <a:ea typeface="Open Sans"/>
                        <a:cs typeface="Open Sans"/>
                        <a:sym typeface="Open Sans"/>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Creation: Device Details</a:t>
            </a:r>
            <a:endParaRPr/>
          </a:p>
          <a:p>
            <a:pPr indent="0" lvl="0" marL="0" rtl="0" algn="l">
              <a:lnSpc>
                <a:spcPct val="100000"/>
              </a:lnSpc>
              <a:spcBef>
                <a:spcPts val="0"/>
              </a:spcBef>
              <a:spcAft>
                <a:spcPts val="0"/>
              </a:spcAft>
              <a:buSzPct val="111111"/>
              <a:buNone/>
            </a:pPr>
            <a:r>
              <a:t/>
            </a:r>
            <a:endParaRPr/>
          </a:p>
        </p:txBody>
      </p:sp>
      <p:sp>
        <p:nvSpPr>
          <p:cNvPr id="227" name="Google Shape;227;p33"/>
          <p:cNvSpPr txBox="1"/>
          <p:nvPr/>
        </p:nvSpPr>
        <p:spPr>
          <a:xfrm>
            <a:off x="1067675" y="4634350"/>
            <a:ext cx="7119900" cy="24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Open Sans"/>
                <a:ea typeface="Open Sans"/>
                <a:cs typeface="Open Sans"/>
                <a:sym typeface="Open Sans"/>
              </a:rPr>
              <a:t>Table: Document Forensic Dataset details</a:t>
            </a:r>
            <a:endParaRPr b="0" i="0" sz="1500" u="none" cap="none" strike="noStrike">
              <a:solidFill>
                <a:schemeClr val="dk2"/>
              </a:solidFill>
              <a:latin typeface="Open Sans"/>
              <a:ea typeface="Open Sans"/>
              <a:cs typeface="Open Sans"/>
              <a:sym typeface="Open Sans"/>
            </a:endParaRPr>
          </a:p>
        </p:txBody>
      </p:sp>
      <p:sp>
        <p:nvSpPr>
          <p:cNvPr id="228" name="Google Shape;228;p33"/>
          <p:cNvSpPr/>
          <p:nvPr/>
        </p:nvSpPr>
        <p:spPr>
          <a:xfrm>
            <a:off x="1071200" y="1575025"/>
            <a:ext cx="7005195" cy="298312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33"/>
          <p:cNvPicPr preferRelativeResize="0"/>
          <p:nvPr/>
        </p:nvPicPr>
        <p:blipFill rotWithShape="1">
          <a:blip r:embed="rId3">
            <a:alphaModFix/>
          </a:blip>
          <a:srcRect b="0" l="0" r="0" t="0"/>
          <a:stretch/>
        </p:blipFill>
        <p:spPr>
          <a:xfrm>
            <a:off x="698250" y="1340381"/>
            <a:ext cx="7641725" cy="325501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Creation: some images of dataset</a:t>
            </a:r>
            <a:endParaRPr/>
          </a:p>
        </p:txBody>
      </p:sp>
      <p:sp>
        <p:nvSpPr>
          <p:cNvPr id="235" name="Google Shape;235;p34"/>
          <p:cNvSpPr txBox="1"/>
          <p:nvPr/>
        </p:nvSpPr>
        <p:spPr>
          <a:xfrm>
            <a:off x="424875" y="4883650"/>
            <a:ext cx="8352900" cy="24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Open Sans"/>
                <a:ea typeface="Open Sans"/>
                <a:cs typeface="Open Sans"/>
                <a:sym typeface="Open Sans"/>
              </a:rPr>
              <a:t>Fig: Page 01 of Doc 20 from different Phones in both Position</a:t>
            </a:r>
            <a:endParaRPr b="0" i="0" sz="1200" u="none" cap="none" strike="noStrike">
              <a:solidFill>
                <a:schemeClr val="dk2"/>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Open Sans"/>
              <a:ea typeface="Open Sans"/>
              <a:cs typeface="Open Sans"/>
              <a:sym typeface="Open Sans"/>
            </a:endParaRPr>
          </a:p>
        </p:txBody>
      </p:sp>
      <p:sp>
        <p:nvSpPr>
          <p:cNvPr id="236" name="Google Shape;236;p34"/>
          <p:cNvSpPr txBox="1"/>
          <p:nvPr/>
        </p:nvSpPr>
        <p:spPr>
          <a:xfrm>
            <a:off x="501063" y="4277600"/>
            <a:ext cx="1395000" cy="20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Open Sans"/>
                <a:ea typeface="Open Sans"/>
                <a:cs typeface="Open Sans"/>
                <a:sym typeface="Open Sans"/>
              </a:rPr>
              <a:t>Realme 3 Pro Standing</a:t>
            </a:r>
            <a:endParaRPr b="0" i="0" sz="1200" u="none" cap="none" strike="noStrike">
              <a:solidFill>
                <a:schemeClr val="accent1"/>
              </a:solidFill>
              <a:latin typeface="Lato"/>
              <a:ea typeface="Lato"/>
              <a:cs typeface="Lato"/>
              <a:sym typeface="Lato"/>
            </a:endParaRPr>
          </a:p>
        </p:txBody>
      </p:sp>
      <p:sp>
        <p:nvSpPr>
          <p:cNvPr id="237" name="Google Shape;237;p34"/>
          <p:cNvSpPr txBox="1"/>
          <p:nvPr/>
        </p:nvSpPr>
        <p:spPr>
          <a:xfrm>
            <a:off x="2700738" y="4277600"/>
            <a:ext cx="1395000" cy="20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Open Sans"/>
                <a:ea typeface="Open Sans"/>
                <a:cs typeface="Open Sans"/>
                <a:sym typeface="Open Sans"/>
              </a:rPr>
              <a:t>Realme 3 Pro Sitting</a:t>
            </a:r>
            <a:endParaRPr b="0" i="0" sz="1200" u="none" cap="none" strike="noStrike">
              <a:solidFill>
                <a:schemeClr val="accent1"/>
              </a:solidFill>
              <a:latin typeface="Lato"/>
              <a:ea typeface="Lato"/>
              <a:cs typeface="Lato"/>
              <a:sym typeface="Lato"/>
            </a:endParaRPr>
          </a:p>
        </p:txBody>
      </p:sp>
      <p:sp>
        <p:nvSpPr>
          <p:cNvPr id="238" name="Google Shape;238;p34"/>
          <p:cNvSpPr txBox="1"/>
          <p:nvPr/>
        </p:nvSpPr>
        <p:spPr>
          <a:xfrm>
            <a:off x="5074275" y="4634350"/>
            <a:ext cx="3569400" cy="24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Open Sans"/>
              <a:ea typeface="Open Sans"/>
              <a:cs typeface="Open Sans"/>
              <a:sym typeface="Open Sans"/>
            </a:endParaRPr>
          </a:p>
        </p:txBody>
      </p:sp>
      <p:sp>
        <p:nvSpPr>
          <p:cNvPr id="239" name="Google Shape;239;p34"/>
          <p:cNvSpPr txBox="1"/>
          <p:nvPr/>
        </p:nvSpPr>
        <p:spPr>
          <a:xfrm>
            <a:off x="4996525" y="4277600"/>
            <a:ext cx="1395000" cy="20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Open Sans"/>
                <a:ea typeface="Open Sans"/>
                <a:cs typeface="Open Sans"/>
                <a:sym typeface="Open Sans"/>
              </a:rPr>
              <a:t> Infinix note 3 5g Standing</a:t>
            </a:r>
            <a:endParaRPr b="0" i="0" sz="1200" u="none" cap="none" strike="noStrike">
              <a:solidFill>
                <a:schemeClr val="accent1"/>
              </a:solidFill>
              <a:latin typeface="Lato"/>
              <a:ea typeface="Lato"/>
              <a:cs typeface="Lato"/>
              <a:sym typeface="Lato"/>
            </a:endParaRPr>
          </a:p>
        </p:txBody>
      </p:sp>
      <p:sp>
        <p:nvSpPr>
          <p:cNvPr id="240" name="Google Shape;240;p34"/>
          <p:cNvSpPr txBox="1"/>
          <p:nvPr/>
        </p:nvSpPr>
        <p:spPr>
          <a:xfrm>
            <a:off x="7286250" y="4277600"/>
            <a:ext cx="1395000" cy="20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Open Sans"/>
                <a:ea typeface="Open Sans"/>
                <a:cs typeface="Open Sans"/>
                <a:sym typeface="Open Sans"/>
              </a:rPr>
              <a:t> Infinix note 3 5g Sitting</a:t>
            </a:r>
            <a:endParaRPr b="0" i="0" sz="1200" u="none" cap="none" strike="noStrike">
              <a:solidFill>
                <a:schemeClr val="accent1"/>
              </a:solidFill>
              <a:latin typeface="Lato"/>
              <a:ea typeface="Lato"/>
              <a:cs typeface="Lato"/>
              <a:sym typeface="Lato"/>
            </a:endParaRPr>
          </a:p>
        </p:txBody>
      </p:sp>
      <p:pic>
        <p:nvPicPr>
          <p:cNvPr id="241" name="Google Shape;241;p34"/>
          <p:cNvPicPr preferRelativeResize="0"/>
          <p:nvPr/>
        </p:nvPicPr>
        <p:blipFill rotWithShape="1">
          <a:blip r:embed="rId3">
            <a:alphaModFix/>
          </a:blip>
          <a:srcRect b="0" l="0" r="0" t="0"/>
          <a:stretch/>
        </p:blipFill>
        <p:spPr>
          <a:xfrm>
            <a:off x="6902075" y="1480850"/>
            <a:ext cx="2079575" cy="2772756"/>
          </a:xfrm>
          <a:prstGeom prst="rect">
            <a:avLst/>
          </a:prstGeom>
          <a:noFill/>
          <a:ln>
            <a:noFill/>
          </a:ln>
        </p:spPr>
      </p:pic>
      <p:pic>
        <p:nvPicPr>
          <p:cNvPr id="242" name="Google Shape;242;p34"/>
          <p:cNvPicPr preferRelativeResize="0"/>
          <p:nvPr/>
        </p:nvPicPr>
        <p:blipFill rotWithShape="1">
          <a:blip r:embed="rId4">
            <a:alphaModFix/>
          </a:blip>
          <a:srcRect b="0" l="0" r="0" t="0"/>
          <a:stretch/>
        </p:blipFill>
        <p:spPr>
          <a:xfrm>
            <a:off x="2310775" y="1480850"/>
            <a:ext cx="2211168" cy="2772777"/>
          </a:xfrm>
          <a:prstGeom prst="rect">
            <a:avLst/>
          </a:prstGeom>
          <a:noFill/>
          <a:ln>
            <a:noFill/>
          </a:ln>
        </p:spPr>
      </p:pic>
      <p:pic>
        <p:nvPicPr>
          <p:cNvPr id="243" name="Google Shape;243;p34"/>
          <p:cNvPicPr preferRelativeResize="0"/>
          <p:nvPr/>
        </p:nvPicPr>
        <p:blipFill rotWithShape="1">
          <a:blip r:embed="rId5">
            <a:alphaModFix/>
          </a:blip>
          <a:srcRect b="0" l="0" r="0" t="0"/>
          <a:stretch/>
        </p:blipFill>
        <p:spPr>
          <a:xfrm>
            <a:off x="142206" y="1480850"/>
            <a:ext cx="2079567" cy="2772777"/>
          </a:xfrm>
          <a:prstGeom prst="rect">
            <a:avLst/>
          </a:prstGeom>
          <a:noFill/>
          <a:ln>
            <a:noFill/>
          </a:ln>
        </p:spPr>
      </p:pic>
      <p:pic>
        <p:nvPicPr>
          <p:cNvPr id="244" name="Google Shape;244;p34"/>
          <p:cNvPicPr preferRelativeResize="0"/>
          <p:nvPr/>
        </p:nvPicPr>
        <p:blipFill rotWithShape="1">
          <a:blip r:embed="rId6">
            <a:alphaModFix/>
          </a:blip>
          <a:srcRect b="0" l="0" r="0" t="0"/>
          <a:stretch/>
        </p:blipFill>
        <p:spPr>
          <a:xfrm>
            <a:off x="4671175" y="1480850"/>
            <a:ext cx="2079575" cy="27727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Creation</a:t>
            </a:r>
            <a:endParaRPr/>
          </a:p>
          <a:p>
            <a:pPr indent="0" lvl="0" marL="0" rtl="0" algn="l">
              <a:lnSpc>
                <a:spcPct val="100000"/>
              </a:lnSpc>
              <a:spcBef>
                <a:spcPts val="0"/>
              </a:spcBef>
              <a:spcAft>
                <a:spcPts val="0"/>
              </a:spcAft>
              <a:buSzPct val="111111"/>
              <a:buNone/>
            </a:pPr>
            <a:r>
              <a:t/>
            </a:r>
            <a:endParaRPr/>
          </a:p>
        </p:txBody>
      </p:sp>
      <p:sp>
        <p:nvSpPr>
          <p:cNvPr id="250" name="Google Shape;250;p35"/>
          <p:cNvSpPr txBox="1"/>
          <p:nvPr>
            <p:ph idx="1" type="body"/>
          </p:nvPr>
        </p:nvSpPr>
        <p:spPr>
          <a:xfrm>
            <a:off x="729450" y="4787600"/>
            <a:ext cx="7688700" cy="4668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300"/>
              <a:buNone/>
            </a:pPr>
            <a:r>
              <a:rPr lang="en" sz="1200">
                <a:solidFill>
                  <a:srgbClr val="000000"/>
                </a:solidFill>
                <a:latin typeface="Open Sans"/>
                <a:ea typeface="Open Sans"/>
                <a:cs typeface="Open Sans"/>
                <a:sym typeface="Open Sans"/>
              </a:rPr>
              <a:t>Figs: Photos while creating dataset</a:t>
            </a:r>
            <a:endParaRPr sz="1200">
              <a:solidFill>
                <a:srgbClr val="000000"/>
              </a:solidFill>
              <a:latin typeface="Open Sans"/>
              <a:ea typeface="Open Sans"/>
              <a:cs typeface="Open Sans"/>
              <a:sym typeface="Open Sans"/>
            </a:endParaRPr>
          </a:p>
        </p:txBody>
      </p:sp>
      <p:pic>
        <p:nvPicPr>
          <p:cNvPr id="251" name="Google Shape;251;p35"/>
          <p:cNvPicPr preferRelativeResize="0"/>
          <p:nvPr/>
        </p:nvPicPr>
        <p:blipFill rotWithShape="1">
          <a:blip r:embed="rId3">
            <a:alphaModFix/>
          </a:blip>
          <a:srcRect b="0" l="0" r="0" t="0"/>
          <a:stretch/>
        </p:blipFill>
        <p:spPr>
          <a:xfrm>
            <a:off x="167012" y="1549050"/>
            <a:ext cx="4318039" cy="3238548"/>
          </a:xfrm>
          <a:prstGeom prst="rect">
            <a:avLst/>
          </a:prstGeom>
          <a:noFill/>
          <a:ln>
            <a:noFill/>
          </a:ln>
        </p:spPr>
      </p:pic>
      <p:pic>
        <p:nvPicPr>
          <p:cNvPr id="252" name="Google Shape;252;p35"/>
          <p:cNvPicPr preferRelativeResize="0"/>
          <p:nvPr/>
        </p:nvPicPr>
        <p:blipFill rotWithShape="1">
          <a:blip r:embed="rId4">
            <a:alphaModFix/>
          </a:blip>
          <a:srcRect b="0" l="0" r="0" t="0"/>
          <a:stretch/>
        </p:blipFill>
        <p:spPr>
          <a:xfrm>
            <a:off x="4637449" y="1549050"/>
            <a:ext cx="4318075" cy="323854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[WIP]</a:t>
            </a:r>
            <a:r>
              <a:rPr lang="en"/>
              <a:t>Results of Document Forensics Dataset</a:t>
            </a:r>
            <a:endParaRPr/>
          </a:p>
        </p:txBody>
      </p:sp>
      <p:sp>
        <p:nvSpPr>
          <p:cNvPr id="258" name="Google Shape;258;p36"/>
          <p:cNvSpPr txBox="1"/>
          <p:nvPr>
            <p:ph idx="1" type="body"/>
          </p:nvPr>
        </p:nvSpPr>
        <p:spPr>
          <a:xfrm>
            <a:off x="729450" y="1545475"/>
            <a:ext cx="7688700" cy="2261100"/>
          </a:xfrm>
          <a:prstGeom prst="rect">
            <a:avLst/>
          </a:prstGeom>
          <a:noFill/>
          <a:ln>
            <a:noFill/>
          </a:ln>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Open Sans"/>
              <a:buChar char="●"/>
            </a:pPr>
            <a:r>
              <a:t/>
            </a:r>
            <a:endParaRPr>
              <a:solidFill>
                <a:srgbClr val="000000"/>
              </a:solidFill>
              <a:latin typeface="Open Sans"/>
              <a:ea typeface="Open Sans"/>
              <a:cs typeface="Open Sans"/>
              <a:sym typeface="Open Sans"/>
            </a:endParaRPr>
          </a:p>
        </p:txBody>
      </p:sp>
      <p:graphicFrame>
        <p:nvGraphicFramePr>
          <p:cNvPr id="259" name="Google Shape;259;p36"/>
          <p:cNvGraphicFramePr/>
          <p:nvPr/>
        </p:nvGraphicFramePr>
        <p:xfrm>
          <a:off x="659025" y="1736600"/>
          <a:ext cx="3000000" cy="3000000"/>
        </p:xfrm>
        <a:graphic>
          <a:graphicData uri="http://schemas.openxmlformats.org/drawingml/2006/table">
            <a:tbl>
              <a:tblPr>
                <a:noFill/>
                <a:tableStyleId>{3AB6E3EE-1255-4217-9B25-D2FC9E92A040}</a:tableStyleId>
              </a:tblPr>
              <a:tblGrid>
                <a:gridCol w="1078425"/>
                <a:gridCol w="782150"/>
                <a:gridCol w="1196975"/>
                <a:gridCol w="1567400"/>
                <a:gridCol w="1115475"/>
                <a:gridCol w="1174750"/>
                <a:gridCol w="656200"/>
                <a:gridCol w="582100"/>
              </a:tblGrid>
              <a:tr h="367350">
                <a:tc>
                  <a:txBody>
                    <a:bodyPr/>
                    <a:lstStyle/>
                    <a:p>
                      <a:pPr indent="0" lvl="0" marL="0" rtl="0" algn="ctr">
                        <a:spcBef>
                          <a:spcPts val="0"/>
                        </a:spcBef>
                        <a:spcAft>
                          <a:spcPts val="0"/>
                        </a:spcAft>
                        <a:buNone/>
                      </a:pPr>
                      <a:r>
                        <a:rPr b="1" lang="en" sz="900">
                          <a:solidFill>
                            <a:srgbClr val="FFFFFF"/>
                          </a:solidFill>
                          <a:latin typeface="Open Sans"/>
                          <a:ea typeface="Open Sans"/>
                          <a:cs typeface="Open Sans"/>
                          <a:sym typeface="Open Sans"/>
                        </a:rPr>
                        <a:t>Method</a:t>
                      </a:r>
                      <a:endParaRPr b="1" sz="900">
                        <a:solidFill>
                          <a:srgbClr val="FFFFFF"/>
                        </a:solidFill>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None/>
                      </a:pPr>
                      <a:r>
                        <a:rPr b="1" lang="en" sz="900">
                          <a:solidFill>
                            <a:srgbClr val="FFFFFF"/>
                          </a:solidFill>
                          <a:latin typeface="Open Sans"/>
                          <a:ea typeface="Open Sans"/>
                          <a:cs typeface="Open Sans"/>
                          <a:sym typeface="Open Sans"/>
                        </a:rPr>
                        <a:t>Patches per Image</a:t>
                      </a:r>
                      <a:endParaRPr b="1" sz="900">
                        <a:solidFill>
                          <a:srgbClr val="FFFFFF"/>
                        </a:solidFill>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None/>
                      </a:pPr>
                      <a:r>
                        <a:rPr b="1" lang="en" sz="900">
                          <a:solidFill>
                            <a:srgbClr val="FFFFFF"/>
                          </a:solidFill>
                          <a:latin typeface="Open Sans"/>
                          <a:ea typeface="Open Sans"/>
                          <a:cs typeface="Open Sans"/>
                          <a:sym typeface="Open Sans"/>
                        </a:rPr>
                        <a:t>Patch Dimension</a:t>
                      </a:r>
                      <a:endParaRPr b="1" sz="900">
                        <a:solidFill>
                          <a:srgbClr val="FFFFFF"/>
                        </a:solidFill>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None/>
                      </a:pPr>
                      <a:r>
                        <a:rPr b="1" lang="en" sz="900">
                          <a:solidFill>
                            <a:srgbClr val="FFFFFF"/>
                          </a:solidFill>
                          <a:latin typeface="Open Sans"/>
                          <a:ea typeface="Open Sans"/>
                          <a:cs typeface="Open Sans"/>
                          <a:sym typeface="Open Sans"/>
                        </a:rPr>
                        <a:t>Patching Strategy</a:t>
                      </a:r>
                      <a:endParaRPr b="1" sz="900">
                        <a:solidFill>
                          <a:srgbClr val="FFFFFF"/>
                        </a:solidFill>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None/>
                      </a:pPr>
                      <a:r>
                        <a:rPr b="1" lang="en" sz="900">
                          <a:solidFill>
                            <a:srgbClr val="FFFFFF"/>
                          </a:solidFill>
                          <a:latin typeface="Open Sans"/>
                          <a:ea typeface="Open Sans"/>
                          <a:cs typeface="Open Sans"/>
                          <a:sym typeface="Open Sans"/>
                        </a:rPr>
                        <a:t>Total training images/patches</a:t>
                      </a:r>
                      <a:endParaRPr b="1" sz="900">
                        <a:solidFill>
                          <a:srgbClr val="FFFFFF"/>
                        </a:solidFill>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None/>
                      </a:pPr>
                      <a:r>
                        <a:rPr b="1" lang="en" sz="900">
                          <a:solidFill>
                            <a:srgbClr val="FFFFFF"/>
                          </a:solidFill>
                          <a:latin typeface="Open Sans"/>
                          <a:ea typeface="Open Sans"/>
                          <a:cs typeface="Open Sans"/>
                          <a:sym typeface="Open Sans"/>
                        </a:rPr>
                        <a:t>Total testing images/patches</a:t>
                      </a:r>
                      <a:endParaRPr b="1" sz="900">
                        <a:solidFill>
                          <a:srgbClr val="FFFFFF"/>
                        </a:solidFill>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None/>
                      </a:pPr>
                      <a:r>
                        <a:rPr b="1" lang="en" sz="900">
                          <a:solidFill>
                            <a:srgbClr val="FFFFFF"/>
                          </a:solidFill>
                          <a:latin typeface="Open Sans"/>
                          <a:ea typeface="Open Sans"/>
                          <a:cs typeface="Open Sans"/>
                          <a:sym typeface="Open Sans"/>
                        </a:rPr>
                        <a:t>PLA</a:t>
                      </a:r>
                      <a:endParaRPr b="1" sz="900">
                        <a:solidFill>
                          <a:srgbClr val="FFFFFF"/>
                        </a:solidFill>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None/>
                      </a:pPr>
                      <a:r>
                        <a:rPr b="1" lang="en" sz="900">
                          <a:solidFill>
                            <a:srgbClr val="FFFFFF"/>
                          </a:solidFill>
                          <a:latin typeface="Open Sans"/>
                          <a:ea typeface="Open Sans"/>
                          <a:cs typeface="Open Sans"/>
                          <a:sym typeface="Open Sans"/>
                        </a:rPr>
                        <a:t>ILA</a:t>
                      </a:r>
                      <a:endParaRPr b="1" sz="900">
                        <a:solidFill>
                          <a:srgbClr val="FFFFFF"/>
                        </a:solidFill>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34343"/>
                    </a:solidFill>
                  </a:tcPr>
                </a:tc>
              </a:tr>
              <a:tr h="288575">
                <a:tc>
                  <a:txBody>
                    <a:bodyPr/>
                    <a:lstStyle/>
                    <a:p>
                      <a:pPr indent="0" lvl="0" marL="0" rtl="0" algn="ctr">
                        <a:spcBef>
                          <a:spcPts val="0"/>
                        </a:spcBef>
                        <a:spcAft>
                          <a:spcPts val="0"/>
                        </a:spcAft>
                        <a:buNone/>
                      </a:pPr>
                      <a:r>
                        <a:rPr lang="en" sz="900">
                          <a:latin typeface="Open Sans"/>
                          <a:ea typeface="Open Sans"/>
                          <a:cs typeface="Open Sans"/>
                          <a:sym typeface="Open Sans"/>
                        </a:rPr>
                        <a:t>Chen[3]</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814*10</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134*10</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100%</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67350">
                <a:tc>
                  <a:txBody>
                    <a:bodyPr/>
                    <a:lstStyle/>
                    <a:p>
                      <a:pPr indent="0" lvl="0" marL="0" rtl="0" algn="ctr">
                        <a:spcBef>
                          <a:spcPts val="0"/>
                        </a:spcBef>
                        <a:spcAft>
                          <a:spcPts val="0"/>
                        </a:spcAft>
                        <a:buNone/>
                      </a:pPr>
                      <a:r>
                        <a:rPr lang="en" sz="900">
                          <a:latin typeface="Open Sans"/>
                          <a:ea typeface="Open Sans"/>
                          <a:cs typeface="Open Sans"/>
                          <a:sym typeface="Open Sans"/>
                        </a:rPr>
                        <a:t>Liu[4]</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128</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64x64</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Quality Score + K Means Clustering</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814*10*128</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134*10*128</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100%</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100%</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67350">
                <a:tc>
                  <a:txBody>
                    <a:bodyPr/>
                    <a:lstStyle/>
                    <a:p>
                      <a:pPr indent="0" lvl="0" marL="0" rtl="0" algn="ctr">
                        <a:spcBef>
                          <a:spcPts val="0"/>
                        </a:spcBef>
                        <a:spcAft>
                          <a:spcPts val="0"/>
                        </a:spcAft>
                        <a:buNone/>
                      </a:pPr>
                      <a:r>
                        <a:rPr lang="en" sz="900">
                          <a:latin typeface="Open Sans"/>
                          <a:ea typeface="Open Sans"/>
                          <a:cs typeface="Open Sans"/>
                          <a:sym typeface="Open Sans"/>
                        </a:rPr>
                        <a:t>Bennabhaktula[6]</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400</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128x128</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Homogeneous overlapping patches</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814*10*400</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134*10*400</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99.99%</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900">
                          <a:latin typeface="Open Sans"/>
                          <a:ea typeface="Open Sans"/>
                          <a:cs typeface="Open Sans"/>
                          <a:sym typeface="Open Sans"/>
                        </a:rPr>
                        <a:t>100%</a:t>
                      </a:r>
                      <a:endParaRPr sz="9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idx="1" type="body"/>
          </p:nvPr>
        </p:nvSpPr>
        <p:spPr>
          <a:xfrm>
            <a:off x="729450" y="1545475"/>
            <a:ext cx="7688700" cy="3158100"/>
          </a:xfrm>
          <a:prstGeom prst="rect">
            <a:avLst/>
          </a:prstGeom>
        </p:spPr>
        <p:txBody>
          <a:bodyPr anchorCtr="0" anchor="t" bIns="91425" lIns="91425" spcFirstLastPara="1" rIns="91425" wrap="square" tIns="91425">
            <a:normAutofit fontScale="85000" lnSpcReduction="20000"/>
          </a:bodyPr>
          <a:lstStyle/>
          <a:p>
            <a:pPr indent="-298767" lvl="0" marL="457200" rtl="0" algn="l">
              <a:lnSpc>
                <a:spcPct val="150000"/>
              </a:lnSpc>
              <a:spcBef>
                <a:spcPts val="0"/>
              </a:spcBef>
              <a:spcAft>
                <a:spcPts val="0"/>
              </a:spcAft>
              <a:buClr>
                <a:srgbClr val="000000"/>
              </a:buClr>
              <a:buSzPct val="100000"/>
              <a:buFont typeface="Open Sans"/>
              <a:buChar char="●"/>
            </a:pPr>
            <a:r>
              <a:rPr lang="en">
                <a:solidFill>
                  <a:srgbClr val="000000"/>
                </a:solidFill>
                <a:latin typeface="Open Sans"/>
                <a:ea typeface="Open Sans"/>
                <a:cs typeface="Open Sans"/>
                <a:sym typeface="Open Sans"/>
              </a:rPr>
              <a:t>Train on Task 1: MNIST Dataset</a:t>
            </a:r>
            <a:endParaRPr>
              <a:solidFill>
                <a:srgbClr val="000000"/>
              </a:solidFill>
              <a:latin typeface="Open Sans"/>
              <a:ea typeface="Open Sans"/>
              <a:cs typeface="Open Sans"/>
              <a:sym typeface="Open Sans"/>
            </a:endParaRPr>
          </a:p>
          <a:p>
            <a:pPr indent="-287972" lvl="1" marL="914400" rtl="0" algn="l">
              <a:lnSpc>
                <a:spcPct val="150000"/>
              </a:lnSpc>
              <a:spcBef>
                <a:spcPts val="0"/>
              </a:spcBef>
              <a:spcAft>
                <a:spcPts val="0"/>
              </a:spcAft>
              <a:buClr>
                <a:srgbClr val="000000"/>
              </a:buClr>
              <a:buSzPct val="84615"/>
              <a:buFont typeface="Open Sans"/>
              <a:buChar char="○"/>
            </a:pPr>
            <a:r>
              <a:rPr lang="en" sz="1300">
                <a:solidFill>
                  <a:srgbClr val="000000"/>
                </a:solidFill>
                <a:latin typeface="Open Sans"/>
                <a:ea typeface="Open Sans"/>
                <a:cs typeface="Open Sans"/>
                <a:sym typeface="Open Sans"/>
              </a:rPr>
              <a:t>Train Samples :  60,000</a:t>
            </a:r>
            <a:endParaRPr sz="1300">
              <a:solidFill>
                <a:srgbClr val="000000"/>
              </a:solidFill>
              <a:latin typeface="Open Sans"/>
              <a:ea typeface="Open Sans"/>
              <a:cs typeface="Open Sans"/>
              <a:sym typeface="Open Sans"/>
            </a:endParaRPr>
          </a:p>
          <a:p>
            <a:pPr indent="-287972" lvl="1" marL="914400" rtl="0" algn="l">
              <a:lnSpc>
                <a:spcPct val="150000"/>
              </a:lnSpc>
              <a:spcBef>
                <a:spcPts val="0"/>
              </a:spcBef>
              <a:spcAft>
                <a:spcPts val="0"/>
              </a:spcAft>
              <a:buClr>
                <a:srgbClr val="000000"/>
              </a:buClr>
              <a:buSzPct val="84615"/>
              <a:buFont typeface="Open Sans"/>
              <a:buChar char="○"/>
            </a:pPr>
            <a:r>
              <a:rPr lang="en" sz="1300">
                <a:solidFill>
                  <a:srgbClr val="000000"/>
                </a:solidFill>
                <a:latin typeface="Open Sans"/>
                <a:ea typeface="Open Sans"/>
                <a:cs typeface="Open Sans"/>
                <a:sym typeface="Open Sans"/>
              </a:rPr>
              <a:t>Test Samples : 10,000</a:t>
            </a:r>
            <a:endParaRPr sz="1300">
              <a:solidFill>
                <a:srgbClr val="000000"/>
              </a:solidFill>
              <a:latin typeface="Open Sans"/>
              <a:ea typeface="Open Sans"/>
              <a:cs typeface="Open Sans"/>
              <a:sym typeface="Open Sans"/>
            </a:endParaRPr>
          </a:p>
          <a:p>
            <a:pPr indent="-287972" lvl="1" marL="914400" rtl="0" algn="l">
              <a:lnSpc>
                <a:spcPct val="150000"/>
              </a:lnSpc>
              <a:spcBef>
                <a:spcPts val="0"/>
              </a:spcBef>
              <a:spcAft>
                <a:spcPts val="0"/>
              </a:spcAft>
              <a:buClr>
                <a:srgbClr val="000000"/>
              </a:buClr>
              <a:buSzPct val="84615"/>
              <a:buFont typeface="Open Sans"/>
              <a:buChar char="○"/>
            </a:pPr>
            <a:r>
              <a:rPr lang="en" sz="1300">
                <a:solidFill>
                  <a:srgbClr val="000000"/>
                </a:solidFill>
                <a:latin typeface="Open Sans"/>
                <a:ea typeface="Open Sans"/>
                <a:cs typeface="Open Sans"/>
                <a:sym typeface="Open Sans"/>
              </a:rPr>
              <a:t>Number of Classes : 10</a:t>
            </a:r>
            <a:endParaRPr>
              <a:solidFill>
                <a:srgbClr val="000000"/>
              </a:solidFill>
              <a:latin typeface="Open Sans"/>
              <a:ea typeface="Open Sans"/>
              <a:cs typeface="Open Sans"/>
              <a:sym typeface="Open Sans"/>
            </a:endParaRPr>
          </a:p>
          <a:p>
            <a:pPr indent="-298767" lvl="0" marL="457200" rtl="0" algn="l">
              <a:lnSpc>
                <a:spcPct val="150000"/>
              </a:lnSpc>
              <a:spcBef>
                <a:spcPts val="0"/>
              </a:spcBef>
              <a:spcAft>
                <a:spcPts val="0"/>
              </a:spcAft>
              <a:buClr>
                <a:srgbClr val="000000"/>
              </a:buClr>
              <a:buSzPct val="100000"/>
              <a:buFont typeface="Open Sans"/>
              <a:buChar char="●"/>
            </a:pPr>
            <a:r>
              <a:rPr lang="en">
                <a:solidFill>
                  <a:srgbClr val="000000"/>
                </a:solidFill>
                <a:latin typeface="Open Sans"/>
                <a:ea typeface="Open Sans"/>
                <a:cs typeface="Open Sans"/>
                <a:sym typeface="Open Sans"/>
              </a:rPr>
              <a:t>Train on Task 2: Fashion MNIST Dataset </a:t>
            </a:r>
            <a:endParaRPr>
              <a:solidFill>
                <a:srgbClr val="000000"/>
              </a:solidFill>
              <a:latin typeface="Open Sans"/>
              <a:ea typeface="Open Sans"/>
              <a:cs typeface="Open Sans"/>
              <a:sym typeface="Open Sans"/>
            </a:endParaRPr>
          </a:p>
          <a:p>
            <a:pPr indent="-287972" lvl="1" marL="914400" rtl="0" algn="l">
              <a:lnSpc>
                <a:spcPct val="150000"/>
              </a:lnSpc>
              <a:spcBef>
                <a:spcPts val="0"/>
              </a:spcBef>
              <a:spcAft>
                <a:spcPts val="0"/>
              </a:spcAft>
              <a:buClr>
                <a:srgbClr val="000000"/>
              </a:buClr>
              <a:buSzPct val="84615"/>
              <a:buFont typeface="Open Sans"/>
              <a:buChar char="○"/>
            </a:pPr>
            <a:r>
              <a:rPr lang="en" sz="1300">
                <a:solidFill>
                  <a:srgbClr val="000000"/>
                </a:solidFill>
                <a:latin typeface="Open Sans"/>
                <a:ea typeface="Open Sans"/>
                <a:cs typeface="Open Sans"/>
                <a:sym typeface="Open Sans"/>
              </a:rPr>
              <a:t>Train Samples :  60,000</a:t>
            </a:r>
            <a:endParaRPr sz="1300">
              <a:solidFill>
                <a:srgbClr val="000000"/>
              </a:solidFill>
              <a:latin typeface="Open Sans"/>
              <a:ea typeface="Open Sans"/>
              <a:cs typeface="Open Sans"/>
              <a:sym typeface="Open Sans"/>
            </a:endParaRPr>
          </a:p>
          <a:p>
            <a:pPr indent="-287972" lvl="1" marL="914400" rtl="0" algn="l">
              <a:lnSpc>
                <a:spcPct val="150000"/>
              </a:lnSpc>
              <a:spcBef>
                <a:spcPts val="0"/>
              </a:spcBef>
              <a:spcAft>
                <a:spcPts val="0"/>
              </a:spcAft>
              <a:buClr>
                <a:srgbClr val="000000"/>
              </a:buClr>
              <a:buSzPct val="84615"/>
              <a:buFont typeface="Open Sans"/>
              <a:buChar char="○"/>
            </a:pPr>
            <a:r>
              <a:rPr lang="en" sz="1300">
                <a:solidFill>
                  <a:srgbClr val="000000"/>
                </a:solidFill>
                <a:latin typeface="Open Sans"/>
                <a:ea typeface="Open Sans"/>
                <a:cs typeface="Open Sans"/>
                <a:sym typeface="Open Sans"/>
              </a:rPr>
              <a:t>Test Samples : 10,000</a:t>
            </a:r>
            <a:endParaRPr sz="1300">
              <a:solidFill>
                <a:srgbClr val="000000"/>
              </a:solidFill>
              <a:latin typeface="Open Sans"/>
              <a:ea typeface="Open Sans"/>
              <a:cs typeface="Open Sans"/>
              <a:sym typeface="Open Sans"/>
            </a:endParaRPr>
          </a:p>
          <a:p>
            <a:pPr indent="-287972" lvl="1" marL="914400" rtl="0" algn="l">
              <a:lnSpc>
                <a:spcPct val="150000"/>
              </a:lnSpc>
              <a:spcBef>
                <a:spcPts val="0"/>
              </a:spcBef>
              <a:spcAft>
                <a:spcPts val="0"/>
              </a:spcAft>
              <a:buClr>
                <a:srgbClr val="000000"/>
              </a:buClr>
              <a:buSzPct val="84615"/>
              <a:buFont typeface="Open Sans"/>
              <a:buChar char="○"/>
            </a:pPr>
            <a:r>
              <a:rPr lang="en" sz="1300">
                <a:solidFill>
                  <a:srgbClr val="000000"/>
                </a:solidFill>
                <a:latin typeface="Open Sans"/>
                <a:ea typeface="Open Sans"/>
                <a:cs typeface="Open Sans"/>
                <a:sym typeface="Open Sans"/>
              </a:rPr>
              <a:t>Number of Classes : 10</a:t>
            </a:r>
            <a:endParaRPr>
              <a:solidFill>
                <a:srgbClr val="000000"/>
              </a:solidFill>
              <a:latin typeface="Open Sans"/>
              <a:ea typeface="Open Sans"/>
              <a:cs typeface="Open Sans"/>
              <a:sym typeface="Open Sans"/>
            </a:endParaRPr>
          </a:p>
          <a:p>
            <a:pPr indent="-298767" lvl="0" marL="457200" rtl="0" algn="l">
              <a:lnSpc>
                <a:spcPct val="150000"/>
              </a:lnSpc>
              <a:spcBef>
                <a:spcPts val="0"/>
              </a:spcBef>
              <a:spcAft>
                <a:spcPts val="0"/>
              </a:spcAft>
              <a:buClr>
                <a:srgbClr val="000000"/>
              </a:buClr>
              <a:buSzPct val="100000"/>
              <a:buFont typeface="Open Sans"/>
              <a:buChar char="●"/>
            </a:pPr>
            <a:r>
              <a:rPr lang="en">
                <a:solidFill>
                  <a:srgbClr val="000000"/>
                </a:solidFill>
                <a:latin typeface="Open Sans"/>
                <a:ea typeface="Open Sans"/>
                <a:cs typeface="Open Sans"/>
                <a:sym typeface="Open Sans"/>
              </a:rPr>
              <a:t>Batch Size: 32</a:t>
            </a:r>
            <a:endParaRPr>
              <a:solidFill>
                <a:srgbClr val="000000"/>
              </a:solidFill>
              <a:latin typeface="Open Sans"/>
              <a:ea typeface="Open Sans"/>
              <a:cs typeface="Open Sans"/>
              <a:sym typeface="Open Sans"/>
            </a:endParaRPr>
          </a:p>
          <a:p>
            <a:pPr indent="-298767" lvl="0" marL="457200" rtl="0" algn="l">
              <a:lnSpc>
                <a:spcPct val="150000"/>
              </a:lnSpc>
              <a:spcBef>
                <a:spcPts val="0"/>
              </a:spcBef>
              <a:spcAft>
                <a:spcPts val="0"/>
              </a:spcAft>
              <a:buClr>
                <a:srgbClr val="000000"/>
              </a:buClr>
              <a:buSzPct val="100000"/>
              <a:buFont typeface="Open Sans"/>
              <a:buChar char="●"/>
            </a:pPr>
            <a:r>
              <a:rPr lang="en">
                <a:solidFill>
                  <a:srgbClr val="000000"/>
                </a:solidFill>
                <a:latin typeface="Open Sans"/>
                <a:ea typeface="Open Sans"/>
                <a:cs typeface="Open Sans"/>
                <a:sym typeface="Open Sans"/>
              </a:rPr>
              <a:t>Epochs: 25</a:t>
            </a:r>
            <a:endParaRPr>
              <a:solidFill>
                <a:srgbClr val="000000"/>
              </a:solidFill>
              <a:latin typeface="Open Sans"/>
              <a:ea typeface="Open Sans"/>
              <a:cs typeface="Open Sans"/>
              <a:sym typeface="Open Sans"/>
            </a:endParaRPr>
          </a:p>
          <a:p>
            <a:pPr indent="-298767" lvl="0" marL="457200" rtl="0" algn="l">
              <a:lnSpc>
                <a:spcPct val="150000"/>
              </a:lnSpc>
              <a:spcBef>
                <a:spcPts val="0"/>
              </a:spcBef>
              <a:spcAft>
                <a:spcPts val="0"/>
              </a:spcAft>
              <a:buClr>
                <a:srgbClr val="000000"/>
              </a:buClr>
              <a:buSzPct val="100000"/>
              <a:buFont typeface="Open Sans"/>
              <a:buChar char="●"/>
            </a:pPr>
            <a:r>
              <a:rPr lang="en">
                <a:solidFill>
                  <a:srgbClr val="000000"/>
                </a:solidFill>
                <a:latin typeface="Open Sans"/>
                <a:ea typeface="Open Sans"/>
                <a:cs typeface="Open Sans"/>
                <a:sym typeface="Open Sans"/>
              </a:rPr>
              <a:t>Learning rate: 0.001</a:t>
            </a:r>
            <a:endParaRPr>
              <a:solidFill>
                <a:srgbClr val="000000"/>
              </a:solidFill>
              <a:latin typeface="Open Sans"/>
              <a:ea typeface="Open Sans"/>
              <a:cs typeface="Open Sans"/>
              <a:sym typeface="Open Sans"/>
            </a:endParaRPr>
          </a:p>
          <a:p>
            <a:pPr indent="-298767" lvl="0" marL="457200" rtl="0" algn="l">
              <a:lnSpc>
                <a:spcPct val="150000"/>
              </a:lnSpc>
              <a:spcBef>
                <a:spcPts val="0"/>
              </a:spcBef>
              <a:spcAft>
                <a:spcPts val="0"/>
              </a:spcAft>
              <a:buClr>
                <a:srgbClr val="000000"/>
              </a:buClr>
              <a:buSzPct val="100000"/>
              <a:buFont typeface="Open Sans"/>
              <a:buChar char="●"/>
            </a:pPr>
            <a:r>
              <a:rPr lang="en">
                <a:solidFill>
                  <a:srgbClr val="000000"/>
                </a:solidFill>
                <a:latin typeface="Open Sans"/>
                <a:ea typeface="Open Sans"/>
                <a:cs typeface="Open Sans"/>
                <a:sym typeface="Open Sans"/>
              </a:rPr>
              <a:t>Importance factor, λ = 100</a:t>
            </a:r>
            <a:endParaRPr>
              <a:solidFill>
                <a:srgbClr val="000000"/>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rgbClr val="000000"/>
                </a:solidFill>
                <a:latin typeface="Open Sans"/>
                <a:ea typeface="Open Sans"/>
                <a:cs typeface="Open Sans"/>
                <a:sym typeface="Open Sans"/>
              </a:rPr>
              <a:t>Note: Fisher Matrix is Updated based on 2880 images only</a:t>
            </a:r>
            <a:endParaRPr>
              <a:solidFill>
                <a:srgbClr val="000000"/>
              </a:solidFill>
              <a:latin typeface="Open Sans"/>
              <a:ea typeface="Open Sans"/>
              <a:cs typeface="Open Sans"/>
              <a:sym typeface="Open Sans"/>
            </a:endParaRPr>
          </a:p>
        </p:txBody>
      </p:sp>
      <p:sp>
        <p:nvSpPr>
          <p:cNvPr id="265" name="Google Shape;265;p37"/>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[WIP]</a:t>
            </a:r>
            <a:r>
              <a:rPr lang="en"/>
              <a:t>Results of Continual Learning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idx="1" type="body"/>
          </p:nvPr>
        </p:nvSpPr>
        <p:spPr>
          <a:xfrm>
            <a:off x="729450" y="1545475"/>
            <a:ext cx="3627000" cy="3158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Font typeface="Open Sans"/>
              <a:buChar char="●"/>
            </a:pPr>
            <a:r>
              <a:rPr lang="en">
                <a:solidFill>
                  <a:srgbClr val="000000"/>
                </a:solidFill>
                <a:latin typeface="Open Sans"/>
                <a:ea typeface="Open Sans"/>
                <a:cs typeface="Open Sans"/>
                <a:sym typeface="Open Sans"/>
              </a:rPr>
              <a:t>Accuracy for Task 1</a:t>
            </a:r>
            <a:endParaRPr>
              <a:solidFill>
                <a:srgbClr val="000000"/>
              </a:solidFill>
              <a:latin typeface="Open Sans"/>
              <a:ea typeface="Open Sans"/>
              <a:cs typeface="Open Sans"/>
              <a:sym typeface="Open Sans"/>
            </a:endParaRPr>
          </a:p>
        </p:txBody>
      </p:sp>
      <p:sp>
        <p:nvSpPr>
          <p:cNvPr id="271" name="Google Shape;271;p38"/>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[WIP]Results of Continual Learning: Without EWC</a:t>
            </a:r>
            <a:endParaRPr/>
          </a:p>
        </p:txBody>
      </p:sp>
      <p:sp>
        <p:nvSpPr>
          <p:cNvPr id="272" name="Google Shape;272;p38"/>
          <p:cNvSpPr txBox="1"/>
          <p:nvPr>
            <p:ph idx="1" type="body"/>
          </p:nvPr>
        </p:nvSpPr>
        <p:spPr>
          <a:xfrm>
            <a:off x="4463250" y="1545475"/>
            <a:ext cx="3627000" cy="3158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Font typeface="Open Sans"/>
              <a:buChar char="●"/>
            </a:pPr>
            <a:r>
              <a:rPr lang="en">
                <a:solidFill>
                  <a:srgbClr val="000000"/>
                </a:solidFill>
                <a:latin typeface="Open Sans"/>
                <a:ea typeface="Open Sans"/>
                <a:cs typeface="Open Sans"/>
                <a:sym typeface="Open Sans"/>
              </a:rPr>
              <a:t>Accuracy for Task 1 and Task 2 after Retraining</a:t>
            </a:r>
            <a:endParaRPr>
              <a:solidFill>
                <a:srgbClr val="000000"/>
              </a:solidFill>
              <a:latin typeface="Open Sans"/>
              <a:ea typeface="Open Sans"/>
              <a:cs typeface="Open Sans"/>
              <a:sym typeface="Open Sans"/>
            </a:endParaRPr>
          </a:p>
        </p:txBody>
      </p:sp>
      <p:pic>
        <p:nvPicPr>
          <p:cNvPr id="273" name="Google Shape;273;p38"/>
          <p:cNvPicPr preferRelativeResize="0"/>
          <p:nvPr/>
        </p:nvPicPr>
        <p:blipFill>
          <a:blip r:embed="rId3">
            <a:alphaModFix/>
          </a:blip>
          <a:stretch>
            <a:fillRect/>
          </a:stretch>
        </p:blipFill>
        <p:spPr>
          <a:xfrm>
            <a:off x="4869631" y="2208900"/>
            <a:ext cx="3068224" cy="2473875"/>
          </a:xfrm>
          <a:prstGeom prst="rect">
            <a:avLst/>
          </a:prstGeom>
          <a:noFill/>
          <a:ln>
            <a:noFill/>
          </a:ln>
        </p:spPr>
      </p:pic>
      <p:pic>
        <p:nvPicPr>
          <p:cNvPr id="274" name="Google Shape;274;p38"/>
          <p:cNvPicPr preferRelativeResize="0"/>
          <p:nvPr/>
        </p:nvPicPr>
        <p:blipFill>
          <a:blip r:embed="rId4">
            <a:alphaModFix/>
          </a:blip>
          <a:stretch>
            <a:fillRect/>
          </a:stretch>
        </p:blipFill>
        <p:spPr>
          <a:xfrm>
            <a:off x="752663" y="2229700"/>
            <a:ext cx="3065861" cy="2473874"/>
          </a:xfrm>
          <a:prstGeom prst="rect">
            <a:avLst/>
          </a:prstGeom>
          <a:noFill/>
          <a:ln>
            <a:noFill/>
          </a:ln>
        </p:spPr>
      </p:pic>
      <p:sp>
        <p:nvSpPr>
          <p:cNvPr id="275" name="Google Shape;275;p38"/>
          <p:cNvSpPr txBox="1"/>
          <p:nvPr/>
        </p:nvSpPr>
        <p:spPr>
          <a:xfrm>
            <a:off x="699275" y="4765700"/>
            <a:ext cx="32250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Lato"/>
                <a:ea typeface="Lato"/>
                <a:cs typeface="Lato"/>
                <a:sym typeface="Lato"/>
              </a:rPr>
              <a:t>MNIST: 78.15%</a:t>
            </a:r>
            <a:endParaRPr sz="1300">
              <a:solidFill>
                <a:schemeClr val="dk2"/>
              </a:solidFill>
              <a:latin typeface="Lato"/>
              <a:ea typeface="Lato"/>
              <a:cs typeface="Lato"/>
              <a:sym typeface="Lato"/>
            </a:endParaRPr>
          </a:p>
        </p:txBody>
      </p:sp>
      <p:sp>
        <p:nvSpPr>
          <p:cNvPr id="276" name="Google Shape;276;p38"/>
          <p:cNvSpPr txBox="1"/>
          <p:nvPr/>
        </p:nvSpPr>
        <p:spPr>
          <a:xfrm>
            <a:off x="4967500" y="4765700"/>
            <a:ext cx="35331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Lato"/>
                <a:ea typeface="Lato"/>
                <a:cs typeface="Lato"/>
                <a:sym typeface="Lato"/>
              </a:rPr>
              <a:t>MNIST: 32.50%              Fashion MNIST: 38.70%</a:t>
            </a:r>
            <a:endParaRPr sz="1300">
              <a:solidFill>
                <a:schemeClr val="dk2"/>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[WIP]</a:t>
            </a:r>
            <a:r>
              <a:rPr lang="en"/>
              <a:t>Results of Continual Learning</a:t>
            </a:r>
            <a:endParaRPr/>
          </a:p>
        </p:txBody>
      </p:sp>
      <p:sp>
        <p:nvSpPr>
          <p:cNvPr id="282" name="Google Shape;282;p39"/>
          <p:cNvSpPr txBox="1"/>
          <p:nvPr>
            <p:ph idx="1" type="body"/>
          </p:nvPr>
        </p:nvSpPr>
        <p:spPr>
          <a:xfrm>
            <a:off x="701600" y="1545475"/>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Open Sans"/>
              <a:buChar char="●"/>
            </a:pPr>
            <a:r>
              <a:rPr lang="en">
                <a:solidFill>
                  <a:srgbClr val="000000"/>
                </a:solidFill>
                <a:latin typeface="Open Sans"/>
                <a:ea typeface="Open Sans"/>
                <a:cs typeface="Open Sans"/>
                <a:sym typeface="Open Sans"/>
              </a:rPr>
              <a:t>Accuracy of Task 1 and Task 2 with EWC</a:t>
            </a:r>
            <a:endParaRPr>
              <a:solidFill>
                <a:srgbClr val="000000"/>
              </a:solidFill>
              <a:latin typeface="Open Sans"/>
              <a:ea typeface="Open Sans"/>
              <a:cs typeface="Open Sans"/>
              <a:sym typeface="Open Sans"/>
            </a:endParaRPr>
          </a:p>
        </p:txBody>
      </p:sp>
      <p:pic>
        <p:nvPicPr>
          <p:cNvPr id="283" name="Google Shape;283;p39"/>
          <p:cNvPicPr preferRelativeResize="0"/>
          <p:nvPr/>
        </p:nvPicPr>
        <p:blipFill>
          <a:blip r:embed="rId3">
            <a:alphaModFix/>
          </a:blip>
          <a:stretch>
            <a:fillRect/>
          </a:stretch>
        </p:blipFill>
        <p:spPr>
          <a:xfrm>
            <a:off x="1310694" y="2112350"/>
            <a:ext cx="3053149" cy="2473875"/>
          </a:xfrm>
          <a:prstGeom prst="rect">
            <a:avLst/>
          </a:prstGeom>
          <a:noFill/>
          <a:ln>
            <a:noFill/>
          </a:ln>
        </p:spPr>
      </p:pic>
      <p:sp>
        <p:nvSpPr>
          <p:cNvPr id="284" name="Google Shape;284;p39"/>
          <p:cNvSpPr txBox="1"/>
          <p:nvPr/>
        </p:nvSpPr>
        <p:spPr>
          <a:xfrm>
            <a:off x="1664525" y="4654500"/>
            <a:ext cx="35331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Lato"/>
                <a:ea typeface="Lato"/>
                <a:cs typeface="Lato"/>
                <a:sym typeface="Lato"/>
              </a:rPr>
              <a:t>MNIST: 68.94%              Fashion MNIST: 62.35%</a:t>
            </a:r>
            <a:endParaRPr sz="1300">
              <a:solidFill>
                <a:schemeClr val="dk2"/>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idx="1" type="body"/>
          </p:nvPr>
        </p:nvSpPr>
        <p:spPr>
          <a:xfrm>
            <a:off x="729450" y="1545475"/>
            <a:ext cx="7688700" cy="26064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rPr lang="en">
                <a:solidFill>
                  <a:srgbClr val="000000"/>
                </a:solidFill>
                <a:latin typeface="Open Sans"/>
                <a:ea typeface="Open Sans"/>
                <a:cs typeface="Open Sans"/>
                <a:sym typeface="Open Sans"/>
              </a:rPr>
              <a:t> </a:t>
            </a:r>
            <a:endParaRPr>
              <a:solidFill>
                <a:srgbClr val="000000"/>
              </a:solidFill>
              <a:latin typeface="Open Sans"/>
              <a:ea typeface="Open Sans"/>
              <a:cs typeface="Open Sans"/>
              <a:sym typeface="Open Sans"/>
            </a:endParaRPr>
          </a:p>
        </p:txBody>
      </p:sp>
      <p:sp>
        <p:nvSpPr>
          <p:cNvPr id="290" name="Google Shape;290;p40"/>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[WIP]</a:t>
            </a:r>
            <a:r>
              <a:rPr lang="en"/>
              <a:t>Results of Continual Learning</a:t>
            </a:r>
            <a:endParaRPr/>
          </a:p>
        </p:txBody>
      </p:sp>
      <p:pic>
        <p:nvPicPr>
          <p:cNvPr id="291" name="Google Shape;291;p40"/>
          <p:cNvPicPr preferRelativeResize="0"/>
          <p:nvPr/>
        </p:nvPicPr>
        <p:blipFill>
          <a:blip r:embed="rId3">
            <a:alphaModFix/>
          </a:blip>
          <a:stretch>
            <a:fillRect/>
          </a:stretch>
        </p:blipFill>
        <p:spPr>
          <a:xfrm>
            <a:off x="986723" y="1473550"/>
            <a:ext cx="4367324" cy="3275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1"/>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Future Work:</a:t>
            </a:r>
            <a:endParaRPr/>
          </a:p>
        </p:txBody>
      </p:sp>
      <p:sp>
        <p:nvSpPr>
          <p:cNvPr id="297" name="Google Shape;297;p4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98" name="Google Shape;298;p41"/>
          <p:cNvPicPr preferRelativeResize="0"/>
          <p:nvPr/>
        </p:nvPicPr>
        <p:blipFill rotWithShape="1">
          <a:blip r:embed="rId3">
            <a:alphaModFix/>
          </a:blip>
          <a:srcRect b="0" l="0" r="0" t="0"/>
          <a:stretch/>
        </p:blipFill>
        <p:spPr>
          <a:xfrm>
            <a:off x="791803" y="1482003"/>
            <a:ext cx="7971799" cy="2664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102" name="Google Shape;102;p15"/>
          <p:cNvSpPr txBox="1"/>
          <p:nvPr>
            <p:ph idx="1" type="body"/>
          </p:nvPr>
        </p:nvSpPr>
        <p:spPr>
          <a:xfrm>
            <a:off x="729450" y="1621675"/>
            <a:ext cx="7688700" cy="3405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300"/>
              <a:buNone/>
            </a:pPr>
            <a:r>
              <a:rPr lang="en" sz="1500">
                <a:solidFill>
                  <a:schemeClr val="dk2"/>
                </a:solidFill>
              </a:rPr>
              <a:t>Source camera model identification is a task in digital forensics where the goal is to identify the device or model of the camera used to capture a given image.</a:t>
            </a:r>
            <a:endParaRPr sz="1500">
              <a:solidFill>
                <a:schemeClr val="dk2"/>
              </a:solidFill>
            </a:endParaRPr>
          </a:p>
          <a:p>
            <a:pPr indent="0" lvl="0" marL="0" rtl="0" algn="l">
              <a:lnSpc>
                <a:spcPct val="95000"/>
              </a:lnSpc>
              <a:spcBef>
                <a:spcPts val="0"/>
              </a:spcBef>
              <a:spcAft>
                <a:spcPts val="0"/>
              </a:spcAft>
              <a:buSzPts val="1300"/>
              <a:buNone/>
            </a:pPr>
            <a:r>
              <a:t/>
            </a:r>
            <a:endParaRPr sz="1500">
              <a:solidFill>
                <a:schemeClr val="dk2"/>
              </a:solidFill>
            </a:endParaRPr>
          </a:p>
          <a:p>
            <a:pPr indent="0" lvl="0" marL="0" rtl="0" algn="l">
              <a:lnSpc>
                <a:spcPct val="95000"/>
              </a:lnSpc>
              <a:spcBef>
                <a:spcPts val="0"/>
              </a:spcBef>
              <a:spcAft>
                <a:spcPts val="0"/>
              </a:spcAft>
              <a:buSzPts val="1300"/>
              <a:buNone/>
            </a:pPr>
            <a:r>
              <a:rPr lang="en" sz="1500">
                <a:solidFill>
                  <a:schemeClr val="dk2"/>
                </a:solidFill>
              </a:rPr>
              <a:t>This is useful in investigating image authenticity, tracing the origin of a photo, or detecting image manipulation.</a:t>
            </a:r>
            <a:endParaRPr sz="1500">
              <a:solidFill>
                <a:schemeClr val="dk2"/>
              </a:solidFill>
            </a:endParaRPr>
          </a:p>
          <a:p>
            <a:pPr indent="0" lvl="0" marL="0" rtl="0" algn="l">
              <a:lnSpc>
                <a:spcPct val="95000"/>
              </a:lnSpc>
              <a:spcBef>
                <a:spcPts val="0"/>
              </a:spcBef>
              <a:spcAft>
                <a:spcPts val="0"/>
              </a:spcAft>
              <a:buSzPts val="1300"/>
              <a:buNone/>
            </a:pPr>
            <a:r>
              <a:t/>
            </a:r>
            <a:endParaRPr sz="1500">
              <a:solidFill>
                <a:schemeClr val="dk2"/>
              </a:solidFill>
            </a:endParaRPr>
          </a:p>
          <a:p>
            <a:pPr indent="0" lvl="0" marL="0" rtl="0" algn="l">
              <a:lnSpc>
                <a:spcPct val="95000"/>
              </a:lnSpc>
              <a:spcBef>
                <a:spcPts val="0"/>
              </a:spcBef>
              <a:spcAft>
                <a:spcPts val="0"/>
              </a:spcAft>
              <a:buSzPts val="1300"/>
              <a:buNone/>
            </a:pPr>
            <a:r>
              <a:rPr lang="en" sz="1500">
                <a:solidFill>
                  <a:schemeClr val="dk2"/>
                </a:solidFill>
              </a:rPr>
              <a:t>Availability of advanced and affordable devices has made the acquisition and manipulation of digital media images very easy.</a:t>
            </a:r>
            <a:endParaRPr sz="1500">
              <a:solidFill>
                <a:schemeClr val="dk2"/>
              </a:solidFill>
            </a:endParaRPr>
          </a:p>
          <a:p>
            <a:pPr indent="0" lvl="0" marL="0" rtl="0" algn="l">
              <a:lnSpc>
                <a:spcPct val="95000"/>
              </a:lnSpc>
              <a:spcBef>
                <a:spcPts val="1200"/>
              </a:spcBef>
              <a:spcAft>
                <a:spcPts val="0"/>
              </a:spcAft>
              <a:buSzPts val="1300"/>
              <a:buNone/>
            </a:pPr>
            <a:r>
              <a:rPr lang="en" sz="1500">
                <a:solidFill>
                  <a:schemeClr val="dk2"/>
                </a:solidFill>
              </a:rPr>
              <a:t>This accessibility is one of the reason for increased cyber crimes like paper leak and untrusted media images circulation.</a:t>
            </a:r>
            <a:endParaRPr sz="1500">
              <a:solidFill>
                <a:schemeClr val="dk2"/>
              </a:solidFill>
            </a:endParaRPr>
          </a:p>
          <a:p>
            <a:pPr indent="0" lvl="0" marL="0" rtl="0" algn="l">
              <a:lnSpc>
                <a:spcPct val="95000"/>
              </a:lnSpc>
              <a:spcBef>
                <a:spcPts val="1200"/>
              </a:spcBef>
              <a:spcAft>
                <a:spcPts val="1200"/>
              </a:spcAft>
              <a:buSzPts val="1300"/>
              <a:buNone/>
            </a:pPr>
            <a:r>
              <a:rPr lang="en" sz="1500">
                <a:solidFill>
                  <a:schemeClr val="dk2"/>
                </a:solidFill>
              </a:rPr>
              <a:t>Traditional method of source camera identification includes noise patterns,  PRNU (Photo-Response Non-Uniformity) fingerprinting, metadata tracking.</a:t>
            </a:r>
            <a:endParaRPr sz="15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729450" y="78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304" name="Google Shape;304;p42"/>
          <p:cNvSpPr txBox="1"/>
          <p:nvPr>
            <p:ph idx="1" type="body"/>
          </p:nvPr>
        </p:nvSpPr>
        <p:spPr>
          <a:xfrm>
            <a:off x="727650" y="1670550"/>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Unavailability of same location frequently/regularly.</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Unavailability of desired </a:t>
            </a:r>
            <a:r>
              <a:rPr lang="en" sz="1600">
                <a:solidFill>
                  <a:schemeClr val="dk2"/>
                </a:solidFill>
              </a:rPr>
              <a:t>weather</a:t>
            </a:r>
            <a:r>
              <a:rPr lang="en" sz="1600">
                <a:solidFill>
                  <a:schemeClr val="dk2"/>
                </a:solidFill>
              </a:rPr>
              <a:t> Condition every(Natural lighting).</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Changing weather conditions.</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People don’t want to give </a:t>
            </a:r>
            <a:r>
              <a:rPr lang="en" sz="1600">
                <a:solidFill>
                  <a:schemeClr val="dk2"/>
                </a:solidFill>
              </a:rPr>
              <a:t>their</a:t>
            </a:r>
            <a:r>
              <a:rPr lang="en" sz="1600">
                <a:solidFill>
                  <a:schemeClr val="dk2"/>
                </a:solidFill>
              </a:rPr>
              <a:t> device due to privacy concern.</a:t>
            </a:r>
            <a:endParaRPr sz="1600">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310" name="Google Shape;310;p43"/>
          <p:cNvSpPr txBox="1"/>
          <p:nvPr>
            <p:ph idx="1" type="body"/>
          </p:nvPr>
        </p:nvSpPr>
        <p:spPr>
          <a:xfrm>
            <a:off x="729450" y="2078875"/>
            <a:ext cx="7928700" cy="2982000"/>
          </a:xfrm>
          <a:prstGeom prst="rect">
            <a:avLst/>
          </a:prstGeom>
          <a:noFill/>
          <a:ln>
            <a:noFill/>
          </a:ln>
        </p:spPr>
        <p:txBody>
          <a:bodyPr anchorCtr="0" anchor="t" bIns="91425" lIns="91425" spcFirstLastPara="1" rIns="91425" wrap="square" tIns="91425">
            <a:normAutofit/>
          </a:bodyPr>
          <a:lstStyle/>
          <a:p>
            <a:pPr indent="-292099" lvl="0" marL="457200" rtl="0" algn="l">
              <a:lnSpc>
                <a:spcPct val="115000"/>
              </a:lnSpc>
              <a:spcBef>
                <a:spcPts val="0"/>
              </a:spcBef>
              <a:spcAft>
                <a:spcPts val="0"/>
              </a:spcAft>
              <a:buClr>
                <a:srgbClr val="222222"/>
              </a:buClr>
              <a:buSzPts val="1000"/>
              <a:buFont typeface="Arial"/>
              <a:buAutoNum type="arabicPeriod"/>
            </a:pPr>
            <a:r>
              <a:rPr lang="en" sz="1000">
                <a:solidFill>
                  <a:srgbClr val="222222"/>
                </a:solidFill>
                <a:highlight>
                  <a:srgbClr val="FFFFFF"/>
                </a:highlight>
                <a:latin typeface="Arial"/>
                <a:ea typeface="Arial"/>
                <a:cs typeface="Arial"/>
                <a:sym typeface="Arial"/>
              </a:rPr>
              <a:t>Kirkpatrick, J., Pascanu, R., Rabinowitz, N., Veness, J., Desjardins, G., Rusu, A. A., ... &amp; Hadsell, R. (2017). Overcoming catastrophic forgetting in neural networks. </a:t>
            </a:r>
            <a:r>
              <a:rPr i="1" lang="en" sz="1000">
                <a:solidFill>
                  <a:srgbClr val="222222"/>
                </a:solidFill>
                <a:highlight>
                  <a:srgbClr val="FFFFFF"/>
                </a:highlight>
                <a:latin typeface="Arial"/>
                <a:ea typeface="Arial"/>
                <a:cs typeface="Arial"/>
                <a:sym typeface="Arial"/>
              </a:rPr>
              <a:t>Proceedings of the national academy of sciences</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114</a:t>
            </a:r>
            <a:r>
              <a:rPr lang="en" sz="1000">
                <a:solidFill>
                  <a:srgbClr val="222222"/>
                </a:solidFill>
                <a:highlight>
                  <a:srgbClr val="FFFFFF"/>
                </a:highlight>
                <a:latin typeface="Arial"/>
                <a:ea typeface="Arial"/>
                <a:cs typeface="Arial"/>
                <a:sym typeface="Arial"/>
              </a:rPr>
              <a:t>(13), 3521-3526.</a:t>
            </a:r>
            <a:endParaRPr sz="1000">
              <a:solidFill>
                <a:srgbClr val="222222"/>
              </a:solidFill>
              <a:highlight>
                <a:srgbClr val="FFFFFF"/>
              </a:highlight>
              <a:latin typeface="Arial"/>
              <a:ea typeface="Arial"/>
              <a:cs typeface="Arial"/>
              <a:sym typeface="Arial"/>
            </a:endParaRPr>
          </a:p>
          <a:p>
            <a:pPr indent="-292099" lvl="0" marL="457200" rtl="0" algn="l">
              <a:lnSpc>
                <a:spcPct val="115000"/>
              </a:lnSpc>
              <a:spcBef>
                <a:spcPts val="0"/>
              </a:spcBef>
              <a:spcAft>
                <a:spcPts val="0"/>
              </a:spcAft>
              <a:buClr>
                <a:srgbClr val="222222"/>
              </a:buClr>
              <a:buSzPts val="1000"/>
              <a:buFont typeface="Arial"/>
              <a:buAutoNum type="arabicPeriod"/>
            </a:pPr>
            <a:r>
              <a:rPr lang="en" sz="1000">
                <a:solidFill>
                  <a:srgbClr val="222222"/>
                </a:solidFill>
                <a:highlight>
                  <a:srgbClr val="FFFFFF"/>
                </a:highlight>
                <a:latin typeface="Arial"/>
                <a:ea typeface="Arial"/>
                <a:cs typeface="Arial"/>
                <a:sym typeface="Arial"/>
              </a:rPr>
              <a:t> Mai, Z., Li, R., Jeong, J., Quispe, D., Kim, H., &amp; Sanner, S. (2022). Online continual learning in image classification: An empirical survey. </a:t>
            </a:r>
            <a:r>
              <a:rPr i="1" lang="en" sz="1000">
                <a:solidFill>
                  <a:srgbClr val="222222"/>
                </a:solidFill>
                <a:highlight>
                  <a:srgbClr val="FFFFFF"/>
                </a:highlight>
                <a:latin typeface="Arial"/>
                <a:ea typeface="Arial"/>
                <a:cs typeface="Arial"/>
                <a:sym typeface="Arial"/>
              </a:rPr>
              <a:t>Neurocomputing</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469</a:t>
            </a:r>
            <a:r>
              <a:rPr lang="en" sz="1000">
                <a:solidFill>
                  <a:srgbClr val="222222"/>
                </a:solidFill>
                <a:highlight>
                  <a:srgbClr val="FFFFFF"/>
                </a:highlight>
                <a:latin typeface="Arial"/>
                <a:ea typeface="Arial"/>
                <a:cs typeface="Arial"/>
                <a:sym typeface="Arial"/>
              </a:rPr>
              <a:t>, 28-51.</a:t>
            </a:r>
            <a:endParaRPr sz="1000">
              <a:solidFill>
                <a:srgbClr val="222222"/>
              </a:solidFill>
              <a:highlight>
                <a:srgbClr val="FFFFFF"/>
              </a:highlight>
              <a:latin typeface="Arial"/>
              <a:ea typeface="Arial"/>
              <a:cs typeface="Arial"/>
              <a:sym typeface="Arial"/>
            </a:endParaRPr>
          </a:p>
          <a:p>
            <a:pPr indent="-295290" lvl="0" marL="457200" rtl="0" algn="l">
              <a:lnSpc>
                <a:spcPct val="115000"/>
              </a:lnSpc>
              <a:spcBef>
                <a:spcPts val="0"/>
              </a:spcBef>
              <a:spcAft>
                <a:spcPts val="0"/>
              </a:spcAft>
              <a:buSzPts val="1050"/>
              <a:buFont typeface="Open Sans"/>
              <a:buAutoNum type="arabicPeriod"/>
            </a:pPr>
            <a:r>
              <a:rPr lang="en" sz="1050">
                <a:solidFill>
                  <a:srgbClr val="222222"/>
                </a:solidFill>
                <a:highlight>
                  <a:schemeClr val="lt1"/>
                </a:highlight>
                <a:latin typeface="Open Sans"/>
                <a:ea typeface="Open Sans"/>
                <a:cs typeface="Open Sans"/>
                <a:sym typeface="Open Sans"/>
              </a:rPr>
              <a:t>Chen, Y., Huang, Y., &amp; Ding, X. (2017, September). Camera model identification with residual neural network. In </a:t>
            </a:r>
            <a:r>
              <a:rPr i="1" lang="en" sz="1050">
                <a:solidFill>
                  <a:srgbClr val="222222"/>
                </a:solidFill>
                <a:highlight>
                  <a:schemeClr val="lt1"/>
                </a:highlight>
                <a:latin typeface="Open Sans"/>
                <a:ea typeface="Open Sans"/>
                <a:cs typeface="Open Sans"/>
                <a:sym typeface="Open Sans"/>
              </a:rPr>
              <a:t>2017 IEEE international conference on image processing (ICIP)</a:t>
            </a:r>
            <a:r>
              <a:rPr lang="en" sz="1050">
                <a:solidFill>
                  <a:srgbClr val="222222"/>
                </a:solidFill>
                <a:highlight>
                  <a:schemeClr val="lt1"/>
                </a:highlight>
                <a:latin typeface="Open Sans"/>
                <a:ea typeface="Open Sans"/>
                <a:cs typeface="Open Sans"/>
                <a:sym typeface="Open Sans"/>
              </a:rPr>
              <a:t> (pp. 4337-4341). IEEE.</a:t>
            </a:r>
            <a:endParaRPr sz="1050">
              <a:solidFill>
                <a:srgbClr val="222222"/>
              </a:solidFill>
              <a:highlight>
                <a:schemeClr val="lt1"/>
              </a:highlight>
              <a:latin typeface="Open Sans"/>
              <a:ea typeface="Open Sans"/>
              <a:cs typeface="Open Sans"/>
              <a:sym typeface="Open Sans"/>
            </a:endParaRPr>
          </a:p>
          <a:p>
            <a:pPr indent="-295290" lvl="0" marL="457200" rtl="0" algn="l">
              <a:lnSpc>
                <a:spcPct val="115000"/>
              </a:lnSpc>
              <a:spcBef>
                <a:spcPts val="0"/>
              </a:spcBef>
              <a:spcAft>
                <a:spcPts val="0"/>
              </a:spcAft>
              <a:buClr>
                <a:srgbClr val="222222"/>
              </a:buClr>
              <a:buSzPts val="1050"/>
              <a:buFont typeface="Open Sans"/>
              <a:buAutoNum type="arabicPeriod"/>
            </a:pPr>
            <a:r>
              <a:rPr lang="en" sz="1050">
                <a:solidFill>
                  <a:srgbClr val="222222"/>
                </a:solidFill>
                <a:highlight>
                  <a:schemeClr val="lt1"/>
                </a:highlight>
                <a:latin typeface="Open Sans"/>
                <a:ea typeface="Open Sans"/>
                <a:cs typeface="Open Sans"/>
                <a:sym typeface="Open Sans"/>
              </a:rPr>
              <a:t>Liu, Y., Zou, Z., Yang, Y., Law, N. F. B., &amp; Bharath, A. A. (2021). Efficient source camera identification with diversity-enhanced patch selection and deep residual prediction. </a:t>
            </a:r>
            <a:r>
              <a:rPr i="1" lang="en" sz="1050">
                <a:solidFill>
                  <a:srgbClr val="222222"/>
                </a:solidFill>
                <a:highlight>
                  <a:schemeClr val="lt1"/>
                </a:highlight>
                <a:latin typeface="Open Sans"/>
                <a:ea typeface="Open Sans"/>
                <a:cs typeface="Open Sans"/>
                <a:sym typeface="Open Sans"/>
              </a:rPr>
              <a:t>Sensors</a:t>
            </a:r>
            <a:r>
              <a:rPr lang="en" sz="1050">
                <a:solidFill>
                  <a:srgbClr val="222222"/>
                </a:solidFill>
                <a:highlight>
                  <a:schemeClr val="lt1"/>
                </a:highlight>
                <a:latin typeface="Open Sans"/>
                <a:ea typeface="Open Sans"/>
                <a:cs typeface="Open Sans"/>
                <a:sym typeface="Open Sans"/>
              </a:rPr>
              <a:t>, </a:t>
            </a:r>
            <a:r>
              <a:rPr i="1" lang="en" sz="1050">
                <a:solidFill>
                  <a:srgbClr val="222222"/>
                </a:solidFill>
                <a:highlight>
                  <a:schemeClr val="lt1"/>
                </a:highlight>
                <a:latin typeface="Open Sans"/>
                <a:ea typeface="Open Sans"/>
                <a:cs typeface="Open Sans"/>
                <a:sym typeface="Open Sans"/>
              </a:rPr>
              <a:t>21</a:t>
            </a:r>
            <a:r>
              <a:rPr lang="en" sz="1050">
                <a:solidFill>
                  <a:srgbClr val="222222"/>
                </a:solidFill>
                <a:highlight>
                  <a:schemeClr val="lt1"/>
                </a:highlight>
                <a:latin typeface="Open Sans"/>
                <a:ea typeface="Open Sans"/>
                <a:cs typeface="Open Sans"/>
                <a:sym typeface="Open Sans"/>
              </a:rPr>
              <a:t>(14), 4701.</a:t>
            </a:r>
            <a:endParaRPr sz="1050">
              <a:solidFill>
                <a:srgbClr val="222222"/>
              </a:solidFill>
              <a:highlight>
                <a:schemeClr val="lt1"/>
              </a:highlight>
              <a:latin typeface="Open Sans"/>
              <a:ea typeface="Open Sans"/>
              <a:cs typeface="Open Sans"/>
              <a:sym typeface="Open Sans"/>
            </a:endParaRPr>
          </a:p>
          <a:p>
            <a:pPr indent="-295290" lvl="0" marL="457200" rtl="0" algn="l">
              <a:lnSpc>
                <a:spcPct val="115000"/>
              </a:lnSpc>
              <a:spcBef>
                <a:spcPts val="0"/>
              </a:spcBef>
              <a:spcAft>
                <a:spcPts val="0"/>
              </a:spcAft>
              <a:buClr>
                <a:srgbClr val="222222"/>
              </a:buClr>
              <a:buSzPts val="1050"/>
              <a:buFont typeface="Open Sans"/>
              <a:buAutoNum type="arabicPeriod"/>
            </a:pPr>
            <a:r>
              <a:rPr lang="en" sz="1050">
                <a:solidFill>
                  <a:srgbClr val="222222"/>
                </a:solidFill>
                <a:highlight>
                  <a:schemeClr val="lt1"/>
                </a:highlight>
                <a:latin typeface="Open Sans"/>
                <a:ea typeface="Open Sans"/>
                <a:cs typeface="Open Sans"/>
                <a:sym typeface="Open Sans"/>
              </a:rPr>
              <a:t>Rafi, A. M., Tonmoy, T. I., Kamal, U., Wu, Q. J., &amp; Hasan, M. K. (2021). RemNet: remnant convolutional neural network for camera model identification. </a:t>
            </a:r>
            <a:r>
              <a:rPr i="1" lang="en" sz="1050">
                <a:solidFill>
                  <a:srgbClr val="222222"/>
                </a:solidFill>
                <a:highlight>
                  <a:schemeClr val="lt1"/>
                </a:highlight>
                <a:latin typeface="Open Sans"/>
                <a:ea typeface="Open Sans"/>
                <a:cs typeface="Open Sans"/>
                <a:sym typeface="Open Sans"/>
              </a:rPr>
              <a:t>Neural Computing and Applications</a:t>
            </a:r>
            <a:r>
              <a:rPr lang="en" sz="1050">
                <a:solidFill>
                  <a:srgbClr val="222222"/>
                </a:solidFill>
                <a:highlight>
                  <a:schemeClr val="lt1"/>
                </a:highlight>
                <a:latin typeface="Open Sans"/>
                <a:ea typeface="Open Sans"/>
                <a:cs typeface="Open Sans"/>
                <a:sym typeface="Open Sans"/>
              </a:rPr>
              <a:t>, </a:t>
            </a:r>
            <a:r>
              <a:rPr i="1" lang="en" sz="1050">
                <a:solidFill>
                  <a:srgbClr val="222222"/>
                </a:solidFill>
                <a:highlight>
                  <a:schemeClr val="lt1"/>
                </a:highlight>
                <a:latin typeface="Open Sans"/>
                <a:ea typeface="Open Sans"/>
                <a:cs typeface="Open Sans"/>
                <a:sym typeface="Open Sans"/>
              </a:rPr>
              <a:t>33</a:t>
            </a:r>
            <a:r>
              <a:rPr lang="en" sz="1050">
                <a:solidFill>
                  <a:srgbClr val="222222"/>
                </a:solidFill>
                <a:highlight>
                  <a:schemeClr val="lt1"/>
                </a:highlight>
                <a:latin typeface="Open Sans"/>
                <a:ea typeface="Open Sans"/>
                <a:cs typeface="Open Sans"/>
                <a:sym typeface="Open Sans"/>
              </a:rPr>
              <a:t>, 3655-3670.</a:t>
            </a:r>
            <a:endParaRPr sz="1050">
              <a:solidFill>
                <a:srgbClr val="222222"/>
              </a:solidFill>
              <a:highlight>
                <a:schemeClr val="lt1"/>
              </a:highlight>
              <a:latin typeface="Open Sans"/>
              <a:ea typeface="Open Sans"/>
              <a:cs typeface="Open Sans"/>
              <a:sym typeface="Open Sans"/>
            </a:endParaRPr>
          </a:p>
          <a:p>
            <a:pPr indent="-295290" lvl="0" marL="457200" rtl="0" algn="l">
              <a:lnSpc>
                <a:spcPct val="115000"/>
              </a:lnSpc>
              <a:spcBef>
                <a:spcPts val="0"/>
              </a:spcBef>
              <a:spcAft>
                <a:spcPts val="0"/>
              </a:spcAft>
              <a:buClr>
                <a:srgbClr val="222222"/>
              </a:buClr>
              <a:buSzPts val="1050"/>
              <a:buFont typeface="Open Sans"/>
              <a:buAutoNum type="arabicPeriod"/>
            </a:pPr>
            <a:r>
              <a:rPr lang="en" sz="1050">
                <a:solidFill>
                  <a:srgbClr val="222222"/>
                </a:solidFill>
                <a:highlight>
                  <a:schemeClr val="lt1"/>
                </a:highlight>
                <a:latin typeface="Open Sans"/>
                <a:ea typeface="Open Sans"/>
                <a:cs typeface="Open Sans"/>
                <a:sym typeface="Open Sans"/>
              </a:rPr>
              <a:t>Bennabhaktula, G. S., Alegre, E., Karastoyanova, D., &amp; Azzopardi, G. (2022). Camera model identification based on forensic traces extracted from homogeneous patches. </a:t>
            </a:r>
            <a:r>
              <a:rPr i="1" lang="en" sz="1050">
                <a:solidFill>
                  <a:srgbClr val="222222"/>
                </a:solidFill>
                <a:highlight>
                  <a:schemeClr val="lt1"/>
                </a:highlight>
                <a:latin typeface="Open Sans"/>
                <a:ea typeface="Open Sans"/>
                <a:cs typeface="Open Sans"/>
                <a:sym typeface="Open Sans"/>
              </a:rPr>
              <a:t>Expert Systems with Applications</a:t>
            </a:r>
            <a:r>
              <a:rPr lang="en" sz="1050">
                <a:solidFill>
                  <a:srgbClr val="222222"/>
                </a:solidFill>
                <a:highlight>
                  <a:schemeClr val="lt1"/>
                </a:highlight>
                <a:latin typeface="Open Sans"/>
                <a:ea typeface="Open Sans"/>
                <a:cs typeface="Open Sans"/>
                <a:sym typeface="Open Sans"/>
              </a:rPr>
              <a:t>, </a:t>
            </a:r>
            <a:r>
              <a:rPr i="1" lang="en" sz="1050">
                <a:solidFill>
                  <a:srgbClr val="222222"/>
                </a:solidFill>
                <a:highlight>
                  <a:schemeClr val="lt1"/>
                </a:highlight>
                <a:latin typeface="Open Sans"/>
                <a:ea typeface="Open Sans"/>
                <a:cs typeface="Open Sans"/>
                <a:sym typeface="Open Sans"/>
              </a:rPr>
              <a:t>206</a:t>
            </a:r>
            <a:r>
              <a:rPr lang="en" sz="1050">
                <a:solidFill>
                  <a:srgbClr val="222222"/>
                </a:solidFill>
                <a:highlight>
                  <a:schemeClr val="lt1"/>
                </a:highlight>
                <a:latin typeface="Open Sans"/>
                <a:ea typeface="Open Sans"/>
                <a:cs typeface="Open Sans"/>
                <a:sym typeface="Open Sans"/>
              </a:rPr>
              <a:t>, 117769.</a:t>
            </a:r>
            <a:endParaRPr sz="1050">
              <a:solidFill>
                <a:srgbClr val="222222"/>
              </a:solidFill>
              <a:highlight>
                <a:schemeClr val="lt1"/>
              </a:highlight>
              <a:latin typeface="Open Sans"/>
              <a:ea typeface="Open Sans"/>
              <a:cs typeface="Open Sans"/>
              <a:sym typeface="Open Sans"/>
            </a:endParaRPr>
          </a:p>
          <a:p>
            <a:pPr indent="0" lvl="0" marL="0" rtl="0" algn="l">
              <a:lnSpc>
                <a:spcPct val="115000"/>
              </a:lnSpc>
              <a:spcBef>
                <a:spcPts val="1200"/>
              </a:spcBef>
              <a:spcAft>
                <a:spcPts val="1200"/>
              </a:spcAft>
              <a:buSzPts val="1405"/>
              <a:buNone/>
            </a:pPr>
            <a:r>
              <a:t/>
            </a: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729450" y="1318650"/>
            <a:ext cx="8819400" cy="1335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89"/>
              <a:buNone/>
            </a:pPr>
            <a:r>
              <a:rPr lang="en" sz="3900"/>
              <a:t>Thank You</a:t>
            </a:r>
            <a:endParaRPr sz="3900"/>
          </a:p>
        </p:txBody>
      </p:sp>
      <p:sp>
        <p:nvSpPr>
          <p:cNvPr id="316" name="Google Shape;316;p4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108" name="Google Shape;108;p16"/>
          <p:cNvSpPr txBox="1"/>
          <p:nvPr>
            <p:ph idx="1" type="body"/>
          </p:nvPr>
        </p:nvSpPr>
        <p:spPr>
          <a:xfrm>
            <a:off x="700350" y="1545475"/>
            <a:ext cx="7688700" cy="33309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81250"/>
              <a:buNone/>
            </a:pPr>
            <a:r>
              <a:rPr lang="en" sz="1600">
                <a:solidFill>
                  <a:schemeClr val="dk2"/>
                </a:solidFill>
              </a:rPr>
              <a:t>PRNU involves extracting a camera’s unique noise pattern caused by imperfections in the sensor's manufacturing process.</a:t>
            </a:r>
            <a:endParaRPr sz="1600">
              <a:solidFill>
                <a:schemeClr val="dk2"/>
              </a:solidFill>
            </a:endParaRPr>
          </a:p>
          <a:p>
            <a:pPr indent="0" lvl="0" marL="0" rtl="0" algn="l">
              <a:lnSpc>
                <a:spcPct val="115000"/>
              </a:lnSpc>
              <a:spcBef>
                <a:spcPts val="0"/>
              </a:spcBef>
              <a:spcAft>
                <a:spcPts val="0"/>
              </a:spcAft>
              <a:buSzPct val="81250"/>
              <a:buNone/>
            </a:pPr>
            <a:r>
              <a:t/>
            </a:r>
            <a:endParaRPr sz="1600">
              <a:solidFill>
                <a:schemeClr val="dk2"/>
              </a:solidFill>
            </a:endParaRPr>
          </a:p>
          <a:p>
            <a:pPr indent="0" lvl="0" marL="0" rtl="0" algn="l">
              <a:lnSpc>
                <a:spcPct val="115000"/>
              </a:lnSpc>
              <a:spcBef>
                <a:spcPts val="0"/>
              </a:spcBef>
              <a:spcAft>
                <a:spcPts val="0"/>
              </a:spcAft>
              <a:buSzPct val="81250"/>
              <a:buNone/>
            </a:pPr>
            <a:r>
              <a:rPr lang="en" sz="1600">
                <a:solidFill>
                  <a:schemeClr val="dk2"/>
                </a:solidFill>
              </a:rPr>
              <a:t>Companies are competing to capture market and hence producing high quality camera and phones.</a:t>
            </a:r>
            <a:endParaRPr sz="1600">
              <a:solidFill>
                <a:schemeClr val="dk2"/>
              </a:solidFill>
            </a:endParaRPr>
          </a:p>
          <a:p>
            <a:pPr indent="0" lvl="0" marL="0" rtl="0" algn="l">
              <a:lnSpc>
                <a:spcPct val="115000"/>
              </a:lnSpc>
              <a:spcBef>
                <a:spcPts val="0"/>
              </a:spcBef>
              <a:spcAft>
                <a:spcPts val="0"/>
              </a:spcAft>
              <a:buSzPct val="81250"/>
              <a:buNone/>
            </a:pPr>
            <a:r>
              <a:rPr lang="en" sz="1600">
                <a:solidFill>
                  <a:schemeClr val="dk2"/>
                </a:solidFill>
              </a:rPr>
              <a:t>Post processing to enhance image or to efficiently store it erases these patterns so these techniques are not promising.</a:t>
            </a:r>
            <a:endParaRPr sz="1600">
              <a:solidFill>
                <a:schemeClr val="dk2"/>
              </a:solidFill>
            </a:endParaRPr>
          </a:p>
          <a:p>
            <a:pPr indent="0" lvl="0" marL="0" rtl="0" algn="l">
              <a:lnSpc>
                <a:spcPct val="115000"/>
              </a:lnSpc>
              <a:spcBef>
                <a:spcPts val="0"/>
              </a:spcBef>
              <a:spcAft>
                <a:spcPts val="0"/>
              </a:spcAft>
              <a:buSzPct val="81250"/>
              <a:buNone/>
            </a:pPr>
            <a:r>
              <a:t/>
            </a:r>
            <a:endParaRPr sz="1600">
              <a:solidFill>
                <a:schemeClr val="dk2"/>
              </a:solidFill>
            </a:endParaRPr>
          </a:p>
          <a:p>
            <a:pPr indent="0" lvl="0" marL="0" rtl="0" algn="l">
              <a:lnSpc>
                <a:spcPct val="115000"/>
              </a:lnSpc>
              <a:spcBef>
                <a:spcPts val="0"/>
              </a:spcBef>
              <a:spcAft>
                <a:spcPts val="0"/>
              </a:spcAft>
              <a:buSzPct val="81250"/>
              <a:buNone/>
            </a:pPr>
            <a:r>
              <a:rPr lang="en" sz="1600">
                <a:solidFill>
                  <a:schemeClr val="dk2"/>
                </a:solidFill>
              </a:rPr>
              <a:t>These methods have limitations like pattern can be </a:t>
            </a:r>
            <a:r>
              <a:rPr b="1" lang="en" sz="1600">
                <a:solidFill>
                  <a:schemeClr val="dk2"/>
                </a:solidFill>
              </a:rPr>
              <a:t>inc</a:t>
            </a:r>
            <a:r>
              <a:rPr b="1" lang="en" sz="1600">
                <a:solidFill>
                  <a:schemeClr val="dk2"/>
                </a:solidFill>
              </a:rPr>
              <a:t>onsistent for post processing</a:t>
            </a:r>
            <a:r>
              <a:rPr lang="en" sz="1600">
                <a:solidFill>
                  <a:schemeClr val="dk2"/>
                </a:solidFill>
              </a:rPr>
              <a:t>.</a:t>
            </a:r>
            <a:endParaRPr sz="1600">
              <a:solidFill>
                <a:schemeClr val="dk2"/>
              </a:solidFill>
            </a:endParaRPr>
          </a:p>
          <a:p>
            <a:pPr indent="0" lvl="0" marL="0" rtl="0" algn="l">
              <a:lnSpc>
                <a:spcPct val="115000"/>
              </a:lnSpc>
              <a:spcBef>
                <a:spcPts val="1200"/>
              </a:spcBef>
              <a:spcAft>
                <a:spcPts val="0"/>
              </a:spcAft>
              <a:buSzPct val="81250"/>
              <a:buNone/>
            </a:pPr>
            <a:r>
              <a:rPr lang="en" sz="1600">
                <a:solidFill>
                  <a:schemeClr val="dk2"/>
                </a:solidFill>
              </a:rPr>
              <a:t>Changes in camera setting affects the these methods.</a:t>
            </a:r>
            <a:endParaRPr sz="1600">
              <a:solidFill>
                <a:schemeClr val="dk2"/>
              </a:solidFill>
            </a:endParaRPr>
          </a:p>
          <a:p>
            <a:pPr indent="0" lvl="0" marL="0" rtl="0" algn="l">
              <a:lnSpc>
                <a:spcPct val="115000"/>
              </a:lnSpc>
              <a:spcBef>
                <a:spcPts val="1200"/>
              </a:spcBef>
              <a:spcAft>
                <a:spcPts val="0"/>
              </a:spcAft>
              <a:buSzPct val="81250"/>
              <a:buNone/>
            </a:pPr>
            <a:r>
              <a:rPr lang="en" sz="1600">
                <a:solidFill>
                  <a:schemeClr val="dk2"/>
                </a:solidFill>
              </a:rPr>
              <a:t>These patterns and metadata can be </a:t>
            </a:r>
            <a:r>
              <a:rPr b="1" lang="en" sz="1600">
                <a:solidFill>
                  <a:schemeClr val="dk2"/>
                </a:solidFill>
              </a:rPr>
              <a:t>edited/altered with post processing</a:t>
            </a:r>
            <a:r>
              <a:rPr lang="en" sz="1600">
                <a:solidFill>
                  <a:schemeClr val="dk2"/>
                </a:solidFill>
              </a:rPr>
              <a:t> and </a:t>
            </a:r>
            <a:r>
              <a:rPr b="1" lang="en" sz="1600">
                <a:solidFill>
                  <a:schemeClr val="dk2"/>
                </a:solidFill>
              </a:rPr>
              <a:t>counter forensic techniques</a:t>
            </a:r>
            <a:r>
              <a:rPr lang="en" sz="1600">
                <a:solidFill>
                  <a:schemeClr val="dk2"/>
                </a:solidFill>
              </a:rPr>
              <a:t>.</a:t>
            </a:r>
            <a:endParaRPr sz="1600">
              <a:solidFill>
                <a:schemeClr val="dk2"/>
              </a:solidFill>
            </a:endParaRPr>
          </a:p>
          <a:p>
            <a:pPr indent="0" lvl="0" marL="0" rtl="0" algn="l">
              <a:lnSpc>
                <a:spcPct val="115000"/>
              </a:lnSpc>
              <a:spcBef>
                <a:spcPts val="1200"/>
              </a:spcBef>
              <a:spcAft>
                <a:spcPts val="0"/>
              </a:spcAft>
              <a:buSzPct val="81250"/>
              <a:buNone/>
            </a:pPr>
            <a:r>
              <a:rPr lang="en" sz="1600">
                <a:solidFill>
                  <a:schemeClr val="dk2"/>
                </a:solidFill>
              </a:rPr>
              <a:t>Manual Feature Extraction can be time consuming.</a:t>
            </a:r>
            <a:endParaRPr sz="1600">
              <a:solidFill>
                <a:schemeClr val="dk2"/>
              </a:solidFill>
            </a:endParaRPr>
          </a:p>
          <a:p>
            <a:pPr indent="0" lvl="0" marL="0" rtl="0" algn="l">
              <a:lnSpc>
                <a:spcPct val="115000"/>
              </a:lnSpc>
              <a:spcBef>
                <a:spcPts val="1200"/>
              </a:spcBef>
              <a:spcAft>
                <a:spcPts val="1200"/>
              </a:spcAft>
              <a:buSzPct val="81250"/>
              <a:buNone/>
            </a:pPr>
            <a:r>
              <a:rPr lang="en" sz="1600">
                <a:solidFill>
                  <a:schemeClr val="dk2"/>
                </a:solidFill>
              </a:rPr>
              <a:t>Limitations of these techniques led us towards modern deep learning techniques.</a:t>
            </a:r>
            <a:endParaRPr sz="16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 Continual Learning</a:t>
            </a:r>
            <a:endParaRPr/>
          </a:p>
        </p:txBody>
      </p:sp>
      <p:sp>
        <p:nvSpPr>
          <p:cNvPr id="114" name="Google Shape;114;p17"/>
          <p:cNvSpPr txBox="1"/>
          <p:nvPr>
            <p:ph idx="1" type="body"/>
          </p:nvPr>
        </p:nvSpPr>
        <p:spPr>
          <a:xfrm>
            <a:off x="729450" y="1697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600">
                <a:solidFill>
                  <a:srgbClr val="000000"/>
                </a:solidFill>
              </a:rPr>
              <a:t>Learning approach where models </a:t>
            </a:r>
            <a:r>
              <a:rPr b="1" lang="en" sz="1600">
                <a:solidFill>
                  <a:srgbClr val="000000"/>
                </a:solidFill>
              </a:rPr>
              <a:t>incrementally learn new data </a:t>
            </a:r>
            <a:r>
              <a:rPr lang="en" sz="1600">
                <a:solidFill>
                  <a:srgbClr val="000000"/>
                </a:solidFill>
              </a:rPr>
              <a:t>without </a:t>
            </a:r>
            <a:r>
              <a:rPr b="1" lang="en" sz="1600">
                <a:solidFill>
                  <a:srgbClr val="000000"/>
                </a:solidFill>
              </a:rPr>
              <a:t>forgetting prior knowledge</a:t>
            </a:r>
            <a:r>
              <a:rPr lang="en" sz="1600">
                <a:solidFill>
                  <a:srgbClr val="000000"/>
                </a:solidFill>
              </a:rPr>
              <a:t>.</a:t>
            </a:r>
            <a:endParaRPr sz="1600">
              <a:solidFill>
                <a:srgbClr val="000000"/>
              </a:solidFill>
            </a:endParaRPr>
          </a:p>
          <a:p>
            <a:pPr indent="0" lvl="0" marL="0" rtl="0" algn="l">
              <a:lnSpc>
                <a:spcPct val="115000"/>
              </a:lnSpc>
              <a:spcBef>
                <a:spcPts val="1200"/>
              </a:spcBef>
              <a:spcAft>
                <a:spcPts val="0"/>
              </a:spcAft>
              <a:buSzPts val="1300"/>
              <a:buNone/>
            </a:pPr>
            <a:r>
              <a:rPr b="1" lang="en" sz="1600">
                <a:solidFill>
                  <a:srgbClr val="000000"/>
                </a:solidFill>
              </a:rPr>
              <a:t>Adapts to new tasks</a:t>
            </a:r>
            <a:r>
              <a:rPr lang="en" sz="1600">
                <a:solidFill>
                  <a:srgbClr val="000000"/>
                </a:solidFill>
              </a:rPr>
              <a:t> or data without retraining from </a:t>
            </a:r>
            <a:r>
              <a:rPr b="1" lang="en" sz="1600">
                <a:solidFill>
                  <a:srgbClr val="000000"/>
                </a:solidFill>
              </a:rPr>
              <a:t>scratch</a:t>
            </a:r>
            <a:r>
              <a:rPr lang="en" sz="1600">
                <a:solidFill>
                  <a:srgbClr val="000000"/>
                </a:solidFill>
              </a:rPr>
              <a:t>.</a:t>
            </a:r>
            <a:endParaRPr sz="1600">
              <a:solidFill>
                <a:srgbClr val="000000"/>
              </a:solidFill>
            </a:endParaRPr>
          </a:p>
          <a:p>
            <a:pPr indent="0" lvl="0" marL="0" rtl="0" algn="l">
              <a:lnSpc>
                <a:spcPct val="115000"/>
              </a:lnSpc>
              <a:spcBef>
                <a:spcPts val="1200"/>
              </a:spcBef>
              <a:spcAft>
                <a:spcPts val="1200"/>
              </a:spcAft>
              <a:buSzPts val="1300"/>
              <a:buNone/>
            </a:pPr>
            <a:r>
              <a:rPr lang="en" sz="1600">
                <a:solidFill>
                  <a:srgbClr val="000000"/>
                </a:solidFill>
              </a:rPr>
              <a:t>Essential in dynamic environments where new data constantly arrives and new devices are continuously developing.</a:t>
            </a:r>
            <a:endParaRPr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a:t>
            </a:r>
            <a:r>
              <a:rPr lang="en"/>
              <a:t>troduction: </a:t>
            </a:r>
            <a:r>
              <a:rPr lang="en"/>
              <a:t>Catastrophic Forgetting</a:t>
            </a:r>
            <a:endParaRPr/>
          </a:p>
        </p:txBody>
      </p:sp>
      <p:sp>
        <p:nvSpPr>
          <p:cNvPr id="120" name="Google Shape;120;p18"/>
          <p:cNvSpPr txBox="1"/>
          <p:nvPr>
            <p:ph idx="1" type="body"/>
          </p:nvPr>
        </p:nvSpPr>
        <p:spPr>
          <a:xfrm>
            <a:off x="729450" y="1668100"/>
            <a:ext cx="7688700" cy="2671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500">
                <a:solidFill>
                  <a:schemeClr val="dk2"/>
                </a:solidFill>
              </a:rPr>
              <a:t>The tendency to forget previously learned information when updated with new data.</a:t>
            </a:r>
            <a:endParaRPr sz="1500">
              <a:solidFill>
                <a:schemeClr val="dk2"/>
              </a:solidFill>
            </a:endParaRPr>
          </a:p>
          <a:p>
            <a:pPr indent="0" lvl="0" marL="0" rtl="0" algn="l">
              <a:lnSpc>
                <a:spcPct val="115000"/>
              </a:lnSpc>
              <a:spcBef>
                <a:spcPts val="1200"/>
              </a:spcBef>
              <a:spcAft>
                <a:spcPts val="0"/>
              </a:spcAft>
              <a:buSzPts val="1300"/>
              <a:buNone/>
            </a:pPr>
            <a:r>
              <a:rPr lang="en" sz="1500">
                <a:solidFill>
                  <a:schemeClr val="dk2"/>
                </a:solidFill>
              </a:rPr>
              <a:t>It is a phenomenon in neural network, where when model is trained on multiple tasks in sequence, It tend to forget the information learned in previous tasks.</a:t>
            </a:r>
            <a:endParaRPr sz="1500">
              <a:solidFill>
                <a:schemeClr val="dk2"/>
              </a:solidFill>
            </a:endParaRPr>
          </a:p>
          <a:p>
            <a:pPr indent="0" lvl="0" marL="0" rtl="0" algn="l">
              <a:lnSpc>
                <a:spcPct val="115000"/>
              </a:lnSpc>
              <a:spcBef>
                <a:spcPts val="1200"/>
              </a:spcBef>
              <a:spcAft>
                <a:spcPts val="0"/>
              </a:spcAft>
              <a:buSzPts val="1300"/>
              <a:buNone/>
            </a:pPr>
            <a:r>
              <a:rPr lang="en" sz="1500">
                <a:solidFill>
                  <a:schemeClr val="dk2"/>
                </a:solidFill>
              </a:rPr>
              <a:t>It is happened because the model’s parameters are updated to optimize performance on the new data.</a:t>
            </a:r>
            <a:endParaRPr sz="1500">
              <a:solidFill>
                <a:schemeClr val="dk2"/>
              </a:solidFill>
            </a:endParaRPr>
          </a:p>
          <a:p>
            <a:pPr indent="0" lvl="0" marL="0" rtl="0" algn="l">
              <a:lnSpc>
                <a:spcPct val="115000"/>
              </a:lnSpc>
              <a:spcBef>
                <a:spcPts val="1200"/>
              </a:spcBef>
              <a:spcAft>
                <a:spcPts val="1200"/>
              </a:spcAft>
              <a:buSzPts val="1300"/>
              <a:buNone/>
            </a:pPr>
            <a:r>
              <a:rPr lang="en" sz="1500">
                <a:solidFill>
                  <a:schemeClr val="dk2"/>
                </a:solidFill>
              </a:rPr>
              <a:t>It leads to the significance drop of accuracy.</a:t>
            </a:r>
            <a:endParaRPr sz="15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785250"/>
            <a:ext cx="80406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Motivation: Why </a:t>
            </a:r>
            <a:r>
              <a:rPr lang="en"/>
              <a:t>Source</a:t>
            </a:r>
            <a:r>
              <a:rPr lang="en"/>
              <a:t> Camera Model Identification?  </a:t>
            </a:r>
            <a:endParaRPr/>
          </a:p>
        </p:txBody>
      </p:sp>
      <p:sp>
        <p:nvSpPr>
          <p:cNvPr id="126" name="Google Shape;126;p19"/>
          <p:cNvSpPr txBox="1"/>
          <p:nvPr>
            <p:ph idx="1" type="body"/>
          </p:nvPr>
        </p:nvSpPr>
        <p:spPr>
          <a:xfrm>
            <a:off x="729450" y="1545475"/>
            <a:ext cx="7688700" cy="2960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600">
                <a:solidFill>
                  <a:schemeClr val="dk2"/>
                </a:solidFill>
              </a:rPr>
              <a:t>Helpful to Law Enforcement Agencies(for both solving and to prove).</a:t>
            </a:r>
            <a:endParaRPr sz="1600">
              <a:solidFill>
                <a:schemeClr val="dk2"/>
              </a:solidFill>
            </a:endParaRPr>
          </a:p>
          <a:p>
            <a:pPr indent="0" lvl="0" marL="0" rtl="0" algn="l">
              <a:lnSpc>
                <a:spcPct val="115000"/>
              </a:lnSpc>
              <a:spcBef>
                <a:spcPts val="1200"/>
              </a:spcBef>
              <a:spcAft>
                <a:spcPts val="0"/>
              </a:spcAft>
              <a:buSzPts val="1300"/>
              <a:buNone/>
            </a:pPr>
            <a:r>
              <a:rPr lang="en" sz="1600">
                <a:solidFill>
                  <a:schemeClr val="dk2"/>
                </a:solidFill>
              </a:rPr>
              <a:t>Confidentiality Breaches and Leaks.</a:t>
            </a:r>
            <a:endParaRPr sz="1600">
              <a:solidFill>
                <a:schemeClr val="dk2"/>
              </a:solidFill>
            </a:endParaRPr>
          </a:p>
          <a:p>
            <a:pPr indent="0" lvl="0" marL="0" rtl="0" algn="l">
              <a:lnSpc>
                <a:spcPct val="115000"/>
              </a:lnSpc>
              <a:spcBef>
                <a:spcPts val="1200"/>
              </a:spcBef>
              <a:spcAft>
                <a:spcPts val="0"/>
              </a:spcAft>
              <a:buSzPts val="1300"/>
              <a:buNone/>
            </a:pPr>
            <a:r>
              <a:rPr lang="en" sz="1600">
                <a:solidFill>
                  <a:schemeClr val="dk2"/>
                </a:solidFill>
              </a:rPr>
              <a:t>Increased Question paper leak.</a:t>
            </a:r>
            <a:endParaRPr sz="1600">
              <a:solidFill>
                <a:schemeClr val="dk2"/>
              </a:solidFill>
            </a:endParaRPr>
          </a:p>
          <a:p>
            <a:pPr indent="0" lvl="0" marL="0" rtl="0" algn="l">
              <a:lnSpc>
                <a:spcPct val="115000"/>
              </a:lnSpc>
              <a:spcBef>
                <a:spcPts val="1200"/>
              </a:spcBef>
              <a:spcAft>
                <a:spcPts val="0"/>
              </a:spcAft>
              <a:buSzPts val="1300"/>
              <a:buNone/>
            </a:pPr>
            <a:r>
              <a:rPr lang="en" sz="1600">
                <a:solidFill>
                  <a:schemeClr val="dk2"/>
                </a:solidFill>
              </a:rPr>
              <a:t>Confidential or sensitive document leak can be threat to nation.</a:t>
            </a:r>
            <a:endParaRPr sz="1600">
              <a:solidFill>
                <a:schemeClr val="dk2"/>
              </a:solidFill>
            </a:endParaRPr>
          </a:p>
          <a:p>
            <a:pPr indent="0" lvl="0" marL="0" rtl="0" algn="l">
              <a:lnSpc>
                <a:spcPct val="115000"/>
              </a:lnSpc>
              <a:spcBef>
                <a:spcPts val="1200"/>
              </a:spcBef>
              <a:spcAft>
                <a:spcPts val="0"/>
              </a:spcAft>
              <a:buSzPts val="1300"/>
              <a:buNone/>
            </a:pPr>
            <a:r>
              <a:rPr lang="en" sz="1600">
                <a:solidFill>
                  <a:schemeClr val="dk2"/>
                </a:solidFill>
              </a:rPr>
              <a:t>Strengthens the credibility of digital evidence by showing a clear link between the image and the capturing device.</a:t>
            </a:r>
            <a:endParaRPr sz="1600">
              <a:solidFill>
                <a:schemeClr val="dk2"/>
              </a:solidFill>
            </a:endParaRPr>
          </a:p>
          <a:p>
            <a:pPr indent="0" lvl="0" marL="0" rtl="0" algn="l">
              <a:lnSpc>
                <a:spcPct val="115000"/>
              </a:lnSpc>
              <a:spcBef>
                <a:spcPts val="1200"/>
              </a:spcBef>
              <a:spcAft>
                <a:spcPts val="1200"/>
              </a:spcAft>
              <a:buSzPts val="1300"/>
              <a:buNone/>
            </a:pPr>
            <a:r>
              <a:rPr lang="en" sz="1600">
                <a:solidFill>
                  <a:schemeClr val="dk2"/>
                </a:solidFill>
              </a:rPr>
              <a:t>Counteracting Fake News and Misinformation.</a:t>
            </a:r>
            <a:endParaRPr sz="16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Motivation: Why Continual Learning? </a:t>
            </a:r>
            <a:endParaRPr/>
          </a:p>
        </p:txBody>
      </p:sp>
      <p:sp>
        <p:nvSpPr>
          <p:cNvPr id="132" name="Google Shape;132;p20"/>
          <p:cNvSpPr txBox="1"/>
          <p:nvPr>
            <p:ph idx="1" type="body"/>
          </p:nvPr>
        </p:nvSpPr>
        <p:spPr>
          <a:xfrm>
            <a:off x="757325" y="1545475"/>
            <a:ext cx="7688700" cy="3186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81250"/>
              <a:buNone/>
            </a:pPr>
            <a:r>
              <a:rPr lang="en" sz="1600">
                <a:solidFill>
                  <a:schemeClr val="dk2"/>
                </a:solidFill>
              </a:rPr>
              <a:t>Continuous development and manufacturing of new smartphones and camera devices.</a:t>
            </a:r>
            <a:endParaRPr sz="1600">
              <a:solidFill>
                <a:schemeClr val="dk2"/>
              </a:solidFill>
            </a:endParaRPr>
          </a:p>
          <a:p>
            <a:pPr indent="0" lvl="0" marL="0" rtl="0" algn="l">
              <a:lnSpc>
                <a:spcPct val="115000"/>
              </a:lnSpc>
              <a:spcBef>
                <a:spcPts val="0"/>
              </a:spcBef>
              <a:spcAft>
                <a:spcPts val="0"/>
              </a:spcAft>
              <a:buSzPct val="81250"/>
              <a:buNone/>
            </a:pPr>
            <a:r>
              <a:t/>
            </a:r>
            <a:endParaRPr sz="1600">
              <a:solidFill>
                <a:schemeClr val="dk2"/>
              </a:solidFill>
            </a:endParaRPr>
          </a:p>
          <a:p>
            <a:pPr indent="0" lvl="0" marL="0" rtl="0" algn="l">
              <a:lnSpc>
                <a:spcPct val="115000"/>
              </a:lnSpc>
              <a:spcBef>
                <a:spcPts val="0"/>
              </a:spcBef>
              <a:spcAft>
                <a:spcPts val="0"/>
              </a:spcAft>
              <a:buSzPct val="81250"/>
              <a:buNone/>
            </a:pPr>
            <a:r>
              <a:rPr lang="en" sz="1600">
                <a:solidFill>
                  <a:schemeClr val="dk2"/>
                </a:solidFill>
              </a:rPr>
              <a:t>Demand for phones are increasing.</a:t>
            </a:r>
            <a:endParaRPr sz="1600">
              <a:solidFill>
                <a:schemeClr val="dk2"/>
              </a:solidFill>
            </a:endParaRPr>
          </a:p>
          <a:p>
            <a:pPr indent="0" lvl="0" marL="0" rtl="0" algn="l">
              <a:lnSpc>
                <a:spcPct val="115000"/>
              </a:lnSpc>
              <a:spcBef>
                <a:spcPts val="0"/>
              </a:spcBef>
              <a:spcAft>
                <a:spcPts val="0"/>
              </a:spcAft>
              <a:buSzPct val="81250"/>
              <a:buNone/>
            </a:pPr>
            <a:r>
              <a:t/>
            </a:r>
            <a:endParaRPr sz="1600">
              <a:solidFill>
                <a:schemeClr val="dk2"/>
              </a:solidFill>
            </a:endParaRPr>
          </a:p>
          <a:p>
            <a:pPr indent="0" lvl="0" marL="0" rtl="0" algn="l">
              <a:spcBef>
                <a:spcPts val="0"/>
              </a:spcBef>
              <a:spcAft>
                <a:spcPts val="0"/>
              </a:spcAft>
              <a:buSzPct val="81250"/>
              <a:buNone/>
            </a:pPr>
            <a:r>
              <a:rPr lang="en" sz="1600">
                <a:solidFill>
                  <a:schemeClr val="dk2"/>
                </a:solidFill>
              </a:rPr>
              <a:t>Every month many new phones come in market.</a:t>
            </a:r>
            <a:endParaRPr sz="1600">
              <a:solidFill>
                <a:schemeClr val="dk2"/>
              </a:solidFill>
            </a:endParaRPr>
          </a:p>
          <a:p>
            <a:pPr indent="0" lvl="0" marL="0" rtl="0" algn="l">
              <a:lnSpc>
                <a:spcPct val="115000"/>
              </a:lnSpc>
              <a:spcBef>
                <a:spcPts val="1200"/>
              </a:spcBef>
              <a:spcAft>
                <a:spcPts val="0"/>
              </a:spcAft>
              <a:buSzPct val="81250"/>
              <a:buNone/>
            </a:pPr>
            <a:r>
              <a:rPr lang="en" sz="1600">
                <a:solidFill>
                  <a:schemeClr val="dk2"/>
                </a:solidFill>
              </a:rPr>
              <a:t>Traditional approaches to include new device typically require building new model and train  it from scratch for each along with old phones.</a:t>
            </a:r>
            <a:endParaRPr sz="1600">
              <a:solidFill>
                <a:schemeClr val="dk2"/>
              </a:solidFill>
            </a:endParaRPr>
          </a:p>
          <a:p>
            <a:pPr indent="0" lvl="0" marL="0" rtl="0" algn="l">
              <a:lnSpc>
                <a:spcPct val="115000"/>
              </a:lnSpc>
              <a:spcBef>
                <a:spcPts val="1200"/>
              </a:spcBef>
              <a:spcAft>
                <a:spcPts val="0"/>
              </a:spcAft>
              <a:buSzPct val="81250"/>
              <a:buNone/>
            </a:pPr>
            <a:r>
              <a:rPr lang="en" sz="1600">
                <a:solidFill>
                  <a:schemeClr val="dk2"/>
                </a:solidFill>
              </a:rPr>
              <a:t>Slow and I</a:t>
            </a:r>
            <a:r>
              <a:rPr lang="en" sz="1600">
                <a:solidFill>
                  <a:schemeClr val="dk2"/>
                </a:solidFill>
              </a:rPr>
              <a:t>nefficient</a:t>
            </a:r>
            <a:r>
              <a:rPr lang="en" sz="1600">
                <a:solidFill>
                  <a:schemeClr val="dk2"/>
                </a:solidFill>
              </a:rPr>
              <a:t> - This is inefficient and impractical in a fast-evolving market, where retraining models for each update incurs significant time and computational costs.</a:t>
            </a:r>
            <a:endParaRPr sz="1600">
              <a:solidFill>
                <a:schemeClr val="dk2"/>
              </a:solidFill>
            </a:endParaRPr>
          </a:p>
          <a:p>
            <a:pPr indent="0" lvl="0" marL="0" rtl="0" algn="l">
              <a:lnSpc>
                <a:spcPct val="115000"/>
              </a:lnSpc>
              <a:spcBef>
                <a:spcPts val="1200"/>
              </a:spcBef>
              <a:spcAft>
                <a:spcPts val="0"/>
              </a:spcAft>
              <a:buSzPct val="81250"/>
              <a:buNone/>
            </a:pPr>
            <a:r>
              <a:rPr lang="en" sz="1600">
                <a:solidFill>
                  <a:schemeClr val="dk2"/>
                </a:solidFill>
              </a:rPr>
              <a:t>Only training new samples on pretrained model will cause </a:t>
            </a:r>
            <a:r>
              <a:rPr lang="en" sz="1600">
                <a:solidFill>
                  <a:schemeClr val="dk2"/>
                </a:solidFill>
              </a:rPr>
              <a:t>catastrophic</a:t>
            </a:r>
            <a:r>
              <a:rPr lang="en" sz="1600">
                <a:solidFill>
                  <a:schemeClr val="dk2"/>
                </a:solidFill>
              </a:rPr>
              <a:t> forgetting.</a:t>
            </a:r>
            <a:endParaRPr sz="1600">
              <a:solidFill>
                <a:schemeClr val="dk2"/>
              </a:solidFill>
            </a:endParaRPr>
          </a:p>
          <a:p>
            <a:pPr indent="0" lvl="0" marL="0" rtl="0" algn="l">
              <a:lnSpc>
                <a:spcPct val="115000"/>
              </a:lnSpc>
              <a:spcBef>
                <a:spcPts val="1200"/>
              </a:spcBef>
              <a:spcAft>
                <a:spcPts val="1200"/>
              </a:spcAft>
              <a:buSzPct val="81250"/>
              <a:buNone/>
            </a:pPr>
            <a:r>
              <a:t/>
            </a:r>
            <a:endParaRPr sz="16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Literature Review</a:t>
            </a:r>
            <a:endParaRPr/>
          </a:p>
        </p:txBody>
      </p:sp>
      <p:sp>
        <p:nvSpPr>
          <p:cNvPr id="138" name="Google Shape;138;p21"/>
          <p:cNvSpPr txBox="1"/>
          <p:nvPr>
            <p:ph idx="1" type="body"/>
          </p:nvPr>
        </p:nvSpPr>
        <p:spPr>
          <a:xfrm>
            <a:off x="729450" y="1316875"/>
            <a:ext cx="7688700" cy="3841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en" sz="1500">
                <a:solidFill>
                  <a:schemeClr val="dk2"/>
                </a:solidFill>
              </a:rPr>
              <a:t>Camera model identification with Residual Neural Network[3]</a:t>
            </a:r>
            <a:endParaRPr b="1" sz="1500">
              <a:solidFill>
                <a:schemeClr val="dk2"/>
              </a:solidFill>
            </a:endParaRPr>
          </a:p>
          <a:p>
            <a:pPr indent="0" lvl="0" marL="0" rtl="0" algn="l">
              <a:lnSpc>
                <a:spcPct val="115000"/>
              </a:lnSpc>
              <a:spcBef>
                <a:spcPts val="1200"/>
              </a:spcBef>
              <a:spcAft>
                <a:spcPts val="0"/>
              </a:spcAft>
              <a:buSzPts val="1300"/>
              <a:buNone/>
            </a:pPr>
            <a:r>
              <a:rPr lang="en">
                <a:solidFill>
                  <a:schemeClr val="dk2"/>
                </a:solidFill>
              </a:rPr>
              <a:t>Authors:  Chen et al.</a:t>
            </a:r>
            <a:endParaRPr>
              <a:solidFill>
                <a:schemeClr val="dk2"/>
              </a:solidFill>
            </a:endParaRPr>
          </a:p>
          <a:p>
            <a:pPr indent="0" lvl="0" marL="0" rtl="0" algn="l">
              <a:lnSpc>
                <a:spcPct val="115000"/>
              </a:lnSpc>
              <a:spcBef>
                <a:spcPts val="1200"/>
              </a:spcBef>
              <a:spcAft>
                <a:spcPts val="0"/>
              </a:spcAft>
              <a:buSzPts val="1300"/>
              <a:buNone/>
            </a:pPr>
            <a:r>
              <a:rPr lang="en">
                <a:solidFill>
                  <a:schemeClr val="dk2"/>
                </a:solidFill>
              </a:rPr>
              <a:t>Used ResNet deep on Dresden and a customized data set which contain 1444 images from 6 cell phones. 99.12% accuracy in discriminating brands, 94.73% accuracy in model-level camera identification, 45.81% accuracy in discriminating based on devices and 97.73% accuracy when 13 classes added to 1st task.</a:t>
            </a:r>
            <a:endParaRPr>
              <a:solidFill>
                <a:schemeClr val="dk2"/>
              </a:solidFill>
            </a:endParaRPr>
          </a:p>
          <a:p>
            <a:pPr indent="0" lvl="0" marL="0" rtl="0" algn="l">
              <a:lnSpc>
                <a:spcPct val="115000"/>
              </a:lnSpc>
              <a:spcBef>
                <a:spcPts val="1200"/>
              </a:spcBef>
              <a:spcAft>
                <a:spcPts val="0"/>
              </a:spcAft>
              <a:buSzPts val="1300"/>
              <a:buNone/>
            </a:pPr>
            <a:r>
              <a:t/>
            </a:r>
            <a:endParaRPr b="1" sz="1500">
              <a:solidFill>
                <a:schemeClr val="dk2"/>
              </a:solidFill>
            </a:endParaRPr>
          </a:p>
          <a:p>
            <a:pPr indent="0" lvl="0" marL="0" rtl="0" algn="l">
              <a:lnSpc>
                <a:spcPct val="115000"/>
              </a:lnSpc>
              <a:spcBef>
                <a:spcPts val="1200"/>
              </a:spcBef>
              <a:spcAft>
                <a:spcPts val="0"/>
              </a:spcAft>
              <a:buSzPts val="1300"/>
              <a:buNone/>
            </a:pPr>
            <a:r>
              <a:rPr b="1" lang="en" sz="1500">
                <a:solidFill>
                  <a:schemeClr val="dk2"/>
                </a:solidFill>
              </a:rPr>
              <a:t>Efficient Source Camera Identification with Diversity-Enhanced Patch Selection and Deep Residual Prediction[4]</a:t>
            </a:r>
            <a:endParaRPr b="1" sz="1500">
              <a:solidFill>
                <a:schemeClr val="dk2"/>
              </a:solidFill>
            </a:endParaRPr>
          </a:p>
          <a:p>
            <a:pPr indent="0" lvl="0" marL="0" rtl="0" algn="l">
              <a:lnSpc>
                <a:spcPct val="115000"/>
              </a:lnSpc>
              <a:spcBef>
                <a:spcPts val="1200"/>
              </a:spcBef>
              <a:spcAft>
                <a:spcPts val="0"/>
              </a:spcAft>
              <a:buSzPts val="1300"/>
              <a:buNone/>
            </a:pPr>
            <a:r>
              <a:rPr lang="en">
                <a:solidFill>
                  <a:schemeClr val="dk2"/>
                </a:solidFill>
              </a:rPr>
              <a:t>Authors:  Liu et al.</a:t>
            </a:r>
            <a:endParaRPr/>
          </a:p>
          <a:p>
            <a:pPr indent="0" lvl="0" marL="0" rtl="0" algn="l">
              <a:lnSpc>
                <a:spcPct val="115000"/>
              </a:lnSpc>
              <a:spcBef>
                <a:spcPts val="1200"/>
              </a:spcBef>
              <a:spcAft>
                <a:spcPts val="1200"/>
              </a:spcAft>
              <a:buSzPts val="1300"/>
              <a:buNone/>
            </a:pPr>
            <a:r>
              <a:rPr lang="en">
                <a:solidFill>
                  <a:schemeClr val="dk2"/>
                </a:solidFill>
              </a:rPr>
              <a:t>Proposed Residual Prediction Module for patch extraction. A modified VGG model is used for classification, achieving 98.14% brand-level, 92.62% model-level, and 41.54% instance-level accuracy on the Dresden dataset, using 64 patches of size 64x64 as an optimal parameter.</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