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6" r:id="rId8"/>
    <p:sldId id="264" r:id="rId9"/>
    <p:sldId id="265" r:id="rId10"/>
    <p:sldId id="267" r:id="rId11"/>
    <p:sldId id="268" r:id="rId12"/>
    <p:sldId id="262" r:id="rId13"/>
    <p:sldId id="263"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8D70ED8F-3B3B-4B8E-8657-6FD97242B942}"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70ED8F-3B3B-4B8E-8657-6FD97242B94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70ED8F-3B3B-4B8E-8657-6FD97242B94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70ED8F-3B3B-4B8E-8657-6FD97242B94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D70ED8F-3B3B-4B8E-8657-6FD97242B94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D70ED8F-3B3B-4B8E-8657-6FD97242B94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D70ED8F-3B3B-4B8E-8657-6FD97242B942}"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D70ED8F-3B3B-4B8E-8657-6FD97242B942}"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8D70ED8F-3B3B-4B8E-8657-6FD97242B942}"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D70ED8F-3B3B-4B8E-8657-6FD97242B94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132FA-E1ED-40B7-8FF2-1FAAD3D1A4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D70ED8F-3B3B-4B8E-8657-6FD97242B94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132FA-E1ED-40B7-8FF2-1FAAD3D1A448}"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D70ED8F-3B3B-4B8E-8657-6FD97242B942}" type="datetimeFigureOut">
              <a:rPr lang="en-US" smtClean="0"/>
              <a:t>4/26/2024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E0132FA-E1ED-40B7-8FF2-1FAAD3D1A4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785794"/>
            <a:ext cx="8572560" cy="2928982"/>
          </a:xfrm>
        </p:spPr>
        <p:txBody>
          <a:bodyPr>
            <a:noAutofit/>
          </a:bodyPr>
          <a:lstStyle/>
          <a:p>
            <a:pPr algn="ctr"/>
            <a:r>
              <a:rPr lang="en-US" sz="4400" dirty="0"/>
              <a:t>MPCN-RP: A Routing Protocol for </a:t>
            </a:r>
            <a:r>
              <a:rPr lang="en-US" sz="4400" dirty="0" err="1"/>
              <a:t>Blockchain</a:t>
            </a:r>
            <a:r>
              <a:rPr lang="en-US" sz="4400" dirty="0"/>
              <a:t>-Based Multi-Charge Payment Channel Networks</a:t>
            </a:r>
          </a:p>
        </p:txBody>
      </p:sp>
      <p:sp>
        <p:nvSpPr>
          <p:cNvPr id="5" name="TextBox 4"/>
          <p:cNvSpPr txBox="1"/>
          <p:nvPr/>
        </p:nvSpPr>
        <p:spPr>
          <a:xfrm>
            <a:off x="4071934" y="4643446"/>
            <a:ext cx="4714908" cy="1477328"/>
          </a:xfrm>
          <a:prstGeom prst="rect">
            <a:avLst/>
          </a:prstGeom>
          <a:noFill/>
        </p:spPr>
        <p:txBody>
          <a:bodyPr wrap="square" rtlCol="0">
            <a:spAutoFit/>
          </a:bodyPr>
          <a:lstStyle/>
          <a:p>
            <a:pPr marL="342900" indent="-342900">
              <a:buFont typeface="+mj-lt"/>
              <a:buAutoNum type="arabicPeriod"/>
            </a:pPr>
            <a:r>
              <a:rPr lang="en-US" dirty="0"/>
              <a:t>Abdul Razique       2023CSM1001</a:t>
            </a:r>
          </a:p>
          <a:p>
            <a:pPr marL="342900" indent="-342900">
              <a:buFont typeface="+mj-lt"/>
              <a:buAutoNum type="arabicPeriod"/>
            </a:pPr>
            <a:r>
              <a:rPr lang="en-US" dirty="0" err="1"/>
              <a:t>Ashish</a:t>
            </a:r>
            <a:r>
              <a:rPr lang="en-US" dirty="0"/>
              <a:t> </a:t>
            </a:r>
            <a:r>
              <a:rPr lang="en-US" dirty="0" err="1"/>
              <a:t>Kohli</a:t>
            </a:r>
            <a:r>
              <a:rPr lang="en-US" dirty="0"/>
              <a:t>          2023CSM1002</a:t>
            </a:r>
          </a:p>
          <a:p>
            <a:pPr marL="342900" indent="-342900">
              <a:buFont typeface="+mj-lt"/>
              <a:buAutoNum type="arabicPeriod"/>
            </a:pPr>
            <a:r>
              <a:rPr lang="en-US" dirty="0"/>
              <a:t>Pritam Mahajan     2023AIM1012</a:t>
            </a:r>
          </a:p>
          <a:p>
            <a:pPr marL="342900" indent="-342900">
              <a:buFont typeface="+mj-lt"/>
              <a:buAutoNum type="arabicPeriod"/>
            </a:pPr>
            <a:r>
              <a:rPr lang="en-US" dirty="0"/>
              <a:t>Vaibhav                2023CSM1019</a:t>
            </a:r>
          </a:p>
          <a:p>
            <a:pPr marL="342900" indent="-342900">
              <a:buFont typeface="+mj-lt"/>
              <a:buAutoNum type="arabicPeriod"/>
            </a:pPr>
            <a:r>
              <a:rPr lang="en-US" dirty="0"/>
              <a:t>Pradeep Dalal        2023AIM1008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OneDrive\Pictures\Screenshots\Screenshot 2024-04-08 153144.png"/>
          <p:cNvPicPr>
            <a:picLocks noChangeAspect="1" noChangeArrowheads="1"/>
          </p:cNvPicPr>
          <p:nvPr/>
        </p:nvPicPr>
        <p:blipFill>
          <a:blip r:embed="rId2"/>
          <a:srcRect/>
          <a:stretch>
            <a:fillRect/>
          </a:stretch>
        </p:blipFill>
        <p:spPr bwMode="auto">
          <a:xfrm>
            <a:off x="214282" y="1500174"/>
            <a:ext cx="8786874" cy="385765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OneDrive\Pictures\Screenshots\Screenshot 2024-04-08 153202.png"/>
          <p:cNvPicPr>
            <a:picLocks noChangeAspect="1" noChangeArrowheads="1"/>
          </p:cNvPicPr>
          <p:nvPr/>
        </p:nvPicPr>
        <p:blipFill>
          <a:blip r:embed="rId2"/>
          <a:srcRect/>
          <a:stretch>
            <a:fillRect/>
          </a:stretch>
        </p:blipFill>
        <p:spPr bwMode="auto">
          <a:xfrm>
            <a:off x="214282" y="1571612"/>
            <a:ext cx="8715436" cy="371477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OneDrive\Pictures\Screenshots\Screenshot 2024-04-08 150404.png"/>
          <p:cNvPicPr>
            <a:picLocks noChangeAspect="1" noChangeArrowheads="1"/>
          </p:cNvPicPr>
          <p:nvPr/>
        </p:nvPicPr>
        <p:blipFill>
          <a:blip r:embed="rId2"/>
          <a:srcRect/>
          <a:stretch>
            <a:fillRect/>
          </a:stretch>
        </p:blipFill>
        <p:spPr bwMode="auto">
          <a:xfrm>
            <a:off x="428596" y="357166"/>
            <a:ext cx="5429288" cy="3071815"/>
          </a:xfrm>
          <a:prstGeom prst="rect">
            <a:avLst/>
          </a:prstGeom>
          <a:noFill/>
        </p:spPr>
      </p:pic>
      <p:pic>
        <p:nvPicPr>
          <p:cNvPr id="4099" name="Picture 3" descr="C:\Users\A\OneDrive\Pictures\Screenshots\Screenshot 2024-04-08 150426.png"/>
          <p:cNvPicPr>
            <a:picLocks noChangeAspect="1" noChangeArrowheads="1"/>
          </p:cNvPicPr>
          <p:nvPr/>
        </p:nvPicPr>
        <p:blipFill>
          <a:blip r:embed="rId3"/>
          <a:srcRect/>
          <a:stretch>
            <a:fillRect/>
          </a:stretch>
        </p:blipFill>
        <p:spPr bwMode="auto">
          <a:xfrm>
            <a:off x="3000364" y="3429000"/>
            <a:ext cx="5786478" cy="3071834"/>
          </a:xfrm>
          <a:prstGeom prst="rect">
            <a:avLst/>
          </a:prstGeom>
          <a:noFill/>
        </p:spPr>
      </p:pic>
      <p:sp>
        <p:nvSpPr>
          <p:cNvPr id="4" name="Rectangle 3"/>
          <p:cNvSpPr/>
          <p:nvPr/>
        </p:nvSpPr>
        <p:spPr>
          <a:xfrm>
            <a:off x="6286512" y="857232"/>
            <a:ext cx="2714644" cy="461665"/>
          </a:xfrm>
          <a:prstGeom prst="rect">
            <a:avLst/>
          </a:prstGeom>
        </p:spPr>
        <p:txBody>
          <a:bodyPr wrap="square">
            <a:spAutoFit/>
          </a:bodyPr>
          <a:lstStyle/>
          <a:p>
            <a:r>
              <a:rPr lang="en-US" sz="2400" b="1" u="sng" dirty="0"/>
              <a:t>EVALUATION: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OneDrive\Pictures\Screenshots\Screenshot 2024-04-08 150859.png"/>
          <p:cNvPicPr>
            <a:picLocks noChangeAspect="1" noChangeArrowheads="1"/>
          </p:cNvPicPr>
          <p:nvPr/>
        </p:nvPicPr>
        <p:blipFill>
          <a:blip r:embed="rId2"/>
          <a:srcRect/>
          <a:stretch>
            <a:fillRect/>
          </a:stretch>
        </p:blipFill>
        <p:spPr bwMode="auto">
          <a:xfrm>
            <a:off x="1500166" y="571480"/>
            <a:ext cx="5643602" cy="2714644"/>
          </a:xfrm>
          <a:prstGeom prst="rect">
            <a:avLst/>
          </a:prstGeom>
          <a:noFill/>
        </p:spPr>
      </p:pic>
      <p:pic>
        <p:nvPicPr>
          <p:cNvPr id="5123" name="Picture 3" descr="C:\Users\A\OneDrive\Pictures\Screenshots\Screenshot 2024-04-08 150909.png"/>
          <p:cNvPicPr>
            <a:picLocks noChangeAspect="1" noChangeArrowheads="1"/>
          </p:cNvPicPr>
          <p:nvPr/>
        </p:nvPicPr>
        <p:blipFill>
          <a:blip r:embed="rId3"/>
          <a:srcRect/>
          <a:stretch>
            <a:fillRect/>
          </a:stretch>
        </p:blipFill>
        <p:spPr bwMode="auto">
          <a:xfrm>
            <a:off x="500034" y="3571876"/>
            <a:ext cx="8143932" cy="285752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1D8F89-EBCC-72D5-8759-0CA0C0986C5D}"/>
              </a:ext>
            </a:extLst>
          </p:cNvPr>
          <p:cNvSpPr/>
          <p:nvPr/>
        </p:nvSpPr>
        <p:spPr>
          <a:xfrm>
            <a:off x="2699792" y="476672"/>
            <a:ext cx="3324949" cy="523220"/>
          </a:xfrm>
          <a:prstGeom prst="rect">
            <a:avLst/>
          </a:prstGeom>
        </p:spPr>
        <p:txBody>
          <a:bodyPr wrap="none">
            <a:spAutoFit/>
          </a:bodyPr>
          <a:lstStyle/>
          <a:p>
            <a:r>
              <a:rPr lang="en-US" sz="2800" b="1" u="sng" dirty="0"/>
              <a:t>Cloth Simulator</a:t>
            </a:r>
          </a:p>
        </p:txBody>
      </p:sp>
      <p:sp>
        <p:nvSpPr>
          <p:cNvPr id="3" name="TextBox 2">
            <a:extLst>
              <a:ext uri="{FF2B5EF4-FFF2-40B4-BE49-F238E27FC236}">
                <a16:creationId xmlns:a16="http://schemas.microsoft.com/office/drawing/2014/main" id="{B312E1A7-1BA8-FBB0-3261-64A2C4574562}"/>
              </a:ext>
            </a:extLst>
          </p:cNvPr>
          <p:cNvSpPr txBox="1"/>
          <p:nvPr/>
        </p:nvSpPr>
        <p:spPr>
          <a:xfrm>
            <a:off x="899592" y="1556792"/>
            <a:ext cx="6480720" cy="4555093"/>
          </a:xfrm>
          <a:prstGeom prst="rect">
            <a:avLst/>
          </a:prstGeom>
          <a:noFill/>
        </p:spPr>
        <p:txBody>
          <a:bodyPr wrap="square" rtlCol="0">
            <a:spAutoFit/>
          </a:bodyPr>
          <a:lstStyle/>
          <a:p>
            <a:pPr algn="just" rtl="0">
              <a:spcBef>
                <a:spcPts val="1200"/>
              </a:spcBef>
              <a:spcAft>
                <a:spcPts val="1200"/>
              </a:spcAft>
            </a:pPr>
            <a:r>
              <a:rPr lang="en-US" sz="1800" b="0" i="0" u="none" strike="noStrike" dirty="0">
                <a:solidFill>
                  <a:srgbClr val="000000"/>
                </a:solidFill>
                <a:effectLst/>
                <a:latin typeface="Arial" panose="020B0604020202020204" pitchFamily="34" charset="0"/>
              </a:rPr>
              <a:t>We have used a cloth simulator for the payment channel network for implementing and modifying the paper. Cloth simulator is majorly written in C language and python scripting is used for compiling, running and writing or printing the outputs. For different tasks, the simulator manages different files like </a:t>
            </a:r>
            <a:r>
              <a:rPr lang="en-US" sz="1800" b="0" i="0" u="none" strike="noStrike" dirty="0" err="1">
                <a:solidFill>
                  <a:srgbClr val="000000"/>
                </a:solidFill>
                <a:effectLst/>
                <a:latin typeface="Arial" panose="020B0604020202020204" pitchFamily="34" charset="0"/>
              </a:rPr>
              <a:t>cloth.c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event.c</a:t>
            </a:r>
            <a:r>
              <a:rPr lang="en-US" sz="1800" b="0" i="0" u="none" strike="noStrike"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endParaRPr>
          </a:p>
          <a:p>
            <a:pPr algn="just" rtl="0">
              <a:spcBef>
                <a:spcPts val="1200"/>
              </a:spcBef>
              <a:spcAft>
                <a:spcPts val="1200"/>
              </a:spcAft>
            </a:pPr>
            <a:r>
              <a:rPr lang="en-US" sz="1800" b="0" i="0" u="none" strike="noStrike" dirty="0" err="1">
                <a:solidFill>
                  <a:srgbClr val="000000"/>
                </a:solidFill>
                <a:effectLst/>
                <a:latin typeface="Arial" panose="020B0604020202020204" pitchFamily="34" charset="0"/>
              </a:rPr>
              <a:t>Cloth.c</a:t>
            </a:r>
            <a:r>
              <a:rPr lang="en-US" sz="1800" b="0" i="0" u="none" strike="noStrike" dirty="0">
                <a:solidFill>
                  <a:srgbClr val="000000"/>
                </a:solidFill>
                <a:effectLst/>
                <a:latin typeface="Arial" panose="020B0604020202020204" pitchFamily="34" charset="0"/>
              </a:rPr>
              <a:t> is the main file which first of all take input and store it in parameter structure after it calls the </a:t>
            </a:r>
            <a:r>
              <a:rPr lang="en-US" sz="1800" b="0" i="0" u="none" strike="noStrike" dirty="0" err="1">
                <a:solidFill>
                  <a:srgbClr val="000000"/>
                </a:solidFill>
                <a:effectLst/>
                <a:latin typeface="Arial" panose="020B0604020202020204" pitchFamily="34" charset="0"/>
              </a:rPr>
              <a:t>network.c</a:t>
            </a:r>
            <a:r>
              <a:rPr lang="en-US" sz="1800" b="0" i="0" u="none" strike="noStrike" dirty="0">
                <a:solidFill>
                  <a:srgbClr val="000000"/>
                </a:solidFill>
                <a:effectLst/>
                <a:latin typeface="Arial" panose="020B0604020202020204" pitchFamily="34" charset="0"/>
              </a:rPr>
              <a:t> file to build the network, further </a:t>
            </a:r>
            <a:r>
              <a:rPr lang="en-US" sz="1800" b="0" i="0" u="none" strike="noStrike" dirty="0" err="1">
                <a:solidFill>
                  <a:srgbClr val="000000"/>
                </a:solidFill>
                <a:effectLst/>
                <a:latin typeface="Arial" panose="020B0604020202020204" pitchFamily="34" charset="0"/>
              </a:rPr>
              <a:t>cloth.c</a:t>
            </a:r>
            <a:r>
              <a:rPr lang="en-US" sz="1800" b="0" i="0" u="none" strike="noStrike" dirty="0">
                <a:solidFill>
                  <a:srgbClr val="000000"/>
                </a:solidFill>
                <a:effectLst/>
                <a:latin typeface="Arial" panose="020B0604020202020204" pitchFamily="34" charset="0"/>
              </a:rPr>
              <a:t> file </a:t>
            </a:r>
            <a:r>
              <a:rPr lang="en-US" sz="1800" b="0" i="0" u="none" strike="noStrike" dirty="0" err="1">
                <a:solidFill>
                  <a:srgbClr val="000000"/>
                </a:solidFill>
                <a:effectLst/>
                <a:latin typeface="Arial" panose="020B0604020202020204" pitchFamily="34" charset="0"/>
              </a:rPr>
              <a:t>paymet.c</a:t>
            </a:r>
            <a:r>
              <a:rPr lang="en-US" sz="1800" b="0" i="0" u="none" strike="noStrike" dirty="0">
                <a:solidFill>
                  <a:srgbClr val="000000"/>
                </a:solidFill>
                <a:effectLst/>
                <a:latin typeface="Arial" panose="020B0604020202020204" pitchFamily="34" charset="0"/>
              </a:rPr>
              <a:t> file to list all the payments in payments structure sorted by starting time, then it calls the event file to build the events like FINDPATH, SENDPAYMENT, FORWARDPAYMENT, RECEIVEPAYMENT, etc., after that the simulation starts and for FINDPATH event uses </a:t>
            </a:r>
            <a:r>
              <a:rPr lang="en-US" sz="1800" b="0" i="0" u="none" strike="noStrike" dirty="0" err="1">
                <a:solidFill>
                  <a:srgbClr val="000000"/>
                </a:solidFill>
                <a:effectLst/>
                <a:latin typeface="Arial" panose="020B0604020202020204" pitchFamily="34" charset="0"/>
              </a:rPr>
              <a:t>dijkstra</a:t>
            </a:r>
            <a:r>
              <a:rPr lang="en-US" sz="1800" b="0" i="0" u="none" strike="noStrike" dirty="0">
                <a:solidFill>
                  <a:srgbClr val="000000"/>
                </a:solidFill>
                <a:effectLst/>
                <a:latin typeface="Arial" panose="020B0604020202020204" pitchFamily="34" charset="0"/>
              </a:rPr>
              <a:t> to find the path, calculation of </a:t>
            </a:r>
            <a:r>
              <a:rPr lang="en-US" sz="1800" b="0" i="0" u="none" strike="noStrike" dirty="0" err="1">
                <a:solidFill>
                  <a:srgbClr val="000000"/>
                </a:solidFill>
                <a:effectLst/>
                <a:latin typeface="Arial" panose="020B0604020202020204" pitchFamily="34" charset="0"/>
              </a:rPr>
              <a:t>dijkstra</a:t>
            </a:r>
            <a:r>
              <a:rPr lang="en-US" sz="1800" b="0" i="0" u="none" strike="noStrike" dirty="0">
                <a:solidFill>
                  <a:srgbClr val="000000"/>
                </a:solidFill>
                <a:effectLst/>
                <a:latin typeface="Arial" panose="020B0604020202020204" pitchFamily="34" charset="0"/>
              </a:rPr>
              <a:t> uses heap for and this heap is maintained by </a:t>
            </a:r>
            <a:r>
              <a:rPr lang="en-US" sz="1800" b="0" i="0" u="none" strike="noStrike" dirty="0" err="1">
                <a:solidFill>
                  <a:srgbClr val="000000"/>
                </a:solidFill>
                <a:effectLst/>
                <a:latin typeface="Arial" panose="020B0604020202020204" pitchFamily="34" charset="0"/>
              </a:rPr>
              <a:t>heap.c</a:t>
            </a:r>
            <a:r>
              <a:rPr lang="en-US" dirty="0">
                <a:solidFill>
                  <a:srgbClr val="000000"/>
                </a:solidFill>
                <a:latin typeface="Arial" panose="020B060402020202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0E3F7-C3B8-71D2-8998-1C4D7BB03033}"/>
              </a:ext>
            </a:extLst>
          </p:cNvPr>
          <p:cNvSpPr txBox="1"/>
          <p:nvPr/>
        </p:nvSpPr>
        <p:spPr>
          <a:xfrm>
            <a:off x="683568" y="980728"/>
            <a:ext cx="6480720" cy="3077766"/>
          </a:xfrm>
          <a:prstGeom prst="rect">
            <a:avLst/>
          </a:prstGeom>
          <a:noFill/>
        </p:spPr>
        <p:txBody>
          <a:bodyPr wrap="square" rtlCol="0">
            <a:spAutoFit/>
          </a:bodyPr>
          <a:lstStyle/>
          <a:p>
            <a:pPr rtl="0">
              <a:spcBef>
                <a:spcPts val="1200"/>
              </a:spcBef>
              <a:spcAft>
                <a:spcPts val="1200"/>
              </a:spcAft>
            </a:pPr>
            <a:r>
              <a:rPr lang="en-US" sz="1800" b="1" i="0" u="sng" dirty="0">
                <a:solidFill>
                  <a:srgbClr val="000000"/>
                </a:solidFill>
                <a:effectLst/>
                <a:latin typeface="Arial" panose="020B0604020202020204" pitchFamily="34" charset="0"/>
              </a:rPr>
              <a:t>Run Simulator</a:t>
            </a: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Step 1:- make build</a:t>
            </a:r>
            <a:endParaRPr lang="en-US"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Step2 :- /run-simulation.sh 1243/home/</a:t>
            </a:r>
            <a:r>
              <a:rPr lang="en-US" sz="1800" b="0" i="0" u="none" strike="noStrike" dirty="0" err="1">
                <a:solidFill>
                  <a:srgbClr val="000000"/>
                </a:solidFill>
                <a:effectLst/>
                <a:latin typeface="Arial" panose="020B0604020202020204" pitchFamily="34" charset="0"/>
              </a:rPr>
              <a:t>ashish</a:t>
            </a:r>
            <a:r>
              <a:rPr lang="en-US" sz="1800" b="0" i="0" u="none" strike="noStrike" dirty="0">
                <a:solidFill>
                  <a:srgbClr val="000000"/>
                </a:solidFill>
                <a:effectLst/>
                <a:latin typeface="Arial" panose="020B0604020202020204" pitchFamily="34" charset="0"/>
              </a:rPr>
              <a:t>/Downloads/cloth-master/out/</a:t>
            </a:r>
            <a:endParaRPr lang="en-US" b="0" dirty="0">
              <a:effectLst/>
            </a:endParaRPr>
          </a:p>
          <a:p>
            <a:br>
              <a:rPr lang="en-US" dirty="0"/>
            </a:br>
            <a:endParaRPr lang="en-US" b="0" dirty="0">
              <a:effectLst/>
            </a:endParaRPr>
          </a:p>
          <a:p>
            <a:br>
              <a:rPr lang="en-US" dirty="0"/>
            </a:br>
            <a:endParaRPr lang="en-US" dirty="0"/>
          </a:p>
        </p:txBody>
      </p:sp>
      <p:pic>
        <p:nvPicPr>
          <p:cNvPr id="3" name="Picture 2">
            <a:extLst>
              <a:ext uri="{FF2B5EF4-FFF2-40B4-BE49-F238E27FC236}">
                <a16:creationId xmlns:a16="http://schemas.microsoft.com/office/drawing/2014/main" id="{CBAEAF80-A30B-64CF-194C-F8780F24E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733117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41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2316B4B-AEC8-D1DF-FBA8-46AA2225E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85737"/>
            <a:ext cx="5648325" cy="6486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0B562E-C2C9-B8A1-AEA0-97A1AEE27E0C}"/>
              </a:ext>
            </a:extLst>
          </p:cNvPr>
          <p:cNvSpPr txBox="1"/>
          <p:nvPr/>
        </p:nvSpPr>
        <p:spPr>
          <a:xfrm>
            <a:off x="683568" y="1484784"/>
            <a:ext cx="2088232" cy="646331"/>
          </a:xfrm>
          <a:prstGeom prst="rect">
            <a:avLst/>
          </a:prstGeom>
          <a:noFill/>
        </p:spPr>
        <p:txBody>
          <a:bodyPr wrap="square" rtlCol="0">
            <a:spAutoFit/>
          </a:bodyPr>
          <a:lstStyle/>
          <a:p>
            <a:r>
              <a:rPr lang="en-US" b="1" dirty="0"/>
              <a:t>Part 2: Improvements</a:t>
            </a:r>
          </a:p>
        </p:txBody>
      </p:sp>
    </p:spTree>
    <p:extLst>
      <p:ext uri="{BB962C8B-B14F-4D97-AF65-F5344CB8AC3E}">
        <p14:creationId xmlns:p14="http://schemas.microsoft.com/office/powerpoint/2010/main" val="319835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19EC43-8B94-6005-A484-E13D4D8C3480}"/>
              </a:ext>
            </a:extLst>
          </p:cNvPr>
          <p:cNvSpPr txBox="1"/>
          <p:nvPr/>
        </p:nvSpPr>
        <p:spPr>
          <a:xfrm>
            <a:off x="683568" y="1484784"/>
            <a:ext cx="2088232" cy="646331"/>
          </a:xfrm>
          <a:prstGeom prst="rect">
            <a:avLst/>
          </a:prstGeom>
          <a:noFill/>
        </p:spPr>
        <p:txBody>
          <a:bodyPr wrap="square" rtlCol="0">
            <a:spAutoFit/>
          </a:bodyPr>
          <a:lstStyle/>
          <a:p>
            <a:r>
              <a:rPr lang="en-US" b="1" dirty="0"/>
              <a:t>Part 3: Evaluation</a:t>
            </a:r>
          </a:p>
        </p:txBody>
      </p:sp>
      <p:pic>
        <p:nvPicPr>
          <p:cNvPr id="3074" name="Picture 2">
            <a:extLst>
              <a:ext uri="{FF2B5EF4-FFF2-40B4-BE49-F238E27FC236}">
                <a16:creationId xmlns:a16="http://schemas.microsoft.com/office/drawing/2014/main" id="{32F9611F-5301-1290-2E69-EF0E079A74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340769"/>
            <a:ext cx="4074895" cy="20162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9F464C7-815B-6B87-26D6-D37D917AC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948641"/>
            <a:ext cx="4663455" cy="2072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30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214554"/>
            <a:ext cx="8501090" cy="3385542"/>
          </a:xfrm>
          <a:prstGeom prst="rect">
            <a:avLst/>
          </a:prstGeom>
          <a:noFill/>
        </p:spPr>
        <p:txBody>
          <a:bodyPr wrap="square" rtlCol="0">
            <a:spAutoFit/>
          </a:bodyPr>
          <a:lstStyle/>
          <a:p>
            <a:pPr>
              <a:buFont typeface="Arial" pitchFamily="34" charset="0"/>
              <a:buChar char="•"/>
            </a:pPr>
            <a:r>
              <a:rPr lang="en-US" sz="2800" dirty="0" err="1"/>
              <a:t>Blockchain</a:t>
            </a:r>
            <a:r>
              <a:rPr lang="en-US" sz="2800" dirty="0"/>
              <a:t> networks like </a:t>
            </a:r>
            <a:r>
              <a:rPr lang="en-US" sz="2800" dirty="0" err="1"/>
              <a:t>Bitcoin</a:t>
            </a:r>
            <a:r>
              <a:rPr lang="en-US" sz="2800" dirty="0"/>
              <a:t> and </a:t>
            </a:r>
            <a:r>
              <a:rPr lang="en-US" sz="2800" dirty="0" err="1"/>
              <a:t>Ethereum</a:t>
            </a:r>
            <a:r>
              <a:rPr lang="en-US" sz="2800" dirty="0"/>
              <a:t> face challenges regarding transaction throughput and latency  due to the consensus mechanism. This mechanism requires agreement among all peers in the network, leading to slower transaction processing times and limited scalability.</a:t>
            </a:r>
          </a:p>
          <a:p>
            <a:pPr>
              <a:buFont typeface="Arial" pitchFamily="34" charset="0"/>
              <a:buChar char="•"/>
            </a:pPr>
            <a:endParaRPr lang="en-US" dirty="0"/>
          </a:p>
        </p:txBody>
      </p:sp>
      <p:sp>
        <p:nvSpPr>
          <p:cNvPr id="3" name="TextBox 2"/>
          <p:cNvSpPr txBox="1"/>
          <p:nvPr/>
        </p:nvSpPr>
        <p:spPr>
          <a:xfrm>
            <a:off x="500034" y="785794"/>
            <a:ext cx="3429024" cy="830997"/>
          </a:xfrm>
          <a:prstGeom prst="rect">
            <a:avLst/>
          </a:prstGeom>
          <a:noFill/>
        </p:spPr>
        <p:txBody>
          <a:bodyPr wrap="square" rtlCol="0">
            <a:spAutoFit/>
          </a:bodyPr>
          <a:lstStyle/>
          <a:p>
            <a:r>
              <a:rPr lang="en-US" sz="4800" b="1" u="sng" dirty="0"/>
              <a:t>Problem:</a:t>
            </a:r>
            <a:r>
              <a:rPr lang="en-US" b="1" u="sng"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928670"/>
            <a:ext cx="3286148" cy="646331"/>
          </a:xfrm>
          <a:prstGeom prst="rect">
            <a:avLst/>
          </a:prstGeom>
          <a:noFill/>
        </p:spPr>
        <p:txBody>
          <a:bodyPr wrap="square" rtlCol="0">
            <a:spAutoFit/>
          </a:bodyPr>
          <a:lstStyle/>
          <a:p>
            <a:r>
              <a:rPr lang="en-US" sz="3600" b="1" u="sng" dirty="0"/>
              <a:t>Solution:-</a:t>
            </a:r>
          </a:p>
        </p:txBody>
      </p:sp>
      <p:sp>
        <p:nvSpPr>
          <p:cNvPr id="3" name="TextBox 2"/>
          <p:cNvSpPr txBox="1"/>
          <p:nvPr/>
        </p:nvSpPr>
        <p:spPr>
          <a:xfrm>
            <a:off x="571472" y="2500306"/>
            <a:ext cx="7929618" cy="2831544"/>
          </a:xfrm>
          <a:prstGeom prst="rect">
            <a:avLst/>
          </a:prstGeom>
          <a:noFill/>
        </p:spPr>
        <p:txBody>
          <a:bodyPr wrap="square" rtlCol="0">
            <a:spAutoFit/>
          </a:bodyPr>
          <a:lstStyle/>
          <a:p>
            <a:r>
              <a:rPr lang="en-US" sz="2000" dirty="0"/>
              <a:t>Use Payment channel and Linked multiple channel network .  MPCN-RP (Multi-charge Payment Channel Network Routing Protocol) is a proposed routing protocol designed to address the shortcomings of existing algorithms. It aims to find the most cost-effective path for transactions in networks with multiple charging nodes. The protocol likely considers factors such as node fees, network topology, and transaction requirements to determine the optimal route.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6050" y="571480"/>
            <a:ext cx="3786214" cy="523220"/>
          </a:xfrm>
          <a:prstGeom prst="rect">
            <a:avLst/>
          </a:prstGeom>
          <a:noFill/>
        </p:spPr>
        <p:txBody>
          <a:bodyPr wrap="square" rtlCol="0">
            <a:spAutoFit/>
          </a:bodyPr>
          <a:lstStyle/>
          <a:p>
            <a:r>
              <a:rPr lang="en-US" sz="2800" b="1" u="sng" dirty="0"/>
              <a:t>SYSTEM MODEL</a:t>
            </a:r>
          </a:p>
        </p:txBody>
      </p:sp>
      <p:sp>
        <p:nvSpPr>
          <p:cNvPr id="3" name="TextBox 2"/>
          <p:cNvSpPr txBox="1"/>
          <p:nvPr/>
        </p:nvSpPr>
        <p:spPr>
          <a:xfrm>
            <a:off x="500034" y="1285860"/>
            <a:ext cx="2857520" cy="461665"/>
          </a:xfrm>
          <a:prstGeom prst="rect">
            <a:avLst/>
          </a:prstGeom>
          <a:noFill/>
        </p:spPr>
        <p:txBody>
          <a:bodyPr wrap="square" rtlCol="0">
            <a:spAutoFit/>
          </a:bodyPr>
          <a:lstStyle/>
          <a:p>
            <a:r>
              <a:rPr lang="en-US" sz="2400" b="1" dirty="0"/>
              <a:t>A. Background</a:t>
            </a:r>
          </a:p>
        </p:txBody>
      </p:sp>
      <p:sp>
        <p:nvSpPr>
          <p:cNvPr id="4" name="TextBox 3"/>
          <p:cNvSpPr txBox="1"/>
          <p:nvPr/>
        </p:nvSpPr>
        <p:spPr>
          <a:xfrm>
            <a:off x="500034" y="1857364"/>
            <a:ext cx="4143404" cy="646331"/>
          </a:xfrm>
          <a:prstGeom prst="rect">
            <a:avLst/>
          </a:prstGeom>
          <a:noFill/>
        </p:spPr>
        <p:txBody>
          <a:bodyPr wrap="square" rtlCol="0">
            <a:spAutoFit/>
          </a:bodyPr>
          <a:lstStyle/>
          <a:p>
            <a:pPr marL="342900" indent="-342900">
              <a:buAutoNum type="arabicParenR"/>
            </a:pPr>
            <a:r>
              <a:rPr lang="en-US" dirty="0"/>
              <a:t>Payment Channel Network:</a:t>
            </a:r>
          </a:p>
          <a:p>
            <a:pPr marL="342900" indent="-342900">
              <a:buAutoNum type="arabicParenR"/>
            </a:pPr>
            <a:r>
              <a:rPr lang="en-US" dirty="0"/>
              <a:t>Hashed Time Lock Contract:</a:t>
            </a:r>
          </a:p>
        </p:txBody>
      </p:sp>
      <p:sp>
        <p:nvSpPr>
          <p:cNvPr id="7" name="Rectangle 6"/>
          <p:cNvSpPr/>
          <p:nvPr/>
        </p:nvSpPr>
        <p:spPr>
          <a:xfrm>
            <a:off x="2214546" y="3929066"/>
            <a:ext cx="6929454" cy="369332"/>
          </a:xfrm>
          <a:prstGeom prst="rect">
            <a:avLst/>
          </a:prstGeom>
        </p:spPr>
        <p:txBody>
          <a:bodyPr wrap="square">
            <a:spAutoFit/>
          </a:bodyPr>
          <a:lstStyle/>
          <a:p>
            <a:r>
              <a:rPr lang="en-US" dirty="0"/>
              <a:t> </a:t>
            </a:r>
          </a:p>
        </p:txBody>
      </p:sp>
      <p:pic>
        <p:nvPicPr>
          <p:cNvPr id="1027" name="Picture 3" descr="C:\Users\A\OneDrive\Pictures\Screenshots\Screenshot 2024-04-08 143739.png"/>
          <p:cNvPicPr>
            <a:picLocks noChangeAspect="1" noChangeArrowheads="1"/>
          </p:cNvPicPr>
          <p:nvPr/>
        </p:nvPicPr>
        <p:blipFill>
          <a:blip r:embed="rId2"/>
          <a:srcRect/>
          <a:stretch>
            <a:fillRect/>
          </a:stretch>
        </p:blipFill>
        <p:spPr bwMode="auto">
          <a:xfrm>
            <a:off x="500034" y="2571744"/>
            <a:ext cx="5715040" cy="2714644"/>
          </a:xfrm>
          <a:prstGeom prst="rect">
            <a:avLst/>
          </a:prstGeom>
          <a:noFill/>
        </p:spPr>
      </p:pic>
      <p:pic>
        <p:nvPicPr>
          <p:cNvPr id="1026" name="Picture 2" descr="C:\Users\A\OneDrive\Pictures\Screenshots\Screenshot 2024-04-08 143746.png"/>
          <p:cNvPicPr>
            <a:picLocks noChangeAspect="1" noChangeArrowheads="1"/>
          </p:cNvPicPr>
          <p:nvPr/>
        </p:nvPicPr>
        <p:blipFill>
          <a:blip r:embed="rId3"/>
          <a:srcRect/>
          <a:stretch>
            <a:fillRect/>
          </a:stretch>
        </p:blipFill>
        <p:spPr bwMode="auto">
          <a:xfrm>
            <a:off x="4071934" y="4286256"/>
            <a:ext cx="4572032" cy="214314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571480"/>
            <a:ext cx="7213834" cy="461665"/>
          </a:xfrm>
          <a:prstGeom prst="rect">
            <a:avLst/>
          </a:prstGeom>
        </p:spPr>
        <p:txBody>
          <a:bodyPr wrap="none">
            <a:spAutoFit/>
          </a:bodyPr>
          <a:lstStyle/>
          <a:p>
            <a:r>
              <a:rPr lang="en-US" sz="2400" b="1" dirty="0"/>
              <a:t>B. Network Model and Intermediate fees</a:t>
            </a:r>
          </a:p>
        </p:txBody>
      </p:sp>
      <p:pic>
        <p:nvPicPr>
          <p:cNvPr id="2050" name="Picture 2" descr="C:\Users\A\OneDrive\Pictures\Screenshots\Screenshot 2024-04-08 143638.png"/>
          <p:cNvPicPr>
            <a:picLocks noChangeAspect="1" noChangeArrowheads="1"/>
          </p:cNvPicPr>
          <p:nvPr/>
        </p:nvPicPr>
        <p:blipFill>
          <a:blip r:embed="rId2"/>
          <a:srcRect/>
          <a:stretch>
            <a:fillRect/>
          </a:stretch>
        </p:blipFill>
        <p:spPr bwMode="auto">
          <a:xfrm>
            <a:off x="2071670" y="5357826"/>
            <a:ext cx="4714908" cy="571504"/>
          </a:xfrm>
          <a:prstGeom prst="rect">
            <a:avLst/>
          </a:prstGeom>
          <a:noFill/>
        </p:spPr>
      </p:pic>
      <p:pic>
        <p:nvPicPr>
          <p:cNvPr id="2051" name="Picture 3" descr="C:\Users\A\OneDrive\Pictures\Screenshots\Screenshot 2024-04-08 143632.png"/>
          <p:cNvPicPr>
            <a:picLocks noChangeAspect="1" noChangeArrowheads="1"/>
          </p:cNvPicPr>
          <p:nvPr/>
        </p:nvPicPr>
        <p:blipFill>
          <a:blip r:embed="rId3"/>
          <a:srcRect/>
          <a:stretch>
            <a:fillRect/>
          </a:stretch>
        </p:blipFill>
        <p:spPr bwMode="auto">
          <a:xfrm>
            <a:off x="5214942" y="3286124"/>
            <a:ext cx="2143140" cy="928694"/>
          </a:xfrm>
          <a:prstGeom prst="rect">
            <a:avLst/>
          </a:prstGeom>
          <a:noFill/>
        </p:spPr>
      </p:pic>
      <p:pic>
        <p:nvPicPr>
          <p:cNvPr id="2052" name="Picture 4" descr="C:\Users\A\OneDrive\Pictures\Screenshots\Screenshot 2024-04-08 143612.png"/>
          <p:cNvPicPr>
            <a:picLocks noChangeAspect="1" noChangeArrowheads="1"/>
          </p:cNvPicPr>
          <p:nvPr/>
        </p:nvPicPr>
        <p:blipFill>
          <a:blip r:embed="rId4"/>
          <a:srcRect/>
          <a:stretch>
            <a:fillRect/>
          </a:stretch>
        </p:blipFill>
        <p:spPr bwMode="auto">
          <a:xfrm>
            <a:off x="5214942" y="1714488"/>
            <a:ext cx="1928826" cy="928694"/>
          </a:xfrm>
          <a:prstGeom prst="rect">
            <a:avLst/>
          </a:prstGeom>
          <a:noFill/>
        </p:spPr>
      </p:pic>
      <p:pic>
        <p:nvPicPr>
          <p:cNvPr id="2053" name="Picture 5" descr="C:\Users\A\OneDrive\Pictures\Screenshots\Screenshot 2024-04-08 143600.png"/>
          <p:cNvPicPr>
            <a:picLocks noChangeAspect="1" noChangeArrowheads="1"/>
          </p:cNvPicPr>
          <p:nvPr/>
        </p:nvPicPr>
        <p:blipFill>
          <a:blip r:embed="rId5"/>
          <a:srcRect/>
          <a:stretch>
            <a:fillRect/>
          </a:stretch>
        </p:blipFill>
        <p:spPr bwMode="auto">
          <a:xfrm>
            <a:off x="1571604" y="3214686"/>
            <a:ext cx="1857388" cy="1000132"/>
          </a:xfrm>
          <a:prstGeom prst="rect">
            <a:avLst/>
          </a:prstGeom>
          <a:noFill/>
        </p:spPr>
      </p:pic>
      <p:pic>
        <p:nvPicPr>
          <p:cNvPr id="2054" name="Picture 6" descr="C:\Users\A\OneDrive\Pictures\Screenshots\Screenshot 2024-04-08 143553.png"/>
          <p:cNvPicPr>
            <a:picLocks noChangeAspect="1" noChangeArrowheads="1"/>
          </p:cNvPicPr>
          <p:nvPr/>
        </p:nvPicPr>
        <p:blipFill>
          <a:blip r:embed="rId6"/>
          <a:srcRect/>
          <a:stretch>
            <a:fillRect/>
          </a:stretch>
        </p:blipFill>
        <p:spPr bwMode="auto">
          <a:xfrm>
            <a:off x="1285852" y="1428736"/>
            <a:ext cx="2143140" cy="928694"/>
          </a:xfrm>
          <a:prstGeom prst="rect">
            <a:avLst/>
          </a:prstGeom>
          <a:noFill/>
        </p:spPr>
      </p:pic>
      <p:sp>
        <p:nvSpPr>
          <p:cNvPr id="8" name="TextBox 7"/>
          <p:cNvSpPr txBox="1"/>
          <p:nvPr/>
        </p:nvSpPr>
        <p:spPr>
          <a:xfrm>
            <a:off x="1000100" y="1071546"/>
            <a:ext cx="2000264" cy="369332"/>
          </a:xfrm>
          <a:prstGeom prst="rect">
            <a:avLst/>
          </a:prstGeom>
          <a:noFill/>
        </p:spPr>
        <p:txBody>
          <a:bodyPr wrap="square" rtlCol="0">
            <a:spAutoFit/>
          </a:bodyPr>
          <a:lstStyle/>
          <a:p>
            <a:pPr>
              <a:buFont typeface="Arial" pitchFamily="34" charset="0"/>
              <a:buChar char="•"/>
            </a:pPr>
            <a:r>
              <a:rPr lang="en-US" dirty="0"/>
              <a:t>Fixed fee:</a:t>
            </a:r>
          </a:p>
        </p:txBody>
      </p:sp>
      <p:sp>
        <p:nvSpPr>
          <p:cNvPr id="9" name="TextBox 8"/>
          <p:cNvSpPr txBox="1"/>
          <p:nvPr/>
        </p:nvSpPr>
        <p:spPr>
          <a:xfrm>
            <a:off x="1142976" y="2714620"/>
            <a:ext cx="3143272" cy="369332"/>
          </a:xfrm>
          <a:prstGeom prst="rect">
            <a:avLst/>
          </a:prstGeom>
          <a:noFill/>
        </p:spPr>
        <p:txBody>
          <a:bodyPr wrap="square" rtlCol="0">
            <a:spAutoFit/>
          </a:bodyPr>
          <a:lstStyle/>
          <a:p>
            <a:pPr>
              <a:buFont typeface="Arial" pitchFamily="34" charset="0"/>
              <a:buChar char="•"/>
            </a:pPr>
            <a:r>
              <a:rPr lang="en-US" dirty="0"/>
              <a:t>Proportional fee:</a:t>
            </a:r>
          </a:p>
        </p:txBody>
      </p:sp>
      <p:sp>
        <p:nvSpPr>
          <p:cNvPr id="11" name="Rectangle 10"/>
          <p:cNvSpPr/>
          <p:nvPr/>
        </p:nvSpPr>
        <p:spPr>
          <a:xfrm>
            <a:off x="5072066" y="1214422"/>
            <a:ext cx="2076531" cy="369332"/>
          </a:xfrm>
          <a:prstGeom prst="rect">
            <a:avLst/>
          </a:prstGeom>
        </p:spPr>
        <p:txBody>
          <a:bodyPr wrap="none">
            <a:spAutoFit/>
          </a:bodyPr>
          <a:lstStyle/>
          <a:p>
            <a:pPr>
              <a:buFont typeface="Arial" pitchFamily="34" charset="0"/>
              <a:buChar char="•"/>
            </a:pPr>
            <a:r>
              <a:rPr lang="en-US" dirty="0"/>
              <a:t>Time value fee:</a:t>
            </a:r>
          </a:p>
        </p:txBody>
      </p:sp>
      <p:sp>
        <p:nvSpPr>
          <p:cNvPr id="12" name="Rectangle 11"/>
          <p:cNvSpPr/>
          <p:nvPr/>
        </p:nvSpPr>
        <p:spPr>
          <a:xfrm>
            <a:off x="5000628" y="2857496"/>
            <a:ext cx="2018501" cy="369332"/>
          </a:xfrm>
          <a:prstGeom prst="rect">
            <a:avLst/>
          </a:prstGeom>
        </p:spPr>
        <p:txBody>
          <a:bodyPr wrap="none">
            <a:spAutoFit/>
          </a:bodyPr>
          <a:lstStyle/>
          <a:p>
            <a:pPr>
              <a:buFont typeface="Arial" pitchFamily="34" charset="0"/>
              <a:buChar char="•"/>
            </a:pPr>
            <a:r>
              <a:rPr lang="en-US" dirty="0"/>
              <a:t>Imbalance fee:</a:t>
            </a:r>
          </a:p>
        </p:txBody>
      </p:sp>
      <p:sp>
        <p:nvSpPr>
          <p:cNvPr id="13" name="TextBox 12"/>
          <p:cNvSpPr txBox="1"/>
          <p:nvPr/>
        </p:nvSpPr>
        <p:spPr>
          <a:xfrm>
            <a:off x="2143108" y="4786322"/>
            <a:ext cx="3286148" cy="369332"/>
          </a:xfrm>
          <a:prstGeom prst="rect">
            <a:avLst/>
          </a:prstGeom>
          <a:noFill/>
        </p:spPr>
        <p:txBody>
          <a:bodyPr wrap="square" rtlCol="0">
            <a:spAutoFit/>
          </a:bodyPr>
          <a:lstStyle/>
          <a:p>
            <a:pPr>
              <a:buFont typeface="Arial" pitchFamily="34" charset="0"/>
              <a:buChar char="•"/>
            </a:pPr>
            <a:r>
              <a:rPr lang="en-US" dirty="0"/>
              <a:t>Total fee:-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1071546"/>
            <a:ext cx="4267515" cy="461665"/>
          </a:xfrm>
          <a:prstGeom prst="rect">
            <a:avLst/>
          </a:prstGeom>
        </p:spPr>
        <p:txBody>
          <a:bodyPr wrap="square">
            <a:spAutoFit/>
          </a:bodyPr>
          <a:lstStyle/>
          <a:p>
            <a:r>
              <a:rPr lang="en-US" sz="2400" b="1" dirty="0"/>
              <a:t>C. Problem Formulation</a:t>
            </a:r>
          </a:p>
        </p:txBody>
      </p:sp>
      <p:pic>
        <p:nvPicPr>
          <p:cNvPr id="3074" name="Picture 2" descr="C:\Users\A\OneDrive\Pictures\Screenshots\Screenshot 2024-04-08 145709.png"/>
          <p:cNvPicPr>
            <a:picLocks noChangeAspect="1" noChangeArrowheads="1"/>
          </p:cNvPicPr>
          <p:nvPr/>
        </p:nvPicPr>
        <p:blipFill>
          <a:blip r:embed="rId2"/>
          <a:srcRect/>
          <a:stretch>
            <a:fillRect/>
          </a:stretch>
        </p:blipFill>
        <p:spPr bwMode="auto">
          <a:xfrm>
            <a:off x="1857356" y="2071678"/>
            <a:ext cx="5286412" cy="128588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60" y="571480"/>
            <a:ext cx="5051383" cy="523220"/>
          </a:xfrm>
          <a:prstGeom prst="rect">
            <a:avLst/>
          </a:prstGeom>
        </p:spPr>
        <p:txBody>
          <a:bodyPr wrap="none">
            <a:spAutoFit/>
          </a:bodyPr>
          <a:lstStyle/>
          <a:p>
            <a:r>
              <a:rPr lang="en-US" sz="2800" b="1" u="sng" dirty="0"/>
              <a:t>DETAIL CONSTRUCTION</a:t>
            </a:r>
          </a:p>
        </p:txBody>
      </p:sp>
      <p:sp>
        <p:nvSpPr>
          <p:cNvPr id="3" name="Rectangle 2"/>
          <p:cNvSpPr/>
          <p:nvPr/>
        </p:nvSpPr>
        <p:spPr>
          <a:xfrm>
            <a:off x="428596" y="1500174"/>
            <a:ext cx="5786478" cy="461665"/>
          </a:xfrm>
          <a:prstGeom prst="rect">
            <a:avLst/>
          </a:prstGeom>
        </p:spPr>
        <p:txBody>
          <a:bodyPr wrap="square">
            <a:spAutoFit/>
          </a:bodyPr>
          <a:lstStyle/>
          <a:p>
            <a:r>
              <a:rPr lang="en-US" sz="2400" dirty="0"/>
              <a:t>A. Algorithm Design of MPCN-RP</a:t>
            </a:r>
          </a:p>
        </p:txBody>
      </p:sp>
      <p:sp>
        <p:nvSpPr>
          <p:cNvPr id="4" name="Rectangle 3"/>
          <p:cNvSpPr/>
          <p:nvPr/>
        </p:nvSpPr>
        <p:spPr>
          <a:xfrm>
            <a:off x="1214414" y="2500306"/>
            <a:ext cx="4143404" cy="2677656"/>
          </a:xfrm>
          <a:prstGeom prst="rect">
            <a:avLst/>
          </a:prstGeom>
        </p:spPr>
        <p:txBody>
          <a:bodyPr wrap="square">
            <a:spAutoFit/>
          </a:bodyPr>
          <a:lstStyle/>
          <a:p>
            <a:pPr marL="342900" indent="-342900">
              <a:buAutoNum type="arabicParenR"/>
            </a:pPr>
            <a:r>
              <a:rPr lang="en-US" sz="2400" dirty="0"/>
              <a:t>Payment Request</a:t>
            </a:r>
          </a:p>
          <a:p>
            <a:pPr marL="342900" indent="-342900">
              <a:buAutoNum type="arabicParenR"/>
            </a:pPr>
            <a:endParaRPr lang="en-US" sz="2400" dirty="0"/>
          </a:p>
          <a:p>
            <a:pPr marL="342900" indent="-342900">
              <a:buFontTx/>
              <a:buAutoNum type="arabicParenR"/>
            </a:pPr>
            <a:r>
              <a:rPr lang="en-US" sz="2400" dirty="0"/>
              <a:t>Path Finding</a:t>
            </a:r>
          </a:p>
          <a:p>
            <a:pPr marL="342900" indent="-342900">
              <a:buFontTx/>
              <a:buAutoNum type="arabicParenR"/>
            </a:pPr>
            <a:endParaRPr lang="en-US" sz="2400" dirty="0"/>
          </a:p>
          <a:p>
            <a:pPr marL="342900" indent="-342900">
              <a:buFontTx/>
              <a:buAutoNum type="arabicParenR"/>
            </a:pPr>
            <a:r>
              <a:rPr lang="en-US" sz="2400" dirty="0"/>
              <a:t>Payment Execution</a:t>
            </a:r>
          </a:p>
          <a:p>
            <a:pPr marL="342900" indent="-342900">
              <a:buFontTx/>
              <a:buAutoNum type="arabicParenR"/>
            </a:pPr>
            <a:endParaRPr lang="en-US" sz="2400" dirty="0"/>
          </a:p>
          <a:p>
            <a:pPr marL="342900" indent="-342900">
              <a:buFontTx/>
              <a:buAutoNum type="arabicParenR"/>
            </a:pPr>
            <a:r>
              <a:rPr lang="en-US" sz="2400" dirty="0"/>
              <a:t>Update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OneDrive\Pictures\Screenshots\Screenshot 2024-04-08 152135.png"/>
          <p:cNvPicPr>
            <a:picLocks noChangeAspect="1" noChangeArrowheads="1"/>
          </p:cNvPicPr>
          <p:nvPr/>
        </p:nvPicPr>
        <p:blipFill>
          <a:blip r:embed="rId2"/>
          <a:srcRect/>
          <a:stretch>
            <a:fillRect/>
          </a:stretch>
        </p:blipFill>
        <p:spPr bwMode="auto">
          <a:xfrm>
            <a:off x="285720" y="1285860"/>
            <a:ext cx="8643998" cy="385765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OneDrive\Pictures\Screenshots\Screenshot 2024-04-08 152211.png"/>
          <p:cNvPicPr>
            <a:picLocks noChangeAspect="1" noChangeArrowheads="1"/>
          </p:cNvPicPr>
          <p:nvPr/>
        </p:nvPicPr>
        <p:blipFill>
          <a:blip r:embed="rId2"/>
          <a:srcRect/>
          <a:stretch>
            <a:fillRect/>
          </a:stretch>
        </p:blipFill>
        <p:spPr bwMode="auto">
          <a:xfrm>
            <a:off x="285720" y="1214422"/>
            <a:ext cx="8572560" cy="464347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1874</TotalTime>
  <Words>404</Words>
  <Application>Microsoft Office PowerPoint</Application>
  <PresentationFormat>On-screen Show (4:3)</PresentationFormat>
  <Paragraphs>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Verdana</vt:lpstr>
      <vt:lpstr>Wingdings 2</vt:lpstr>
      <vt:lpstr>Aspect</vt:lpstr>
      <vt:lpstr>MPCN-RP: A Routing Protocol for Blockchain-Based Multi-Charge Payment Channel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Abdul Razique</cp:lastModifiedBy>
  <cp:revision>18</cp:revision>
  <dcterms:created xsi:type="dcterms:W3CDTF">2024-04-08T08:52:33Z</dcterms:created>
  <dcterms:modified xsi:type="dcterms:W3CDTF">2024-04-26T14:13:41Z</dcterms:modified>
</cp:coreProperties>
</file>