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60" r:id="rId6"/>
    <p:sldId id="262" r:id="rId7"/>
    <p:sldId id="263" r:id="rId8"/>
    <p:sldId id="265" r:id="rId9"/>
    <p:sldId id="268" r:id="rId10"/>
    <p:sldId id="269"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3D237-5C08-4C2C-ACD2-F6BB26A434EF}" v="5" dt="2024-01-01T15:52:48.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houghtco.com/association-203400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hashtable-in-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CB05-52ED-79CB-7268-27C91ACF9E39}"/>
              </a:ext>
            </a:extLst>
          </p:cNvPr>
          <p:cNvSpPr>
            <a:spLocks noGrp="1"/>
          </p:cNvSpPr>
          <p:nvPr>
            <p:ph type="ctrTitle"/>
          </p:nvPr>
        </p:nvSpPr>
        <p:spPr>
          <a:xfrm>
            <a:off x="1915128" y="1268964"/>
            <a:ext cx="8361229" cy="1203648"/>
          </a:xfrm>
        </p:spPr>
        <p:txBody>
          <a:bodyPr/>
          <a:lstStyle/>
          <a:p>
            <a:r>
              <a:rPr lang="en-IN" dirty="0"/>
              <a:t>Data AGGREGATION</a:t>
            </a:r>
          </a:p>
        </p:txBody>
      </p:sp>
      <p:sp>
        <p:nvSpPr>
          <p:cNvPr id="3" name="Subtitle 2">
            <a:extLst>
              <a:ext uri="{FF2B5EF4-FFF2-40B4-BE49-F238E27FC236}">
                <a16:creationId xmlns:a16="http://schemas.microsoft.com/office/drawing/2014/main" id="{1BD53EBF-F847-BB8B-6ABB-269991367E1C}"/>
              </a:ext>
            </a:extLst>
          </p:cNvPr>
          <p:cNvSpPr>
            <a:spLocks noGrp="1"/>
          </p:cNvSpPr>
          <p:nvPr>
            <p:ph type="subTitle" idx="1"/>
          </p:nvPr>
        </p:nvSpPr>
        <p:spPr>
          <a:xfrm>
            <a:off x="6096000" y="2985796"/>
            <a:ext cx="4830147" cy="2056721"/>
          </a:xfrm>
        </p:spPr>
        <p:txBody>
          <a:bodyPr/>
          <a:lstStyle/>
          <a:p>
            <a:r>
              <a:rPr lang="en-IN" dirty="0"/>
              <a:t>By : GROUP-7</a:t>
            </a:r>
          </a:p>
          <a:p>
            <a:r>
              <a:rPr lang="en-IN" dirty="0"/>
              <a:t>P. RAZIYA (22R11A05H1)</a:t>
            </a:r>
          </a:p>
          <a:p>
            <a:r>
              <a:rPr lang="en-IN" dirty="0"/>
              <a:t>SK. SANIA (22R11A05H6)</a:t>
            </a:r>
          </a:p>
          <a:p>
            <a:r>
              <a:rPr lang="en-IN" dirty="0"/>
              <a:t>G. SREEJA (23R15A0517)</a:t>
            </a:r>
          </a:p>
        </p:txBody>
      </p:sp>
      <p:pic>
        <p:nvPicPr>
          <p:cNvPr id="1026" name="Picture 2" descr="Aggregate data - Wikipedia">
            <a:extLst>
              <a:ext uri="{FF2B5EF4-FFF2-40B4-BE49-F238E27FC236}">
                <a16:creationId xmlns:a16="http://schemas.microsoft.com/office/drawing/2014/main" id="{F661F2A7-9A73-A0B0-8225-580B94566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869" y="2388637"/>
            <a:ext cx="5422478" cy="278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5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16EC-6A03-050D-C83F-5EA33167AA7B}"/>
              </a:ext>
            </a:extLst>
          </p:cNvPr>
          <p:cNvSpPr>
            <a:spLocks noGrp="1"/>
          </p:cNvSpPr>
          <p:nvPr>
            <p:ph type="title"/>
          </p:nvPr>
        </p:nvSpPr>
        <p:spPr>
          <a:xfrm>
            <a:off x="755780" y="685800"/>
            <a:ext cx="10217020" cy="816429"/>
          </a:xfrm>
        </p:spPr>
        <p:txBody>
          <a:bodyPr/>
          <a:lstStyle/>
          <a:p>
            <a:r>
              <a:rPr lang="en-IN" dirty="0"/>
              <a:t>OUTPUT</a:t>
            </a:r>
          </a:p>
        </p:txBody>
      </p:sp>
      <p:pic>
        <p:nvPicPr>
          <p:cNvPr id="9" name="Content Placeholder 8">
            <a:extLst>
              <a:ext uri="{FF2B5EF4-FFF2-40B4-BE49-F238E27FC236}">
                <a16:creationId xmlns:a16="http://schemas.microsoft.com/office/drawing/2014/main" id="{1D604FC8-4095-50F1-F662-4F8274E129A7}"/>
              </a:ext>
            </a:extLst>
          </p:cNvPr>
          <p:cNvPicPr>
            <a:picLocks noGrp="1" noChangeAspect="1"/>
          </p:cNvPicPr>
          <p:nvPr>
            <p:ph idx="1"/>
          </p:nvPr>
        </p:nvPicPr>
        <p:blipFill>
          <a:blip r:embed="rId2"/>
          <a:stretch>
            <a:fillRect/>
          </a:stretch>
        </p:blipFill>
        <p:spPr>
          <a:xfrm>
            <a:off x="916563" y="1502229"/>
            <a:ext cx="10737372" cy="5075853"/>
          </a:xfrm>
        </p:spPr>
      </p:pic>
    </p:spTree>
    <p:extLst>
      <p:ext uri="{BB962C8B-B14F-4D97-AF65-F5344CB8AC3E}">
        <p14:creationId xmlns:p14="http://schemas.microsoft.com/office/powerpoint/2010/main" val="422754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C3AA-6FA6-CC11-5BA7-F313D1640E67}"/>
              </a:ext>
            </a:extLst>
          </p:cNvPr>
          <p:cNvSpPr>
            <a:spLocks noGrp="1"/>
          </p:cNvSpPr>
          <p:nvPr>
            <p:ph type="title"/>
          </p:nvPr>
        </p:nvSpPr>
        <p:spPr>
          <a:xfrm>
            <a:off x="802433" y="685800"/>
            <a:ext cx="10170367" cy="919065"/>
          </a:xfrm>
        </p:spPr>
        <p:txBody>
          <a:bodyPr/>
          <a:lstStyle/>
          <a:p>
            <a:r>
              <a:rPr lang="en-IN" dirty="0"/>
              <a:t>CONCLUSION</a:t>
            </a:r>
          </a:p>
        </p:txBody>
      </p:sp>
      <p:sp>
        <p:nvSpPr>
          <p:cNvPr id="3" name="Content Placeholder 2">
            <a:extLst>
              <a:ext uri="{FF2B5EF4-FFF2-40B4-BE49-F238E27FC236}">
                <a16:creationId xmlns:a16="http://schemas.microsoft.com/office/drawing/2014/main" id="{8CFA8062-76DC-F904-AC6E-C0D48196335E}"/>
              </a:ext>
            </a:extLst>
          </p:cNvPr>
          <p:cNvSpPr>
            <a:spLocks noGrp="1"/>
          </p:cNvSpPr>
          <p:nvPr>
            <p:ph idx="1"/>
          </p:nvPr>
        </p:nvSpPr>
        <p:spPr>
          <a:xfrm>
            <a:off x="1371600" y="1726163"/>
            <a:ext cx="9601200" cy="4141237"/>
          </a:xfrm>
        </p:spPr>
        <p:txBody>
          <a:bodyPr/>
          <a:lstStyle/>
          <a:p>
            <a:pPr algn="just"/>
            <a:r>
              <a:rPr lang="en-US" dirty="0"/>
              <a:t>In conclusion, the case study of candy consumption aggregation demonstrates notable strengths in terms of readability, organizational structure, and efficient data handling. The use of </a:t>
            </a:r>
            <a:r>
              <a:rPr lang="en-US" dirty="0" err="1"/>
              <a:t>HashMaps</a:t>
            </a:r>
            <a:r>
              <a:rPr lang="en-US" dirty="0"/>
              <a:t> for aggregation and the implementation of a class for candy consumption records contribute to a clear and modular design. Enforcing immutability where appropriate, and incorporating meaningful comments would enhance the robustness and maintainability of the program. Therefore the code successfully achieves its objective and serves as the best example for data </a:t>
            </a:r>
            <a:r>
              <a:rPr lang="en-US" dirty="0" err="1"/>
              <a:t>agregation</a:t>
            </a:r>
            <a:r>
              <a:rPr lang="en-US" dirty="0"/>
              <a:t>.</a:t>
            </a:r>
            <a:endParaRPr lang="en-IN" dirty="0"/>
          </a:p>
        </p:txBody>
      </p:sp>
    </p:spTree>
    <p:extLst>
      <p:ext uri="{BB962C8B-B14F-4D97-AF65-F5344CB8AC3E}">
        <p14:creationId xmlns:p14="http://schemas.microsoft.com/office/powerpoint/2010/main" val="109952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8623-5227-6D14-CC61-216F9C268B6C}"/>
              </a:ext>
            </a:extLst>
          </p:cNvPr>
          <p:cNvSpPr>
            <a:spLocks noGrp="1"/>
          </p:cNvSpPr>
          <p:nvPr>
            <p:ph type="title"/>
          </p:nvPr>
        </p:nvSpPr>
        <p:spPr>
          <a:xfrm>
            <a:off x="1371600" y="685800"/>
            <a:ext cx="9601200" cy="4977882"/>
          </a:xfrm>
        </p:spPr>
        <p:txBody>
          <a:bodyPr>
            <a:normAutofit/>
          </a:bodyPr>
          <a:lstStyle/>
          <a:p>
            <a:pPr algn="ctr"/>
            <a:br>
              <a:rPr lang="en-IN" sz="7200" dirty="0"/>
            </a:br>
            <a:br>
              <a:rPr lang="en-IN" sz="7200" dirty="0"/>
            </a:br>
            <a:r>
              <a:rPr lang="en-IN" sz="7200" dirty="0"/>
              <a:t>THANK YOU</a:t>
            </a:r>
          </a:p>
        </p:txBody>
      </p:sp>
    </p:spTree>
    <p:extLst>
      <p:ext uri="{BB962C8B-B14F-4D97-AF65-F5344CB8AC3E}">
        <p14:creationId xmlns:p14="http://schemas.microsoft.com/office/powerpoint/2010/main" val="95714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3578-5F43-6FD9-C531-CD682BDD60EA}"/>
              </a:ext>
            </a:extLst>
          </p:cNvPr>
          <p:cNvSpPr>
            <a:spLocks noGrp="1"/>
          </p:cNvSpPr>
          <p:nvPr>
            <p:ph type="title"/>
          </p:nvPr>
        </p:nvSpPr>
        <p:spPr>
          <a:xfrm>
            <a:off x="886408" y="685800"/>
            <a:ext cx="10086392" cy="779106"/>
          </a:xfrm>
        </p:spPr>
        <p:txBody>
          <a:bodyPr/>
          <a:lstStyle/>
          <a:p>
            <a:r>
              <a:rPr lang="en-IN" dirty="0"/>
              <a:t>WHAT IS DATA AGGREGATION?</a:t>
            </a:r>
          </a:p>
        </p:txBody>
      </p:sp>
      <p:sp>
        <p:nvSpPr>
          <p:cNvPr id="3" name="Content Placeholder 2">
            <a:extLst>
              <a:ext uri="{FF2B5EF4-FFF2-40B4-BE49-F238E27FC236}">
                <a16:creationId xmlns:a16="http://schemas.microsoft.com/office/drawing/2014/main" id="{36BA3276-4758-5EAE-1D62-ED27F43B8CE3}"/>
              </a:ext>
            </a:extLst>
          </p:cNvPr>
          <p:cNvSpPr>
            <a:spLocks noGrp="1"/>
          </p:cNvSpPr>
          <p:nvPr>
            <p:ph idx="1"/>
          </p:nvPr>
        </p:nvSpPr>
        <p:spPr>
          <a:xfrm>
            <a:off x="1371600" y="1548882"/>
            <a:ext cx="9601200" cy="4318518"/>
          </a:xfrm>
        </p:spPr>
        <p:txBody>
          <a:bodyPr/>
          <a:lstStyle/>
          <a:p>
            <a:pPr algn="just"/>
            <a:r>
              <a:rPr lang="en-US" b="0" dirty="0">
                <a:solidFill>
                  <a:schemeClr val="tx1"/>
                </a:solidFill>
                <a:effectLst/>
                <a:latin typeface="Nunito" pitchFamily="2" charset="0"/>
              </a:rPr>
              <a:t>Aggregation</a:t>
            </a:r>
            <a:r>
              <a:rPr lang="en-US" b="0" i="1" dirty="0">
                <a:solidFill>
                  <a:schemeClr val="tx1"/>
                </a:solidFill>
                <a:effectLst/>
                <a:latin typeface="Nunito" pitchFamily="2" charset="0"/>
              </a:rPr>
              <a:t> </a:t>
            </a:r>
            <a:r>
              <a:rPr lang="en-US" b="0" i="0" dirty="0">
                <a:solidFill>
                  <a:schemeClr val="tx1"/>
                </a:solidFill>
                <a:effectLst/>
                <a:latin typeface="Nunito" pitchFamily="2" charset="0"/>
              </a:rPr>
              <a:t>in Java</a:t>
            </a:r>
            <a:r>
              <a:rPr lang="en-US" b="0" i="1" dirty="0">
                <a:solidFill>
                  <a:schemeClr val="tx1"/>
                </a:solidFill>
                <a:effectLst/>
                <a:latin typeface="Nunito" pitchFamily="2" charset="0"/>
              </a:rPr>
              <a:t> </a:t>
            </a:r>
            <a:r>
              <a:rPr lang="en-US" b="0" i="0" dirty="0">
                <a:solidFill>
                  <a:schemeClr val="tx1"/>
                </a:solidFill>
                <a:effectLst/>
                <a:latin typeface="Nunito" pitchFamily="2" charset="0"/>
              </a:rPr>
              <a:t>is a relationship between two classes that is best described as a "has-a" and "whole/part" relationship. It is a more specialized version of the </a:t>
            </a:r>
            <a:r>
              <a:rPr lang="en-US" b="0" i="0" strike="noStrike"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association relationship</a:t>
            </a:r>
            <a:r>
              <a:rPr lang="en-US" b="0" i="0" dirty="0">
                <a:solidFill>
                  <a:schemeClr val="tx1"/>
                </a:solidFill>
                <a:effectLst/>
                <a:latin typeface="Nunito" pitchFamily="2" charset="0"/>
              </a:rPr>
              <a:t>. The aggregate class contains a reference to another class and is said to have ownership of that class. Each class referenced is considered to be </a:t>
            </a:r>
            <a:r>
              <a:rPr lang="en-US" b="0" dirty="0">
                <a:solidFill>
                  <a:schemeClr val="tx1"/>
                </a:solidFill>
                <a:effectLst/>
                <a:latin typeface="Nunito" pitchFamily="2" charset="0"/>
              </a:rPr>
              <a:t>part-of</a:t>
            </a:r>
            <a:r>
              <a:rPr lang="en-US" b="0" i="0" dirty="0">
                <a:solidFill>
                  <a:schemeClr val="tx1"/>
                </a:solidFill>
                <a:effectLst/>
                <a:latin typeface="Nunito" pitchFamily="2" charset="0"/>
              </a:rPr>
              <a:t> the aggregate class.</a:t>
            </a:r>
          </a:p>
          <a:p>
            <a:pPr algn="just"/>
            <a:r>
              <a:rPr lang="en-US" b="0" i="0" dirty="0">
                <a:solidFill>
                  <a:schemeClr val="tx1"/>
                </a:solidFill>
                <a:effectLst/>
                <a:latin typeface="Nunito" pitchFamily="2" charset="0"/>
              </a:rPr>
              <a:t>Data aggregation is any process whereby data is gathered and expressed in a summary form. When data is aggregated, atomic data rows -- typically gathered from multiple sources -- are replaced with totals or summary statistics. Groups of observed aggregates are replaced with summary statistics based on those observations. </a:t>
            </a:r>
          </a:p>
          <a:p>
            <a:pPr marL="0" indent="0" algn="just">
              <a:buNone/>
            </a:pPr>
            <a:endParaRPr lang="en-IN" dirty="0">
              <a:solidFill>
                <a:schemeClr val="tx1"/>
              </a:solidFill>
              <a:latin typeface="Nunito" pitchFamily="2" charset="0"/>
            </a:endParaRPr>
          </a:p>
        </p:txBody>
      </p:sp>
    </p:spTree>
    <p:extLst>
      <p:ext uri="{BB962C8B-B14F-4D97-AF65-F5344CB8AC3E}">
        <p14:creationId xmlns:p14="http://schemas.microsoft.com/office/powerpoint/2010/main" val="300727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CB6D-C89C-2E15-C582-AC7ACC71AF72}"/>
              </a:ext>
            </a:extLst>
          </p:cNvPr>
          <p:cNvSpPr>
            <a:spLocks noGrp="1"/>
          </p:cNvSpPr>
          <p:nvPr>
            <p:ph type="title"/>
          </p:nvPr>
        </p:nvSpPr>
        <p:spPr>
          <a:xfrm>
            <a:off x="849086" y="685800"/>
            <a:ext cx="10123714" cy="937727"/>
          </a:xfrm>
        </p:spPr>
        <p:txBody>
          <a:bodyPr/>
          <a:lstStyle/>
          <a:p>
            <a:r>
              <a:rPr lang="en-IN" dirty="0"/>
              <a:t>Concept used in this case studies</a:t>
            </a:r>
          </a:p>
        </p:txBody>
      </p:sp>
      <p:sp>
        <p:nvSpPr>
          <p:cNvPr id="3" name="Content Placeholder 2">
            <a:extLst>
              <a:ext uri="{FF2B5EF4-FFF2-40B4-BE49-F238E27FC236}">
                <a16:creationId xmlns:a16="http://schemas.microsoft.com/office/drawing/2014/main" id="{C7548D25-258C-16FF-FE57-A2E9D0F8E87D}"/>
              </a:ext>
            </a:extLst>
          </p:cNvPr>
          <p:cNvSpPr>
            <a:spLocks noGrp="1"/>
          </p:cNvSpPr>
          <p:nvPr>
            <p:ph idx="1"/>
          </p:nvPr>
        </p:nvSpPr>
        <p:spPr>
          <a:xfrm>
            <a:off x="1371600" y="1791478"/>
            <a:ext cx="9601200" cy="4075922"/>
          </a:xfrm>
        </p:spPr>
        <p:txBody>
          <a:bodyPr>
            <a:normAutofit/>
          </a:bodyPr>
          <a:lstStyle/>
          <a:p>
            <a:r>
              <a:rPr lang="en-IN" sz="3200" dirty="0"/>
              <a:t>HASH MAP</a:t>
            </a:r>
          </a:p>
          <a:p>
            <a:r>
              <a:rPr lang="en-IN" sz="3200" dirty="0"/>
              <a:t>ARRAY LIST</a:t>
            </a:r>
          </a:p>
          <a:p>
            <a:pPr marL="0" indent="0">
              <a:buNone/>
            </a:pPr>
            <a:endParaRPr lang="en-IN" sz="3200" dirty="0"/>
          </a:p>
        </p:txBody>
      </p:sp>
      <p:pic>
        <p:nvPicPr>
          <p:cNvPr id="7" name="Picture 6">
            <a:extLst>
              <a:ext uri="{FF2B5EF4-FFF2-40B4-BE49-F238E27FC236}">
                <a16:creationId xmlns:a16="http://schemas.microsoft.com/office/drawing/2014/main" id="{069CEA48-A26C-7B0D-B31E-0E3E683042EF}"/>
              </a:ext>
            </a:extLst>
          </p:cNvPr>
          <p:cNvPicPr>
            <a:picLocks noChangeAspect="1"/>
          </p:cNvPicPr>
          <p:nvPr/>
        </p:nvPicPr>
        <p:blipFill>
          <a:blip r:embed="rId2"/>
          <a:stretch>
            <a:fillRect/>
          </a:stretch>
        </p:blipFill>
        <p:spPr>
          <a:xfrm>
            <a:off x="5001207" y="1539552"/>
            <a:ext cx="6705600" cy="1618861"/>
          </a:xfrm>
          <a:prstGeom prst="rect">
            <a:avLst/>
          </a:prstGeom>
        </p:spPr>
      </p:pic>
      <p:pic>
        <p:nvPicPr>
          <p:cNvPr id="9" name="Picture 8">
            <a:extLst>
              <a:ext uri="{FF2B5EF4-FFF2-40B4-BE49-F238E27FC236}">
                <a16:creationId xmlns:a16="http://schemas.microsoft.com/office/drawing/2014/main" id="{629110CF-11BC-4731-11D5-EDFFE03EDC4B}"/>
              </a:ext>
            </a:extLst>
          </p:cNvPr>
          <p:cNvPicPr>
            <a:picLocks noChangeAspect="1"/>
          </p:cNvPicPr>
          <p:nvPr/>
        </p:nvPicPr>
        <p:blipFill>
          <a:blip r:embed="rId3"/>
          <a:stretch>
            <a:fillRect/>
          </a:stretch>
        </p:blipFill>
        <p:spPr>
          <a:xfrm>
            <a:off x="1219200" y="3326364"/>
            <a:ext cx="6705600" cy="3151025"/>
          </a:xfrm>
          <a:prstGeom prst="rect">
            <a:avLst/>
          </a:prstGeom>
        </p:spPr>
      </p:pic>
    </p:spTree>
    <p:extLst>
      <p:ext uri="{BB962C8B-B14F-4D97-AF65-F5344CB8AC3E}">
        <p14:creationId xmlns:p14="http://schemas.microsoft.com/office/powerpoint/2010/main" val="220459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9505-B281-BA44-1CF7-80C000912FA0}"/>
              </a:ext>
            </a:extLst>
          </p:cNvPr>
          <p:cNvSpPr>
            <a:spLocks noGrp="1"/>
          </p:cNvSpPr>
          <p:nvPr>
            <p:ph type="title"/>
          </p:nvPr>
        </p:nvSpPr>
        <p:spPr>
          <a:xfrm>
            <a:off x="867747" y="685800"/>
            <a:ext cx="10105053" cy="760445"/>
          </a:xfrm>
        </p:spPr>
        <p:txBody>
          <a:bodyPr/>
          <a:lstStyle/>
          <a:p>
            <a:r>
              <a:rPr lang="en-IN" dirty="0"/>
              <a:t>HASHMAP</a:t>
            </a:r>
          </a:p>
        </p:txBody>
      </p:sp>
      <p:sp>
        <p:nvSpPr>
          <p:cNvPr id="3" name="Content Placeholder 2">
            <a:extLst>
              <a:ext uri="{FF2B5EF4-FFF2-40B4-BE49-F238E27FC236}">
                <a16:creationId xmlns:a16="http://schemas.microsoft.com/office/drawing/2014/main" id="{D9D81B29-7B71-C490-758F-7D9FFF200744}"/>
              </a:ext>
            </a:extLst>
          </p:cNvPr>
          <p:cNvSpPr>
            <a:spLocks noGrp="1"/>
          </p:cNvSpPr>
          <p:nvPr>
            <p:ph idx="1"/>
          </p:nvPr>
        </p:nvSpPr>
        <p:spPr>
          <a:xfrm>
            <a:off x="1371600" y="1446245"/>
            <a:ext cx="9601200" cy="1726163"/>
          </a:xfrm>
        </p:spPr>
        <p:txBody>
          <a:bodyPr>
            <a:normAutofit fontScale="92500"/>
          </a:bodyPr>
          <a:lstStyle/>
          <a:p>
            <a:pPr marL="0" indent="0" algn="just">
              <a:buNone/>
            </a:pPr>
            <a:r>
              <a:rPr lang="en-US" b="1" i="0" dirty="0">
                <a:solidFill>
                  <a:schemeClr val="tx1"/>
                </a:solidFill>
                <a:effectLst/>
                <a:latin typeface="Nunito" panose="020F0502020204030204" pitchFamily="2" charset="0"/>
              </a:rPr>
              <a:t>Java HashMap</a:t>
            </a:r>
            <a:r>
              <a:rPr lang="en-US" b="0" i="0" dirty="0">
                <a:solidFill>
                  <a:schemeClr val="tx1"/>
                </a:solidFill>
                <a:effectLst/>
                <a:latin typeface="Nunito" panose="020F0502020204030204" pitchFamily="2" charset="0"/>
              </a:rPr>
              <a:t> is similar to </a:t>
            </a:r>
            <a:r>
              <a:rPr lang="en-US" b="0" i="0" u="sng" dirty="0" err="1">
                <a:solidFill>
                  <a:schemeClr val="tx1"/>
                </a:solidFill>
                <a:effectLst/>
                <a:latin typeface="Nunito" panose="020F0502020204030204" pitchFamily="2" charset="0"/>
                <a:hlinkClick r:id="rId2">
                  <a:extLst>
                    <a:ext uri="{A12FA001-AC4F-418D-AE19-62706E023703}">
                      <ahyp:hlinkClr xmlns:ahyp="http://schemas.microsoft.com/office/drawing/2018/hyperlinkcolor" val="tx"/>
                    </a:ext>
                  </a:extLst>
                </a:hlinkClick>
              </a:rPr>
              <a:t>HashTable</a:t>
            </a:r>
            <a:r>
              <a:rPr lang="en-US" b="0" i="0" dirty="0">
                <a:solidFill>
                  <a:schemeClr val="tx1"/>
                </a:solidFill>
                <a:effectLst/>
                <a:latin typeface="Nunito" panose="020F0502020204030204" pitchFamily="2" charset="0"/>
              </a:rPr>
              <a:t>, but it is unsynchronized. It allows to store the null keys as well, but there should be only one null key object and there can be any number of null values. This class makes no guarantees as to the order of the map. </a:t>
            </a:r>
          </a:p>
          <a:p>
            <a:pPr marL="0" indent="0" algn="just">
              <a:buNone/>
            </a:pPr>
            <a:r>
              <a:rPr lang="en-US" b="0" i="0" dirty="0">
                <a:solidFill>
                  <a:schemeClr val="tx1"/>
                </a:solidFill>
                <a:effectLst/>
                <a:latin typeface="Nunito" panose="020F0502020204030204" pitchFamily="2" charset="0"/>
              </a:rPr>
              <a:t>To use this class and its methods, you need to import </a:t>
            </a:r>
            <a:r>
              <a:rPr lang="en-US" b="1" i="0" dirty="0" err="1">
                <a:solidFill>
                  <a:schemeClr val="tx1"/>
                </a:solidFill>
                <a:effectLst/>
                <a:latin typeface="Nunito" panose="020F0502020204030204" pitchFamily="2" charset="0"/>
              </a:rPr>
              <a:t>java.util.HashMap</a:t>
            </a:r>
            <a:r>
              <a:rPr lang="en-US" b="0" i="0" dirty="0">
                <a:solidFill>
                  <a:schemeClr val="tx1"/>
                </a:solidFill>
                <a:effectLst/>
                <a:latin typeface="Nunito" panose="020F0502020204030204" pitchFamily="2" charset="0"/>
              </a:rPr>
              <a:t> package or its superclass.</a:t>
            </a:r>
          </a:p>
          <a:p>
            <a:pPr marL="0" indent="0" algn="just">
              <a:buNone/>
            </a:pPr>
            <a:endParaRPr lang="en-IN" dirty="0">
              <a:solidFill>
                <a:schemeClr val="tx1"/>
              </a:solidFill>
            </a:endParaRPr>
          </a:p>
        </p:txBody>
      </p:sp>
      <p:sp>
        <p:nvSpPr>
          <p:cNvPr id="5" name="TextBox 4">
            <a:extLst>
              <a:ext uri="{FF2B5EF4-FFF2-40B4-BE49-F238E27FC236}">
                <a16:creationId xmlns:a16="http://schemas.microsoft.com/office/drawing/2014/main" id="{7668C92A-5E18-DC4C-2D99-33F2AB71457C}"/>
              </a:ext>
            </a:extLst>
          </p:cNvPr>
          <p:cNvSpPr txBox="1"/>
          <p:nvPr/>
        </p:nvSpPr>
        <p:spPr>
          <a:xfrm>
            <a:off x="867747" y="3429000"/>
            <a:ext cx="4497355" cy="769441"/>
          </a:xfrm>
          <a:prstGeom prst="rect">
            <a:avLst/>
          </a:prstGeom>
          <a:noFill/>
        </p:spPr>
        <p:txBody>
          <a:bodyPr wrap="square" rtlCol="0">
            <a:spAutoFit/>
          </a:bodyPr>
          <a:lstStyle/>
          <a:p>
            <a:r>
              <a:rPr lang="en-IN" sz="4400" dirty="0">
                <a:latin typeface="Franklin Gothic Book (Heading)"/>
              </a:rPr>
              <a:t>ARRAYLIST</a:t>
            </a:r>
          </a:p>
        </p:txBody>
      </p:sp>
      <p:sp>
        <p:nvSpPr>
          <p:cNvPr id="7" name="TextBox 6">
            <a:extLst>
              <a:ext uri="{FF2B5EF4-FFF2-40B4-BE49-F238E27FC236}">
                <a16:creationId xmlns:a16="http://schemas.microsoft.com/office/drawing/2014/main" id="{4847A033-C7FA-3F0A-AE53-73417EFE97ED}"/>
              </a:ext>
            </a:extLst>
          </p:cNvPr>
          <p:cNvSpPr txBox="1"/>
          <p:nvPr/>
        </p:nvSpPr>
        <p:spPr>
          <a:xfrm>
            <a:off x="1371600" y="4376057"/>
            <a:ext cx="10189029" cy="1323439"/>
          </a:xfrm>
          <a:prstGeom prst="rect">
            <a:avLst/>
          </a:prstGeom>
          <a:noFill/>
        </p:spPr>
        <p:txBody>
          <a:bodyPr wrap="square" rtlCol="0">
            <a:spAutoFit/>
          </a:bodyPr>
          <a:lstStyle/>
          <a:p>
            <a:pPr algn="just"/>
            <a:r>
              <a:rPr lang="en-US" sz="2000" b="0" i="0" dirty="0" err="1">
                <a:effectLst/>
                <a:latin typeface="Nunito" pitchFamily="2" charset="0"/>
              </a:rPr>
              <a:t>ArrayList</a:t>
            </a:r>
            <a:r>
              <a:rPr lang="en-US" sz="2000" b="0" i="0" dirty="0">
                <a:effectLst/>
                <a:latin typeface="Nunito" pitchFamily="2" charset="0"/>
              </a:rPr>
              <a:t> is a Java class implemented using the List interface. Java </a:t>
            </a:r>
            <a:r>
              <a:rPr lang="en-US" sz="2000" b="0" i="0" dirty="0" err="1">
                <a:effectLst/>
                <a:latin typeface="Nunito" pitchFamily="2" charset="0"/>
              </a:rPr>
              <a:t>ArrayList</a:t>
            </a:r>
            <a:r>
              <a:rPr lang="en-US" sz="2000" b="0" i="0" dirty="0">
                <a:effectLst/>
                <a:latin typeface="Nunito" pitchFamily="2" charset="0"/>
              </a:rPr>
              <a:t>, as the name suggests, provides the functionality of a dynamic array where the size is not fixed as an array. Also, as a part of the Collection framework, it has many features not available with arrays.</a:t>
            </a:r>
            <a:endParaRPr lang="en-IN" sz="2000" dirty="0"/>
          </a:p>
        </p:txBody>
      </p:sp>
    </p:spTree>
    <p:extLst>
      <p:ext uri="{BB962C8B-B14F-4D97-AF65-F5344CB8AC3E}">
        <p14:creationId xmlns:p14="http://schemas.microsoft.com/office/powerpoint/2010/main" val="206796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EE-459A-072E-E137-F318A37ED4B2}"/>
              </a:ext>
            </a:extLst>
          </p:cNvPr>
          <p:cNvSpPr>
            <a:spLocks noGrp="1"/>
          </p:cNvSpPr>
          <p:nvPr>
            <p:ph type="title"/>
          </p:nvPr>
        </p:nvSpPr>
        <p:spPr>
          <a:xfrm>
            <a:off x="849086" y="685800"/>
            <a:ext cx="10123714" cy="825759"/>
          </a:xfrm>
        </p:spPr>
        <p:txBody>
          <a:bodyPr/>
          <a:lstStyle/>
          <a:p>
            <a:r>
              <a:rPr lang="en-IN" dirty="0"/>
              <a:t>ARCHITECTURE</a:t>
            </a:r>
          </a:p>
        </p:txBody>
      </p:sp>
      <p:sp>
        <p:nvSpPr>
          <p:cNvPr id="3" name="Content Placeholder 2">
            <a:extLst>
              <a:ext uri="{FF2B5EF4-FFF2-40B4-BE49-F238E27FC236}">
                <a16:creationId xmlns:a16="http://schemas.microsoft.com/office/drawing/2014/main" id="{56C56229-4B85-13AC-E4C6-BAE447010E97}"/>
              </a:ext>
            </a:extLst>
          </p:cNvPr>
          <p:cNvSpPr>
            <a:spLocks noGrp="1"/>
          </p:cNvSpPr>
          <p:nvPr>
            <p:ph idx="1"/>
          </p:nvPr>
        </p:nvSpPr>
        <p:spPr>
          <a:xfrm>
            <a:off x="849086" y="1511559"/>
            <a:ext cx="10123714" cy="5019870"/>
          </a:xfrm>
        </p:spPr>
        <p:txBody>
          <a:bodyPr>
            <a:noAutofit/>
          </a:bodyPr>
          <a:lstStyle/>
          <a:p>
            <a:pPr marL="0" indent="0">
              <a:buNone/>
            </a:pPr>
            <a:r>
              <a:rPr lang="en-US" dirty="0">
                <a:latin typeface="+mj-lt"/>
              </a:rPr>
              <a:t>1. Class Definition</a:t>
            </a:r>
          </a:p>
          <a:p>
            <a:pPr marL="0" indent="0">
              <a:buNone/>
            </a:pPr>
            <a:r>
              <a:rPr lang="en-US" dirty="0">
                <a:latin typeface="+mj-lt"/>
              </a:rPr>
              <a:t>   - Define </a:t>
            </a:r>
            <a:r>
              <a:rPr lang="en-US" dirty="0" err="1">
                <a:latin typeface="+mj-lt"/>
              </a:rPr>
              <a:t>CandyConsumption</a:t>
            </a:r>
            <a:r>
              <a:rPr lang="en-US" dirty="0">
                <a:latin typeface="+mj-lt"/>
              </a:rPr>
              <a:t> class with attributes and methods.</a:t>
            </a:r>
          </a:p>
          <a:p>
            <a:pPr marL="0" indent="0">
              <a:buNone/>
            </a:pPr>
            <a:r>
              <a:rPr lang="en-US" dirty="0">
                <a:latin typeface="+mj-lt"/>
              </a:rPr>
              <a:t>2. Data Initialization</a:t>
            </a:r>
          </a:p>
          <a:p>
            <a:pPr marL="0" indent="0">
              <a:buNone/>
            </a:pPr>
            <a:r>
              <a:rPr lang="en-US" dirty="0">
                <a:latin typeface="+mj-lt"/>
              </a:rPr>
              <a:t>   - Create an array cc of </a:t>
            </a:r>
            <a:r>
              <a:rPr lang="en-US" dirty="0" err="1">
                <a:latin typeface="+mj-lt"/>
              </a:rPr>
              <a:t>CandyConsumption</a:t>
            </a:r>
            <a:r>
              <a:rPr lang="en-US" dirty="0">
                <a:latin typeface="+mj-lt"/>
              </a:rPr>
              <a:t> objects with specific data.</a:t>
            </a:r>
          </a:p>
          <a:p>
            <a:pPr marL="0" indent="0">
              <a:buNone/>
            </a:pPr>
            <a:r>
              <a:rPr lang="en-US" dirty="0">
                <a:latin typeface="+mj-lt"/>
              </a:rPr>
              <a:t>3. Data Aggregation</a:t>
            </a:r>
          </a:p>
          <a:p>
            <a:pPr marL="0" indent="0">
              <a:buNone/>
            </a:pPr>
            <a:r>
              <a:rPr lang="en-US" dirty="0">
                <a:latin typeface="+mj-lt"/>
              </a:rPr>
              <a:t>   - Define a method aggregate to aggregate candy consumption data.</a:t>
            </a:r>
          </a:p>
          <a:p>
            <a:pPr marL="0" indent="0">
              <a:buNone/>
            </a:pPr>
            <a:r>
              <a:rPr lang="en-US" dirty="0">
                <a:latin typeface="+mj-lt"/>
              </a:rPr>
              <a:t>   - Use </a:t>
            </a:r>
            <a:r>
              <a:rPr lang="en-US" dirty="0" err="1">
                <a:latin typeface="+mj-lt"/>
              </a:rPr>
              <a:t>HashMaps</a:t>
            </a:r>
            <a:r>
              <a:rPr lang="en-US" dirty="0">
                <a:latin typeface="+mj-lt"/>
              </a:rPr>
              <a:t> to store candy-date-consumption mapping and calculate total consumption </a:t>
            </a:r>
            <a:r>
              <a:rPr lang="en-US" dirty="0" err="1">
                <a:latin typeface="+mj-lt"/>
              </a:rPr>
              <a:t>datewise</a:t>
            </a:r>
            <a:r>
              <a:rPr lang="en-US" dirty="0">
                <a:latin typeface="+mj-lt"/>
              </a:rPr>
              <a:t> and </a:t>
            </a:r>
            <a:r>
              <a:rPr lang="en-US" dirty="0" err="1">
                <a:latin typeface="+mj-lt"/>
              </a:rPr>
              <a:t>candywise</a:t>
            </a:r>
            <a:r>
              <a:rPr lang="en-US" dirty="0">
                <a:latin typeface="+mj-lt"/>
              </a:rPr>
              <a:t>.</a:t>
            </a:r>
          </a:p>
          <a:p>
            <a:pPr marL="0" indent="0">
              <a:buNone/>
            </a:pPr>
            <a:r>
              <a:rPr lang="en-US" dirty="0">
                <a:latin typeface="+mj-lt"/>
              </a:rPr>
              <a:t>4. Display Aggregated Data</a:t>
            </a:r>
          </a:p>
          <a:p>
            <a:pPr marL="0" indent="0">
              <a:buNone/>
            </a:pPr>
            <a:r>
              <a:rPr lang="en-US" dirty="0">
                <a:latin typeface="+mj-lt"/>
              </a:rPr>
              <a:t>   - Print the header line.</a:t>
            </a:r>
          </a:p>
          <a:p>
            <a:pPr marL="0" indent="0">
              <a:buNone/>
            </a:pPr>
            <a:r>
              <a:rPr lang="en-US" dirty="0">
                <a:latin typeface="+mj-lt"/>
              </a:rPr>
              <a:t>   - Iterate through candies and dates to print consumption values.</a:t>
            </a:r>
          </a:p>
          <a:p>
            <a:pPr marL="0" indent="0">
              <a:buNone/>
            </a:pPr>
            <a:r>
              <a:rPr lang="en-US" dirty="0">
                <a:latin typeface="+mj-lt"/>
              </a:rPr>
              <a:t>   - Print the total consumption </a:t>
            </a:r>
            <a:r>
              <a:rPr lang="en-US" dirty="0" err="1">
                <a:latin typeface="+mj-lt"/>
              </a:rPr>
              <a:t>datewise</a:t>
            </a:r>
            <a:r>
              <a:rPr lang="en-US" dirty="0">
                <a:latin typeface="+mj-lt"/>
              </a:rPr>
              <a:t> as the last line.</a:t>
            </a:r>
          </a:p>
          <a:p>
            <a:pPr marL="0" indent="0">
              <a:buNone/>
            </a:pPr>
            <a:endParaRPr lang="en-US" dirty="0">
              <a:latin typeface="+mj-lt"/>
            </a:endParaRPr>
          </a:p>
        </p:txBody>
      </p:sp>
    </p:spTree>
    <p:extLst>
      <p:ext uri="{BB962C8B-B14F-4D97-AF65-F5344CB8AC3E}">
        <p14:creationId xmlns:p14="http://schemas.microsoft.com/office/powerpoint/2010/main" val="323533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638BEB-942C-420C-2B8A-48F569DA4D4A}"/>
              </a:ext>
            </a:extLst>
          </p:cNvPr>
          <p:cNvSpPr>
            <a:spLocks noGrp="1"/>
          </p:cNvSpPr>
          <p:nvPr>
            <p:ph type="body" idx="1"/>
          </p:nvPr>
        </p:nvSpPr>
        <p:spPr>
          <a:xfrm>
            <a:off x="1371600" y="1073020"/>
            <a:ext cx="4443984" cy="727788"/>
          </a:xfrm>
        </p:spPr>
        <p:txBody>
          <a:bodyPr/>
          <a:lstStyle/>
          <a:p>
            <a:r>
              <a:rPr lang="en-IN" dirty="0"/>
              <a:t>ADVANTAGES</a:t>
            </a:r>
          </a:p>
        </p:txBody>
      </p:sp>
      <p:sp>
        <p:nvSpPr>
          <p:cNvPr id="4" name="Content Placeholder 3">
            <a:extLst>
              <a:ext uri="{FF2B5EF4-FFF2-40B4-BE49-F238E27FC236}">
                <a16:creationId xmlns:a16="http://schemas.microsoft.com/office/drawing/2014/main" id="{512DDBC4-E9A7-EAB2-94D1-1ABAB68B0CCE}"/>
              </a:ext>
            </a:extLst>
          </p:cNvPr>
          <p:cNvSpPr>
            <a:spLocks noGrp="1"/>
          </p:cNvSpPr>
          <p:nvPr>
            <p:ph sz="half" idx="2"/>
          </p:nvPr>
        </p:nvSpPr>
        <p:spPr>
          <a:xfrm>
            <a:off x="1371600" y="2313993"/>
            <a:ext cx="4443984" cy="3553408"/>
          </a:xfrm>
        </p:spPr>
        <p:txBody>
          <a:bodyPr/>
          <a:lstStyle/>
          <a:p>
            <a:r>
              <a:rPr lang="en-IN" dirty="0"/>
              <a:t>Readable</a:t>
            </a:r>
          </a:p>
          <a:p>
            <a:r>
              <a:rPr lang="en-IN" dirty="0"/>
              <a:t>Modular</a:t>
            </a:r>
          </a:p>
          <a:p>
            <a:r>
              <a:rPr lang="en-IN" dirty="0"/>
              <a:t>Object oriented approach</a:t>
            </a:r>
          </a:p>
          <a:p>
            <a:r>
              <a:rPr lang="en-IN" dirty="0"/>
              <a:t>Usage of Data Structures</a:t>
            </a:r>
          </a:p>
          <a:p>
            <a:pPr marL="0" indent="0">
              <a:buNone/>
            </a:pPr>
            <a:endParaRPr lang="en-IN" dirty="0"/>
          </a:p>
        </p:txBody>
      </p:sp>
      <p:sp>
        <p:nvSpPr>
          <p:cNvPr id="5" name="Text Placeholder 4">
            <a:extLst>
              <a:ext uri="{FF2B5EF4-FFF2-40B4-BE49-F238E27FC236}">
                <a16:creationId xmlns:a16="http://schemas.microsoft.com/office/drawing/2014/main" id="{AC23B4E1-3207-DB1E-7C0D-451A75DFE900}"/>
              </a:ext>
            </a:extLst>
          </p:cNvPr>
          <p:cNvSpPr>
            <a:spLocks noGrp="1"/>
          </p:cNvSpPr>
          <p:nvPr>
            <p:ph type="body" sz="quarter" idx="3"/>
          </p:nvPr>
        </p:nvSpPr>
        <p:spPr>
          <a:xfrm>
            <a:off x="6525014" y="1073020"/>
            <a:ext cx="4443984" cy="727788"/>
          </a:xfrm>
        </p:spPr>
        <p:txBody>
          <a:bodyPr/>
          <a:lstStyle/>
          <a:p>
            <a:r>
              <a:rPr lang="en-IN" dirty="0"/>
              <a:t>DISADVANTAGES</a:t>
            </a:r>
          </a:p>
        </p:txBody>
      </p:sp>
      <p:sp>
        <p:nvSpPr>
          <p:cNvPr id="6" name="Content Placeholder 5">
            <a:extLst>
              <a:ext uri="{FF2B5EF4-FFF2-40B4-BE49-F238E27FC236}">
                <a16:creationId xmlns:a16="http://schemas.microsoft.com/office/drawing/2014/main" id="{A9AA604E-E6CC-E7E9-BD0E-CAE181498907}"/>
              </a:ext>
            </a:extLst>
          </p:cNvPr>
          <p:cNvSpPr>
            <a:spLocks noGrp="1"/>
          </p:cNvSpPr>
          <p:nvPr>
            <p:ph sz="quarter" idx="4"/>
          </p:nvPr>
        </p:nvSpPr>
        <p:spPr>
          <a:xfrm>
            <a:off x="6525014" y="2313993"/>
            <a:ext cx="4443984" cy="3553408"/>
          </a:xfrm>
        </p:spPr>
        <p:txBody>
          <a:bodyPr/>
          <a:lstStyle/>
          <a:p>
            <a:r>
              <a:rPr lang="en-IN" dirty="0"/>
              <a:t>Array size</a:t>
            </a:r>
          </a:p>
          <a:p>
            <a:r>
              <a:rPr lang="en-IN" dirty="0"/>
              <a:t>Limited error handling</a:t>
            </a:r>
          </a:p>
          <a:p>
            <a:r>
              <a:rPr lang="en-IN" dirty="0"/>
              <a:t>Static methods</a:t>
            </a:r>
          </a:p>
          <a:p>
            <a:r>
              <a:rPr lang="en-IN" dirty="0"/>
              <a:t>Single Responsibility principle</a:t>
            </a:r>
          </a:p>
          <a:p>
            <a:endParaRPr lang="en-IN" dirty="0"/>
          </a:p>
        </p:txBody>
      </p:sp>
    </p:spTree>
    <p:extLst>
      <p:ext uri="{BB962C8B-B14F-4D97-AF65-F5344CB8AC3E}">
        <p14:creationId xmlns:p14="http://schemas.microsoft.com/office/powerpoint/2010/main" val="261633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80DD-6028-1D31-4263-82815BF2692D}"/>
              </a:ext>
            </a:extLst>
          </p:cNvPr>
          <p:cNvSpPr>
            <a:spLocks noGrp="1"/>
          </p:cNvSpPr>
          <p:nvPr>
            <p:ph type="title"/>
          </p:nvPr>
        </p:nvSpPr>
        <p:spPr>
          <a:xfrm>
            <a:off x="811763" y="685800"/>
            <a:ext cx="10161037" cy="760445"/>
          </a:xfrm>
        </p:spPr>
        <p:txBody>
          <a:bodyPr/>
          <a:lstStyle/>
          <a:p>
            <a:r>
              <a:rPr lang="en-IN" dirty="0"/>
              <a:t>ALGORITHM</a:t>
            </a:r>
          </a:p>
        </p:txBody>
      </p:sp>
      <p:sp>
        <p:nvSpPr>
          <p:cNvPr id="3" name="Content Placeholder 2">
            <a:extLst>
              <a:ext uri="{FF2B5EF4-FFF2-40B4-BE49-F238E27FC236}">
                <a16:creationId xmlns:a16="http://schemas.microsoft.com/office/drawing/2014/main" id="{FFDD2BC9-C978-42E9-8D85-6E2D9B5D71B4}"/>
              </a:ext>
            </a:extLst>
          </p:cNvPr>
          <p:cNvSpPr>
            <a:spLocks noGrp="1"/>
          </p:cNvSpPr>
          <p:nvPr>
            <p:ph idx="1"/>
          </p:nvPr>
        </p:nvSpPr>
        <p:spPr>
          <a:xfrm>
            <a:off x="1371600" y="1642188"/>
            <a:ext cx="9601200" cy="4973216"/>
          </a:xfrm>
        </p:spPr>
        <p:txBody>
          <a:bodyPr>
            <a:normAutofit fontScale="92500" lnSpcReduction="10000"/>
          </a:bodyPr>
          <a:lstStyle/>
          <a:p>
            <a:pPr marL="457200" indent="-457200">
              <a:buAutoNum type="arabicPeriod"/>
            </a:pPr>
            <a:r>
              <a:rPr lang="en-US" dirty="0"/>
              <a:t>Data Initialization: </a:t>
            </a:r>
          </a:p>
          <a:p>
            <a:pPr marL="0" indent="0">
              <a:buNone/>
            </a:pPr>
            <a:r>
              <a:rPr lang="en-US" dirty="0"/>
              <a:t>    - Create an array of ‘</a:t>
            </a:r>
            <a:r>
              <a:rPr lang="en-US" dirty="0" err="1"/>
              <a:t>CandyConsumption</a:t>
            </a:r>
            <a:r>
              <a:rPr lang="en-US" dirty="0"/>
              <a:t>’ and fill it with sample data representing candy consumption records and print the header line displaying columns date, candy consumption.</a:t>
            </a:r>
          </a:p>
          <a:p>
            <a:pPr marL="0" indent="0">
              <a:buNone/>
            </a:pPr>
            <a:r>
              <a:rPr lang="en-US" dirty="0"/>
              <a:t>2. Aggregation Process :</a:t>
            </a:r>
          </a:p>
          <a:p>
            <a:pPr marL="0" indent="0">
              <a:buNone/>
            </a:pPr>
            <a:r>
              <a:rPr lang="en-US" dirty="0"/>
              <a:t>   - Initialize data structures: map(HashMap), dates(</a:t>
            </a:r>
            <a:r>
              <a:rPr lang="en-US" dirty="0" err="1"/>
              <a:t>ArrayList</a:t>
            </a:r>
            <a:r>
              <a:rPr lang="en-US" dirty="0"/>
              <a:t>), </a:t>
            </a:r>
            <a:r>
              <a:rPr lang="en-US" dirty="0" err="1"/>
              <a:t>consumptionDatewise</a:t>
            </a:r>
            <a:r>
              <a:rPr lang="en-US" dirty="0"/>
              <a:t> (HashMap-total consumption </a:t>
            </a:r>
            <a:r>
              <a:rPr lang="en-US" dirty="0" err="1"/>
              <a:t>datewise</a:t>
            </a:r>
            <a:r>
              <a:rPr lang="en-US" dirty="0"/>
              <a:t>), </a:t>
            </a:r>
            <a:r>
              <a:rPr lang="en-US" dirty="0" err="1"/>
              <a:t>consumptionCandywise</a:t>
            </a:r>
            <a:r>
              <a:rPr lang="en-US" dirty="0"/>
              <a:t>(HashMap- total consumption </a:t>
            </a:r>
            <a:r>
              <a:rPr lang="en-US" dirty="0" err="1"/>
              <a:t>Candywise</a:t>
            </a:r>
            <a:r>
              <a:rPr lang="en-US" dirty="0"/>
              <a:t>) and calculate total consumption.</a:t>
            </a:r>
          </a:p>
          <a:p>
            <a:pPr marL="0" indent="0">
              <a:buNone/>
            </a:pPr>
            <a:r>
              <a:rPr lang="en-US" dirty="0"/>
              <a:t>3. After Aggregation Output:</a:t>
            </a:r>
          </a:p>
          <a:p>
            <a:pPr marL="0" indent="0">
              <a:buNone/>
            </a:pPr>
            <a:r>
              <a:rPr lang="en-US" dirty="0"/>
              <a:t>   - Print a header line for the aggregated table, displaying dates, candies, and a total column.</a:t>
            </a:r>
          </a:p>
          <a:p>
            <a:pPr marL="0" indent="0">
              <a:buNone/>
            </a:pPr>
            <a:r>
              <a:rPr lang="en-US" dirty="0"/>
              <a:t>4. Print Total Consumption </a:t>
            </a:r>
            <a:r>
              <a:rPr lang="en-US" dirty="0" err="1"/>
              <a:t>Datewise</a:t>
            </a:r>
            <a:r>
              <a:rPr lang="en-US" dirty="0"/>
              <a:t>:</a:t>
            </a:r>
          </a:p>
          <a:p>
            <a:pPr marL="0" indent="0">
              <a:buNone/>
            </a:pPr>
            <a:r>
              <a:rPr lang="en-US" dirty="0"/>
              <a:t>   - Print a line displaying the total consumption </a:t>
            </a:r>
            <a:r>
              <a:rPr lang="en-US" dirty="0" err="1"/>
              <a:t>datewise</a:t>
            </a:r>
            <a:r>
              <a:rPr lang="en-US" dirty="0"/>
              <a:t>.</a:t>
            </a:r>
            <a:endParaRPr lang="en-IN"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103772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E8BF-297B-FE37-243F-F193E6F9880D}"/>
              </a:ext>
            </a:extLst>
          </p:cNvPr>
          <p:cNvSpPr>
            <a:spLocks noGrp="1"/>
          </p:cNvSpPr>
          <p:nvPr>
            <p:ph type="title"/>
          </p:nvPr>
        </p:nvSpPr>
        <p:spPr>
          <a:xfrm>
            <a:off x="731478" y="685800"/>
            <a:ext cx="10241322" cy="760445"/>
          </a:xfrm>
        </p:spPr>
        <p:txBody>
          <a:bodyPr/>
          <a:lstStyle/>
          <a:p>
            <a:r>
              <a:rPr lang="en-IN" dirty="0"/>
              <a:t>CODE</a:t>
            </a:r>
          </a:p>
        </p:txBody>
      </p:sp>
      <p:pic>
        <p:nvPicPr>
          <p:cNvPr id="5" name="Content Placeholder 4">
            <a:extLst>
              <a:ext uri="{FF2B5EF4-FFF2-40B4-BE49-F238E27FC236}">
                <a16:creationId xmlns:a16="http://schemas.microsoft.com/office/drawing/2014/main" id="{4D11E08F-7EED-D290-5825-8633360694EB}"/>
              </a:ext>
            </a:extLst>
          </p:cNvPr>
          <p:cNvPicPr>
            <a:picLocks noGrp="1" noChangeAspect="1"/>
          </p:cNvPicPr>
          <p:nvPr>
            <p:ph idx="1"/>
          </p:nvPr>
        </p:nvPicPr>
        <p:blipFill>
          <a:blip r:embed="rId2"/>
          <a:stretch>
            <a:fillRect/>
          </a:stretch>
        </p:blipFill>
        <p:spPr>
          <a:xfrm>
            <a:off x="731478" y="1362269"/>
            <a:ext cx="6033216" cy="5495731"/>
          </a:xfrm>
        </p:spPr>
      </p:pic>
      <p:pic>
        <p:nvPicPr>
          <p:cNvPr id="7" name="Picture 6">
            <a:extLst>
              <a:ext uri="{FF2B5EF4-FFF2-40B4-BE49-F238E27FC236}">
                <a16:creationId xmlns:a16="http://schemas.microsoft.com/office/drawing/2014/main" id="{EB2DE36F-9A4D-58D3-9D19-06A1D988D9DA}"/>
              </a:ext>
            </a:extLst>
          </p:cNvPr>
          <p:cNvPicPr>
            <a:picLocks noChangeAspect="1"/>
          </p:cNvPicPr>
          <p:nvPr/>
        </p:nvPicPr>
        <p:blipFill>
          <a:blip r:embed="rId3"/>
          <a:stretch>
            <a:fillRect/>
          </a:stretch>
        </p:blipFill>
        <p:spPr>
          <a:xfrm>
            <a:off x="6764694" y="1362268"/>
            <a:ext cx="5427306" cy="5495731"/>
          </a:xfrm>
          <a:prstGeom prst="rect">
            <a:avLst/>
          </a:prstGeom>
        </p:spPr>
      </p:pic>
    </p:spTree>
    <p:extLst>
      <p:ext uri="{BB962C8B-B14F-4D97-AF65-F5344CB8AC3E}">
        <p14:creationId xmlns:p14="http://schemas.microsoft.com/office/powerpoint/2010/main" val="272913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452878-A86B-120A-E09B-78DFA3D033AD}"/>
              </a:ext>
            </a:extLst>
          </p:cNvPr>
          <p:cNvPicPr>
            <a:picLocks noChangeAspect="1"/>
          </p:cNvPicPr>
          <p:nvPr/>
        </p:nvPicPr>
        <p:blipFill>
          <a:blip r:embed="rId2"/>
          <a:stretch>
            <a:fillRect/>
          </a:stretch>
        </p:blipFill>
        <p:spPr>
          <a:xfrm>
            <a:off x="746469" y="60668"/>
            <a:ext cx="6904633" cy="6736664"/>
          </a:xfrm>
          <a:prstGeom prst="rect">
            <a:avLst/>
          </a:prstGeom>
        </p:spPr>
      </p:pic>
      <p:pic>
        <p:nvPicPr>
          <p:cNvPr id="5" name="Picture 4">
            <a:extLst>
              <a:ext uri="{FF2B5EF4-FFF2-40B4-BE49-F238E27FC236}">
                <a16:creationId xmlns:a16="http://schemas.microsoft.com/office/drawing/2014/main" id="{25D5F736-C30C-6262-665C-53CC9DC17B70}"/>
              </a:ext>
            </a:extLst>
          </p:cNvPr>
          <p:cNvPicPr>
            <a:picLocks noChangeAspect="1"/>
          </p:cNvPicPr>
          <p:nvPr/>
        </p:nvPicPr>
        <p:blipFill>
          <a:blip r:embed="rId3"/>
          <a:stretch>
            <a:fillRect/>
          </a:stretch>
        </p:blipFill>
        <p:spPr>
          <a:xfrm>
            <a:off x="7651102" y="1055688"/>
            <a:ext cx="4611741" cy="3421677"/>
          </a:xfrm>
          <a:prstGeom prst="rect">
            <a:avLst/>
          </a:prstGeom>
        </p:spPr>
      </p:pic>
    </p:spTree>
    <p:extLst>
      <p:ext uri="{BB962C8B-B14F-4D97-AF65-F5344CB8AC3E}">
        <p14:creationId xmlns:p14="http://schemas.microsoft.com/office/powerpoint/2010/main" val="35599509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{C3ED35CE-6123-46C7-9D8E-DD25BE4D51D0}tf10001105</Template>
  <TotalTime>212</TotalTime>
  <Words>624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Book (Heading)</vt:lpstr>
      <vt:lpstr>Nunito</vt:lpstr>
      <vt:lpstr>Crop</vt:lpstr>
      <vt:lpstr>Data AGGREGATION</vt:lpstr>
      <vt:lpstr>WHAT IS DATA AGGREGATION?</vt:lpstr>
      <vt:lpstr>Concept used in this case studies</vt:lpstr>
      <vt:lpstr>HASHMAP</vt:lpstr>
      <vt:lpstr>ARCHITECTURE</vt:lpstr>
      <vt:lpstr>PowerPoint Presentation</vt:lpstr>
      <vt:lpstr>ALGORITHM</vt:lpstr>
      <vt:lpstr>CODE</vt:lpstr>
      <vt:lpstr>PowerPoint Presentation</vt:lpstr>
      <vt:lpstr>OUTPUT</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creator>Gurrala Sreeja</dc:creator>
  <cp:lastModifiedBy>Raziya Ammulu</cp:lastModifiedBy>
  <cp:revision>2</cp:revision>
  <dcterms:created xsi:type="dcterms:W3CDTF">2023-12-31T09:29:50Z</dcterms:created>
  <dcterms:modified xsi:type="dcterms:W3CDTF">2024-01-11T12:56:11Z</dcterms:modified>
</cp:coreProperties>
</file>