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7" r:id="rId2"/>
    <p:sldId id="259" r:id="rId3"/>
    <p:sldId id="258" r:id="rId4"/>
    <p:sldId id="260" r:id="rId5"/>
    <p:sldId id="261" r:id="rId6"/>
    <p:sldId id="277" r:id="rId7"/>
    <p:sldId id="278" r:id="rId8"/>
    <p:sldId id="279" r:id="rId9"/>
    <p:sldId id="280" r:id="rId10"/>
    <p:sldId id="282" r:id="rId11"/>
    <p:sldId id="28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9"/>
            <p14:sldId id="258"/>
            <p14:sldId id="260"/>
            <p14:sldId id="261"/>
            <p14:sldId id="277"/>
            <p14:sldId id="278"/>
            <p14:sldId id="279"/>
            <p14:sldId id="280"/>
            <p14:sldId id="282"/>
            <p14:sldId id="283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/>
        </p14:section>
        <p14:section name="Group Member 3" id="{0DAD77B1-60C5-4EB2-933E-C56E97A5B2A7}">
          <p14:sldIdLst/>
        </p14:section>
        <p14:section name="General Closing" id="{4AB6C702-EE4D-4283-ACB0-770710E41AE6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FC481-C0E1-C34D-7518-B631F0F554DC}" v="84" dt="2021-03-23T16:00:12.261"/>
    <p1510:client id="{06C8F567-A777-A37F-501B-AC5BD9A692ED}" v="1" dt="2021-03-23T14:41:34.853"/>
    <p1510:client id="{14740BD6-7110-5325-023C-4A1FA377BF61}" v="1856" dt="2021-03-23T15:51:32.907"/>
    <p1510:client id="{21C3F800-3825-4749-88F6-D64D0573C6D8}" v="2048" dt="2021-03-23T14:28:09.539"/>
    <p1510:client id="{996DDCD9-6041-1EC0-5AAF-F54FEED11872}" v="1051" dt="2021-03-23T15:13:01.373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/>
            </a:br>
            <a:r>
              <a:rPr lang="en-US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/>
          </a:p>
          <a:p>
            <a:r>
              <a:rPr lang="en-US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8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7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8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stantinosst23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azkey23/Serverless-On-Edge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erverlessbench.systems/socc20-serverlessbench.pdf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github.com/kpavel/lean-openwhisk-performanc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JTU-IPADS/ServerlessBench" TargetMode="External"/><Relationship Id="rId5" Type="http://schemas.openxmlformats.org/officeDocument/2006/relationships/hyperlink" Target="https://medium.com/openwhisk/apache-openwhisk-meets-raspberry-pi-e346e555b56a" TargetMode="External"/><Relationship Id="rId4" Type="http://schemas.openxmlformats.org/officeDocument/2006/relationships/hyperlink" Target="https://medium.com/openwhisk/lean-openwhisk-open-source-faas-for-edge-computing-fb823c6bbb9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3706865"/>
            <a:ext cx="7446400" cy="399914"/>
          </a:xfrm>
        </p:spPr>
        <p:txBody>
          <a:bodyPr/>
          <a:lstStyle/>
          <a:p>
            <a:r>
              <a:rPr lang="en-US"/>
              <a:t>S</a:t>
            </a:r>
            <a:r>
              <a:rPr lang="en-US" sz="4800"/>
              <a:t>erverless On Edge</a:t>
            </a:r>
            <a:br>
              <a:rPr lang="en-US" sz="4800"/>
            </a:br>
            <a:r>
              <a:rPr lang="en-US" sz="4800"/>
              <a:t>Lean-</a:t>
            </a:r>
            <a:r>
              <a:rPr lang="en-US" sz="4800" err="1"/>
              <a:t>Openwhisk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" y="5798689"/>
            <a:ext cx="8144134" cy="11176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err="1">
                <a:solidFill>
                  <a:schemeClr val="bg1">
                    <a:lumMod val="75000"/>
                    <a:lumOff val="25000"/>
                  </a:schemeClr>
                </a:solidFill>
              </a:rPr>
              <a:t>Στ</a:t>
            </a: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r>
              <a:rPr lang="en-US" err="1">
                <a:solidFill>
                  <a:schemeClr val="bg1">
                    <a:lumMod val="75000"/>
                    <a:lumOff val="25000"/>
                  </a:schemeClr>
                </a:solidFill>
              </a:rPr>
              <a:t>υρ</a:t>
            </a: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r>
              <a:rPr lang="en-US" err="1">
                <a:solidFill>
                  <a:schemeClr val="bg1">
                    <a:lumMod val="75000"/>
                    <a:lumOff val="25000"/>
                  </a:schemeClr>
                </a:solidFill>
              </a:rPr>
              <a:t>κάκης</a:t>
            </a: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75000"/>
                    <a:lumOff val="25000"/>
                  </a:schemeClr>
                </a:solidFill>
              </a:rPr>
              <a:t>Κωνστ</a:t>
            </a: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r>
              <a:rPr lang="en-US" err="1">
                <a:solidFill>
                  <a:schemeClr val="bg1">
                    <a:lumMod val="75000"/>
                    <a:lumOff val="25000"/>
                  </a:schemeClr>
                </a:solidFill>
              </a:rPr>
              <a:t>ντίνος</a:t>
            </a:r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Kostantinosst23@gmail.com</a:t>
            </a:r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https://github.com/razkey23/Serverless-On-Edge</a:t>
            </a:r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>
            <a:extLst>
              <a:ext uri="{FF2B5EF4-FFF2-40B4-BE49-F238E27FC236}">
                <a16:creationId xmlns:a16="http://schemas.microsoft.com/office/drawing/2014/main" id="{861DF010-4565-4959-83AC-0DBD907F3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910555A6-DA97-446D-AAF3-4D3DF927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3D54FB25-30BE-4ACF-842A-6DFF80A2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FCFECEED-2D8C-4A8C-A385-F69E174B0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6EF9F138-4DD6-4064-8340-353C97028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22">
            <a:extLst>
              <a:ext uri="{FF2B5EF4-FFF2-40B4-BE49-F238E27FC236}">
                <a16:creationId xmlns:a16="http://schemas.microsoft.com/office/drawing/2014/main" id="{1A874E83-F65C-438A-B387-224D33FB0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F50A0C-FDB0-49FD-9EF6-D8F83891E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20" name="Rectangle 26">
            <a:extLst>
              <a:ext uri="{FF2B5EF4-FFF2-40B4-BE49-F238E27FC236}">
                <a16:creationId xmlns:a16="http://schemas.microsoft.com/office/drawing/2014/main" id="{BA8BADBF-FAC3-4598-90F2-DE96964C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8" y="0"/>
            <a:ext cx="12188952" cy="4557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688E201-2CAF-4A94-B727-F6545A108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Experiment B</a:t>
            </a: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4AD1F452-8D16-456D-856A-E52B3CB86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id="{2C563935-AE17-4A2F-A520-0356B55E8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72B7E8-4376-4265-AF50-31B2379F0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E9799-A972-4391-994E-1C33B595C94D}"/>
              </a:ext>
            </a:extLst>
          </p:cNvPr>
          <p:cNvSpPr txBox="1"/>
          <p:nvPr/>
        </p:nvSpPr>
        <p:spPr>
          <a:xfrm>
            <a:off x="2828693" y="242910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24E6FC2-0773-422F-AC3F-C0BFC8E72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521" y="2788"/>
            <a:ext cx="6190784" cy="4547837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04A70B9-C0AF-4E34-9E31-6E886F168B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2547" y="2788"/>
            <a:ext cx="6135027" cy="45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2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>
            <a:extLst>
              <a:ext uri="{FF2B5EF4-FFF2-40B4-BE49-F238E27FC236}">
                <a16:creationId xmlns:a16="http://schemas.microsoft.com/office/drawing/2014/main" id="{861DF010-4565-4959-83AC-0DBD907F3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910555A6-DA97-446D-AAF3-4D3DF927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3D54FB25-30BE-4ACF-842A-6DFF80A2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FCFECEED-2D8C-4A8C-A385-F69E174B0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6EF9F138-4DD6-4064-8340-353C97028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22">
            <a:extLst>
              <a:ext uri="{FF2B5EF4-FFF2-40B4-BE49-F238E27FC236}">
                <a16:creationId xmlns:a16="http://schemas.microsoft.com/office/drawing/2014/main" id="{1A874E83-F65C-438A-B387-224D33FB0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F50A0C-FDB0-49FD-9EF6-D8F83891E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20" name="Rectangle 26">
            <a:extLst>
              <a:ext uri="{FF2B5EF4-FFF2-40B4-BE49-F238E27FC236}">
                <a16:creationId xmlns:a16="http://schemas.microsoft.com/office/drawing/2014/main" id="{BA8BADBF-FAC3-4598-90F2-DE96964C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8" y="0"/>
            <a:ext cx="12188952" cy="4557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688E201-2CAF-4A94-B727-F6545A108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Experiment C</a:t>
            </a: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4AD1F452-8D16-456D-856A-E52B3CB86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id="{2C563935-AE17-4A2F-A520-0356B55E8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72B7E8-4376-4265-AF50-31B2379F0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E9799-A972-4391-994E-1C33B595C94D}"/>
              </a:ext>
            </a:extLst>
          </p:cNvPr>
          <p:cNvSpPr txBox="1"/>
          <p:nvPr/>
        </p:nvSpPr>
        <p:spPr>
          <a:xfrm>
            <a:off x="2828693" y="242910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pic>
        <p:nvPicPr>
          <p:cNvPr id="6" name="Picture 6" descr="Chart, shape&#10;&#10;Description automatically generated">
            <a:extLst>
              <a:ext uri="{FF2B5EF4-FFF2-40B4-BE49-F238E27FC236}">
                <a16:creationId xmlns:a16="http://schemas.microsoft.com/office/drawing/2014/main" id="{CA8454E4-F3FB-4C68-86C1-7D8EDF4342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62748" y="-523659"/>
            <a:ext cx="7426710" cy="5090530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FB654BE-53C6-4CDC-868A-D5CD982BD6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400" y="154259"/>
            <a:ext cx="5763321" cy="38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995" y="661106"/>
            <a:ext cx="6285240" cy="565178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Backend Concurrency is advised to be kept between 1 and 5.Otherwise latency is raised to unwanted levels and throughput plummets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Payloads above 100ΚΒ-200KB are discouraged since latency skyrockets and the achieved throughput gets significantly low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Data transfer for up to 100K doesn't cause significant increase in latency which seems promising for future optimizations in scheduling the functions (maybe partition big ones into smaller?)</a:t>
            </a:r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467" y="994838"/>
            <a:ext cx="9613861" cy="1080938"/>
          </a:xfrm>
        </p:spPr>
        <p:txBody>
          <a:bodyPr/>
          <a:lstStyle/>
          <a:p>
            <a:r>
              <a:rPr lang="en-US"/>
              <a:t>Thank you </a:t>
            </a:r>
            <a:br>
              <a:rPr lang="en-US"/>
            </a:b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C47A7-DB52-4CCB-BB2B-EFB8BB69283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8FA09-648B-4897-B543-61C5417150BB}"/>
              </a:ext>
            </a:extLst>
          </p:cNvPr>
          <p:cNvSpPr txBox="1"/>
          <p:nvPr/>
        </p:nvSpPr>
        <p:spPr>
          <a:xfrm rot="-1260000">
            <a:off x="8398495" y="5350495"/>
            <a:ext cx="43880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Here is a cookie if you got here</a:t>
            </a:r>
          </a:p>
        </p:txBody>
      </p:sp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D73CFB26-9084-4618-A79D-433C4D70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790" y="5891824"/>
            <a:ext cx="773153" cy="780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24C88D-6CC6-4BAD-90E0-095C5E81DFA7}"/>
              </a:ext>
            </a:extLst>
          </p:cNvPr>
          <p:cNvSpPr txBox="1"/>
          <p:nvPr/>
        </p:nvSpPr>
        <p:spPr>
          <a:xfrm>
            <a:off x="551986" y="2410522"/>
            <a:ext cx="436012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References:</a:t>
            </a: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D0C07-B787-4C7D-8490-7ECF049AA1E7}"/>
              </a:ext>
            </a:extLst>
          </p:cNvPr>
          <p:cNvSpPr txBox="1"/>
          <p:nvPr/>
        </p:nvSpPr>
        <p:spPr>
          <a:xfrm>
            <a:off x="304568" y="2906519"/>
            <a:ext cx="11199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4"/>
              </a:rPr>
              <a:t>https://medium.com/openwhisk/lean-openwhisk-open-source-faas-for-edge-computing-fb823c6bbb9b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14718-169A-44F0-A55E-33496DADB0D9}"/>
              </a:ext>
            </a:extLst>
          </p:cNvPr>
          <p:cNvSpPr txBox="1"/>
          <p:nvPr/>
        </p:nvSpPr>
        <p:spPr>
          <a:xfrm>
            <a:off x="308052" y="3383930"/>
            <a:ext cx="10697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5"/>
              </a:rPr>
              <a:t>https://medium.com/openwhisk/apache-openwhisk-meets-raspberry-pi-e346e555b56a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40E83-B055-471B-93B9-D140CE576945}"/>
              </a:ext>
            </a:extLst>
          </p:cNvPr>
          <p:cNvSpPr txBox="1"/>
          <p:nvPr/>
        </p:nvSpPr>
        <p:spPr>
          <a:xfrm>
            <a:off x="311538" y="3963561"/>
            <a:ext cx="7584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6"/>
              </a:rPr>
              <a:t>https://github.com/SJTU-IPADS/ServerlessBench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FF1C1-4983-4176-A055-299E47D54EFB}"/>
              </a:ext>
            </a:extLst>
          </p:cNvPr>
          <p:cNvSpPr txBox="1"/>
          <p:nvPr/>
        </p:nvSpPr>
        <p:spPr>
          <a:xfrm>
            <a:off x="305729" y="4375924"/>
            <a:ext cx="90529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7"/>
              </a:rPr>
              <a:t>https://github.com/kpavel/lean-openwhisk-performance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92869-2FCA-4154-B382-86E5E59515AD}"/>
              </a:ext>
            </a:extLst>
          </p:cNvPr>
          <p:cNvSpPr txBox="1"/>
          <p:nvPr/>
        </p:nvSpPr>
        <p:spPr>
          <a:xfrm>
            <a:off x="309214" y="4853336"/>
            <a:ext cx="807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8"/>
              </a:rPr>
              <a:t>https://serverlessbench.systems/socc20-serverlessbench.pdf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099" y="502327"/>
            <a:ext cx="9613863" cy="1080937"/>
          </a:xfrm>
        </p:spPr>
        <p:txBody>
          <a:bodyPr/>
          <a:lstStyle/>
          <a:p>
            <a:pPr algn="ctr"/>
            <a:r>
              <a:rPr lang="en-US"/>
              <a:t>IoT &amp; Serverless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43935" y="2206775"/>
            <a:ext cx="4472327" cy="693135"/>
          </a:xfrm>
        </p:spPr>
        <p:txBody>
          <a:bodyPr/>
          <a:lstStyle/>
          <a:p>
            <a:r>
              <a:rPr lang="en-US"/>
              <a:t>Why Serverless on Edge?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3468" y="3030008"/>
            <a:ext cx="4698355" cy="290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Necessity to process data on Edge nodes.</a:t>
            </a:r>
          </a:p>
          <a:p>
            <a:r>
              <a:rPr lang="en-US"/>
              <a:t>Edge workloads are event-driven</a:t>
            </a:r>
          </a:p>
          <a:p>
            <a:r>
              <a:rPr lang="en-US">
                <a:ea typeface="+mn-lt"/>
                <a:cs typeface="+mn-lt"/>
              </a:rPr>
              <a:t>serverless programming model fits to event-driven applications like a glove</a:t>
            </a:r>
            <a:endParaRPr lang="en-US"/>
          </a:p>
          <a:p>
            <a:endParaRPr lang="en-US"/>
          </a:p>
        </p:txBody>
      </p:sp>
      <p:pic>
        <p:nvPicPr>
          <p:cNvPr id="5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7C59FC83-8292-4A86-9195-439191D78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58" y="2072699"/>
            <a:ext cx="2473712" cy="1653237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086E33DE-4C4F-4C6D-982D-64CBD6817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424" y="4094933"/>
            <a:ext cx="6553199" cy="21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Serverless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891" y="2030215"/>
            <a:ext cx="6274900" cy="31346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Microsoft Azure Functions</a:t>
            </a:r>
          </a:p>
          <a:p>
            <a:r>
              <a:rPr lang="en-US"/>
              <a:t>Amazon Lambda</a:t>
            </a:r>
          </a:p>
          <a:p>
            <a:r>
              <a:rPr lang="en-US"/>
              <a:t>Apache Openwhisk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1D6FF-7CCE-4C23-A3B7-2EFBC384CD77}"/>
              </a:ext>
            </a:extLst>
          </p:cNvPr>
          <p:cNvSpPr txBox="1"/>
          <p:nvPr/>
        </p:nvSpPr>
        <p:spPr>
          <a:xfrm>
            <a:off x="161693" y="5198326"/>
            <a:ext cx="47690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Can we use one of those on edge devices?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Big Overhead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Edge devices are resource constrained</a:t>
            </a:r>
          </a:p>
          <a:p>
            <a:endParaRPr lang="en-US"/>
          </a:p>
          <a:p>
            <a:r>
              <a:rPr lang="en-US"/>
              <a:t>Alternative? Try to downsize them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E992D25-208E-4CE6-BA37-4F38D9F0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35" y="2033826"/>
            <a:ext cx="2399371" cy="1024740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25920B5E-8EBA-4C37-BC43-D140112F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937" y="2980164"/>
            <a:ext cx="2994102" cy="1910575"/>
          </a:xfrm>
          <a:prstGeom prst="rect">
            <a:avLst/>
          </a:prstGeom>
        </p:spPr>
      </p:pic>
      <p:pic>
        <p:nvPicPr>
          <p:cNvPr id="8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1CA3E514-D440-4372-9DC2-B7D98ACF8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709" y="3601146"/>
            <a:ext cx="2428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Lean - </a:t>
            </a:r>
            <a:r>
              <a:rPr lang="en-US" err="1"/>
              <a:t>Openwhisk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77" y="1639921"/>
            <a:ext cx="3917447" cy="1657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err="1"/>
              <a:t>Openwhisk</a:t>
            </a:r>
          </a:p>
          <a:p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B7ECBE5-C382-4213-AB21-A38B6BD0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9" y="2597616"/>
            <a:ext cx="4824760" cy="3818669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2A8747B-0BD2-481A-A66D-AA9164D89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937" y="2600982"/>
            <a:ext cx="6218662" cy="38676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9BFDDF-42D0-408E-A0E8-FC79EFA20D93}"/>
              </a:ext>
            </a:extLst>
          </p:cNvPr>
          <p:cNvSpPr txBox="1">
            <a:spLocks/>
          </p:cNvSpPr>
          <p:nvPr/>
        </p:nvSpPr>
        <p:spPr>
          <a:xfrm>
            <a:off x="7467698" y="1680808"/>
            <a:ext cx="3164740" cy="132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Lean-</a:t>
            </a:r>
            <a:r>
              <a:rPr lang="en-US" err="1"/>
              <a:t>Openwhisk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30" y="3433409"/>
            <a:ext cx="8749642" cy="23076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Install Lean </a:t>
            </a:r>
            <a:r>
              <a:rPr lang="en-US" dirty="0" err="1"/>
              <a:t>Openwhisk</a:t>
            </a:r>
            <a:r>
              <a:rPr lang="en-US" dirty="0"/>
              <a:t> on Raspberry Pi 4</a:t>
            </a:r>
          </a:p>
          <a:p>
            <a:endParaRPr lang="en-US"/>
          </a:p>
          <a:p>
            <a:r>
              <a:rPr lang="en-US" dirty="0"/>
              <a:t>Test our setup with Serverless Benchmarks  </a:t>
            </a:r>
          </a:p>
          <a:p>
            <a:endParaRPr lang="en-US"/>
          </a:p>
          <a:p>
            <a:r>
              <a:rPr lang="en-US" dirty="0"/>
              <a:t>Try to see if it is a viable option for a serverless architecture on edge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E9799-A972-4391-994E-1C33B595C94D}"/>
              </a:ext>
            </a:extLst>
          </p:cNvPr>
          <p:cNvSpPr txBox="1"/>
          <p:nvPr/>
        </p:nvSpPr>
        <p:spPr>
          <a:xfrm>
            <a:off x="2828693" y="242910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" y="2550604"/>
            <a:ext cx="7002618" cy="1499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ea typeface="+mn-lt"/>
                <a:cs typeface="+mn-lt"/>
              </a:rPr>
              <a:t>pip 19.1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ansible 2.7.9</a:t>
            </a:r>
          </a:p>
          <a:p>
            <a:r>
              <a:rPr lang="en-US" sz="2000">
                <a:ea typeface="+mn-lt"/>
                <a:cs typeface="+mn-lt"/>
              </a:rPr>
              <a:t>Docker (Fresh install recommended)</a:t>
            </a:r>
          </a:p>
          <a:p>
            <a:r>
              <a:rPr lang="en-US" sz="2000"/>
              <a:t>Clone </a:t>
            </a:r>
            <a:r>
              <a:rPr lang="en-US" sz="2000" err="1"/>
              <a:t>github</a:t>
            </a:r>
            <a:r>
              <a:rPr lang="en-US" sz="2000"/>
              <a:t> repo of Lean-</a:t>
            </a:r>
            <a:r>
              <a:rPr lang="en-US" sz="2000" err="1"/>
              <a:t>Openwhisk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E9799-A972-4391-994E-1C33B595C94D}"/>
              </a:ext>
            </a:extLst>
          </p:cNvPr>
          <p:cNvSpPr txBox="1"/>
          <p:nvPr/>
        </p:nvSpPr>
        <p:spPr>
          <a:xfrm>
            <a:off x="654205" y="2057399"/>
            <a:ext cx="58283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ea typeface="+mn-lt"/>
                <a:cs typeface="+mn-lt"/>
              </a:rPr>
              <a:t>Step 1 (Install Prerequisites)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4ADD7-524F-482F-9156-BB7436F5485A}"/>
              </a:ext>
            </a:extLst>
          </p:cNvPr>
          <p:cNvSpPr txBox="1"/>
          <p:nvPr/>
        </p:nvSpPr>
        <p:spPr>
          <a:xfrm>
            <a:off x="542693" y="4082532"/>
            <a:ext cx="58283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ea typeface="+mn-lt"/>
                <a:cs typeface="+mn-lt"/>
              </a:rPr>
              <a:t>Step 2 (Pre-Install Configuration)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F5A720-AFFC-4579-86FA-35DFF6B213F5}"/>
              </a:ext>
            </a:extLst>
          </p:cNvPr>
          <p:cNvSpPr txBox="1">
            <a:spLocks/>
          </p:cNvSpPr>
          <p:nvPr/>
        </p:nvSpPr>
        <p:spPr>
          <a:xfrm>
            <a:off x="-3622" y="4673053"/>
            <a:ext cx="7002618" cy="149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Export needed </a:t>
            </a:r>
            <a:r>
              <a:rPr lang="en-US" sz="2000" err="1"/>
              <a:t>enviroment</a:t>
            </a:r>
            <a:r>
              <a:rPr lang="en-US" sz="2000"/>
              <a:t> variables</a:t>
            </a:r>
          </a:p>
          <a:p>
            <a:r>
              <a:rPr lang="en-US" sz="2000">
                <a:ea typeface="+mn-lt"/>
                <a:cs typeface="+mn-lt"/>
              </a:rPr>
              <a:t>Configure the metadata database</a:t>
            </a:r>
          </a:p>
          <a:p>
            <a:r>
              <a:rPr lang="en-US" sz="2000">
                <a:ea typeface="+mn-lt"/>
                <a:cs typeface="+mn-lt"/>
              </a:rPr>
              <a:t>pull docker images for </a:t>
            </a:r>
            <a:r>
              <a:rPr lang="en-US" sz="2000" err="1">
                <a:ea typeface="+mn-lt"/>
                <a:cs typeface="+mn-lt"/>
              </a:rPr>
              <a:t>nodejs</a:t>
            </a:r>
            <a:r>
              <a:rPr lang="en-US" sz="2000">
                <a:ea typeface="+mn-lt"/>
                <a:cs typeface="+mn-lt"/>
              </a:rPr>
              <a:t> runtime</a:t>
            </a:r>
          </a:p>
          <a:p>
            <a:pPr marL="0" indent="0">
              <a:buNone/>
            </a:pPr>
            <a:endParaRPr lang="en-US" sz="2000"/>
          </a:p>
          <a:p>
            <a:endParaRPr lang="en-US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7FDF5-3227-48C7-A3F4-1BD4C66CF5D3}"/>
              </a:ext>
            </a:extLst>
          </p:cNvPr>
          <p:cNvSpPr txBox="1"/>
          <p:nvPr/>
        </p:nvSpPr>
        <p:spPr>
          <a:xfrm>
            <a:off x="6373795" y="2057398"/>
            <a:ext cx="58283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ea typeface="+mn-lt"/>
                <a:cs typeface="+mn-lt"/>
              </a:rPr>
              <a:t>Step 3 (Install Lean-</a:t>
            </a:r>
            <a:r>
              <a:rPr lang="en-US" sz="2400" u="sng" err="1">
                <a:ea typeface="+mn-lt"/>
                <a:cs typeface="+mn-lt"/>
              </a:rPr>
              <a:t>Openwhisk</a:t>
            </a:r>
            <a:r>
              <a:rPr lang="en-US" sz="2400" u="sng">
                <a:ea typeface="+mn-lt"/>
                <a:cs typeface="+mn-lt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8FFDA-4DA8-47E7-979B-0161868BBD32}"/>
              </a:ext>
            </a:extLst>
          </p:cNvPr>
          <p:cNvSpPr txBox="1"/>
          <p:nvPr/>
        </p:nvSpPr>
        <p:spPr>
          <a:xfrm>
            <a:off x="6230039" y="2585291"/>
            <a:ext cx="5524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Install Lean-</a:t>
            </a:r>
            <a:r>
              <a:rPr lang="en-US" err="1"/>
              <a:t>Openwhisk</a:t>
            </a:r>
            <a:r>
              <a:rPr lang="en-US"/>
              <a:t> using ansible-playbook as shown on </a:t>
            </a:r>
            <a:r>
              <a:rPr lang="en-US" err="1"/>
              <a:t>github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8270B-A3C1-44EA-B937-1E9E26EAE148}"/>
              </a:ext>
            </a:extLst>
          </p:cNvPr>
          <p:cNvSpPr txBox="1"/>
          <p:nvPr/>
        </p:nvSpPr>
        <p:spPr>
          <a:xfrm>
            <a:off x="6428880" y="4086339"/>
            <a:ext cx="58283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ea typeface="+mn-lt"/>
                <a:cs typeface="+mn-lt"/>
              </a:rPr>
              <a:t>Step 4 (Install Wsk-Client)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611A4-C51E-4491-A38C-8E769D28A298}"/>
              </a:ext>
            </a:extLst>
          </p:cNvPr>
          <p:cNvSpPr txBox="1"/>
          <p:nvPr/>
        </p:nvSpPr>
        <p:spPr>
          <a:xfrm>
            <a:off x="6427998" y="4821370"/>
            <a:ext cx="52128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Download </a:t>
            </a:r>
            <a:r>
              <a:rPr lang="en-US" err="1"/>
              <a:t>wsk</a:t>
            </a:r>
            <a:r>
              <a:rPr lang="en-US"/>
              <a:t>-client from </a:t>
            </a:r>
            <a:r>
              <a:rPr lang="en-US" err="1"/>
              <a:t>github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Export </a:t>
            </a:r>
            <a:r>
              <a:rPr lang="en-US" err="1"/>
              <a:t>wsk</a:t>
            </a:r>
            <a:r>
              <a:rPr lang="en-US"/>
              <a:t>-cli binary </a:t>
            </a:r>
            <a:r>
              <a:rPr lang="en-US" err="1"/>
              <a:t>enviroment</a:t>
            </a:r>
            <a:r>
              <a:rPr lang="en-US"/>
              <a:t> variable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Update ~/.</a:t>
            </a:r>
            <a:r>
              <a:rPr lang="en-US" err="1"/>
              <a:t>wskprops</a:t>
            </a:r>
            <a:r>
              <a:rPr lang="en-US"/>
              <a:t> file for authentication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4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345" y="780770"/>
            <a:ext cx="9613861" cy="1080938"/>
          </a:xfrm>
        </p:spPr>
        <p:txBody>
          <a:bodyPr/>
          <a:lstStyle/>
          <a:p>
            <a:r>
              <a:rPr lang="en-US"/>
              <a:t>How to use Lean-</a:t>
            </a:r>
            <a:r>
              <a:rPr lang="en-US" err="1"/>
              <a:t>Openwhisk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E9799-A972-4391-994E-1C33B595C94D}"/>
              </a:ext>
            </a:extLst>
          </p:cNvPr>
          <p:cNvSpPr txBox="1"/>
          <p:nvPr/>
        </p:nvSpPr>
        <p:spPr>
          <a:xfrm>
            <a:off x="111199" y="2245492"/>
            <a:ext cx="4092766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Javascript</a:t>
            </a:r>
            <a:r>
              <a:rPr lang="en-US" sz="2000"/>
              <a:t> action sample:</a:t>
            </a:r>
            <a:endParaRPr lang="en-US" sz="2000">
              <a:latin typeface="Courier New"/>
              <a:cs typeface="Courier New"/>
            </a:endParaRPr>
          </a:p>
          <a:p>
            <a:r>
              <a:rPr lang="en-US" sz="1200" b="1">
                <a:solidFill>
                  <a:schemeClr val="bg1"/>
                </a:solidFill>
                <a:ea typeface="+mn-lt"/>
                <a:cs typeface="+mn-lt"/>
              </a:rPr>
              <a:t>/**</a:t>
            </a:r>
            <a:br>
              <a:rPr lang="en-US" sz="1200" b="1">
                <a:ea typeface="+mn-lt"/>
                <a:cs typeface="+mn-lt"/>
              </a:rPr>
            </a:br>
            <a:r>
              <a:rPr lang="en-US" sz="12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* Hello world as an </a:t>
            </a:r>
            <a:r>
              <a:rPr lang="en-US" sz="1200" b="1" err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OpenWhisk</a:t>
            </a:r>
            <a:r>
              <a:rPr lang="en-US" sz="1200" b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 action.</a:t>
            </a:r>
            <a:br>
              <a:rPr lang="en-US" sz="1200" b="1">
                <a:latin typeface="Courier New"/>
                <a:ea typeface="+mn-lt"/>
                <a:cs typeface="+mn-lt"/>
              </a:rPr>
            </a:br>
            <a:r>
              <a:rPr lang="en-US" sz="1200" b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 */</a:t>
            </a:r>
            <a:br>
              <a:rPr lang="en-US" sz="1200" b="1">
                <a:latin typeface="Courier New"/>
                <a:ea typeface="+mn-lt"/>
                <a:cs typeface="+mn-lt"/>
              </a:rPr>
            </a:br>
            <a:r>
              <a:rPr lang="en-US" sz="1200" b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function main(params) {</a:t>
            </a:r>
            <a:br>
              <a:rPr lang="en-US" sz="1200" b="1">
                <a:latin typeface="Courier New"/>
                <a:ea typeface="+mn-lt"/>
                <a:cs typeface="+mn-lt"/>
              </a:rPr>
            </a:br>
            <a:r>
              <a:rPr lang="en-US" sz="1200" b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 var name = params.name || 'World';</a:t>
            </a:r>
            <a:br>
              <a:rPr lang="en-US" sz="1200" b="1">
                <a:latin typeface="Courier New"/>
                <a:ea typeface="+mn-lt"/>
                <a:cs typeface="+mn-lt"/>
              </a:rPr>
            </a:br>
            <a:r>
              <a:rPr lang="en-US" sz="1200" b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 return {payload: 'Hello, ' + name + '!'};</a:t>
            </a:r>
            <a:br>
              <a:rPr lang="en-US" sz="1200" b="1">
                <a:latin typeface="Courier New"/>
                <a:ea typeface="+mn-lt"/>
                <a:cs typeface="+mn-lt"/>
              </a:rPr>
            </a:br>
            <a:r>
              <a:rPr lang="en-US" sz="1200" b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}</a:t>
            </a:r>
            <a:endParaRPr lang="en-US" sz="1200" b="1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947D4-00B1-46A9-9A6E-D4947AC7E725}"/>
              </a:ext>
            </a:extLst>
          </p:cNvPr>
          <p:cNvSpPr txBox="1"/>
          <p:nvPr/>
        </p:nvSpPr>
        <p:spPr>
          <a:xfrm>
            <a:off x="1841653" y="4439795"/>
            <a:ext cx="41845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Now create action using </a:t>
            </a:r>
            <a:r>
              <a:rPr lang="en-US" err="1"/>
              <a:t>wsk</a:t>
            </a:r>
            <a:r>
              <a:rPr lang="en-US"/>
              <a:t>-cli:</a:t>
            </a:r>
          </a:p>
          <a:p>
            <a:r>
              <a:rPr lang="en-US" sz="1400" b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$</a:t>
            </a:r>
            <a:r>
              <a:rPr lang="en-US" sz="1400" b="1" err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wsk</a:t>
            </a:r>
            <a:r>
              <a:rPr lang="en-US" sz="1400" b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 action create hello hello.js</a:t>
            </a:r>
            <a:endParaRPr lang="en-US" sz="1400" b="1">
              <a:solidFill>
                <a:schemeClr val="bg1"/>
              </a:solidFill>
              <a:latin typeface="Courier Ne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83D97-3E84-4923-99B4-C1DBFA24646D}"/>
              </a:ext>
            </a:extLst>
          </p:cNvPr>
          <p:cNvSpPr txBox="1"/>
          <p:nvPr/>
        </p:nvSpPr>
        <p:spPr>
          <a:xfrm>
            <a:off x="1800914" y="5519105"/>
            <a:ext cx="489148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Now Invoke the action</a:t>
            </a:r>
          </a:p>
          <a:p>
            <a:r>
              <a:rPr lang="en-US" sz="1400" b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$</a:t>
            </a:r>
            <a:r>
              <a:rPr lang="en-US" sz="1400" b="1" err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wsk</a:t>
            </a:r>
            <a:r>
              <a:rPr lang="en-US" sz="1400" b="1">
                <a:solidFill>
                  <a:schemeClr val="bg1"/>
                </a:solidFill>
                <a:latin typeface="Courier New"/>
                <a:ea typeface="+mn-lt"/>
                <a:cs typeface="+mn-lt"/>
              </a:rPr>
              <a:t> action invoke hello --result</a:t>
            </a:r>
            <a:endParaRPr lang="en-US" sz="1400" b="1">
              <a:solidFill>
                <a:schemeClr val="bg1"/>
              </a:solidFill>
              <a:latin typeface="Courier New"/>
            </a:endParaRPr>
          </a:p>
          <a:p>
            <a:endParaRPr lang="en-US"/>
          </a:p>
        </p:txBody>
      </p:sp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24EE7290-6BFA-40BC-8C2F-6191F4950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52" y="3285900"/>
            <a:ext cx="5084283" cy="247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923" y="780770"/>
            <a:ext cx="9613861" cy="1080938"/>
          </a:xfrm>
        </p:spPr>
        <p:txBody>
          <a:bodyPr/>
          <a:lstStyle/>
          <a:p>
            <a:r>
              <a:rPr lang="en-US"/>
              <a:t>Lean-Openwhisk Experiments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E9799-A972-4391-994E-1C33B595C94D}"/>
              </a:ext>
            </a:extLst>
          </p:cNvPr>
          <p:cNvSpPr txBox="1"/>
          <p:nvPr/>
        </p:nvSpPr>
        <p:spPr>
          <a:xfrm>
            <a:off x="488952" y="2236312"/>
            <a:ext cx="1072124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Experiment A : How concurrency affects latency &amp; throughput </a:t>
            </a:r>
            <a:endParaRPr lang="en-US" sz="2800">
              <a:ea typeface="+mn-lt"/>
              <a:cs typeface="+mn-lt"/>
            </a:endParaRPr>
          </a:p>
          <a:p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347D1-BBF2-412A-88A0-F23E945E2179}"/>
              </a:ext>
            </a:extLst>
          </p:cNvPr>
          <p:cNvSpPr txBox="1"/>
          <p:nvPr/>
        </p:nvSpPr>
        <p:spPr>
          <a:xfrm>
            <a:off x="478427" y="3328817"/>
            <a:ext cx="1125372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Experiment B : How different payloads affects latency &amp; throughput</a:t>
            </a:r>
            <a:r>
              <a:rPr lang="en-US" sz="3200"/>
              <a:t> </a:t>
            </a:r>
            <a:endParaRPr lang="en-US" sz="3200">
              <a:ea typeface="+mn-lt"/>
              <a:cs typeface="+mn-lt"/>
            </a:endParaRPr>
          </a:p>
          <a:p>
            <a:endParaRPr lang="en-US"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F7089-2D42-4CA3-992D-2B111DF8E530}"/>
              </a:ext>
            </a:extLst>
          </p:cNvPr>
          <p:cNvSpPr txBox="1"/>
          <p:nvPr/>
        </p:nvSpPr>
        <p:spPr>
          <a:xfrm>
            <a:off x="478428" y="4660024"/>
            <a:ext cx="107212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Experiment C : How </a:t>
            </a:r>
            <a:r>
              <a:rPr lang="en-US" sz="2800" err="1"/>
              <a:t>transfering</a:t>
            </a:r>
            <a:r>
              <a:rPr lang="en-US" sz="2800"/>
              <a:t> different payloads affects latency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AF9544-4530-40BF-B196-1DF34E081BD3}"/>
              </a:ext>
            </a:extLst>
          </p:cNvPr>
          <p:cNvSpPr txBox="1"/>
          <p:nvPr/>
        </p:nvSpPr>
        <p:spPr>
          <a:xfrm>
            <a:off x="-31214" y="6331026"/>
            <a:ext cx="57820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/>
              <a:t>For Experiment A,B Lean-</a:t>
            </a:r>
            <a:r>
              <a:rPr lang="en-US" sz="1400" i="1" err="1"/>
              <a:t>Openwhisk</a:t>
            </a:r>
            <a:r>
              <a:rPr lang="en-US" sz="1400" i="1"/>
              <a:t>-Performance </a:t>
            </a:r>
            <a:r>
              <a:rPr lang="en-US" sz="1400" i="1" err="1"/>
              <a:t>github</a:t>
            </a:r>
            <a:r>
              <a:rPr lang="en-US" sz="1400" i="1"/>
              <a:t> repo was used  ,while for Experiment C </a:t>
            </a:r>
            <a:r>
              <a:rPr lang="en-US" sz="1400" i="1" err="1"/>
              <a:t>ServerlessBench</a:t>
            </a:r>
            <a:r>
              <a:rPr lang="en-US" sz="1400" i="1"/>
              <a:t> Testcase5 was used</a:t>
            </a:r>
          </a:p>
        </p:txBody>
      </p:sp>
      <p:pic>
        <p:nvPicPr>
          <p:cNvPr id="3" name="Picture 4" descr="Text, logo&#10;&#10;Description automatically generated">
            <a:extLst>
              <a:ext uri="{FF2B5EF4-FFF2-40B4-BE49-F238E27FC236}">
                <a16:creationId xmlns:a16="http://schemas.microsoft.com/office/drawing/2014/main" id="{2C836116-0F9D-49BD-B049-AAE617A4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388" y="6159991"/>
            <a:ext cx="2743200" cy="6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6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>
            <a:extLst>
              <a:ext uri="{FF2B5EF4-FFF2-40B4-BE49-F238E27FC236}">
                <a16:creationId xmlns:a16="http://schemas.microsoft.com/office/drawing/2014/main" id="{861DF010-4565-4959-83AC-0DBD907F3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910555A6-DA97-446D-AAF3-4D3DF927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3D54FB25-30BE-4ACF-842A-6DFF80A2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FCFECEED-2D8C-4A8C-A385-F69E174B0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6EF9F138-4DD6-4064-8340-353C97028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22">
            <a:extLst>
              <a:ext uri="{FF2B5EF4-FFF2-40B4-BE49-F238E27FC236}">
                <a16:creationId xmlns:a16="http://schemas.microsoft.com/office/drawing/2014/main" id="{1A874E83-F65C-438A-B387-224D33FB0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F50A0C-FDB0-49FD-9EF6-D8F83891E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20" name="Rectangle 26">
            <a:extLst>
              <a:ext uri="{FF2B5EF4-FFF2-40B4-BE49-F238E27FC236}">
                <a16:creationId xmlns:a16="http://schemas.microsoft.com/office/drawing/2014/main" id="{BA8BADBF-FAC3-4598-90F2-DE96964C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8" y="0"/>
            <a:ext cx="12188952" cy="4557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688E201-2CAF-4A94-B727-F6545A108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Experiment A</a:t>
            </a:r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74B48B08-DA53-461D-8CF3-E1DAE8073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" y="45347"/>
            <a:ext cx="5945895" cy="44733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BC3171-6A66-464A-93D0-4D8965BDC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037" y="101103"/>
            <a:ext cx="5825089" cy="436184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Rectangle 30">
            <a:extLst>
              <a:ext uri="{FF2B5EF4-FFF2-40B4-BE49-F238E27FC236}">
                <a16:creationId xmlns:a16="http://schemas.microsoft.com/office/drawing/2014/main" id="{4AD1F452-8D16-456D-856A-E52B3CB86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id="{2C563935-AE17-4A2F-A520-0356B55E8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72B7E8-4376-4265-AF50-31B2379F0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E9799-A972-4391-994E-1C33B595C94D}"/>
              </a:ext>
            </a:extLst>
          </p:cNvPr>
          <p:cNvSpPr txBox="1"/>
          <p:nvPr/>
        </p:nvSpPr>
        <p:spPr>
          <a:xfrm>
            <a:off x="2828693" y="242910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3425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1_Berlin</vt:lpstr>
      <vt:lpstr>Serverless On Edge Lean-Openwhisk</vt:lpstr>
      <vt:lpstr>IoT &amp; Serverless</vt:lpstr>
      <vt:lpstr>Serverless Frameworks</vt:lpstr>
      <vt:lpstr>Lean - Openwhisk</vt:lpstr>
      <vt:lpstr>The Project</vt:lpstr>
      <vt:lpstr>Project Setup</vt:lpstr>
      <vt:lpstr>How to use Lean-Openwhisk</vt:lpstr>
      <vt:lpstr>Lean-Openwhisk Experiments</vt:lpstr>
      <vt:lpstr>Experiment A</vt:lpstr>
      <vt:lpstr>Experiment B</vt:lpstr>
      <vt:lpstr>Experiment C</vt:lpstr>
      <vt:lpstr>Conclusion</vt:lpstr>
      <vt:lpstr>Thank you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revision>32</cp:revision>
  <dcterms:created xsi:type="dcterms:W3CDTF">2021-03-23T13:18:46Z</dcterms:created>
  <dcterms:modified xsi:type="dcterms:W3CDTF">2021-03-23T16:00:20Z</dcterms:modified>
</cp:coreProperties>
</file>