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CF9D9AF-0ADD-412F-999C-7E15F46A5CC1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BEAFC99-D6A2-4971-A06F-961C1AC9AD06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48E289D-68FE-42F0-8180-A467F477B7AF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9410EFE-E4CD-473D-BF44-B2F96A2BE882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44343D-5D38-4DFD-8451-D35AAE3FF945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48726D-7A14-4CB5-B4D4-06EC83C2BEA9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0037BA-B6F3-46E5-9015-0680E90147AA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4573A1-02FA-43AF-AE41-D80BB7A72CE7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90555C-8455-4EEE-962E-9069D6BA4232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A15195-DC7E-4F0A-BE36-8264A3AE4B0A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D2A3B4-51C6-4468-BAC3-1C19ED8F55FE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3F25233-7D12-41CD-A01D-DD6E31866E00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BB0003-8558-460D-BDC3-8CAB59082605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5F1AF4-8693-4F5A-AEB1-236F1515B099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6A61C8-2C34-4C8A-9D2F-EDDCBDC8EB6C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474200-D43F-4754-BF94-23298332EC35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52FBCF-6078-4C27-BDCE-941085DEF252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5A4BF5-3B11-4D3C-9564-43E91D8BDE17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3BD75D-717C-46DA-B7F8-E6EC3665562D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46096B-C400-4F6E-B872-6CF19C809153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0B1BFF-D41A-4E1B-9FE1-6CA8308B96E7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3B81BF-78AB-4B32-95BD-497F51EE3189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74A2147-A5F8-4D9D-AD81-4D2785506162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C9A135-E539-4462-9ED0-7F5312CDF6B6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9312B3-5870-4F2B-B43B-29871B12FF02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13565E-0978-4C58-8B55-DC9E5D011587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AC7B06-CC20-496C-8689-FD40C593B7FF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90E26F-5468-43B5-A869-43669B625E0D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D8181F-575B-4ECA-AF8B-AC86A60B5DD2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51BA56-6196-41D7-99C5-C052BAF35218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491E6FF-0959-4189-966C-2CBEA3749959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CB488C9-A8F7-4ADD-A59B-87B69B73BC3C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50D9161-10F7-4E9E-BC97-C39DCE131834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C654CE8-0A14-4A0C-9B0E-862DA5332F39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0D36829-F1A8-4937-B048-D6B5663E97A7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90FFD24-13A6-4641-8AF9-DB1594C7A62F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EE16B45-BF20-4FA1-A8FE-5ED0789F899D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5F9CF39-20B5-4967-A62B-B8529940E45F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7662700-7DD6-4462-B289-02F2CA685582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3841B3A-7188-452D-AEBE-F2E6AA039E6D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183129C-F80D-4A37-9557-68411F80FE69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62ACC1C-7C54-4921-8C02-C3191D1AE7FC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F09BD5E-4E3F-4450-A508-F66267E59D62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2841EE6-A955-4E90-8DF2-68A2556E9E69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1C40FD1-D930-48DA-AC1B-A240C2643C67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A4E6751-9F5D-4BC8-8FBA-197EBB2C5D77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BA8AFA5-851C-4A7E-85B7-727AC8426E1C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4755732-F1F0-494A-816E-D0761C7FE1EB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DD272AC-4B3C-493C-89EF-875AD1908C2C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DE6F252-B901-406A-900E-AEFE04DAAB84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8E418BD-0AA1-475A-AC37-4745F743C911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4438D34-E7DF-493C-A2C3-D0B5600AAFCF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5200" spc="-1" strike="noStrike">
                <a:solidFill>
                  <a:srgbClr val="4285f4"/>
                </a:solidFill>
                <a:latin typeface="Arial"/>
                <a:ea typeface="Arial"/>
              </a:rPr>
              <a:t>Case interview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6325920" y="2834280"/>
            <a:ext cx="2505960" cy="79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595959"/>
                </a:solidFill>
                <a:latin typeface="Arial"/>
                <a:ea typeface="Arial"/>
              </a:rPr>
              <a:t>16.05.2022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155;p22" descr=""/>
          <p:cNvPicPr/>
          <p:nvPr/>
        </p:nvPicPr>
        <p:blipFill>
          <a:blip r:embed="rId1"/>
          <a:stretch/>
        </p:blipFill>
        <p:spPr>
          <a:xfrm>
            <a:off x="4138920" y="220680"/>
            <a:ext cx="4466160" cy="28015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22" name="Google Shape;156;p22"/>
          <p:cNvGraphicFramePr/>
          <p:nvPr/>
        </p:nvGraphicFramePr>
        <p:xfrm>
          <a:off x="720000" y="3390120"/>
          <a:ext cx="8869320" cy="2493360"/>
        </p:xfrm>
        <a:graphic>
          <a:graphicData uri="http://schemas.openxmlformats.org/drawingml/2006/table">
            <a:tbl>
              <a:tblPr/>
              <a:tblGrid>
                <a:gridCol w="1150200"/>
                <a:gridCol w="1374120"/>
                <a:gridCol w="1313640"/>
                <a:gridCol w="1288440"/>
                <a:gridCol w="1289520"/>
                <a:gridCol w="1443600"/>
              </a:tblGrid>
              <a:tr h="34560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Group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GB" sz="7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connections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GB" sz="7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reservation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GB" sz="7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left_border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GB" sz="7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right_border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GB" sz="7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Number of employee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1392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5.29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4.37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6.32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3157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4ea"/>
                    </a:solidFill>
                  </a:tcPr>
                </a:tc>
              </a:tr>
              <a:tr h="31392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9.37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7.26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6.32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8.21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2211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</a:tr>
              <a:tr h="31392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14.69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9.41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8.37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10.48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976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4ea"/>
                    </a:solidFill>
                  </a:tcPr>
                </a:tc>
              </a:tr>
              <a:tr h="31392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25.04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12.95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11.70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14.37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</a:tr>
            </a:tbl>
          </a:graphicData>
        </a:graphic>
      </p:graphicFrame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532440" y="373680"/>
            <a:ext cx="364896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800" spc="-1" strike="noStrike">
                <a:solidFill>
                  <a:srgbClr val="4285f4"/>
                </a:solidFill>
                <a:latin typeface="Arial"/>
                <a:ea typeface="Arial"/>
              </a:rPr>
              <a:t>Confidence Intervals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491400" y="1152360"/>
            <a:ext cx="3212280" cy="1711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7000"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434343"/>
                </a:solidFill>
                <a:latin typeface="Arial"/>
                <a:ea typeface="Arial"/>
              </a:rPr>
              <a:t>Intervals were built based on `95 percentile.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434343"/>
                </a:solidFill>
                <a:latin typeface="Arial"/>
                <a:ea typeface="Arial"/>
              </a:rPr>
              <a:t>Bootstrap 200 sampes, each 500 rows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434343"/>
                </a:solidFill>
                <a:latin typeface="Arial"/>
                <a:ea typeface="Arial"/>
              </a:rPr>
              <a:t>All 4 </a:t>
            </a:r>
            <a:r>
              <a:rPr b="1" lang="en-GB" sz="1800" spc="-1" strike="noStrike">
                <a:solidFill>
                  <a:srgbClr val="434343"/>
                </a:solidFill>
                <a:latin typeface="Arial"/>
                <a:ea typeface="Arial"/>
              </a:rPr>
              <a:t>groups do not overlapped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800" spc="-1" strike="noStrike">
                <a:solidFill>
                  <a:srgbClr val="4a86e8"/>
                </a:solidFill>
                <a:latin typeface="Arial"/>
                <a:ea typeface="Arial"/>
              </a:rPr>
              <a:t>Insights: customers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251280" y="1152360"/>
            <a:ext cx="3676320" cy="2200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0000"/>
          </a:bodyPr>
          <a:p>
            <a:pPr marL="457200" indent="-2988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SzPct val="88000"/>
              <a:buFont typeface="StarSymbol"/>
              <a:buAutoNum type="arabicPeriod"/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A: </a:t>
            </a:r>
            <a:r>
              <a:rPr b="1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relatively big number of connection</a:t>
            </a: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 as most of employees (~65%) on 3rd or 4th group.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98800">
              <a:lnSpc>
                <a:spcPct val="115000"/>
              </a:lnSpc>
              <a:buClr>
                <a:srgbClr val="000000"/>
              </a:buClr>
              <a:buSzPct val="88000"/>
              <a:buFont typeface="StarSymbol"/>
              <a:buAutoNum type="arabicPeriod"/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B: </a:t>
            </a:r>
            <a:r>
              <a:rPr b="1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Most of the mass of communications</a:t>
            </a: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 dedicated to this company, more in group 2 - 26%, but looks like C - group 1 22%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98800">
              <a:lnSpc>
                <a:spcPct val="115000"/>
              </a:lnSpc>
              <a:buClr>
                <a:srgbClr val="000000"/>
              </a:buClr>
              <a:buSzPct val="88000"/>
              <a:buFont typeface="StarSymbol"/>
              <a:buAutoNum type="arabicPeriod"/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C : </a:t>
            </a:r>
            <a:r>
              <a:rPr b="1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Few connections and few reservations</a:t>
            </a: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. Almost 50% of their employees in group1 and group 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7" name="Google Shape;165;p23" descr=""/>
          <p:cNvPicPr/>
          <p:nvPr/>
        </p:nvPicPr>
        <p:blipFill>
          <a:blip r:embed="rId1"/>
          <a:stretch/>
        </p:blipFill>
        <p:spPr>
          <a:xfrm>
            <a:off x="4053600" y="117360"/>
            <a:ext cx="4778280" cy="3236040"/>
          </a:xfrm>
          <a:prstGeom prst="rect">
            <a:avLst/>
          </a:prstGeom>
          <a:ln w="0">
            <a:noFill/>
          </a:ln>
        </p:spPr>
      </p:pic>
      <p:pic>
        <p:nvPicPr>
          <p:cNvPr id="228" name="Google Shape;166;p23" descr=""/>
          <p:cNvPicPr/>
          <p:nvPr/>
        </p:nvPicPr>
        <p:blipFill>
          <a:blip r:embed="rId2"/>
          <a:stretch/>
        </p:blipFill>
        <p:spPr>
          <a:xfrm>
            <a:off x="311760" y="3531600"/>
            <a:ext cx="8520120" cy="161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60;p14"/>
          <p:cNvGrpSpPr/>
          <p:nvPr/>
        </p:nvGrpSpPr>
        <p:grpSpPr>
          <a:xfrm>
            <a:off x="689400" y="1508400"/>
            <a:ext cx="553320" cy="553320"/>
            <a:chOff x="689400" y="1508400"/>
            <a:chExt cx="553320" cy="553320"/>
          </a:xfrm>
        </p:grpSpPr>
        <p:sp>
          <p:nvSpPr>
            <p:cNvPr id="160" name="Google Shape;61;p14"/>
            <p:cNvSpPr/>
            <p:nvPr/>
          </p:nvSpPr>
          <p:spPr>
            <a:xfrm>
              <a:off x="689400" y="1508400"/>
              <a:ext cx="553320" cy="553320"/>
            </a:xfrm>
            <a:prstGeom prst="ellipse">
              <a:avLst/>
            </a:prstGeom>
            <a:noFill/>
            <a:ln w="3816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Google Shape;62;p14"/>
            <p:cNvSpPr/>
            <p:nvPr/>
          </p:nvSpPr>
          <p:spPr>
            <a:xfrm>
              <a:off x="813960" y="1602000"/>
              <a:ext cx="223200" cy="36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GB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162" name="Google Shape;63;p14"/>
          <p:cNvGrpSpPr/>
          <p:nvPr/>
        </p:nvGrpSpPr>
        <p:grpSpPr>
          <a:xfrm>
            <a:off x="689400" y="2254680"/>
            <a:ext cx="553320" cy="553320"/>
            <a:chOff x="689400" y="2254680"/>
            <a:chExt cx="553320" cy="553320"/>
          </a:xfrm>
        </p:grpSpPr>
        <p:sp>
          <p:nvSpPr>
            <p:cNvPr id="163" name="Google Shape;64;p14"/>
            <p:cNvSpPr/>
            <p:nvPr/>
          </p:nvSpPr>
          <p:spPr>
            <a:xfrm>
              <a:off x="689400" y="2254680"/>
              <a:ext cx="553320" cy="553320"/>
            </a:xfrm>
            <a:prstGeom prst="ellipse">
              <a:avLst/>
            </a:prstGeom>
            <a:solidFill>
              <a:srgbClr val="ffffff"/>
            </a:solidFill>
            <a:ln w="38160">
              <a:solidFill>
                <a:srgbClr val="d9d9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Google Shape;65;p14"/>
            <p:cNvSpPr/>
            <p:nvPr/>
          </p:nvSpPr>
          <p:spPr>
            <a:xfrm>
              <a:off x="813960" y="2361960"/>
              <a:ext cx="223200" cy="36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GB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165" name="Google Shape;66;p14"/>
          <p:cNvGrpSpPr/>
          <p:nvPr/>
        </p:nvGrpSpPr>
        <p:grpSpPr>
          <a:xfrm>
            <a:off x="689400" y="3081240"/>
            <a:ext cx="553320" cy="553320"/>
            <a:chOff x="689400" y="3081240"/>
            <a:chExt cx="553320" cy="553320"/>
          </a:xfrm>
        </p:grpSpPr>
        <p:sp>
          <p:nvSpPr>
            <p:cNvPr id="166" name="Google Shape;67;p14"/>
            <p:cNvSpPr/>
            <p:nvPr/>
          </p:nvSpPr>
          <p:spPr>
            <a:xfrm>
              <a:off x="689400" y="3081240"/>
              <a:ext cx="553320" cy="553320"/>
            </a:xfrm>
            <a:prstGeom prst="ellipse">
              <a:avLst/>
            </a:prstGeom>
            <a:solidFill>
              <a:srgbClr val="ffffff"/>
            </a:solidFill>
            <a:ln w="38160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Google Shape;68;p14"/>
            <p:cNvSpPr/>
            <p:nvPr/>
          </p:nvSpPr>
          <p:spPr>
            <a:xfrm>
              <a:off x="813960" y="3188520"/>
              <a:ext cx="223200" cy="36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GB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68" name="Google Shape;69;p14"/>
          <p:cNvSpPr/>
          <p:nvPr/>
        </p:nvSpPr>
        <p:spPr>
          <a:xfrm>
            <a:off x="1396080" y="1600560"/>
            <a:ext cx="526104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Google Shape;70;p14"/>
          <p:cNvSpPr/>
          <p:nvPr/>
        </p:nvSpPr>
        <p:spPr>
          <a:xfrm>
            <a:off x="1396080" y="2343600"/>
            <a:ext cx="59187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Problem and Solution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Google Shape;71;p14"/>
          <p:cNvSpPr/>
          <p:nvPr/>
        </p:nvSpPr>
        <p:spPr>
          <a:xfrm>
            <a:off x="1367640" y="3159000"/>
            <a:ext cx="45039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Results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Google Shape;72;p14"/>
          <p:cNvSpPr/>
          <p:nvPr/>
        </p:nvSpPr>
        <p:spPr>
          <a:xfrm>
            <a:off x="736200" y="425160"/>
            <a:ext cx="6207120" cy="38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6640" rIns="26640" tIns="26640" bIns="2664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3468dc"/>
                </a:solidFill>
                <a:latin typeface="Helvetica Neue"/>
                <a:ea typeface="Helvetica Neue"/>
              </a:rPr>
              <a:t>Agenda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789120" y="25992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800" spc="-1" strike="noStrike">
                <a:solidFill>
                  <a:srgbClr val="4285f4"/>
                </a:solidFill>
                <a:latin typeface="Arial"/>
                <a:ea typeface="Arial"/>
              </a:rPr>
              <a:t>Data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106920" y="843480"/>
            <a:ext cx="3730320" cy="2691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366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700" spc="-1" strike="noStrike">
                <a:solidFill>
                  <a:srgbClr val="434343"/>
                </a:solidFill>
                <a:latin typeface="Arial"/>
                <a:ea typeface="Arial"/>
              </a:rPr>
              <a:t>Customers: 3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700" spc="-1" strike="noStrike">
                <a:solidFill>
                  <a:srgbClr val="434343"/>
                </a:solidFill>
                <a:latin typeface="Arial"/>
                <a:ea typeface="Arial"/>
              </a:rPr>
              <a:t>Period: May - July 2022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700" spc="-1" strike="noStrike">
                <a:solidFill>
                  <a:srgbClr val="434343"/>
                </a:solidFill>
                <a:latin typeface="Arial"/>
                <a:ea typeface="Arial"/>
              </a:rPr>
              <a:t>Total employees id’s: 8.5k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700" spc="-1" strike="noStrike">
                <a:solidFill>
                  <a:srgbClr val="434343"/>
                </a:solidFill>
                <a:latin typeface="Arial"/>
                <a:ea typeface="Arial"/>
              </a:rPr>
              <a:t>Unique id reservation: 7k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700" spc="-1" strike="noStrike">
                <a:solidFill>
                  <a:srgbClr val="434343"/>
                </a:solidFill>
                <a:latin typeface="Arial"/>
                <a:ea typeface="Arial"/>
              </a:rPr>
              <a:t>Unique id connection: 5.5k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700" spc="-1" strike="noStrike">
                <a:solidFill>
                  <a:srgbClr val="434343"/>
                </a:solidFill>
                <a:latin typeface="Arial"/>
                <a:ea typeface="Arial"/>
              </a:rPr>
              <a:t>Total reservations: 60k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700" spc="-1" strike="noStrike">
                <a:solidFill>
                  <a:srgbClr val="434343"/>
                </a:solidFill>
                <a:latin typeface="Arial"/>
                <a:ea typeface="Arial"/>
              </a:rPr>
              <a:t>Total connections: 35k (*2)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Google Shape;88;p16" descr=""/>
          <p:cNvPicPr/>
          <p:nvPr/>
        </p:nvPicPr>
        <p:blipFill>
          <a:blip r:embed="rId1"/>
          <a:stretch/>
        </p:blipFill>
        <p:spPr>
          <a:xfrm>
            <a:off x="3886200" y="599760"/>
            <a:ext cx="4845600" cy="293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11760" y="1134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800" spc="-1" strike="noStrike">
                <a:solidFill>
                  <a:srgbClr val="4285f4"/>
                </a:solidFill>
                <a:latin typeface="Arial"/>
                <a:ea typeface="Arial"/>
              </a:rPr>
              <a:t>Trial period: 3 month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Google Shape;87;p16" descr=""/>
          <p:cNvPicPr/>
          <p:nvPr/>
        </p:nvPicPr>
        <p:blipFill>
          <a:blip r:embed="rId1"/>
          <a:stretch/>
        </p:blipFill>
        <p:spPr>
          <a:xfrm>
            <a:off x="395280" y="3417840"/>
            <a:ext cx="8520120" cy="161136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77" name="Google Shape;79;p15"/>
          <p:cNvGraphicFramePr/>
          <p:nvPr/>
        </p:nvGraphicFramePr>
        <p:xfrm>
          <a:off x="685800" y="903240"/>
          <a:ext cx="7771680" cy="2540160"/>
        </p:xfrm>
        <a:graphic>
          <a:graphicData uri="http://schemas.openxmlformats.org/drawingml/2006/table">
            <a:tbl>
              <a:tblPr/>
              <a:tblGrid>
                <a:gridCol w="2202480"/>
                <a:gridCol w="464760"/>
                <a:gridCol w="1209240"/>
                <a:gridCol w="935640"/>
                <a:gridCol w="1031040"/>
                <a:gridCol w="1928880"/>
              </a:tblGrid>
              <a:tr h="53964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GB" sz="1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customer_id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GB" sz="11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Alias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GB" sz="11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employees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GB" sz="11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reservations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GB" sz="1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connections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GB" sz="1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% of connected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6094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0f0fdb74-e5b3-4cc1-8e7f-95ecb9040df2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146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87%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4ea"/>
                    </a:solidFill>
                  </a:tcPr>
                </a:tc>
              </a:tr>
              <a:tr h="6094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780b6fbb-c20f-4336-b072-68516ecfd19e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3953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2799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3076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77%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</a:tr>
              <a:tr h="7819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c8134070-20b6-4a10-acac-0f05dc70b3de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4580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4122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2469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59%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4ea"/>
                    </a:solidFill>
                  </a:tcPr>
                </a:tc>
              </a:tr>
            </a:tbl>
          </a:graphicData>
        </a:graphic>
      </p:graphicFrame>
      <p:sp>
        <p:nvSpPr>
          <p:cNvPr id="178" name="Google Shape;80;p15"/>
          <p:cNvSpPr/>
          <p:nvPr/>
        </p:nvSpPr>
        <p:spPr>
          <a:xfrm>
            <a:off x="5681880" y="457200"/>
            <a:ext cx="32335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Table: unique id per category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93;p17"/>
          <p:cNvGrpSpPr/>
          <p:nvPr/>
        </p:nvGrpSpPr>
        <p:grpSpPr>
          <a:xfrm>
            <a:off x="689400" y="2254680"/>
            <a:ext cx="553320" cy="553320"/>
            <a:chOff x="689400" y="2254680"/>
            <a:chExt cx="553320" cy="553320"/>
          </a:xfrm>
        </p:grpSpPr>
        <p:sp>
          <p:nvSpPr>
            <p:cNvPr id="180" name="Google Shape;94;p17"/>
            <p:cNvSpPr/>
            <p:nvPr/>
          </p:nvSpPr>
          <p:spPr>
            <a:xfrm>
              <a:off x="689400" y="2254680"/>
              <a:ext cx="553320" cy="553320"/>
            </a:xfrm>
            <a:prstGeom prst="ellipse">
              <a:avLst/>
            </a:prstGeom>
            <a:solidFill>
              <a:srgbClr val="ffffff"/>
            </a:solidFill>
            <a:ln w="3816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Google Shape;95;p17"/>
            <p:cNvSpPr/>
            <p:nvPr/>
          </p:nvSpPr>
          <p:spPr>
            <a:xfrm>
              <a:off x="813960" y="2361960"/>
              <a:ext cx="223200" cy="36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GB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182" name="Google Shape;96;p17"/>
          <p:cNvGrpSpPr/>
          <p:nvPr/>
        </p:nvGrpSpPr>
        <p:grpSpPr>
          <a:xfrm>
            <a:off x="689400" y="3081240"/>
            <a:ext cx="553320" cy="553320"/>
            <a:chOff x="689400" y="3081240"/>
            <a:chExt cx="553320" cy="553320"/>
          </a:xfrm>
        </p:grpSpPr>
        <p:sp>
          <p:nvSpPr>
            <p:cNvPr id="183" name="Google Shape;97;p17"/>
            <p:cNvSpPr/>
            <p:nvPr/>
          </p:nvSpPr>
          <p:spPr>
            <a:xfrm>
              <a:off x="689400" y="3081240"/>
              <a:ext cx="553320" cy="553320"/>
            </a:xfrm>
            <a:prstGeom prst="ellipse">
              <a:avLst/>
            </a:prstGeom>
            <a:solidFill>
              <a:srgbClr val="ffffff"/>
            </a:solidFill>
            <a:ln w="38160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Google Shape;98;p17"/>
            <p:cNvSpPr/>
            <p:nvPr/>
          </p:nvSpPr>
          <p:spPr>
            <a:xfrm>
              <a:off x="813960" y="3188520"/>
              <a:ext cx="223200" cy="36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GB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85" name="Google Shape;99;p17"/>
          <p:cNvSpPr/>
          <p:nvPr/>
        </p:nvSpPr>
        <p:spPr>
          <a:xfrm>
            <a:off x="1396080" y="1600560"/>
            <a:ext cx="526104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Google Shape;100;p17"/>
          <p:cNvSpPr/>
          <p:nvPr/>
        </p:nvSpPr>
        <p:spPr>
          <a:xfrm>
            <a:off x="1396080" y="2343600"/>
            <a:ext cx="59187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Problem and Solution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Google Shape;101;p17"/>
          <p:cNvSpPr/>
          <p:nvPr/>
        </p:nvSpPr>
        <p:spPr>
          <a:xfrm>
            <a:off x="1367640" y="3159000"/>
            <a:ext cx="45039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Results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Google Shape;102;p17"/>
          <p:cNvSpPr/>
          <p:nvPr/>
        </p:nvSpPr>
        <p:spPr>
          <a:xfrm>
            <a:off x="736200" y="425160"/>
            <a:ext cx="6207120" cy="38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6640" rIns="26640" tIns="26640" bIns="2664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3468dc"/>
                </a:solidFill>
                <a:latin typeface="Helvetica Neue"/>
                <a:ea typeface="Helvetica Neue"/>
              </a:rPr>
              <a:t>Agenda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89" name="Google Shape;103;p17"/>
          <p:cNvGrpSpPr/>
          <p:nvPr/>
        </p:nvGrpSpPr>
        <p:grpSpPr>
          <a:xfrm>
            <a:off x="689400" y="1508400"/>
            <a:ext cx="553320" cy="553320"/>
            <a:chOff x="689400" y="1508400"/>
            <a:chExt cx="553320" cy="553320"/>
          </a:xfrm>
        </p:grpSpPr>
        <p:sp>
          <p:nvSpPr>
            <p:cNvPr id="190" name="Google Shape;104;p17"/>
            <p:cNvSpPr/>
            <p:nvPr/>
          </p:nvSpPr>
          <p:spPr>
            <a:xfrm>
              <a:off x="689400" y="1508400"/>
              <a:ext cx="553320" cy="553320"/>
            </a:xfrm>
            <a:prstGeom prst="ellipse">
              <a:avLst/>
            </a:prstGeom>
            <a:solidFill>
              <a:srgbClr val="ffffff"/>
            </a:solidFill>
            <a:ln w="38160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Google Shape;105;p17"/>
            <p:cNvSpPr/>
            <p:nvPr/>
          </p:nvSpPr>
          <p:spPr>
            <a:xfrm>
              <a:off x="813960" y="1615680"/>
              <a:ext cx="223200" cy="36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GB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62680" y="39492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4285f4"/>
                </a:solidFill>
                <a:latin typeface="Arial"/>
                <a:ea typeface="Arial"/>
              </a:rPr>
              <a:t>Problem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53400" y="1389600"/>
            <a:ext cx="6910920" cy="3179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GB" sz="1710" spc="-1" strike="noStrike">
                <a:solidFill>
                  <a:srgbClr val="000000"/>
                </a:solidFill>
                <a:latin typeface="Arial"/>
                <a:ea typeface="Arial"/>
              </a:rPr>
              <a:t>Do the number of </a:t>
            </a:r>
            <a:r>
              <a:rPr b="1" lang="en-GB" sz="1710" spc="-1" strike="noStrike">
                <a:solidFill>
                  <a:srgbClr val="000000"/>
                </a:solidFill>
                <a:latin typeface="Arial"/>
                <a:ea typeface="Arial"/>
              </a:rPr>
              <a:t>connections</a:t>
            </a:r>
            <a:r>
              <a:rPr b="0" lang="en-GB" sz="1710" spc="-1" strike="noStrike">
                <a:solidFill>
                  <a:srgbClr val="000000"/>
                </a:solidFill>
                <a:latin typeface="Arial"/>
                <a:ea typeface="Arial"/>
              </a:rPr>
              <a:t> of an employee influence his decision on whether to </a:t>
            </a:r>
            <a:r>
              <a:rPr b="1" lang="en-GB" sz="1710" spc="-1" strike="noStrike">
                <a:solidFill>
                  <a:srgbClr val="000000"/>
                </a:solidFill>
                <a:latin typeface="Arial"/>
                <a:ea typeface="Arial"/>
              </a:rPr>
              <a:t>go to the office</a:t>
            </a:r>
            <a:r>
              <a:rPr b="0" lang="en-GB" sz="1710" spc="-1" strike="noStrike">
                <a:solidFill>
                  <a:srgbClr val="000000"/>
                </a:solidFill>
                <a:latin typeface="Arial"/>
                <a:ea typeface="Arial"/>
              </a:rPr>
              <a:t> or not?</a:t>
            </a:r>
            <a:endParaRPr b="0" lang="en-US" sz="17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16;p19" descr=""/>
          <p:cNvPicPr/>
          <p:nvPr/>
        </p:nvPicPr>
        <p:blipFill>
          <a:blip r:embed="rId1"/>
          <a:stretch/>
        </p:blipFill>
        <p:spPr>
          <a:xfrm>
            <a:off x="-308880" y="662400"/>
            <a:ext cx="9231480" cy="4510080"/>
          </a:xfrm>
          <a:prstGeom prst="rect">
            <a:avLst/>
          </a:prstGeom>
          <a:ln w="0">
            <a:noFill/>
          </a:ln>
        </p:spPr>
      </p:pic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311760" y="24552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800" spc="-1" strike="noStrike">
                <a:solidFill>
                  <a:srgbClr val="4285f4"/>
                </a:solidFill>
                <a:latin typeface="Arial"/>
                <a:ea typeface="Arial"/>
              </a:rPr>
              <a:t>Connections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Google Shape;118;p19"/>
          <p:cNvSpPr/>
          <p:nvPr/>
        </p:nvSpPr>
        <p:spPr>
          <a:xfrm>
            <a:off x="1034280" y="4767480"/>
            <a:ext cx="632520" cy="30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00" spc="-1" strike="noStrike">
                <a:solidFill>
                  <a:srgbClr val="000000"/>
                </a:solidFill>
                <a:latin typeface="Arial"/>
                <a:ea typeface="Arial"/>
              </a:rPr>
              <a:t>Group 1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97" name="Google Shape;119;p19"/>
          <p:cNvSpPr/>
          <p:nvPr/>
        </p:nvSpPr>
        <p:spPr>
          <a:xfrm>
            <a:off x="1531800" y="4767480"/>
            <a:ext cx="566640" cy="30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00" spc="-1" strike="noStrike">
                <a:solidFill>
                  <a:srgbClr val="000000"/>
                </a:solidFill>
                <a:latin typeface="Arial"/>
                <a:ea typeface="Arial"/>
              </a:rPr>
              <a:t>Group 2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98" name="Google Shape;120;p19"/>
          <p:cNvSpPr/>
          <p:nvPr/>
        </p:nvSpPr>
        <p:spPr>
          <a:xfrm>
            <a:off x="2052720" y="4767480"/>
            <a:ext cx="566640" cy="30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00" spc="-1" strike="noStrike">
                <a:solidFill>
                  <a:srgbClr val="000000"/>
                </a:solidFill>
                <a:latin typeface="Arial"/>
                <a:ea typeface="Arial"/>
              </a:rPr>
              <a:t>Group 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99" name="Google Shape;121;p19"/>
          <p:cNvSpPr/>
          <p:nvPr/>
        </p:nvSpPr>
        <p:spPr>
          <a:xfrm>
            <a:off x="2636640" y="4767480"/>
            <a:ext cx="566640" cy="30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00" spc="-1" strike="noStrike">
                <a:solidFill>
                  <a:srgbClr val="000000"/>
                </a:solidFill>
                <a:latin typeface="Arial"/>
                <a:ea typeface="Arial"/>
              </a:rPr>
              <a:t>Group 4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Google Shape;122;p19"/>
          <p:cNvSpPr/>
          <p:nvPr/>
        </p:nvSpPr>
        <p:spPr>
          <a:xfrm>
            <a:off x="1086840" y="4809240"/>
            <a:ext cx="441720" cy="224280"/>
          </a:xfrm>
          <a:prstGeom prst="rect">
            <a:avLst/>
          </a:prstGeom>
          <a:noFill/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Google Shape;123;p19"/>
          <p:cNvSpPr/>
          <p:nvPr/>
        </p:nvSpPr>
        <p:spPr>
          <a:xfrm>
            <a:off x="1594440" y="4809240"/>
            <a:ext cx="441720" cy="224280"/>
          </a:xfrm>
          <a:prstGeom prst="rect">
            <a:avLst/>
          </a:prstGeom>
          <a:noFill/>
          <a:ln w="9360">
            <a:solidFill>
              <a:srgbClr val="ffab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Google Shape;124;p19"/>
          <p:cNvSpPr/>
          <p:nvPr/>
        </p:nvSpPr>
        <p:spPr>
          <a:xfrm>
            <a:off x="2098800" y="4809240"/>
            <a:ext cx="441720" cy="224280"/>
          </a:xfrm>
          <a:prstGeom prst="rect">
            <a:avLst/>
          </a:prstGeom>
          <a:noFill/>
          <a:ln w="93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Google Shape;125;p19"/>
          <p:cNvSpPr/>
          <p:nvPr/>
        </p:nvSpPr>
        <p:spPr>
          <a:xfrm>
            <a:off x="2698920" y="4809240"/>
            <a:ext cx="441720" cy="224280"/>
          </a:xfrm>
          <a:prstGeom prst="rect">
            <a:avLst/>
          </a:prstGeom>
          <a:noFill/>
          <a:ln w="9360">
            <a:solidFill>
              <a:srgbClr val="6aa84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Google Shape;126;p19"/>
          <p:cNvSpPr/>
          <p:nvPr/>
        </p:nvSpPr>
        <p:spPr>
          <a:xfrm>
            <a:off x="605520" y="4739760"/>
            <a:ext cx="2763720" cy="362880"/>
          </a:xfrm>
          <a:prstGeom prst="rect">
            <a:avLst/>
          </a:prstGeom>
          <a:noFill/>
          <a:ln w="936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800" spc="-1" strike="noStrike">
                <a:solidFill>
                  <a:srgbClr val="4285f4"/>
                </a:solidFill>
                <a:latin typeface="Arial"/>
                <a:ea typeface="Arial"/>
              </a:rPr>
              <a:t>Problem </a:t>
            </a:r>
            <a:r>
              <a:rPr b="0" lang="en-GB" sz="2800" spc="-1" strike="noStrike">
                <a:solidFill>
                  <a:srgbClr val="4285f4"/>
                </a:solidFill>
                <a:latin typeface="Arial"/>
                <a:ea typeface="Arial"/>
              </a:rPr>
              <a:t>and</a:t>
            </a:r>
            <a:r>
              <a:rPr b="1" lang="en-GB" sz="2800" spc="-1" strike="noStrike">
                <a:solidFill>
                  <a:srgbClr val="4285f4"/>
                </a:solidFill>
                <a:latin typeface="Arial"/>
                <a:ea typeface="Arial"/>
              </a:rPr>
              <a:t> Hypothesis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32936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5000"/>
              </a:lnSpc>
              <a:buNone/>
              <a:tabLst>
                <a:tab algn="l" pos="0"/>
              </a:tabLst>
            </a:pPr>
            <a:r>
              <a:rPr b="1" lang="en-GB" sz="1220" spc="-1" strike="noStrike">
                <a:solidFill>
                  <a:srgbClr val="000000"/>
                </a:solidFill>
                <a:latin typeface="Arial"/>
                <a:ea typeface="Arial"/>
              </a:rPr>
              <a:t>Problem:</a:t>
            </a:r>
            <a:endParaRPr b="0" lang="en-US" sz="122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GB" sz="1220" spc="-1" strike="noStrike">
                <a:solidFill>
                  <a:srgbClr val="000000"/>
                </a:solidFill>
                <a:latin typeface="Arial"/>
                <a:ea typeface="Arial"/>
              </a:rPr>
              <a:t>Do the number of connections of an employee influence his decision on whether to go to the office or not?</a:t>
            </a:r>
            <a:endParaRPr b="0" lang="en-US" sz="122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22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GB" sz="1220" spc="-1" strike="noStrike">
                <a:solidFill>
                  <a:srgbClr val="000000"/>
                </a:solidFill>
                <a:latin typeface="Arial"/>
                <a:ea typeface="Arial"/>
              </a:rPr>
              <a:t>Observation:</a:t>
            </a:r>
            <a:endParaRPr b="0" lang="en-US" sz="122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GB" sz="1220" spc="-1" strike="noStrike">
                <a:solidFill>
                  <a:srgbClr val="000000"/>
                </a:solidFill>
                <a:latin typeface="Arial"/>
                <a:ea typeface="Arial"/>
              </a:rPr>
              <a:t>It’s possible to divide users in group based on number of connections. </a:t>
            </a:r>
            <a:endParaRPr b="0" lang="en-US" sz="122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22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GB" sz="1220" spc="-1" strike="noStrike">
                <a:solidFill>
                  <a:srgbClr val="000000"/>
                </a:solidFill>
                <a:latin typeface="Arial"/>
                <a:ea typeface="Arial"/>
              </a:rPr>
              <a:t>Hypothesis:</a:t>
            </a:r>
            <a:endParaRPr b="0" lang="en-US" sz="122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GB" sz="1220" spc="-1" strike="noStrike">
                <a:solidFill>
                  <a:srgbClr val="000000"/>
                </a:solidFill>
                <a:latin typeface="Arial"/>
                <a:ea typeface="Arial"/>
              </a:rPr>
              <a:t>The more connections user in group have, the more reservations they do. Different groups gives different reservation number</a:t>
            </a:r>
            <a:endParaRPr b="0" lang="en-US" sz="122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2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4832280" y="110988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Solutions: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Correlation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Statistics criteria. Two-four equal users groups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Bootstrap. Two-four unequal groups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Regression - coefficient analysis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138;p21"/>
          <p:cNvSpPr/>
          <p:nvPr/>
        </p:nvSpPr>
        <p:spPr>
          <a:xfrm>
            <a:off x="1396080" y="1600560"/>
            <a:ext cx="526104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Google Shape;139;p21"/>
          <p:cNvSpPr/>
          <p:nvPr/>
        </p:nvSpPr>
        <p:spPr>
          <a:xfrm>
            <a:off x="1396080" y="2343600"/>
            <a:ext cx="59187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Problem and Solution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Google Shape;140;p21"/>
          <p:cNvSpPr/>
          <p:nvPr/>
        </p:nvSpPr>
        <p:spPr>
          <a:xfrm>
            <a:off x="1367640" y="3159000"/>
            <a:ext cx="45039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Results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Google Shape;141;p21"/>
          <p:cNvSpPr/>
          <p:nvPr/>
        </p:nvSpPr>
        <p:spPr>
          <a:xfrm>
            <a:off x="736200" y="425160"/>
            <a:ext cx="6207120" cy="38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6640" rIns="26640" tIns="26640" bIns="2664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3468dc"/>
                </a:solidFill>
                <a:latin typeface="Helvetica Neue"/>
                <a:ea typeface="Helvetica Neue"/>
              </a:rPr>
              <a:t>Agenda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212" name="Google Shape;142;p21"/>
          <p:cNvGrpSpPr/>
          <p:nvPr/>
        </p:nvGrpSpPr>
        <p:grpSpPr>
          <a:xfrm>
            <a:off x="689400" y="1508400"/>
            <a:ext cx="553320" cy="553320"/>
            <a:chOff x="689400" y="1508400"/>
            <a:chExt cx="553320" cy="553320"/>
          </a:xfrm>
        </p:grpSpPr>
        <p:sp>
          <p:nvSpPr>
            <p:cNvPr id="213" name="Google Shape;143;p21"/>
            <p:cNvSpPr/>
            <p:nvPr/>
          </p:nvSpPr>
          <p:spPr>
            <a:xfrm>
              <a:off x="689400" y="1508400"/>
              <a:ext cx="553320" cy="553320"/>
            </a:xfrm>
            <a:prstGeom prst="ellipse">
              <a:avLst/>
            </a:prstGeom>
            <a:solidFill>
              <a:srgbClr val="ffffff"/>
            </a:solidFill>
            <a:ln w="38160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Google Shape;144;p21"/>
            <p:cNvSpPr/>
            <p:nvPr/>
          </p:nvSpPr>
          <p:spPr>
            <a:xfrm>
              <a:off x="813960" y="1615680"/>
              <a:ext cx="223200" cy="36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GB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215" name="Google Shape;145;p21"/>
          <p:cNvGrpSpPr/>
          <p:nvPr/>
        </p:nvGrpSpPr>
        <p:grpSpPr>
          <a:xfrm>
            <a:off x="689400" y="2251440"/>
            <a:ext cx="553320" cy="553320"/>
            <a:chOff x="689400" y="2251440"/>
            <a:chExt cx="553320" cy="553320"/>
          </a:xfrm>
        </p:grpSpPr>
        <p:sp>
          <p:nvSpPr>
            <p:cNvPr id="216" name="Google Shape;146;p21"/>
            <p:cNvSpPr/>
            <p:nvPr/>
          </p:nvSpPr>
          <p:spPr>
            <a:xfrm>
              <a:off x="689400" y="2251440"/>
              <a:ext cx="553320" cy="553320"/>
            </a:xfrm>
            <a:prstGeom prst="ellipse">
              <a:avLst/>
            </a:prstGeom>
            <a:solidFill>
              <a:srgbClr val="ffffff"/>
            </a:solidFill>
            <a:ln w="38160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Google Shape;147;p21"/>
            <p:cNvSpPr/>
            <p:nvPr/>
          </p:nvSpPr>
          <p:spPr>
            <a:xfrm>
              <a:off x="813960" y="2358720"/>
              <a:ext cx="223200" cy="36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GB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218" name="Google Shape;148;p21"/>
          <p:cNvGrpSpPr/>
          <p:nvPr/>
        </p:nvGrpSpPr>
        <p:grpSpPr>
          <a:xfrm>
            <a:off x="689400" y="3024000"/>
            <a:ext cx="553320" cy="553320"/>
            <a:chOff x="689400" y="3024000"/>
            <a:chExt cx="553320" cy="553320"/>
          </a:xfrm>
        </p:grpSpPr>
        <p:sp>
          <p:nvSpPr>
            <p:cNvPr id="219" name="Google Shape;149;p21"/>
            <p:cNvSpPr/>
            <p:nvPr/>
          </p:nvSpPr>
          <p:spPr>
            <a:xfrm>
              <a:off x="689400" y="3024000"/>
              <a:ext cx="553320" cy="553320"/>
            </a:xfrm>
            <a:prstGeom prst="ellipse">
              <a:avLst/>
            </a:prstGeom>
            <a:solidFill>
              <a:srgbClr val="ffffff"/>
            </a:solidFill>
            <a:ln w="3816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Google Shape;150;p21"/>
            <p:cNvSpPr/>
            <p:nvPr/>
          </p:nvSpPr>
          <p:spPr>
            <a:xfrm>
              <a:off x="813960" y="3131280"/>
              <a:ext cx="223200" cy="36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GB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Application>LibreOffice/7.3.4.2$Linux_X86_64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2022-08-16T12:26:57Z</dcterms:modified>
  <cp:revision>3</cp:revision>
  <dc:subject/>
  <dc:title/>
</cp:coreProperties>
</file>