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6488" autoAdjust="0"/>
  </p:normalViewPr>
  <p:slideViewPr>
    <p:cSldViewPr showGuides="1">
      <p:cViewPr varScale="1">
        <p:scale>
          <a:sx n="70" d="100"/>
          <a:sy n="70" d="100"/>
        </p:scale>
        <p:origin x="840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1/5/2015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Based on the user experience help button for username and password seems to be rarely used. Therefore, possible to take down the help buttons only for username and password fields. 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/>
              <a:t>https://compelloas.sharepoint.com/Development/Invoice%20Approval%20Touch%20Wiki/Analytics.aspx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r>
              <a:rPr lang="en-US" baseline="0" dirty="0" smtClean="0"/>
              <a:t> is the easy part – what you do with it is the real matter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the data that matters</a:t>
            </a:r>
          </a:p>
          <a:p>
            <a:r>
              <a:rPr lang="en-US" baseline="0" dirty="0" smtClean="0"/>
              <a:t>Identify the trends</a:t>
            </a:r>
          </a:p>
          <a:p>
            <a:r>
              <a:rPr lang="en-US" baseline="0" dirty="0" smtClean="0"/>
              <a:t>Take Actions</a:t>
            </a:r>
          </a:p>
          <a:p>
            <a:r>
              <a:rPr lang="en-US" baseline="0" dirty="0" smtClean="0"/>
              <a:t>	Enhance Conversion</a:t>
            </a:r>
          </a:p>
          <a:p>
            <a:r>
              <a:rPr lang="en-US" baseline="0" dirty="0" smtClean="0"/>
              <a:t>	Enhance UX</a:t>
            </a:r>
          </a:p>
          <a:p>
            <a:r>
              <a:rPr lang="en-US" baseline="0" dirty="0" smtClean="0"/>
              <a:t>Take online business to next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Power of web analytics</a:t>
            </a:r>
          </a:p>
          <a:p>
            <a:r>
              <a:rPr lang="en-US" baseline="0" dirty="0" smtClean="0"/>
              <a:t>How to use online to optimize web/app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first look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</a:t>
            </a:r>
            <a:r>
              <a:rPr lang="en-US" baseline="0" dirty="0" smtClean="0"/>
              <a:t> can we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we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Case Study: Invoice Approval Touch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8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first look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</a:t>
            </a:r>
            <a:r>
              <a:rPr lang="en-US" baseline="0" dirty="0" smtClean="0"/>
              <a:t> can we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we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Case Study: Invoice Approval Touch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Sign up for Google Analytics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You will have to enter Account</a:t>
            </a:r>
            <a:r>
              <a:rPr lang="en-US" baseline="0" dirty="0" smtClean="0"/>
              <a:t> Name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Website Name and URL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Get Tracking Code which includes the ID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Copy paste the</a:t>
            </a:r>
            <a:r>
              <a:rPr lang="en-US" baseline="0" dirty="0" smtClean="0"/>
              <a:t> code on your </a:t>
            </a:r>
            <a:r>
              <a:rPr lang="en-US" baseline="0" dirty="0" err="1" smtClean="0"/>
              <a:t>webstite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Go to the dashboard and view analytics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7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4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From the user base, only 6.3% used comment button in the action menu. Therefore, the decision to remove the Comment button in action menu was taken.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/>
              <a:t>https://compelloas.sharepoint.com/Development/Invoice%20Approval%20Touch%20Wiki/Analytics.aspx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4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988115AC-5461-47EC-9997-DBA226D37B28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20-98FC-4F77-8258-0E25ADBF4D6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1134-BAFB-4FE6-ABEE-C312A93AA12A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C9C-46DE-4E50-BE53-9CCF8632F72C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232-CB80-4084-A4DB-C6495DF0243F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706C-2384-457A-BE4E-59B19B7F4169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F14B-94CD-4A2C-93FB-AD9D271AEF0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5BF2-E3B6-46BC-8E50-F9A8CAE00B3D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6831-0CC3-49FA-862D-F987A7CB58DF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CC60-6C0E-4320-B1E4-DB7DD2BA55F8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EFE299-7587-4AF7-AACB-D7744B313B1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99X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5659" y="1884339"/>
            <a:ext cx="4419600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Telemetry with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google.com/analytics/images/misc/produc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9" y="3056804"/>
            <a:ext cx="98583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promote.com/blog/wp-content/uploads/2014/09/google-analytic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6" y="3108278"/>
            <a:ext cx="5257800" cy="9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FBD-C5F5-4624-A153-17641B79386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828800"/>
            <a:ext cx="8686801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an account in Google Analytics</a:t>
            </a:r>
          </a:p>
          <a:p>
            <a:r>
              <a:rPr lang="en-US" dirty="0" smtClean="0"/>
              <a:t>Integrate the app initializing code</a:t>
            </a:r>
          </a:p>
          <a:p>
            <a:r>
              <a:rPr lang="en-US" dirty="0" smtClean="0"/>
              <a:t>Page view tracker</a:t>
            </a:r>
          </a:p>
          <a:p>
            <a:r>
              <a:rPr lang="en-US" dirty="0" smtClean="0"/>
              <a:t>Page view in Single Page App</a:t>
            </a:r>
          </a:p>
          <a:p>
            <a:r>
              <a:rPr lang="en-US" dirty="0" smtClean="0"/>
              <a:t>Tracking Events</a:t>
            </a:r>
          </a:p>
          <a:p>
            <a:r>
              <a:rPr lang="en-US" dirty="0" smtClean="0"/>
              <a:t>User Timing Feature</a:t>
            </a:r>
          </a:p>
          <a:p>
            <a:r>
              <a:rPr lang="en-US" dirty="0" smtClean="0"/>
              <a:t>Metrics &amp; Dimension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How can we do? -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E0D-93C7-4EE1-B5CA-1717EDC6A42B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828800"/>
            <a:ext cx="8686801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Create Dashboard</a:t>
            </a:r>
          </a:p>
          <a:p>
            <a:r>
              <a:rPr lang="en-US" dirty="0" smtClean="0"/>
              <a:t>Import Dashboard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How can we do? -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5411-9914-4717-A5C7-49962059A1B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The first look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What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How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b="1" dirty="0" smtClean="0"/>
              <a:t>Case Study: Invoice Approval Touch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DC6-1E3B-4A12-8447-EEDE960B4290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828800"/>
            <a:ext cx="8686801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Accounts (Dev &amp; test)</a:t>
            </a:r>
            <a:endParaRPr lang="en-US" dirty="0"/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Other flows diagrams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Invoice Approval Touch - Analytics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027-57C7-4843-A86E-60C2D01D2602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Invoice Approval Touch - Decisions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93" y="942833"/>
            <a:ext cx="5342857" cy="51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7" y="942833"/>
            <a:ext cx="1911145" cy="3336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12" y="942833"/>
            <a:ext cx="1835851" cy="333682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CF71-646B-4971-A9F6-56553EE00850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Invoice Approval Touch - Decisions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48"/>
          <a:stretch/>
        </p:blipFill>
        <p:spPr>
          <a:xfrm>
            <a:off x="912812" y="1143000"/>
            <a:ext cx="4419600" cy="3095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012" y="990600"/>
            <a:ext cx="2895600" cy="5202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6" b="43155"/>
          <a:stretch/>
        </p:blipFill>
        <p:spPr>
          <a:xfrm>
            <a:off x="531812" y="4343400"/>
            <a:ext cx="5470456" cy="2133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447212" y="4495800"/>
            <a:ext cx="457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0D-E0E7-476F-9347-FF208B3197B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2" y="2514600"/>
            <a:ext cx="5181599" cy="1295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Clarifications? 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4CD9-D84F-4815-8DB1-DBCE7D677BC3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8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the vision and long term direction.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C16B-9318-4BF7-910D-7F1CD36217C0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The first look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What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How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Case Study: Invoice Approval Touch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4512-24F4-413B-AB1E-2B39CB8678F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800" b="1" dirty="0" smtClean="0"/>
              <a:t>The first look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What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How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Case Study: Invoice Approval Touch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84AF-3A2A-40E6-A468-4A779E9F76FF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the current situation.</a:t>
            </a:r>
          </a:p>
          <a:p>
            <a:r>
              <a:rPr lang="en-US" dirty="0" smtClean="0"/>
              <a:t>Use brief bullets, discuss details verbally.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3963"/>
            <a:ext cx="12188824" cy="6004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36637"/>
            <a:ext cx="3048000" cy="625363"/>
          </a:xfrm>
        </p:spPr>
        <p:txBody>
          <a:bodyPr/>
          <a:lstStyle/>
          <a:p>
            <a:r>
              <a:rPr lang="en-US" dirty="0" smtClean="0"/>
              <a:t>The first look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4911-4F5F-435D-B9FD-2B0A497B15B5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Sign up for Google Analytics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Get the tracking Code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Place on the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View from the dashboard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8686801" cy="609600"/>
          </a:xfrm>
        </p:spPr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8612" y="725714"/>
            <a:ext cx="57912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  (function(</a:t>
            </a:r>
            <a:r>
              <a:rPr lang="en-US" dirty="0" err="1"/>
              <a:t>i,s,o,g,r,a,m</a:t>
            </a:r>
            <a:r>
              <a:rPr lang="en-US" dirty="0"/>
              <a:t>){</a:t>
            </a:r>
            <a:r>
              <a:rPr lang="en-US" dirty="0" err="1"/>
              <a:t>i</a:t>
            </a:r>
            <a:r>
              <a:rPr lang="en-US" dirty="0"/>
              <a:t>['</a:t>
            </a:r>
            <a:r>
              <a:rPr lang="en-US" dirty="0" err="1"/>
              <a:t>GoogleAnalyticsObject</a:t>
            </a:r>
            <a:r>
              <a:rPr lang="en-US" dirty="0"/>
              <a:t>']=</a:t>
            </a:r>
            <a:r>
              <a:rPr lang="en-US" dirty="0" err="1"/>
              <a:t>r;i</a:t>
            </a:r>
            <a:r>
              <a:rPr lang="en-US" dirty="0"/>
              <a:t>[r]=</a:t>
            </a:r>
            <a:r>
              <a:rPr lang="en-US" dirty="0" err="1"/>
              <a:t>i</a:t>
            </a:r>
            <a:r>
              <a:rPr lang="en-US" dirty="0"/>
              <a:t>[r]||function(){</a:t>
            </a:r>
          </a:p>
          <a:p>
            <a:r>
              <a:rPr lang="en-US" dirty="0"/>
              <a:t>  (</a:t>
            </a:r>
            <a:r>
              <a:rPr lang="en-US" dirty="0" err="1"/>
              <a:t>i</a:t>
            </a:r>
            <a:r>
              <a:rPr lang="en-US" dirty="0"/>
              <a:t>[r].q=</a:t>
            </a:r>
            <a:r>
              <a:rPr lang="en-US" dirty="0" err="1"/>
              <a:t>i</a:t>
            </a:r>
            <a:r>
              <a:rPr lang="en-US" dirty="0"/>
              <a:t>[r].q||[]).push(arguments)},</a:t>
            </a:r>
            <a:r>
              <a:rPr lang="en-US" dirty="0" err="1"/>
              <a:t>i</a:t>
            </a:r>
            <a:r>
              <a:rPr lang="en-US" dirty="0"/>
              <a:t>[r].l=1*new Date();a=</a:t>
            </a:r>
            <a:r>
              <a:rPr lang="en-US" dirty="0" err="1"/>
              <a:t>s.createElement</a:t>
            </a:r>
            <a:r>
              <a:rPr lang="en-US" dirty="0"/>
              <a:t>(o),</a:t>
            </a:r>
          </a:p>
          <a:p>
            <a:r>
              <a:rPr lang="en-US" dirty="0"/>
              <a:t>  m=</a:t>
            </a:r>
            <a:r>
              <a:rPr lang="en-US" dirty="0" err="1"/>
              <a:t>s.getElementsByTagName</a:t>
            </a:r>
            <a:r>
              <a:rPr lang="en-US" dirty="0"/>
              <a:t>(o)[0];</a:t>
            </a:r>
            <a:r>
              <a:rPr lang="en-US" dirty="0" err="1"/>
              <a:t>a.async</a:t>
            </a:r>
            <a:r>
              <a:rPr lang="en-US" dirty="0"/>
              <a:t>=1;a.src=</a:t>
            </a:r>
            <a:r>
              <a:rPr lang="en-US" dirty="0" err="1"/>
              <a:t>g;m.parentNode.insertBefore</a:t>
            </a:r>
            <a:r>
              <a:rPr lang="en-US" dirty="0"/>
              <a:t>(</a:t>
            </a:r>
            <a:r>
              <a:rPr lang="en-US" dirty="0" err="1"/>
              <a:t>a,m</a:t>
            </a:r>
            <a:r>
              <a:rPr lang="en-US" dirty="0"/>
              <a:t>)</a:t>
            </a:r>
          </a:p>
          <a:p>
            <a:r>
              <a:rPr lang="en-US" dirty="0"/>
              <a:t>  })(</a:t>
            </a:r>
            <a:r>
              <a:rPr lang="en-US" dirty="0" err="1"/>
              <a:t>window,document,'script</a:t>
            </a:r>
            <a:r>
              <a:rPr lang="en-US" dirty="0"/>
              <a:t>','//www.google-analytics.com/analytics.js','ga');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</a:t>
            </a:r>
            <a:r>
              <a:rPr lang="en-US" dirty="0"/>
              <a:t>('create', </a:t>
            </a:r>
            <a:r>
              <a:rPr lang="en-US" dirty="0" smtClean="0"/>
              <a:t>'UA-XXXXXXX-Y', </a:t>
            </a:r>
            <a:r>
              <a:rPr lang="en-US" dirty="0"/>
              <a:t>'auto');</a:t>
            </a:r>
          </a:p>
          <a:p>
            <a:r>
              <a:rPr lang="en-US" dirty="0"/>
              <a:t>  </a:t>
            </a:r>
            <a:r>
              <a:rPr lang="en-US" dirty="0" err="1"/>
              <a:t>ga</a:t>
            </a:r>
            <a:r>
              <a:rPr lang="en-US" dirty="0"/>
              <a:t>('send', '</a:t>
            </a:r>
            <a:r>
              <a:rPr lang="en-US" dirty="0" err="1"/>
              <a:t>pageview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&lt;/script&gt;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BE5B-447F-4B99-8FAC-8987346D8C53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The first look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b="1" dirty="0" smtClean="0"/>
              <a:t>What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How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Case Study: Invoice Approval Touch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15C-8395-4451-8D78-EF5917DF1B3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295400"/>
            <a:ext cx="8686801" cy="4191000"/>
          </a:xfrm>
        </p:spPr>
        <p:txBody>
          <a:bodyPr/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Real Time Analytics</a:t>
            </a:r>
          </a:p>
          <a:p>
            <a:r>
              <a:rPr lang="en-US" dirty="0" smtClean="0"/>
              <a:t>Audience Demography</a:t>
            </a:r>
          </a:p>
          <a:p>
            <a:r>
              <a:rPr lang="en-US" dirty="0" smtClean="0"/>
              <a:t>Behavior</a:t>
            </a:r>
          </a:p>
          <a:p>
            <a:r>
              <a:rPr lang="en-US" dirty="0" smtClean="0"/>
              <a:t>Custom Dimensions &amp; Metrics</a:t>
            </a:r>
          </a:p>
          <a:p>
            <a:r>
              <a:rPr lang="en-US" dirty="0" smtClean="0"/>
              <a:t>Acquisition</a:t>
            </a:r>
          </a:p>
          <a:p>
            <a:r>
              <a:rPr lang="en-US" dirty="0" smtClean="0"/>
              <a:t>Conversions</a:t>
            </a:r>
          </a:p>
          <a:p>
            <a:r>
              <a:rPr lang="en-US" dirty="0" smtClean="0"/>
              <a:t>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1" cy="1066800"/>
          </a:xfrm>
        </p:spPr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A9B1-1A92-4234-B6C7-1EF6A855DEAA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The first look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What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b="1" dirty="0" smtClean="0"/>
              <a:t>How can we do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Case Study: Invoice Approval Touch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E75-6394-4F60-987F-7E9E9D53E74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99X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511</Words>
  <Application>Microsoft Office PowerPoint</Application>
  <PresentationFormat>Custom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Palatino Linotype</vt:lpstr>
      <vt:lpstr>Business strategy presentation</vt:lpstr>
      <vt:lpstr>Telemetry with</vt:lpstr>
      <vt:lpstr>Vision Statement</vt:lpstr>
      <vt:lpstr>Today…</vt:lpstr>
      <vt:lpstr>Today…</vt:lpstr>
      <vt:lpstr>The first look</vt:lpstr>
      <vt:lpstr>Setting up</vt:lpstr>
      <vt:lpstr>Today…</vt:lpstr>
      <vt:lpstr>What can we do?</vt:lpstr>
      <vt:lpstr>Today…</vt:lpstr>
      <vt:lpstr>How can we do? - Development</vt:lpstr>
      <vt:lpstr>How can we do? - Configuration</vt:lpstr>
      <vt:lpstr>Today…</vt:lpstr>
      <vt:lpstr>Invoice Approval Touch - Analytics</vt:lpstr>
      <vt:lpstr>Invoice Approval Touch - Decisions</vt:lpstr>
      <vt:lpstr>Invoice Approval Touch - Decisions</vt:lpstr>
      <vt:lpstr>Clarifications?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2015-01-02T08:46:34Z</dcterms:created>
  <dcterms:modified xsi:type="dcterms:W3CDTF">2015-01-05T12:45:35Z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