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8" r:id="rId5"/>
    <p:sldId id="267" r:id="rId6"/>
    <p:sldId id="260" r:id="rId7"/>
    <p:sldId id="261" r:id="rId8"/>
    <p:sldId id="269" r:id="rId9"/>
    <p:sldId id="270" r:id="rId10"/>
    <p:sldId id="271" r:id="rId11"/>
    <p:sldId id="272" r:id="rId12"/>
    <p:sldId id="273" r:id="rId13"/>
    <p:sldId id="274" r:id="rId14"/>
    <p:sldId id="275" r:id="rId15"/>
    <p:sldId id="263" r:id="rId16"/>
    <p:sldId id="276" r:id="rId17"/>
    <p:sldId id="277" r:id="rId18"/>
    <p:sldId id="26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78" autoAdjust="0"/>
    <p:restoredTop sz="93979" autoAdjust="0"/>
  </p:normalViewPr>
  <p:slideViewPr>
    <p:cSldViewPr snapToGrid="0">
      <p:cViewPr varScale="1">
        <p:scale>
          <a:sx n="69" d="100"/>
          <a:sy n="69" d="100"/>
        </p:scale>
        <p:origin x="17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A7809-E41A-4EDD-8BF7-CDF62A70B4B3}" type="doc">
      <dgm:prSet loTypeId="urn:microsoft.com/office/officeart/2005/8/layout/matrix1" loCatId="matrix" qsTypeId="urn:microsoft.com/office/officeart/2005/8/quickstyle/simple1" qsCatId="simple" csTypeId="urn:microsoft.com/office/officeart/2005/8/colors/accent5_2" csCatId="accent5" phldr="1"/>
      <dgm:spPr/>
      <dgm:t>
        <a:bodyPr/>
        <a:lstStyle/>
        <a:p>
          <a:endParaRPr lang="en-US"/>
        </a:p>
      </dgm:t>
    </dgm:pt>
    <dgm:pt modelId="{CF88D0DE-2568-4089-8727-5950B09BDA06}">
      <dgm:prSet phldrT="[Text]" custT="1"/>
      <dgm:spPr>
        <a:solidFill>
          <a:srgbClr val="FFC000"/>
        </a:solidFill>
      </dgm:spPr>
      <dgm:t>
        <a:bodyPr/>
        <a:lstStyle/>
        <a:p>
          <a:pPr algn="ctr"/>
          <a:r>
            <a:rPr lang="en-US" sz="2000" smtClean="0"/>
            <a:t>BASE MODELS</a:t>
          </a:r>
          <a:endParaRPr lang="en-US" sz="2000" dirty="0"/>
        </a:p>
      </dgm:t>
    </dgm:pt>
    <dgm:pt modelId="{B57C327F-8BB2-4458-9DE2-5ADFABCEC518}" type="parTrans" cxnId="{FE8C422A-44F1-4A12-9A6A-F6B53A3E1C4F}">
      <dgm:prSet/>
      <dgm:spPr/>
      <dgm:t>
        <a:bodyPr/>
        <a:lstStyle/>
        <a:p>
          <a:pPr algn="ctr"/>
          <a:endParaRPr lang="en-US" sz="1200"/>
        </a:p>
      </dgm:t>
    </dgm:pt>
    <dgm:pt modelId="{9CDA1689-CFF1-444F-9ED5-9EDC2730B0F5}" type="sibTrans" cxnId="{FE8C422A-44F1-4A12-9A6A-F6B53A3E1C4F}">
      <dgm:prSet/>
      <dgm:spPr/>
      <dgm:t>
        <a:bodyPr/>
        <a:lstStyle/>
        <a:p>
          <a:pPr algn="ctr"/>
          <a:endParaRPr lang="en-US" sz="1200"/>
        </a:p>
      </dgm:t>
    </dgm:pt>
    <dgm:pt modelId="{FC66E69F-2432-471E-BA79-21D44894BD85}">
      <dgm:prSet phldrT="[Text]" custT="1"/>
      <dgm:spPr/>
      <dgm:t>
        <a:bodyPr anchor="ctr"/>
        <a:lstStyle/>
        <a:p>
          <a:pPr algn="ctr"/>
          <a:r>
            <a:rPr lang="en-US" sz="2000" b="1" i="0" dirty="0" smtClean="0">
              <a:solidFill>
                <a:srgbClr val="FFC000"/>
              </a:solidFill>
            </a:rPr>
            <a:t>LASSO Regression</a:t>
          </a:r>
          <a:endParaRPr lang="en-US" sz="1300" b="0" i="0" dirty="0" smtClean="0">
            <a:solidFill>
              <a:srgbClr val="FFC000"/>
            </a:solidFill>
          </a:endParaRPr>
        </a:p>
        <a:p>
          <a:pPr algn="ctr"/>
          <a:r>
            <a:rPr lang="en-US" sz="1400" b="0" i="0" dirty="0" smtClean="0"/>
            <a:t>Lasso is a linear model (like linear regression) with L1 regularization on regression coefficients. This regularization improves prediction error by shrinking large regression coefficients in order to reduce overfitting.</a:t>
          </a:r>
          <a:endParaRPr lang="en-US" sz="1400" b="1" i="0" dirty="0" smtClean="0"/>
        </a:p>
      </dgm:t>
    </dgm:pt>
    <dgm:pt modelId="{98F6E1C8-253E-4247-9852-82E4875BCB86}" type="parTrans" cxnId="{DCC5A3E1-0F93-487C-AF55-A8B80B717FBD}">
      <dgm:prSet/>
      <dgm:spPr/>
      <dgm:t>
        <a:bodyPr/>
        <a:lstStyle/>
        <a:p>
          <a:pPr algn="ctr"/>
          <a:endParaRPr lang="en-US" sz="1200"/>
        </a:p>
      </dgm:t>
    </dgm:pt>
    <dgm:pt modelId="{C76AC17B-8A5E-4BA2-BAA4-06FF1920685D}" type="sibTrans" cxnId="{DCC5A3E1-0F93-487C-AF55-A8B80B717FBD}">
      <dgm:prSet/>
      <dgm:spPr/>
      <dgm:t>
        <a:bodyPr/>
        <a:lstStyle/>
        <a:p>
          <a:pPr algn="ctr"/>
          <a:endParaRPr lang="en-US" sz="1200"/>
        </a:p>
      </dgm:t>
    </dgm:pt>
    <dgm:pt modelId="{02590DE5-5619-45B6-8425-6A6C1F71E344}">
      <dgm:prSet phldrT="[Text]" custT="1"/>
      <dgm:spPr/>
      <dgm:t>
        <a:bodyPr anchor="ctr"/>
        <a:lstStyle/>
        <a:p>
          <a:pPr algn="ctr">
            <a:lnSpc>
              <a:spcPct val="90000"/>
            </a:lnSpc>
          </a:pPr>
          <a:endParaRPr lang="en-US" sz="2000" b="1" i="0" dirty="0" smtClean="0"/>
        </a:p>
        <a:p>
          <a:pPr algn="ctr">
            <a:lnSpc>
              <a:spcPct val="90000"/>
            </a:lnSpc>
          </a:pPr>
          <a:r>
            <a:rPr lang="en-US" sz="2000" b="1" i="0" dirty="0" smtClean="0">
              <a:solidFill>
                <a:srgbClr val="FFC000"/>
              </a:solidFill>
            </a:rPr>
            <a:t>Elastic-Net Regression</a:t>
          </a:r>
        </a:p>
        <a:p>
          <a:pPr algn="ctr"/>
          <a:r>
            <a:rPr lang="en-US" sz="1400" dirty="0" smtClean="0"/>
            <a:t>Elastic-Net </a:t>
          </a:r>
          <a:r>
            <a:rPr lang="en-US" sz="1400" dirty="0" smtClean="0"/>
            <a:t>is </a:t>
          </a:r>
          <a:r>
            <a:rPr lang="en-US" sz="1400" dirty="0" smtClean="0"/>
            <a:t>a linear regression </a:t>
          </a:r>
          <a:r>
            <a:rPr lang="en-US" sz="1400" dirty="0" smtClean="0"/>
            <a:t>model, which linearly combines the L1 and L2 penalties of the Lasso and Ridge methods</a:t>
          </a:r>
          <a:r>
            <a:rPr lang="en-US" sz="1400" b="0" i="0" dirty="0" smtClean="0"/>
            <a:t>. Elastic-Net is useful when there are multiple features which are correlated with one another. Lasso is likely to pick one of these at random, while elastic-net is likely to pick both.</a:t>
          </a:r>
          <a:endParaRPr lang="en-US" sz="1400" dirty="0"/>
        </a:p>
      </dgm:t>
    </dgm:pt>
    <dgm:pt modelId="{3AA9EB84-BFFB-466C-91D2-53802A488392}" type="parTrans" cxnId="{2138FF9B-2A31-4EBB-9DC7-5F02299FA243}">
      <dgm:prSet/>
      <dgm:spPr/>
      <dgm:t>
        <a:bodyPr/>
        <a:lstStyle/>
        <a:p>
          <a:pPr algn="ctr"/>
          <a:endParaRPr lang="en-US" sz="1200"/>
        </a:p>
      </dgm:t>
    </dgm:pt>
    <dgm:pt modelId="{C970AB73-6BF0-4E9C-AAFC-02A72EE31C71}" type="sibTrans" cxnId="{2138FF9B-2A31-4EBB-9DC7-5F02299FA243}">
      <dgm:prSet/>
      <dgm:spPr/>
      <dgm:t>
        <a:bodyPr/>
        <a:lstStyle/>
        <a:p>
          <a:pPr algn="ctr"/>
          <a:endParaRPr lang="en-US" sz="1200"/>
        </a:p>
      </dgm:t>
    </dgm:pt>
    <dgm:pt modelId="{D3831AB8-38EA-4BE0-8073-F8B6AA49CD80}">
      <dgm:prSet phldrT="[Text]" custT="1"/>
      <dgm:spPr/>
      <dgm:t>
        <a:bodyPr anchor="b"/>
        <a:lstStyle/>
        <a:p>
          <a:pPr algn="ctr"/>
          <a:r>
            <a:rPr lang="en-US" sz="2000" b="1" i="0" dirty="0" smtClean="0">
              <a:solidFill>
                <a:srgbClr val="FFC000"/>
              </a:solidFill>
            </a:rPr>
            <a:t>Extra-Trees Regressor</a:t>
          </a:r>
        </a:p>
        <a:p>
          <a:pPr algn="ctr"/>
          <a:r>
            <a:rPr lang="en-US" sz="1400" b="0" i="0" dirty="0" smtClean="0"/>
            <a:t>This model is ensemble of Decision Trees like </a:t>
          </a:r>
          <a:r>
            <a:rPr lang="en-US" sz="1400" b="0" i="0" dirty="0" err="1" smtClean="0"/>
            <a:t>RandomForest</a:t>
          </a:r>
          <a:r>
            <a:rPr lang="en-US" sz="1400" b="0" i="0" dirty="0" smtClean="0"/>
            <a:t>. As in random forests, a random subset of candidate features is used, but instead of looking for the most discriminative thresholds, thresholds are drawn at random for each candidate feature and the best of these randomly-generated thresholds is picked as the splitting rule.</a:t>
          </a:r>
        </a:p>
        <a:p>
          <a:pPr algn="ctr"/>
          <a:endParaRPr lang="en-US" sz="1400" b="0" dirty="0"/>
        </a:p>
      </dgm:t>
    </dgm:pt>
    <dgm:pt modelId="{B86B3CCF-7FB8-4AD1-B121-8B3FAFD70C63}" type="parTrans" cxnId="{F96D0F7E-C59A-4522-9771-76E84A517D40}">
      <dgm:prSet/>
      <dgm:spPr/>
      <dgm:t>
        <a:bodyPr/>
        <a:lstStyle/>
        <a:p>
          <a:pPr algn="ctr"/>
          <a:endParaRPr lang="en-US" sz="1200"/>
        </a:p>
      </dgm:t>
    </dgm:pt>
    <dgm:pt modelId="{4EFB6767-792A-4958-BBE2-88A8C863B1B7}" type="sibTrans" cxnId="{F96D0F7E-C59A-4522-9771-76E84A517D40}">
      <dgm:prSet/>
      <dgm:spPr/>
      <dgm:t>
        <a:bodyPr/>
        <a:lstStyle/>
        <a:p>
          <a:pPr algn="ctr"/>
          <a:endParaRPr lang="en-US" sz="1200"/>
        </a:p>
      </dgm:t>
    </dgm:pt>
    <dgm:pt modelId="{F68B5562-26E8-4F77-B4B9-9DFD8FF3AC95}">
      <dgm:prSet phldrT="[Text]" custT="1"/>
      <dgm:spPr/>
      <dgm:t>
        <a:bodyPr tIns="0" bIns="0" anchor="t"/>
        <a:lstStyle/>
        <a:p>
          <a:pPr algn="ctr"/>
          <a:r>
            <a:rPr lang="en-US" sz="2000" b="1" i="0" dirty="0" smtClean="0">
              <a:solidFill>
                <a:srgbClr val="FFC000"/>
              </a:solidFill>
            </a:rPr>
            <a:t>Gradient Tree Boosting</a:t>
          </a:r>
        </a:p>
        <a:p>
          <a:pPr algn="l"/>
          <a:r>
            <a:rPr lang="en-US" sz="1400" dirty="0" smtClean="0"/>
            <a:t>This model is also ensemble of Decision Trees (learner). Gradient boosting combines weak "learners" into a single strong learner in an iterative fashion.  the intuition behind gradient boosting algorithm is to repetitively leverage the patterns in residuals and strengthen a model with weak predictions and make it better.</a:t>
          </a:r>
        </a:p>
        <a:p>
          <a:pPr algn="l"/>
          <a:endParaRPr lang="en-US" sz="1400" dirty="0" smtClean="0"/>
        </a:p>
      </dgm:t>
    </dgm:pt>
    <dgm:pt modelId="{E4411C39-D23A-4864-9924-D776570FF885}" type="parTrans" cxnId="{2907DC0C-BB7E-42B6-B0E8-42DA16BC4CAF}">
      <dgm:prSet/>
      <dgm:spPr/>
      <dgm:t>
        <a:bodyPr/>
        <a:lstStyle/>
        <a:p>
          <a:pPr algn="ctr"/>
          <a:endParaRPr lang="en-US" sz="1200"/>
        </a:p>
      </dgm:t>
    </dgm:pt>
    <dgm:pt modelId="{48161202-8E60-4561-9AF5-0B47694BDA42}" type="sibTrans" cxnId="{2907DC0C-BB7E-42B6-B0E8-42DA16BC4CAF}">
      <dgm:prSet/>
      <dgm:spPr/>
      <dgm:t>
        <a:bodyPr/>
        <a:lstStyle/>
        <a:p>
          <a:pPr algn="ctr"/>
          <a:endParaRPr lang="en-US" sz="1200"/>
        </a:p>
      </dgm:t>
    </dgm:pt>
    <dgm:pt modelId="{5E097E66-B235-49A1-B12F-00F09FE87169}" type="pres">
      <dgm:prSet presAssocID="{DFBA7809-E41A-4EDD-8BF7-CDF62A70B4B3}" presName="diagram" presStyleCnt="0">
        <dgm:presLayoutVars>
          <dgm:chMax val="1"/>
          <dgm:dir/>
          <dgm:animLvl val="ctr"/>
          <dgm:resizeHandles val="exact"/>
        </dgm:presLayoutVars>
      </dgm:prSet>
      <dgm:spPr/>
    </dgm:pt>
    <dgm:pt modelId="{A17A8F66-CC78-41CF-AAFC-3C5519B67749}" type="pres">
      <dgm:prSet presAssocID="{DFBA7809-E41A-4EDD-8BF7-CDF62A70B4B3}" presName="matrix" presStyleCnt="0"/>
      <dgm:spPr/>
    </dgm:pt>
    <dgm:pt modelId="{E362BA89-4E2E-4E6B-BBCE-5057F8F0DBC7}" type="pres">
      <dgm:prSet presAssocID="{DFBA7809-E41A-4EDD-8BF7-CDF62A70B4B3}" presName="tile1" presStyleLbl="node1" presStyleIdx="0" presStyleCnt="4" custLinFactNeighborX="-2026" custLinFactNeighborY="0"/>
      <dgm:spPr/>
      <dgm:t>
        <a:bodyPr/>
        <a:lstStyle/>
        <a:p>
          <a:endParaRPr lang="en-US"/>
        </a:p>
      </dgm:t>
    </dgm:pt>
    <dgm:pt modelId="{8DC88439-53CE-4A6A-ABE7-12EF69155438}" type="pres">
      <dgm:prSet presAssocID="{DFBA7809-E41A-4EDD-8BF7-CDF62A70B4B3}" presName="tile1text" presStyleLbl="node1" presStyleIdx="0" presStyleCnt="4">
        <dgm:presLayoutVars>
          <dgm:chMax val="0"/>
          <dgm:chPref val="0"/>
          <dgm:bulletEnabled val="1"/>
        </dgm:presLayoutVars>
      </dgm:prSet>
      <dgm:spPr/>
      <dgm:t>
        <a:bodyPr/>
        <a:lstStyle/>
        <a:p>
          <a:endParaRPr lang="en-US"/>
        </a:p>
      </dgm:t>
    </dgm:pt>
    <dgm:pt modelId="{FDFBAF7D-5C22-4ED9-8FA0-76561A710E45}" type="pres">
      <dgm:prSet presAssocID="{DFBA7809-E41A-4EDD-8BF7-CDF62A70B4B3}" presName="tile2" presStyleLbl="node1" presStyleIdx="1" presStyleCnt="4"/>
      <dgm:spPr/>
      <dgm:t>
        <a:bodyPr/>
        <a:lstStyle/>
        <a:p>
          <a:endParaRPr lang="en-US"/>
        </a:p>
      </dgm:t>
    </dgm:pt>
    <dgm:pt modelId="{A2A9DDA4-3C32-471C-ACDE-4780AAF9428E}" type="pres">
      <dgm:prSet presAssocID="{DFBA7809-E41A-4EDD-8BF7-CDF62A70B4B3}" presName="tile2text" presStyleLbl="node1" presStyleIdx="1" presStyleCnt="4">
        <dgm:presLayoutVars>
          <dgm:chMax val="0"/>
          <dgm:chPref val="0"/>
          <dgm:bulletEnabled val="1"/>
        </dgm:presLayoutVars>
      </dgm:prSet>
      <dgm:spPr/>
      <dgm:t>
        <a:bodyPr/>
        <a:lstStyle/>
        <a:p>
          <a:endParaRPr lang="en-US"/>
        </a:p>
      </dgm:t>
    </dgm:pt>
    <dgm:pt modelId="{2F75B780-1E06-48AD-95AA-DD2DD9CC6B6B}" type="pres">
      <dgm:prSet presAssocID="{DFBA7809-E41A-4EDD-8BF7-CDF62A70B4B3}" presName="tile3" presStyleLbl="node1" presStyleIdx="2" presStyleCnt="4" custScaleY="101951" custLinFactNeighborY="-1123"/>
      <dgm:spPr/>
      <dgm:t>
        <a:bodyPr/>
        <a:lstStyle/>
        <a:p>
          <a:endParaRPr lang="en-US"/>
        </a:p>
      </dgm:t>
    </dgm:pt>
    <dgm:pt modelId="{03F58801-413B-436F-8494-C86FDD4094C1}" type="pres">
      <dgm:prSet presAssocID="{DFBA7809-E41A-4EDD-8BF7-CDF62A70B4B3}" presName="tile3text" presStyleLbl="node1" presStyleIdx="2" presStyleCnt="4">
        <dgm:presLayoutVars>
          <dgm:chMax val="0"/>
          <dgm:chPref val="0"/>
          <dgm:bulletEnabled val="1"/>
        </dgm:presLayoutVars>
      </dgm:prSet>
      <dgm:spPr/>
      <dgm:t>
        <a:bodyPr/>
        <a:lstStyle/>
        <a:p>
          <a:endParaRPr lang="en-US"/>
        </a:p>
      </dgm:t>
    </dgm:pt>
    <dgm:pt modelId="{3DC32F06-CD7C-4333-9E5B-4B34C523ADBF}" type="pres">
      <dgm:prSet presAssocID="{DFBA7809-E41A-4EDD-8BF7-CDF62A70B4B3}" presName="tile4" presStyleLbl="node1" presStyleIdx="3" presStyleCnt="4"/>
      <dgm:spPr/>
      <dgm:t>
        <a:bodyPr/>
        <a:lstStyle/>
        <a:p>
          <a:endParaRPr lang="en-US"/>
        </a:p>
      </dgm:t>
    </dgm:pt>
    <dgm:pt modelId="{F0883616-0B62-4B94-AD55-2F904676433E}" type="pres">
      <dgm:prSet presAssocID="{DFBA7809-E41A-4EDD-8BF7-CDF62A70B4B3}" presName="tile4text" presStyleLbl="node1" presStyleIdx="3" presStyleCnt="4">
        <dgm:presLayoutVars>
          <dgm:chMax val="0"/>
          <dgm:chPref val="0"/>
          <dgm:bulletEnabled val="1"/>
        </dgm:presLayoutVars>
      </dgm:prSet>
      <dgm:spPr/>
      <dgm:t>
        <a:bodyPr/>
        <a:lstStyle/>
        <a:p>
          <a:endParaRPr lang="en-US"/>
        </a:p>
      </dgm:t>
    </dgm:pt>
    <dgm:pt modelId="{CB8F8403-A520-44AC-B135-FDB4F87F1B57}" type="pres">
      <dgm:prSet presAssocID="{DFBA7809-E41A-4EDD-8BF7-CDF62A70B4B3}" presName="centerTile" presStyleLbl="fgShp" presStyleIdx="0" presStyleCnt="1" custScaleX="217803" custScaleY="31698" custLinFactNeighborX="-1119" custLinFactNeighborY="-16">
        <dgm:presLayoutVars>
          <dgm:chMax val="0"/>
          <dgm:chPref val="0"/>
        </dgm:presLayoutVars>
      </dgm:prSet>
      <dgm:spPr/>
      <dgm:t>
        <a:bodyPr/>
        <a:lstStyle/>
        <a:p>
          <a:endParaRPr lang="en-US"/>
        </a:p>
      </dgm:t>
    </dgm:pt>
  </dgm:ptLst>
  <dgm:cxnLst>
    <dgm:cxn modelId="{F96D0F7E-C59A-4522-9771-76E84A517D40}" srcId="{CF88D0DE-2568-4089-8727-5950B09BDA06}" destId="{D3831AB8-38EA-4BE0-8073-F8B6AA49CD80}" srcOrd="2" destOrd="0" parTransId="{B86B3CCF-7FB8-4AD1-B121-8B3FAFD70C63}" sibTransId="{4EFB6767-792A-4958-BBE2-88A8C863B1B7}"/>
    <dgm:cxn modelId="{2138FF9B-2A31-4EBB-9DC7-5F02299FA243}" srcId="{CF88D0DE-2568-4089-8727-5950B09BDA06}" destId="{02590DE5-5619-45B6-8425-6A6C1F71E344}" srcOrd="1" destOrd="0" parTransId="{3AA9EB84-BFFB-466C-91D2-53802A488392}" sibTransId="{C970AB73-6BF0-4E9C-AAFC-02A72EE31C71}"/>
    <dgm:cxn modelId="{721CD283-1140-4ADF-B5DE-9FAC0DC14D81}" type="presOf" srcId="{D3831AB8-38EA-4BE0-8073-F8B6AA49CD80}" destId="{03F58801-413B-436F-8494-C86FDD4094C1}" srcOrd="1" destOrd="0" presId="urn:microsoft.com/office/officeart/2005/8/layout/matrix1"/>
    <dgm:cxn modelId="{E0A80652-9FF2-453B-A0E3-97688A13BF2C}" type="presOf" srcId="{FC66E69F-2432-471E-BA79-21D44894BD85}" destId="{E362BA89-4E2E-4E6B-BBCE-5057F8F0DBC7}" srcOrd="0" destOrd="0" presId="urn:microsoft.com/office/officeart/2005/8/layout/matrix1"/>
    <dgm:cxn modelId="{37D891CD-5356-4E73-BA19-54A10A79CADC}" type="presOf" srcId="{02590DE5-5619-45B6-8425-6A6C1F71E344}" destId="{FDFBAF7D-5C22-4ED9-8FA0-76561A710E45}" srcOrd="0" destOrd="0" presId="urn:microsoft.com/office/officeart/2005/8/layout/matrix1"/>
    <dgm:cxn modelId="{F9258589-0A0C-40C5-9A8A-436187AB5B27}" type="presOf" srcId="{F68B5562-26E8-4F77-B4B9-9DFD8FF3AC95}" destId="{3DC32F06-CD7C-4333-9E5B-4B34C523ADBF}" srcOrd="0" destOrd="0" presId="urn:microsoft.com/office/officeart/2005/8/layout/matrix1"/>
    <dgm:cxn modelId="{DCC5A3E1-0F93-487C-AF55-A8B80B717FBD}" srcId="{CF88D0DE-2568-4089-8727-5950B09BDA06}" destId="{FC66E69F-2432-471E-BA79-21D44894BD85}" srcOrd="0" destOrd="0" parTransId="{98F6E1C8-253E-4247-9852-82E4875BCB86}" sibTransId="{C76AC17B-8A5E-4BA2-BAA4-06FF1920685D}"/>
    <dgm:cxn modelId="{2907DC0C-BB7E-42B6-B0E8-42DA16BC4CAF}" srcId="{CF88D0DE-2568-4089-8727-5950B09BDA06}" destId="{F68B5562-26E8-4F77-B4B9-9DFD8FF3AC95}" srcOrd="3" destOrd="0" parTransId="{E4411C39-D23A-4864-9924-D776570FF885}" sibTransId="{48161202-8E60-4561-9AF5-0B47694BDA42}"/>
    <dgm:cxn modelId="{31B1AF76-4266-44AB-8AF8-5DC638A58775}" type="presOf" srcId="{F68B5562-26E8-4F77-B4B9-9DFD8FF3AC95}" destId="{F0883616-0B62-4B94-AD55-2F904676433E}" srcOrd="1" destOrd="0" presId="urn:microsoft.com/office/officeart/2005/8/layout/matrix1"/>
    <dgm:cxn modelId="{51245074-8BFF-462B-8F8C-2C043EC54B87}" type="presOf" srcId="{DFBA7809-E41A-4EDD-8BF7-CDF62A70B4B3}" destId="{5E097E66-B235-49A1-B12F-00F09FE87169}" srcOrd="0" destOrd="0" presId="urn:microsoft.com/office/officeart/2005/8/layout/matrix1"/>
    <dgm:cxn modelId="{B4D20B36-8B40-41AD-A230-27037A9CB42F}" type="presOf" srcId="{02590DE5-5619-45B6-8425-6A6C1F71E344}" destId="{A2A9DDA4-3C32-471C-ACDE-4780AAF9428E}" srcOrd="1" destOrd="0" presId="urn:microsoft.com/office/officeart/2005/8/layout/matrix1"/>
    <dgm:cxn modelId="{5EFD3747-1C25-4630-846C-B04238471E7E}" type="presOf" srcId="{FC66E69F-2432-471E-BA79-21D44894BD85}" destId="{8DC88439-53CE-4A6A-ABE7-12EF69155438}" srcOrd="1" destOrd="0" presId="urn:microsoft.com/office/officeart/2005/8/layout/matrix1"/>
    <dgm:cxn modelId="{51605BD0-331B-47E6-8635-063D2D8B3B53}" type="presOf" srcId="{D3831AB8-38EA-4BE0-8073-F8B6AA49CD80}" destId="{2F75B780-1E06-48AD-95AA-DD2DD9CC6B6B}" srcOrd="0" destOrd="0" presId="urn:microsoft.com/office/officeart/2005/8/layout/matrix1"/>
    <dgm:cxn modelId="{FE8C422A-44F1-4A12-9A6A-F6B53A3E1C4F}" srcId="{DFBA7809-E41A-4EDD-8BF7-CDF62A70B4B3}" destId="{CF88D0DE-2568-4089-8727-5950B09BDA06}" srcOrd="0" destOrd="0" parTransId="{B57C327F-8BB2-4458-9DE2-5ADFABCEC518}" sibTransId="{9CDA1689-CFF1-444F-9ED5-9EDC2730B0F5}"/>
    <dgm:cxn modelId="{61FA5074-EBC2-40C7-B4EC-55350B992A6F}" type="presOf" srcId="{CF88D0DE-2568-4089-8727-5950B09BDA06}" destId="{CB8F8403-A520-44AC-B135-FDB4F87F1B57}" srcOrd="0" destOrd="0" presId="urn:microsoft.com/office/officeart/2005/8/layout/matrix1"/>
    <dgm:cxn modelId="{67149AE3-0D53-46D6-B37E-5A257E6BC323}" type="presParOf" srcId="{5E097E66-B235-49A1-B12F-00F09FE87169}" destId="{A17A8F66-CC78-41CF-AAFC-3C5519B67749}" srcOrd="0" destOrd="0" presId="urn:microsoft.com/office/officeart/2005/8/layout/matrix1"/>
    <dgm:cxn modelId="{17698EF8-279E-41A0-9A00-91890716B082}" type="presParOf" srcId="{A17A8F66-CC78-41CF-AAFC-3C5519B67749}" destId="{E362BA89-4E2E-4E6B-BBCE-5057F8F0DBC7}" srcOrd="0" destOrd="0" presId="urn:microsoft.com/office/officeart/2005/8/layout/matrix1"/>
    <dgm:cxn modelId="{D8566D11-1E93-430E-A388-E6355D86FC05}" type="presParOf" srcId="{A17A8F66-CC78-41CF-AAFC-3C5519B67749}" destId="{8DC88439-53CE-4A6A-ABE7-12EF69155438}" srcOrd="1" destOrd="0" presId="urn:microsoft.com/office/officeart/2005/8/layout/matrix1"/>
    <dgm:cxn modelId="{D3E8C02B-029F-432A-B340-9EC2F1D8E3C4}" type="presParOf" srcId="{A17A8F66-CC78-41CF-AAFC-3C5519B67749}" destId="{FDFBAF7D-5C22-4ED9-8FA0-76561A710E45}" srcOrd="2" destOrd="0" presId="urn:microsoft.com/office/officeart/2005/8/layout/matrix1"/>
    <dgm:cxn modelId="{BD8E57D1-4976-4973-B1DF-D52F39D7087A}" type="presParOf" srcId="{A17A8F66-CC78-41CF-AAFC-3C5519B67749}" destId="{A2A9DDA4-3C32-471C-ACDE-4780AAF9428E}" srcOrd="3" destOrd="0" presId="urn:microsoft.com/office/officeart/2005/8/layout/matrix1"/>
    <dgm:cxn modelId="{0D0A4A50-CEA5-405C-9F31-7AB6D9078DDF}" type="presParOf" srcId="{A17A8F66-CC78-41CF-AAFC-3C5519B67749}" destId="{2F75B780-1E06-48AD-95AA-DD2DD9CC6B6B}" srcOrd="4" destOrd="0" presId="urn:microsoft.com/office/officeart/2005/8/layout/matrix1"/>
    <dgm:cxn modelId="{8DD33D86-DB3D-4F68-9A2B-76C484BAE183}" type="presParOf" srcId="{A17A8F66-CC78-41CF-AAFC-3C5519B67749}" destId="{03F58801-413B-436F-8494-C86FDD4094C1}" srcOrd="5" destOrd="0" presId="urn:microsoft.com/office/officeart/2005/8/layout/matrix1"/>
    <dgm:cxn modelId="{DC3F870A-CE06-42E7-9C55-FBD404EEFF4B}" type="presParOf" srcId="{A17A8F66-CC78-41CF-AAFC-3C5519B67749}" destId="{3DC32F06-CD7C-4333-9E5B-4B34C523ADBF}" srcOrd="6" destOrd="0" presId="urn:microsoft.com/office/officeart/2005/8/layout/matrix1"/>
    <dgm:cxn modelId="{5D573EF7-E868-4B62-BFD9-DC667D4EC713}" type="presParOf" srcId="{A17A8F66-CC78-41CF-AAFC-3C5519B67749}" destId="{F0883616-0B62-4B94-AD55-2F904676433E}" srcOrd="7" destOrd="0" presId="urn:microsoft.com/office/officeart/2005/8/layout/matrix1"/>
    <dgm:cxn modelId="{1A3104B2-21C8-43CE-90E6-E8FF9ADB28CD}" type="presParOf" srcId="{5E097E66-B235-49A1-B12F-00F09FE87169}" destId="{CB8F8403-A520-44AC-B135-FDB4F87F1B57}" srcOrd="1" destOrd="0" presId="urn:microsoft.com/office/officeart/2005/8/layout/matrix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2BA89-4E2E-4E6B-BBCE-5057F8F0DBC7}">
      <dsp:nvSpPr>
        <dsp:cNvPr id="0" name=""/>
        <dsp:cNvSpPr/>
      </dsp:nvSpPr>
      <dsp:spPr>
        <a:xfrm rot="16200000">
          <a:off x="596426" y="-609909"/>
          <a:ext cx="2764383" cy="3957235"/>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i="0" kern="1200" dirty="0" smtClean="0">
              <a:solidFill>
                <a:srgbClr val="FFC000"/>
              </a:solidFill>
            </a:rPr>
            <a:t>LASSO Regression</a:t>
          </a:r>
          <a:endParaRPr lang="en-US" sz="1300" b="0" i="0" kern="1200" dirty="0" smtClean="0">
            <a:solidFill>
              <a:srgbClr val="FFC000"/>
            </a:solidFill>
          </a:endParaRPr>
        </a:p>
        <a:p>
          <a:pPr lvl="0" algn="ctr" defTabSz="889000">
            <a:lnSpc>
              <a:spcPct val="90000"/>
            </a:lnSpc>
            <a:spcBef>
              <a:spcPct val="0"/>
            </a:spcBef>
            <a:spcAft>
              <a:spcPct val="35000"/>
            </a:spcAft>
          </a:pPr>
          <a:r>
            <a:rPr lang="en-US" sz="1400" b="0" i="0" kern="1200" dirty="0" smtClean="0"/>
            <a:t>Lasso is a linear model (like linear regression) with L1 regularization on regression coefficients. This regularization improves prediction error by shrinking large regression coefficients in order to reduce overfitting.</a:t>
          </a:r>
          <a:endParaRPr lang="en-US" sz="1400" b="1" i="0" kern="1200" dirty="0" smtClean="0"/>
        </a:p>
      </dsp:txBody>
      <dsp:txXfrm rot="5400000">
        <a:off x="0" y="-13483"/>
        <a:ext cx="3957235" cy="2073287"/>
      </dsp:txXfrm>
    </dsp:sp>
    <dsp:sp modelId="{FDFBAF7D-5C22-4ED9-8FA0-76561A710E45}">
      <dsp:nvSpPr>
        <dsp:cNvPr id="0" name=""/>
        <dsp:cNvSpPr/>
      </dsp:nvSpPr>
      <dsp:spPr>
        <a:xfrm>
          <a:off x="3957235" y="-13483"/>
          <a:ext cx="3957235" cy="2764383"/>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en-US" sz="2000" b="1" i="0" kern="1200" dirty="0" smtClean="0"/>
        </a:p>
        <a:p>
          <a:pPr lvl="0" algn="ctr" defTabSz="889000">
            <a:lnSpc>
              <a:spcPct val="90000"/>
            </a:lnSpc>
            <a:spcBef>
              <a:spcPct val="0"/>
            </a:spcBef>
            <a:spcAft>
              <a:spcPct val="35000"/>
            </a:spcAft>
          </a:pPr>
          <a:r>
            <a:rPr lang="en-US" sz="2000" b="1" i="0" kern="1200" dirty="0" smtClean="0">
              <a:solidFill>
                <a:srgbClr val="FFC000"/>
              </a:solidFill>
            </a:rPr>
            <a:t>Elastic-Net Regression</a:t>
          </a:r>
        </a:p>
        <a:p>
          <a:pPr lvl="0" algn="ctr" defTabSz="889000">
            <a:spcBef>
              <a:spcPct val="0"/>
            </a:spcBef>
            <a:spcAft>
              <a:spcPct val="35000"/>
            </a:spcAft>
          </a:pPr>
          <a:r>
            <a:rPr lang="en-US" sz="1400" kern="1200" dirty="0" smtClean="0"/>
            <a:t>Elastic-Net </a:t>
          </a:r>
          <a:r>
            <a:rPr lang="en-US" sz="1400" kern="1200" dirty="0" smtClean="0"/>
            <a:t>is </a:t>
          </a:r>
          <a:r>
            <a:rPr lang="en-US" sz="1400" kern="1200" dirty="0" smtClean="0"/>
            <a:t>a linear regression </a:t>
          </a:r>
          <a:r>
            <a:rPr lang="en-US" sz="1400" kern="1200" dirty="0" smtClean="0"/>
            <a:t>model, which linearly combines the L1 and L2 penalties of the Lasso and Ridge methods</a:t>
          </a:r>
          <a:r>
            <a:rPr lang="en-US" sz="1400" b="0" i="0" kern="1200" dirty="0" smtClean="0"/>
            <a:t>. Elastic-Net is useful when there are multiple features which are correlated with one another. Lasso is likely to pick one of these at random, while elastic-net is likely to pick both.</a:t>
          </a:r>
          <a:endParaRPr lang="en-US" sz="1400" kern="1200" dirty="0"/>
        </a:p>
      </dsp:txBody>
      <dsp:txXfrm>
        <a:off x="3957235" y="-13483"/>
        <a:ext cx="3957235" cy="2073287"/>
      </dsp:txXfrm>
    </dsp:sp>
    <dsp:sp modelId="{2F75B780-1E06-48AD-95AA-DD2DD9CC6B6B}">
      <dsp:nvSpPr>
        <dsp:cNvPr id="0" name=""/>
        <dsp:cNvSpPr/>
      </dsp:nvSpPr>
      <dsp:spPr>
        <a:xfrm rot="10800000">
          <a:off x="0" y="2692889"/>
          <a:ext cx="3957235" cy="2818316"/>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en-US" sz="2000" b="1" i="0" kern="1200" dirty="0" smtClean="0">
              <a:solidFill>
                <a:srgbClr val="FFC000"/>
              </a:solidFill>
            </a:rPr>
            <a:t>Extra-Trees Regressor</a:t>
          </a:r>
        </a:p>
        <a:p>
          <a:pPr lvl="0" algn="ctr" defTabSz="889000">
            <a:lnSpc>
              <a:spcPct val="90000"/>
            </a:lnSpc>
            <a:spcBef>
              <a:spcPct val="0"/>
            </a:spcBef>
            <a:spcAft>
              <a:spcPct val="35000"/>
            </a:spcAft>
          </a:pPr>
          <a:r>
            <a:rPr lang="en-US" sz="1400" b="0" i="0" kern="1200" dirty="0" smtClean="0"/>
            <a:t>This model is ensemble of Decision Trees like </a:t>
          </a:r>
          <a:r>
            <a:rPr lang="en-US" sz="1400" b="0" i="0" kern="1200" dirty="0" err="1" smtClean="0"/>
            <a:t>RandomForest</a:t>
          </a:r>
          <a:r>
            <a:rPr lang="en-US" sz="1400" b="0" i="0" kern="1200" dirty="0" smtClean="0"/>
            <a:t>. As in random forests, a random subset of candidate features is used, but instead of looking for the most discriminative thresholds, thresholds are drawn at random for each candidate feature and the best of these randomly-generated thresholds is picked as the splitting rule.</a:t>
          </a:r>
        </a:p>
        <a:p>
          <a:pPr lvl="0" algn="ctr" defTabSz="889000">
            <a:lnSpc>
              <a:spcPct val="90000"/>
            </a:lnSpc>
            <a:spcBef>
              <a:spcPct val="0"/>
            </a:spcBef>
            <a:spcAft>
              <a:spcPct val="35000"/>
            </a:spcAft>
          </a:pPr>
          <a:endParaRPr lang="en-US" sz="1400" b="0" kern="1200" dirty="0"/>
        </a:p>
      </dsp:txBody>
      <dsp:txXfrm rot="10800000">
        <a:off x="0" y="3397468"/>
        <a:ext cx="3957235" cy="2113737"/>
      </dsp:txXfrm>
    </dsp:sp>
    <dsp:sp modelId="{3DC32F06-CD7C-4333-9E5B-4B34C523ADBF}">
      <dsp:nvSpPr>
        <dsp:cNvPr id="0" name=""/>
        <dsp:cNvSpPr/>
      </dsp:nvSpPr>
      <dsp:spPr>
        <a:xfrm rot="5400000">
          <a:off x="4553661" y="2154473"/>
          <a:ext cx="2764383" cy="3957235"/>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0" rIns="142240" bIns="0" numCol="1" spcCol="1270" anchor="t" anchorCtr="0">
          <a:noAutofit/>
        </a:bodyPr>
        <a:lstStyle/>
        <a:p>
          <a:pPr lvl="0" algn="ctr" defTabSz="889000">
            <a:lnSpc>
              <a:spcPct val="90000"/>
            </a:lnSpc>
            <a:spcBef>
              <a:spcPct val="0"/>
            </a:spcBef>
            <a:spcAft>
              <a:spcPct val="35000"/>
            </a:spcAft>
          </a:pPr>
          <a:r>
            <a:rPr lang="en-US" sz="2000" b="1" i="0" kern="1200" dirty="0" smtClean="0">
              <a:solidFill>
                <a:srgbClr val="FFC000"/>
              </a:solidFill>
            </a:rPr>
            <a:t>Gradient Tree Boosting</a:t>
          </a:r>
        </a:p>
        <a:p>
          <a:pPr lvl="0" algn="l" defTabSz="889000">
            <a:lnSpc>
              <a:spcPct val="90000"/>
            </a:lnSpc>
            <a:spcBef>
              <a:spcPct val="0"/>
            </a:spcBef>
            <a:spcAft>
              <a:spcPct val="35000"/>
            </a:spcAft>
          </a:pPr>
          <a:r>
            <a:rPr lang="en-US" sz="1400" kern="1200" dirty="0" smtClean="0"/>
            <a:t>This model is also ensemble of Decision Trees (learner). Gradient boosting combines weak "learners" into a single strong learner in an iterative fashion.  the intuition behind gradient boosting algorithm is to repetitively leverage the patterns in residuals and strengthen a model with weak predictions and make it better.</a:t>
          </a:r>
        </a:p>
        <a:p>
          <a:pPr lvl="0" algn="l" defTabSz="889000">
            <a:lnSpc>
              <a:spcPct val="90000"/>
            </a:lnSpc>
            <a:spcBef>
              <a:spcPct val="0"/>
            </a:spcBef>
            <a:spcAft>
              <a:spcPct val="35000"/>
            </a:spcAft>
          </a:pPr>
          <a:endParaRPr lang="en-US" sz="1400" kern="1200" dirty="0" smtClean="0"/>
        </a:p>
      </dsp:txBody>
      <dsp:txXfrm rot="-5400000">
        <a:off x="3957235" y="3441995"/>
        <a:ext cx="3957235" cy="2073287"/>
      </dsp:txXfrm>
    </dsp:sp>
    <dsp:sp modelId="{CB8F8403-A520-44AC-B135-FDB4F87F1B57}">
      <dsp:nvSpPr>
        <dsp:cNvPr id="0" name=""/>
        <dsp:cNvSpPr/>
      </dsp:nvSpPr>
      <dsp:spPr>
        <a:xfrm>
          <a:off x="1344973" y="2545098"/>
          <a:ext cx="5171386" cy="438127"/>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BASE MODELS</a:t>
          </a:r>
          <a:endParaRPr lang="en-US" sz="2000" kern="1200" dirty="0"/>
        </a:p>
      </dsp:txBody>
      <dsp:txXfrm>
        <a:off x="1366361" y="2566486"/>
        <a:ext cx="5128610" cy="39535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570FB-D625-4A36-90A8-B5309F9C7475}" type="datetimeFigureOut">
              <a:rPr lang="en-US" smtClean="0"/>
              <a:t>12/26/2018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16210-0F4E-4684-BE24-CD84B2E4C9B7}" type="slidenum">
              <a:rPr lang="en-US" smtClean="0"/>
              <a:t>‹#›</a:t>
            </a:fld>
            <a:endParaRPr lang="en-US"/>
          </a:p>
        </p:txBody>
      </p:sp>
    </p:spTree>
    <p:extLst>
      <p:ext uri="{BB962C8B-B14F-4D97-AF65-F5344CB8AC3E}">
        <p14:creationId xmlns:p14="http://schemas.microsoft.com/office/powerpoint/2010/main" val="303137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latin typeface="Helvetica Neue"/>
              </a:rPr>
              <a:t>If we compare </a:t>
            </a:r>
            <a:r>
              <a:rPr lang="en-US" sz="1200" b="1" dirty="0" err="1" smtClean="0">
                <a:solidFill>
                  <a:srgbClr val="000000"/>
                </a:solidFill>
                <a:latin typeface="Helvetica Neue"/>
              </a:rPr>
              <a:t>GradientTreeBoosting</a:t>
            </a:r>
            <a:r>
              <a:rPr lang="en-US" sz="1200" dirty="0" smtClean="0">
                <a:solidFill>
                  <a:srgbClr val="000000"/>
                </a:solidFill>
                <a:latin typeface="Helvetica Neue"/>
              </a:rPr>
              <a:t> and </a:t>
            </a:r>
            <a:r>
              <a:rPr lang="en-US" sz="1200" b="1" dirty="0" err="1" smtClean="0">
                <a:solidFill>
                  <a:srgbClr val="000000"/>
                </a:solidFill>
                <a:latin typeface="Helvetica Neue"/>
              </a:rPr>
              <a:t>ExtraTrees</a:t>
            </a:r>
            <a:r>
              <a:rPr lang="en-US" sz="1200" dirty="0" smtClean="0">
                <a:solidFill>
                  <a:srgbClr val="000000"/>
                </a:solidFill>
                <a:latin typeface="Helvetica Neue"/>
              </a:rPr>
              <a:t> then we can notice that their performances are comparable: mean validation RMSE is almost equal and AUC is almost equal. We see some difference for </a:t>
            </a:r>
            <a:r>
              <a:rPr lang="en-US" sz="1200" dirty="0" err="1" smtClean="0">
                <a:solidFill>
                  <a:srgbClr val="000000"/>
                </a:solidFill>
                <a:latin typeface="Helvetica Neue"/>
              </a:rPr>
              <a:t>tpr</a:t>
            </a:r>
            <a:r>
              <a:rPr lang="en-US" sz="1200" dirty="0" smtClean="0">
                <a:solidFill>
                  <a:srgbClr val="000000"/>
                </a:solidFill>
                <a:latin typeface="Helvetica Neue"/>
              </a:rPr>
              <a:t> (true positive ratio - When it is actually Y, how often does it predict Y?) and </a:t>
            </a:r>
            <a:r>
              <a:rPr lang="en-US" sz="1200" dirty="0" err="1" smtClean="0">
                <a:solidFill>
                  <a:srgbClr val="000000"/>
                </a:solidFill>
                <a:latin typeface="Helvetica Neue"/>
              </a:rPr>
              <a:t>fpr</a:t>
            </a:r>
            <a:r>
              <a:rPr lang="en-US" sz="1200" dirty="0" smtClean="0">
                <a:solidFill>
                  <a:srgbClr val="000000"/>
                </a:solidFill>
                <a:latin typeface="Helvetica Neue"/>
              </a:rPr>
              <a:t> (false positive ratio - When it is actually N, how often does it predict Y?) metrics for given 0.7% success threshold. As we can see both are bigger for </a:t>
            </a:r>
            <a:r>
              <a:rPr lang="en-US" sz="1200" dirty="0" err="1" smtClean="0">
                <a:solidFill>
                  <a:srgbClr val="000000"/>
                </a:solidFill>
                <a:latin typeface="Helvetica Neue"/>
              </a:rPr>
              <a:t>GradientTreeBoosting</a:t>
            </a:r>
            <a:r>
              <a:rPr lang="en-US" sz="1200" dirty="0" smtClean="0">
                <a:solidFill>
                  <a:srgbClr val="000000"/>
                </a:solidFill>
                <a:latin typeface="Helvetica Neue"/>
              </a:rPr>
              <a:t> based model </a:t>
            </a:r>
            <a:r>
              <a:rPr lang="en-US" sz="1200" b="1" dirty="0" smtClean="0">
                <a:solidFill>
                  <a:srgbClr val="000000"/>
                </a:solidFill>
                <a:latin typeface="Helvetica Neue"/>
              </a:rPr>
              <a:t>(</a:t>
            </a:r>
            <a:r>
              <a:rPr lang="en-US" sz="1200" b="1" dirty="0" err="1" smtClean="0">
                <a:solidFill>
                  <a:srgbClr val="000000"/>
                </a:solidFill>
                <a:latin typeface="Helvetica Neue"/>
              </a:rPr>
              <a:t>tpr</a:t>
            </a:r>
            <a:r>
              <a:rPr lang="en-US" sz="1200" b="1" dirty="0" smtClean="0">
                <a:solidFill>
                  <a:srgbClr val="000000"/>
                </a:solidFill>
                <a:latin typeface="Helvetica Neue"/>
              </a:rPr>
              <a:t>: 0.413 vs 0.324, </a:t>
            </a:r>
            <a:r>
              <a:rPr lang="en-US" sz="1200" b="1" dirty="0" err="1" smtClean="0">
                <a:solidFill>
                  <a:srgbClr val="000000"/>
                </a:solidFill>
                <a:latin typeface="Helvetica Neue"/>
              </a:rPr>
              <a:t>fpr</a:t>
            </a:r>
            <a:r>
              <a:rPr lang="en-US" sz="1200" b="1" dirty="0" smtClean="0">
                <a:solidFill>
                  <a:srgbClr val="000000"/>
                </a:solidFill>
                <a:latin typeface="Helvetica Neue"/>
              </a:rPr>
              <a:t>: 0.068 vs 0.050)</a:t>
            </a:r>
            <a:r>
              <a:rPr lang="en-US" sz="1200" dirty="0" smtClean="0">
                <a:solidFill>
                  <a:srgbClr val="000000"/>
                </a:solidFill>
                <a:latin typeface="Helvetica Neue"/>
              </a:rPr>
              <a:t>. So what does it mean? </a:t>
            </a:r>
            <a:endParaRPr lang="en-US" dirty="0"/>
          </a:p>
        </p:txBody>
      </p:sp>
      <p:sp>
        <p:nvSpPr>
          <p:cNvPr id="4" name="Slide Number Placeholder 3"/>
          <p:cNvSpPr>
            <a:spLocks noGrp="1"/>
          </p:cNvSpPr>
          <p:nvPr>
            <p:ph type="sldNum" sz="quarter" idx="10"/>
          </p:nvPr>
        </p:nvSpPr>
        <p:spPr/>
        <p:txBody>
          <a:bodyPr/>
          <a:lstStyle/>
          <a:p>
            <a:fld id="{46616210-0F4E-4684-BE24-CD84B2E4C9B7}" type="slidenum">
              <a:rPr lang="en-US" smtClean="0"/>
              <a:t>13</a:t>
            </a:fld>
            <a:endParaRPr lang="en-US"/>
          </a:p>
        </p:txBody>
      </p:sp>
    </p:spTree>
    <p:extLst>
      <p:ext uri="{BB962C8B-B14F-4D97-AF65-F5344CB8AC3E}">
        <p14:creationId xmlns:p14="http://schemas.microsoft.com/office/powerpoint/2010/main" val="129093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latin typeface="Helvetica Neue"/>
              </a:rPr>
              <a:t>If we compare </a:t>
            </a:r>
            <a:r>
              <a:rPr lang="en-US" sz="1200" b="1" dirty="0" err="1" smtClean="0">
                <a:solidFill>
                  <a:srgbClr val="000000"/>
                </a:solidFill>
                <a:latin typeface="Helvetica Neue"/>
              </a:rPr>
              <a:t>GradientTreeBoosting</a:t>
            </a:r>
            <a:r>
              <a:rPr lang="en-US" sz="1200" dirty="0" smtClean="0">
                <a:solidFill>
                  <a:srgbClr val="000000"/>
                </a:solidFill>
                <a:latin typeface="Helvetica Neue"/>
              </a:rPr>
              <a:t> and </a:t>
            </a:r>
            <a:r>
              <a:rPr lang="en-US" sz="1200" b="1" dirty="0" err="1" smtClean="0">
                <a:solidFill>
                  <a:srgbClr val="000000"/>
                </a:solidFill>
                <a:latin typeface="Helvetica Neue"/>
              </a:rPr>
              <a:t>ExtraTrees</a:t>
            </a:r>
            <a:r>
              <a:rPr lang="en-US" sz="1200" dirty="0" smtClean="0">
                <a:solidFill>
                  <a:srgbClr val="000000"/>
                </a:solidFill>
                <a:latin typeface="Helvetica Neue"/>
              </a:rPr>
              <a:t> then we can notice that their performances are comparable: mean validation RMSE is almost equal and AUC is almost equal. We see some difference for </a:t>
            </a:r>
            <a:r>
              <a:rPr lang="en-US" sz="1200" dirty="0" err="1" smtClean="0">
                <a:solidFill>
                  <a:srgbClr val="000000"/>
                </a:solidFill>
                <a:latin typeface="Helvetica Neue"/>
              </a:rPr>
              <a:t>tpr</a:t>
            </a:r>
            <a:r>
              <a:rPr lang="en-US" sz="1200" dirty="0" smtClean="0">
                <a:solidFill>
                  <a:srgbClr val="000000"/>
                </a:solidFill>
                <a:latin typeface="Helvetica Neue"/>
              </a:rPr>
              <a:t> (true positive ratio - When it is actually Y, how often does it predict Y?) and </a:t>
            </a:r>
            <a:r>
              <a:rPr lang="en-US" sz="1200" dirty="0" err="1" smtClean="0">
                <a:solidFill>
                  <a:srgbClr val="000000"/>
                </a:solidFill>
                <a:latin typeface="Helvetica Neue"/>
              </a:rPr>
              <a:t>fpr</a:t>
            </a:r>
            <a:r>
              <a:rPr lang="en-US" sz="1200" dirty="0" smtClean="0">
                <a:solidFill>
                  <a:srgbClr val="000000"/>
                </a:solidFill>
                <a:latin typeface="Helvetica Neue"/>
              </a:rPr>
              <a:t> (false positive ratio - When it is actually N, how often does it predict Y?) metrics for given 0.7% success threshold. As we can see both are bigger for </a:t>
            </a:r>
            <a:r>
              <a:rPr lang="en-US" sz="1200" dirty="0" err="1" smtClean="0">
                <a:solidFill>
                  <a:srgbClr val="000000"/>
                </a:solidFill>
                <a:latin typeface="Helvetica Neue"/>
              </a:rPr>
              <a:t>GradientTreeBoosting</a:t>
            </a:r>
            <a:r>
              <a:rPr lang="en-US" sz="1200" dirty="0" smtClean="0">
                <a:solidFill>
                  <a:srgbClr val="000000"/>
                </a:solidFill>
                <a:latin typeface="Helvetica Neue"/>
              </a:rPr>
              <a:t> based model </a:t>
            </a:r>
            <a:r>
              <a:rPr lang="en-US" sz="1200" b="1" dirty="0" smtClean="0">
                <a:solidFill>
                  <a:srgbClr val="000000"/>
                </a:solidFill>
                <a:latin typeface="Helvetica Neue"/>
              </a:rPr>
              <a:t>(</a:t>
            </a:r>
            <a:r>
              <a:rPr lang="en-US" sz="1200" b="1" dirty="0" err="1" smtClean="0">
                <a:solidFill>
                  <a:srgbClr val="000000"/>
                </a:solidFill>
                <a:latin typeface="Helvetica Neue"/>
              </a:rPr>
              <a:t>tpr</a:t>
            </a:r>
            <a:r>
              <a:rPr lang="en-US" sz="1200" b="1" dirty="0" smtClean="0">
                <a:solidFill>
                  <a:srgbClr val="000000"/>
                </a:solidFill>
                <a:latin typeface="Helvetica Neue"/>
              </a:rPr>
              <a:t>: 0.413 vs 0.324, </a:t>
            </a:r>
            <a:r>
              <a:rPr lang="en-US" sz="1200" b="1" dirty="0" err="1" smtClean="0">
                <a:solidFill>
                  <a:srgbClr val="000000"/>
                </a:solidFill>
                <a:latin typeface="Helvetica Neue"/>
              </a:rPr>
              <a:t>fpr</a:t>
            </a:r>
            <a:r>
              <a:rPr lang="en-US" sz="1200" b="1" dirty="0" smtClean="0">
                <a:solidFill>
                  <a:srgbClr val="000000"/>
                </a:solidFill>
                <a:latin typeface="Helvetica Neue"/>
              </a:rPr>
              <a:t>: 0.068 vs 0.050)</a:t>
            </a:r>
            <a:r>
              <a:rPr lang="en-US" sz="1200" dirty="0" smtClean="0">
                <a:solidFill>
                  <a:srgbClr val="000000"/>
                </a:solidFill>
                <a:latin typeface="Helvetica Neue"/>
              </a:rPr>
              <a:t>. So what does it mean? </a:t>
            </a:r>
            <a:endParaRPr lang="en-US" dirty="0"/>
          </a:p>
        </p:txBody>
      </p:sp>
      <p:sp>
        <p:nvSpPr>
          <p:cNvPr id="4" name="Slide Number Placeholder 3"/>
          <p:cNvSpPr>
            <a:spLocks noGrp="1"/>
          </p:cNvSpPr>
          <p:nvPr>
            <p:ph type="sldNum" sz="quarter" idx="10"/>
          </p:nvPr>
        </p:nvSpPr>
        <p:spPr/>
        <p:txBody>
          <a:bodyPr/>
          <a:lstStyle/>
          <a:p>
            <a:fld id="{46616210-0F4E-4684-BE24-CD84B2E4C9B7}" type="slidenum">
              <a:rPr lang="en-US" smtClean="0"/>
              <a:t>14</a:t>
            </a:fld>
            <a:endParaRPr lang="en-US"/>
          </a:p>
        </p:txBody>
      </p:sp>
    </p:spTree>
    <p:extLst>
      <p:ext uri="{BB962C8B-B14F-4D97-AF65-F5344CB8AC3E}">
        <p14:creationId xmlns:p14="http://schemas.microsoft.com/office/powerpoint/2010/main" val="2532187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E91257-DEB4-4187-89E3-5B5B898B902B}"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4074316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E91257-DEB4-4187-89E3-5B5B898B902B}"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316791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E91257-DEB4-4187-89E3-5B5B898B902B}"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65083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E91257-DEB4-4187-89E3-5B5B898B902B}"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192773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E91257-DEB4-4187-89E3-5B5B898B902B}"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394468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E91257-DEB4-4187-89E3-5B5B898B902B}"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174090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E91257-DEB4-4187-89E3-5B5B898B902B}" type="datetimeFigureOut">
              <a:rPr lang="en-US" smtClean="0"/>
              <a:t>12/26/2018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380139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E91257-DEB4-4187-89E3-5B5B898B902B}" type="datetimeFigureOut">
              <a:rPr lang="en-US" smtClean="0"/>
              <a:t>12/26/2018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413300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91257-DEB4-4187-89E3-5B5B898B902B}" type="datetimeFigureOut">
              <a:rPr lang="en-US" smtClean="0"/>
              <a:t>12/26/2018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319898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91257-DEB4-4187-89E3-5B5B898B902B}"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253734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91257-DEB4-4187-89E3-5B5B898B902B}"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31ECB-9244-4B6C-8615-08438EDEDB16}" type="slidenum">
              <a:rPr lang="en-US" smtClean="0"/>
              <a:t>‹#›</a:t>
            </a:fld>
            <a:endParaRPr lang="en-US"/>
          </a:p>
        </p:txBody>
      </p:sp>
    </p:spTree>
    <p:extLst>
      <p:ext uri="{BB962C8B-B14F-4D97-AF65-F5344CB8AC3E}">
        <p14:creationId xmlns:p14="http://schemas.microsoft.com/office/powerpoint/2010/main" val="2397199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91257-DEB4-4187-89E3-5B5B898B902B}" type="datetimeFigureOut">
              <a:rPr lang="en-US" smtClean="0"/>
              <a:t>12/26/2018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31ECB-9244-4B6C-8615-08438EDEDB16}" type="slidenum">
              <a:rPr lang="en-US" smtClean="0"/>
              <a:t>‹#›</a:t>
            </a:fld>
            <a:endParaRPr lang="en-US"/>
          </a:p>
        </p:txBody>
      </p:sp>
    </p:spTree>
    <p:extLst>
      <p:ext uri="{BB962C8B-B14F-4D97-AF65-F5344CB8AC3E}">
        <p14:creationId xmlns:p14="http://schemas.microsoft.com/office/powerpoint/2010/main" val="2386818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7.png"/><Relationship Id="rId4" Type="http://schemas.openxmlformats.org/officeDocument/2006/relationships/diagramQuickStyle" Target="../diagrams/quickStyle1.xm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4.xml"/><Relationship Id="rId5" Type="http://schemas.microsoft.com/office/2007/relationships/hdphoto" Target="../media/hdphoto3.wdp"/><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5599" y="241278"/>
            <a:ext cx="8117051" cy="6616722"/>
            <a:chOff x="15599" y="227436"/>
            <a:chExt cx="7245981" cy="5906658"/>
          </a:xfrm>
        </p:grpSpPr>
        <p:sp>
          <p:nvSpPr>
            <p:cNvPr id="5" name="Hexagon 4"/>
            <p:cNvSpPr/>
            <p:nvPr/>
          </p:nvSpPr>
          <p:spPr>
            <a:xfrm>
              <a:off x="2317789" y="227436"/>
              <a:ext cx="2641600" cy="2164946"/>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2019</a:t>
              </a:r>
              <a:endParaRPr lang="en-US" sz="4000" b="1" dirty="0"/>
            </a:p>
          </p:txBody>
        </p:sp>
        <p:sp>
          <p:nvSpPr>
            <p:cNvPr id="8" name="Hexagon 7"/>
            <p:cNvSpPr/>
            <p:nvPr/>
          </p:nvSpPr>
          <p:spPr>
            <a:xfrm>
              <a:off x="2317789" y="2619820"/>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Hexagon 9"/>
            <p:cNvSpPr/>
            <p:nvPr/>
          </p:nvSpPr>
          <p:spPr>
            <a:xfrm>
              <a:off x="15599" y="3856853"/>
              <a:ext cx="2641600" cy="2277241"/>
            </a:xfrm>
            <a:prstGeom prst="hexagon">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p:cNvGrpSpPr/>
            <p:nvPr/>
          </p:nvGrpSpPr>
          <p:grpSpPr>
            <a:xfrm>
              <a:off x="4619980" y="1309910"/>
              <a:ext cx="2641600" cy="2277241"/>
              <a:chOff x="4450275" y="1328893"/>
              <a:chExt cx="2641600" cy="2277241"/>
            </a:xfrm>
          </p:grpSpPr>
          <p:sp>
            <p:nvSpPr>
              <p:cNvPr id="9" name="Hexagon 8"/>
              <p:cNvSpPr/>
              <p:nvPr/>
            </p:nvSpPr>
            <p:spPr>
              <a:xfrm>
                <a:off x="4450275" y="1328893"/>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1030" name="Picture 6"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223" t="18552" r="14658" b="19605"/>
              <a:stretch/>
            </p:blipFill>
            <p:spPr bwMode="auto">
              <a:xfrm>
                <a:off x="4934960" y="1740456"/>
                <a:ext cx="1672230" cy="145411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 name="Group 26"/>
          <p:cNvGrpSpPr/>
          <p:nvPr/>
        </p:nvGrpSpPr>
        <p:grpSpPr>
          <a:xfrm>
            <a:off x="5173490" y="4317346"/>
            <a:ext cx="7018510" cy="2550999"/>
            <a:chOff x="5173490" y="4317346"/>
            <a:chExt cx="7018510" cy="2550999"/>
          </a:xfrm>
        </p:grpSpPr>
        <p:sp>
          <p:nvSpPr>
            <p:cNvPr id="29" name="Hexagon 28"/>
            <p:cNvSpPr/>
            <p:nvPr/>
          </p:nvSpPr>
          <p:spPr>
            <a:xfrm>
              <a:off x="5173490" y="4317347"/>
              <a:ext cx="2959159" cy="2550998"/>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7488195" y="4317346"/>
              <a:ext cx="4703805" cy="25406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5780130" y="4796275"/>
            <a:ext cx="6292397" cy="1199203"/>
            <a:chOff x="4683394" y="334784"/>
            <a:chExt cx="8348707" cy="1199203"/>
          </a:xfrm>
        </p:grpSpPr>
        <p:sp>
          <p:nvSpPr>
            <p:cNvPr id="17" name="TextBox 16"/>
            <p:cNvSpPr txBox="1"/>
            <p:nvPr/>
          </p:nvSpPr>
          <p:spPr>
            <a:xfrm>
              <a:off x="8695873" y="1010767"/>
              <a:ext cx="4336228" cy="523220"/>
            </a:xfrm>
            <a:prstGeom prst="rect">
              <a:avLst/>
            </a:prstGeom>
            <a:noFill/>
          </p:spPr>
          <p:txBody>
            <a:bodyPr wrap="none" rtlCol="0">
              <a:spAutoFit/>
            </a:bodyPr>
            <a:lstStyle/>
            <a:p>
              <a:pPr algn="ctr"/>
              <a:r>
                <a:rPr lang="en-US" sz="2800" b="1" dirty="0" err="1" smtClean="0">
                  <a:solidFill>
                    <a:schemeClr val="bg1"/>
                  </a:solidFill>
                </a:rPr>
                <a:t>Razmik</a:t>
              </a:r>
              <a:r>
                <a:rPr lang="en-US" sz="2800" b="1" dirty="0" smtClean="0">
                  <a:solidFill>
                    <a:schemeClr val="bg1"/>
                  </a:solidFill>
                </a:rPr>
                <a:t> </a:t>
              </a:r>
              <a:r>
                <a:rPr lang="en-US" sz="2800" b="1" dirty="0" err="1" smtClean="0">
                  <a:solidFill>
                    <a:schemeClr val="bg1"/>
                  </a:solidFill>
                </a:rPr>
                <a:t>Melikbekyan</a:t>
              </a:r>
              <a:endParaRPr lang="en-US" sz="2800" b="1" dirty="0">
                <a:solidFill>
                  <a:schemeClr val="bg1"/>
                </a:solidFill>
              </a:endParaRPr>
            </a:p>
          </p:txBody>
        </p:sp>
        <p:sp>
          <p:nvSpPr>
            <p:cNvPr id="26" name="TextBox 25"/>
            <p:cNvSpPr txBox="1"/>
            <p:nvPr/>
          </p:nvSpPr>
          <p:spPr>
            <a:xfrm>
              <a:off x="4683394" y="334784"/>
              <a:ext cx="8281710" cy="584775"/>
            </a:xfrm>
            <a:prstGeom prst="rect">
              <a:avLst/>
            </a:prstGeom>
            <a:noFill/>
          </p:spPr>
          <p:txBody>
            <a:bodyPr wrap="none" rtlCol="0">
              <a:spAutoFit/>
            </a:bodyPr>
            <a:lstStyle/>
            <a:p>
              <a:pPr algn="ctr"/>
              <a:r>
                <a:rPr lang="en-US" sz="3200" b="1" dirty="0" smtClean="0">
                  <a:solidFill>
                    <a:schemeClr val="bg1"/>
                  </a:solidFill>
                </a:rPr>
                <a:t>Case Study: </a:t>
              </a:r>
              <a:r>
                <a:rPr lang="en-US" sz="3200" dirty="0" smtClean="0">
                  <a:solidFill>
                    <a:schemeClr val="bg1"/>
                  </a:solidFill>
                </a:rPr>
                <a:t>Market Share Prediction</a:t>
              </a:r>
              <a:endParaRPr lang="en-US" sz="3200" dirty="0">
                <a:solidFill>
                  <a:schemeClr val="bg1"/>
                </a:solidFill>
              </a:endParaRPr>
            </a:p>
          </p:txBody>
        </p:sp>
      </p:grpSp>
    </p:spTree>
    <p:extLst>
      <p:ext uri="{BB962C8B-B14F-4D97-AF65-F5344CB8AC3E}">
        <p14:creationId xmlns:p14="http://schemas.microsoft.com/office/powerpoint/2010/main" val="2446711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4" y="135809"/>
            <a:ext cx="6447088" cy="584775"/>
          </a:xfrm>
          <a:prstGeom prst="rect">
            <a:avLst/>
          </a:prstGeom>
        </p:spPr>
        <p:txBody>
          <a:bodyPr wrap="square">
            <a:spAutoFit/>
          </a:bodyPr>
          <a:lstStyle/>
          <a:p>
            <a:r>
              <a:rPr lang="en-US" sz="3200" b="1" dirty="0"/>
              <a:t>Data </a:t>
            </a:r>
            <a:r>
              <a:rPr lang="en-US" sz="3200" b="1" dirty="0" smtClean="0"/>
              <a:t>preparation</a:t>
            </a:r>
            <a:endParaRPr lang="en-US" sz="3200" b="1" dirty="0"/>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10280" y="1136807"/>
            <a:ext cx="7843420" cy="830997"/>
          </a:xfrm>
          <a:prstGeom prst="rect">
            <a:avLst/>
          </a:prstGeom>
          <a:noFill/>
        </p:spPr>
        <p:txBody>
          <a:bodyPr wrap="square" rtlCol="0">
            <a:spAutoFit/>
          </a:bodyPr>
          <a:lstStyle/>
          <a:p>
            <a:pPr algn="ctr"/>
            <a:r>
              <a:rPr lang="en-US" sz="2400" dirty="0" smtClean="0">
                <a:solidFill>
                  <a:srgbClr val="0070C0"/>
                </a:solidFill>
              </a:rPr>
              <a:t>Data Cleaning, Feature Engineering , </a:t>
            </a:r>
          </a:p>
          <a:p>
            <a:pPr algn="ctr"/>
            <a:r>
              <a:rPr lang="en-US" sz="2400" dirty="0" smtClean="0">
                <a:solidFill>
                  <a:srgbClr val="0070C0"/>
                </a:solidFill>
              </a:rPr>
              <a:t>Handling Categorical variables, Train-Validation-Test split</a:t>
            </a:r>
          </a:p>
        </p:txBody>
      </p:sp>
      <p:sp>
        <p:nvSpPr>
          <p:cNvPr id="17" name="Rounded Rectangle 16"/>
          <p:cNvSpPr/>
          <p:nvPr/>
        </p:nvSpPr>
        <p:spPr>
          <a:xfrm>
            <a:off x="2628000" y="1969244"/>
            <a:ext cx="9491656" cy="2026958"/>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400" dirty="0" smtClean="0">
                <a:solidFill>
                  <a:schemeClr val="tx1"/>
                </a:solidFill>
              </a:rPr>
              <a:t>As we have a many categorical features, we have to handle them somehow before giving to machine learning algorithms, because mostly models need numeric data as an input. There are many different methods for solving this problem (such as LabelEncoder, One-hot Encoding</a:t>
            </a:r>
            <a:r>
              <a:rPr lang="en-US" sz="1400" dirty="0">
                <a:solidFill>
                  <a:schemeClr val="tx1"/>
                </a:solidFill>
              </a:rPr>
              <a:t>, Feature Hashing </a:t>
            </a:r>
            <a:r>
              <a:rPr lang="en-US" sz="1400" dirty="0" smtClean="0">
                <a:solidFill>
                  <a:schemeClr val="tx1"/>
                </a:solidFill>
              </a:rPr>
              <a:t>Scheme and etc.) .  In this project One-hot Encoding is used: </a:t>
            </a:r>
          </a:p>
          <a:p>
            <a:r>
              <a:rPr lang="en-US" sz="1400" dirty="0" smtClean="0">
                <a:solidFill>
                  <a:schemeClr val="tx1"/>
                </a:solidFill>
              </a:rPr>
              <a:t>	REGION_1 -&gt; [1, 0, 0, 0]</a:t>
            </a:r>
          </a:p>
          <a:p>
            <a:r>
              <a:rPr lang="en-US" sz="1400" dirty="0" smtClean="0">
                <a:solidFill>
                  <a:schemeClr val="tx1"/>
                </a:solidFill>
              </a:rPr>
              <a:t>	REGION_2 -&gt; [0, 1, 0, 0]</a:t>
            </a:r>
          </a:p>
          <a:p>
            <a:r>
              <a:rPr lang="en-US" sz="1400" dirty="0" smtClean="0">
                <a:solidFill>
                  <a:schemeClr val="tx1"/>
                </a:solidFill>
              </a:rPr>
              <a:t>	REGION_3 -&gt; [0, 0, 1, 0]</a:t>
            </a:r>
          </a:p>
          <a:p>
            <a:r>
              <a:rPr lang="en-US" sz="1400" dirty="0" smtClean="0">
                <a:solidFill>
                  <a:schemeClr val="tx1"/>
                </a:solidFill>
              </a:rPr>
              <a:t>	REGION_4 -&gt; [0, 0, 0, 1]</a:t>
            </a:r>
            <a:endParaRPr lang="en-US" sz="1400" dirty="0">
              <a:solidFill>
                <a:schemeClr val="tx1"/>
              </a:solidFill>
            </a:endParaRPr>
          </a:p>
        </p:txBody>
      </p:sp>
      <p:sp>
        <p:nvSpPr>
          <p:cNvPr id="21" name="TextBox 20"/>
          <p:cNvSpPr txBox="1"/>
          <p:nvPr/>
        </p:nvSpPr>
        <p:spPr>
          <a:xfrm>
            <a:off x="110559" y="2659557"/>
            <a:ext cx="2462785" cy="646331"/>
          </a:xfrm>
          <a:prstGeom prst="rect">
            <a:avLst/>
          </a:prstGeom>
          <a:noFill/>
        </p:spPr>
        <p:txBody>
          <a:bodyPr wrap="square" rtlCol="0">
            <a:spAutoFit/>
          </a:bodyPr>
          <a:lstStyle/>
          <a:p>
            <a:pPr marL="342900" indent="-342900" algn="ctr">
              <a:buFont typeface="Arial" panose="020B0604020202020204" pitchFamily="34" charset="0"/>
              <a:buChar char="•"/>
            </a:pPr>
            <a:r>
              <a:rPr lang="en-US" dirty="0">
                <a:solidFill>
                  <a:schemeClr val="accent2"/>
                </a:solidFill>
              </a:rPr>
              <a:t>Handling Categorical variables</a:t>
            </a:r>
            <a:endParaRPr lang="en-US" dirty="0" smtClean="0">
              <a:solidFill>
                <a:schemeClr val="accent2"/>
              </a:solidFill>
            </a:endParaRPr>
          </a:p>
        </p:txBody>
      </p:sp>
      <p:sp>
        <p:nvSpPr>
          <p:cNvPr id="28" name="Rounded Rectangle 27"/>
          <p:cNvSpPr/>
          <p:nvPr/>
        </p:nvSpPr>
        <p:spPr>
          <a:xfrm>
            <a:off x="2628000" y="4741576"/>
            <a:ext cx="9491656" cy="1938646"/>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400" dirty="0" smtClean="0">
                <a:solidFill>
                  <a:schemeClr val="tx1"/>
                </a:solidFill>
              </a:rPr>
              <a:t>Initial training data is split  into train and test parts with 0.85 and 0.15 ratio. During models selection, their training and </a:t>
            </a:r>
            <a:r>
              <a:rPr lang="en-US" sz="1400" dirty="0" smtClean="0">
                <a:solidFill>
                  <a:schemeClr val="tx1"/>
                </a:solidFill>
              </a:rPr>
              <a:t>hyper-parameters </a:t>
            </a:r>
            <a:r>
              <a:rPr lang="en-US" sz="1400" dirty="0" smtClean="0">
                <a:solidFill>
                  <a:schemeClr val="tx1"/>
                </a:solidFill>
              </a:rPr>
              <a:t>tuning process models are evaluated with 5 fold cross validation scheme. This means that train data is randomly split into 5 parts, trained on 4 parts of it and validated on the 5</a:t>
            </a:r>
            <a:r>
              <a:rPr lang="en-US" sz="1400" baseline="30000" dirty="0" smtClean="0">
                <a:solidFill>
                  <a:schemeClr val="tx1"/>
                </a:solidFill>
              </a:rPr>
              <a:t>th</a:t>
            </a:r>
            <a:r>
              <a:rPr lang="en-US" sz="1400" dirty="0" smtClean="0">
                <a:solidFill>
                  <a:schemeClr val="tx1"/>
                </a:solidFill>
              </a:rPr>
              <a:t> part of </a:t>
            </a:r>
            <a:r>
              <a:rPr lang="en-US" sz="1400" dirty="0" smtClean="0">
                <a:solidFill>
                  <a:schemeClr val="tx1"/>
                </a:solidFill>
              </a:rPr>
              <a:t>it. </a:t>
            </a:r>
            <a:r>
              <a:rPr lang="en-US" sz="1400" dirty="0" smtClean="0">
                <a:solidFill>
                  <a:schemeClr val="tx1"/>
                </a:solidFill>
              </a:rPr>
              <a:t>Afterwards as a validation part we select next part (next from 5  parts), model is initialized again, trained on 4 parts and validated on validation part. This process repeated 5 times, until all 5 parts are considered as a validation part. </a:t>
            </a:r>
            <a:r>
              <a:rPr lang="en-US" sz="1400" dirty="0">
                <a:solidFill>
                  <a:schemeClr val="tx1"/>
                </a:solidFill>
              </a:rPr>
              <a:t> </a:t>
            </a:r>
            <a:r>
              <a:rPr lang="en-US" sz="1400" dirty="0" smtClean="0">
                <a:solidFill>
                  <a:schemeClr val="tx1"/>
                </a:solidFill>
              </a:rPr>
              <a:t>Afterwards the evaluation </a:t>
            </a:r>
            <a:r>
              <a:rPr lang="en-US" sz="1400" dirty="0" smtClean="0">
                <a:solidFill>
                  <a:schemeClr val="tx1"/>
                </a:solidFill>
              </a:rPr>
              <a:t>is done based on average of metrics  </a:t>
            </a:r>
            <a:r>
              <a:rPr lang="en-US" sz="1400" dirty="0" smtClean="0">
                <a:solidFill>
                  <a:schemeClr val="tx1"/>
                </a:solidFill>
              </a:rPr>
              <a:t>for each validation part </a:t>
            </a:r>
            <a:r>
              <a:rPr lang="en-US" sz="1400" dirty="0" smtClean="0">
                <a:solidFill>
                  <a:schemeClr val="tx1"/>
                </a:solidFill>
              </a:rPr>
              <a:t>. </a:t>
            </a:r>
            <a:r>
              <a:rPr lang="en-US" sz="1400" dirty="0" smtClean="0">
                <a:solidFill>
                  <a:schemeClr val="tx1"/>
                </a:solidFill>
              </a:rPr>
              <a:t>Final testing of models is done on test part, which is not used during training and CV process.</a:t>
            </a:r>
          </a:p>
        </p:txBody>
      </p:sp>
      <p:sp>
        <p:nvSpPr>
          <p:cNvPr id="31" name="TextBox 30"/>
          <p:cNvSpPr txBox="1"/>
          <p:nvPr/>
        </p:nvSpPr>
        <p:spPr>
          <a:xfrm>
            <a:off x="110559" y="5387733"/>
            <a:ext cx="2462785" cy="646331"/>
          </a:xfrm>
          <a:prstGeom prst="rect">
            <a:avLst/>
          </a:prstGeom>
          <a:noFill/>
        </p:spPr>
        <p:txBody>
          <a:bodyPr wrap="square" rtlCol="0">
            <a:spAutoFit/>
          </a:bodyPr>
          <a:lstStyle/>
          <a:p>
            <a:pPr marL="342900" indent="-342900" algn="ctr">
              <a:buFont typeface="Arial" panose="020B0604020202020204" pitchFamily="34" charset="0"/>
              <a:buChar char="•"/>
            </a:pPr>
            <a:r>
              <a:rPr lang="en-US" dirty="0">
                <a:solidFill>
                  <a:schemeClr val="accent2"/>
                </a:solidFill>
              </a:rPr>
              <a:t>Train-Validation-Test </a:t>
            </a:r>
            <a:r>
              <a:rPr lang="en-US" dirty="0" smtClean="0">
                <a:solidFill>
                  <a:schemeClr val="accent2"/>
                </a:solidFill>
              </a:rPr>
              <a:t>split </a:t>
            </a:r>
          </a:p>
        </p:txBody>
      </p:sp>
      <p:pic>
        <p:nvPicPr>
          <p:cNvPr id="5126" name="Picture 6" descr="Image result for train test split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929" y="3508751"/>
            <a:ext cx="4950402" cy="1476088"/>
          </a:xfrm>
          <a:prstGeom prst="rect">
            <a:avLst/>
          </a:prstGeom>
          <a:noFill/>
          <a:extLst>
            <a:ext uri="{909E8E84-426E-40DD-AFC4-6F175D3DCCD1}">
              <a14:hiddenFill xmlns:a14="http://schemas.microsoft.com/office/drawing/2010/main">
                <a:solidFill>
                  <a:srgbClr val="FFFFFF"/>
                </a:solidFill>
              </a14:hiddenFill>
            </a:ext>
          </a:extLst>
        </p:spPr>
      </p:pic>
      <p:sp>
        <p:nvSpPr>
          <p:cNvPr id="3" name="Oval Callout 2"/>
          <p:cNvSpPr/>
          <p:nvPr/>
        </p:nvSpPr>
        <p:spPr>
          <a:xfrm>
            <a:off x="10142220" y="3501121"/>
            <a:ext cx="822960" cy="548640"/>
          </a:xfrm>
          <a:prstGeom prst="wedgeEllipseCallout">
            <a:avLst>
              <a:gd name="adj1" fmla="val -77309"/>
              <a:gd name="adj2" fmla="val 1699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15%</a:t>
            </a:r>
          </a:p>
        </p:txBody>
      </p:sp>
      <p:sp>
        <p:nvSpPr>
          <p:cNvPr id="32" name="Oval Callout 31"/>
          <p:cNvSpPr/>
          <p:nvPr/>
        </p:nvSpPr>
        <p:spPr>
          <a:xfrm>
            <a:off x="5660478" y="4139377"/>
            <a:ext cx="822960" cy="548640"/>
          </a:xfrm>
          <a:prstGeom prst="wedgeEllipseCallout">
            <a:avLst>
              <a:gd name="adj1" fmla="val 76018"/>
              <a:gd name="adj2" fmla="val -9779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85%</a:t>
            </a:r>
            <a:endParaRPr lang="en-US" dirty="0"/>
          </a:p>
        </p:txBody>
      </p:sp>
    </p:spTree>
    <p:extLst>
      <p:ext uri="{BB962C8B-B14F-4D97-AF65-F5344CB8AC3E}">
        <p14:creationId xmlns:p14="http://schemas.microsoft.com/office/powerpoint/2010/main" val="646575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4" y="135809"/>
            <a:ext cx="6447088" cy="584775"/>
          </a:xfrm>
          <a:prstGeom prst="rect">
            <a:avLst/>
          </a:prstGeom>
        </p:spPr>
        <p:txBody>
          <a:bodyPr wrap="square">
            <a:spAutoFit/>
          </a:bodyPr>
          <a:lstStyle/>
          <a:p>
            <a:r>
              <a:rPr lang="en-US" sz="3200" b="1" dirty="0" smtClean="0"/>
              <a:t>Modeling and Evaluation</a:t>
            </a:r>
            <a:endParaRPr lang="en-US" sz="3200" b="1" dirty="0"/>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extLst>
              <p:ext uri="{D42A27DB-BD31-4B8C-83A1-F6EECF244321}">
                <p14:modId xmlns:p14="http://schemas.microsoft.com/office/powerpoint/2010/main" val="1794838761"/>
              </p:ext>
            </p:extLst>
          </p:nvPr>
        </p:nvGraphicFramePr>
        <p:xfrm>
          <a:off x="2134097" y="1193547"/>
          <a:ext cx="7914471" cy="5528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p:cNvPicPr>
            <a:picLocks noChangeAspect="1"/>
          </p:cNvPicPr>
          <p:nvPr/>
        </p:nvPicPr>
        <p:blipFill>
          <a:blip r:embed="rId7"/>
          <a:stretch>
            <a:fillRect/>
          </a:stretch>
        </p:blipFill>
        <p:spPr>
          <a:xfrm>
            <a:off x="3565610" y="3409781"/>
            <a:ext cx="1444753" cy="274320"/>
          </a:xfrm>
          <a:prstGeom prst="rect">
            <a:avLst/>
          </a:prstGeom>
        </p:spPr>
      </p:pic>
      <p:pic>
        <p:nvPicPr>
          <p:cNvPr id="13" name="Picture 12"/>
          <p:cNvPicPr>
            <a:picLocks noChangeAspect="1"/>
          </p:cNvPicPr>
          <p:nvPr/>
        </p:nvPicPr>
        <p:blipFill>
          <a:blip r:embed="rId8"/>
          <a:stretch>
            <a:fillRect/>
          </a:stretch>
        </p:blipFill>
        <p:spPr>
          <a:xfrm>
            <a:off x="6837716" y="3409781"/>
            <a:ext cx="1972492" cy="274320"/>
          </a:xfrm>
          <a:prstGeom prst="rect">
            <a:avLst/>
          </a:prstGeom>
        </p:spPr>
      </p:pic>
      <p:pic>
        <p:nvPicPr>
          <p:cNvPr id="14" name="Picture 13"/>
          <p:cNvPicPr>
            <a:picLocks noChangeAspect="1"/>
          </p:cNvPicPr>
          <p:nvPr/>
        </p:nvPicPr>
        <p:blipFill>
          <a:blip r:embed="rId9"/>
          <a:stretch>
            <a:fillRect/>
          </a:stretch>
        </p:blipFill>
        <p:spPr>
          <a:xfrm>
            <a:off x="6932422" y="6400800"/>
            <a:ext cx="1783079" cy="274320"/>
          </a:xfrm>
          <a:prstGeom prst="rect">
            <a:avLst/>
          </a:prstGeom>
        </p:spPr>
      </p:pic>
      <p:pic>
        <p:nvPicPr>
          <p:cNvPr id="35" name="Picture 34"/>
          <p:cNvPicPr>
            <a:picLocks noChangeAspect="1"/>
          </p:cNvPicPr>
          <p:nvPr/>
        </p:nvPicPr>
        <p:blipFill>
          <a:blip r:embed="rId10"/>
          <a:stretch>
            <a:fillRect/>
          </a:stretch>
        </p:blipFill>
        <p:spPr>
          <a:xfrm>
            <a:off x="3553388" y="6400800"/>
            <a:ext cx="1469195" cy="274320"/>
          </a:xfrm>
          <a:prstGeom prst="rect">
            <a:avLst/>
          </a:prstGeom>
        </p:spPr>
      </p:pic>
    </p:spTree>
    <p:extLst>
      <p:ext uri="{BB962C8B-B14F-4D97-AF65-F5344CB8AC3E}">
        <p14:creationId xmlns:p14="http://schemas.microsoft.com/office/powerpoint/2010/main" val="3005520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4" y="135809"/>
            <a:ext cx="6447088" cy="584775"/>
          </a:xfrm>
          <a:prstGeom prst="rect">
            <a:avLst/>
          </a:prstGeom>
        </p:spPr>
        <p:txBody>
          <a:bodyPr wrap="square">
            <a:spAutoFit/>
          </a:bodyPr>
          <a:lstStyle/>
          <a:p>
            <a:r>
              <a:rPr lang="en-US" sz="3200" b="1" dirty="0" smtClean="0"/>
              <a:t>Modeling and Evaluation</a:t>
            </a:r>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923917" y="2221292"/>
            <a:ext cx="7993824" cy="4601498"/>
            <a:chOff x="2386502" y="1790665"/>
            <a:chExt cx="7653750" cy="5351706"/>
          </a:xfrm>
        </p:grpSpPr>
        <p:sp>
          <p:nvSpPr>
            <p:cNvPr id="31" name="Rounded Rectangle 30"/>
            <p:cNvSpPr/>
            <p:nvPr/>
          </p:nvSpPr>
          <p:spPr>
            <a:xfrm>
              <a:off x="4402116" y="1790665"/>
              <a:ext cx="5638136" cy="9994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Root Mean Squared Error – this </a:t>
              </a:r>
              <a:r>
                <a:rPr lang="en-US" sz="1400" dirty="0"/>
                <a:t>metric measures </a:t>
              </a:r>
              <a:r>
                <a:rPr lang="en-US" sz="1400" dirty="0" smtClean="0"/>
                <a:t>the difference </a:t>
              </a:r>
              <a:r>
                <a:rPr lang="en-US" sz="1400" dirty="0"/>
                <a:t>between predicted values and the actual values. </a:t>
              </a:r>
              <a:endParaRPr lang="en-US" sz="1400" dirty="0"/>
            </a:p>
          </p:txBody>
        </p:sp>
        <p:sp>
          <p:nvSpPr>
            <p:cNvPr id="32" name="Rounded Rectangle 31"/>
            <p:cNvSpPr/>
            <p:nvPr/>
          </p:nvSpPr>
          <p:spPr>
            <a:xfrm>
              <a:off x="4402116" y="2878730"/>
              <a:ext cx="5638136" cy="9994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True positive ratio or Recall – Probability </a:t>
              </a:r>
              <a:r>
                <a:rPr lang="en-US" sz="1400" dirty="0"/>
                <a:t>that a </a:t>
              </a:r>
              <a:r>
                <a:rPr lang="en-US" sz="1400" dirty="0" smtClean="0"/>
                <a:t>model prediction will </a:t>
              </a:r>
              <a:r>
                <a:rPr lang="en-US" sz="1400" dirty="0"/>
                <a:t>be </a:t>
              </a:r>
              <a:r>
                <a:rPr lang="en-US" sz="1400" dirty="0" smtClean="0"/>
                <a:t>success </a:t>
              </a:r>
              <a:r>
                <a:rPr lang="en-US" sz="1400" dirty="0"/>
                <a:t>when the </a:t>
              </a:r>
              <a:r>
                <a:rPr lang="en-US" sz="1400" dirty="0" smtClean="0"/>
                <a:t>it is </a:t>
              </a:r>
              <a:r>
                <a:rPr lang="en-US" sz="1400" dirty="0"/>
                <a:t>true success (When it is actually Y, how often does it predict Y</a:t>
              </a:r>
              <a:r>
                <a:rPr lang="en-US" sz="1400" dirty="0" smtClean="0"/>
                <a:t>?).</a:t>
              </a:r>
              <a:endParaRPr lang="en-US" sz="1400" dirty="0"/>
            </a:p>
          </p:txBody>
        </p:sp>
        <p:sp>
          <p:nvSpPr>
            <p:cNvPr id="33" name="Rounded Rectangle 32"/>
            <p:cNvSpPr/>
            <p:nvPr/>
          </p:nvSpPr>
          <p:spPr>
            <a:xfrm>
              <a:off x="4402116" y="3966795"/>
              <a:ext cx="5638136" cy="9994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False positive ratio – Probability that model predicts success when it is true failure (When </a:t>
              </a:r>
              <a:r>
                <a:rPr lang="en-US" sz="1400" dirty="0"/>
                <a:t>it is actually N, how often does it </a:t>
              </a:r>
              <a:r>
                <a:rPr lang="en-US" sz="1400" dirty="0" smtClean="0"/>
                <a:t>predict Y?).</a:t>
              </a:r>
              <a:endParaRPr lang="en-US" sz="1400" dirty="0"/>
            </a:p>
          </p:txBody>
        </p:sp>
        <p:sp>
          <p:nvSpPr>
            <p:cNvPr id="34" name="Rounded Rectangle 33"/>
            <p:cNvSpPr/>
            <p:nvPr/>
          </p:nvSpPr>
          <p:spPr>
            <a:xfrm>
              <a:off x="4402116" y="5054861"/>
              <a:ext cx="5638136" cy="9994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 probability that the model ranks a random</a:t>
              </a:r>
            </a:p>
            <a:p>
              <a:pPr algn="ctr"/>
              <a:r>
                <a:rPr lang="en-US" sz="1400" dirty="0"/>
                <a:t>    </a:t>
              </a:r>
              <a:r>
                <a:rPr lang="en-US" sz="1400" dirty="0" smtClean="0"/>
                <a:t>positive </a:t>
              </a:r>
              <a:r>
                <a:rPr lang="en-US" sz="1400" dirty="0"/>
                <a:t>example more highly than a random negative example.</a:t>
              </a:r>
              <a:endParaRPr lang="en-US" sz="1400" dirty="0"/>
            </a:p>
          </p:txBody>
        </p:sp>
        <p:sp>
          <p:nvSpPr>
            <p:cNvPr id="19" name="Rounded Rectangle 18"/>
            <p:cNvSpPr/>
            <p:nvPr/>
          </p:nvSpPr>
          <p:spPr>
            <a:xfrm>
              <a:off x="2386502" y="1790665"/>
              <a:ext cx="1917291" cy="9994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RMSE</a:t>
              </a:r>
              <a:endParaRPr lang="en-US" sz="3200" dirty="0"/>
            </a:p>
          </p:txBody>
        </p:sp>
        <p:sp>
          <p:nvSpPr>
            <p:cNvPr id="20" name="Rounded Rectangle 19"/>
            <p:cNvSpPr/>
            <p:nvPr/>
          </p:nvSpPr>
          <p:spPr>
            <a:xfrm>
              <a:off x="2386502" y="2878730"/>
              <a:ext cx="1917291" cy="9994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TPR</a:t>
              </a:r>
              <a:endParaRPr lang="en-US" sz="3200" dirty="0"/>
            </a:p>
          </p:txBody>
        </p:sp>
        <p:sp>
          <p:nvSpPr>
            <p:cNvPr id="21" name="Rounded Rectangle 20"/>
            <p:cNvSpPr/>
            <p:nvPr/>
          </p:nvSpPr>
          <p:spPr>
            <a:xfrm>
              <a:off x="2386502" y="3966795"/>
              <a:ext cx="1917291" cy="9994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FPR</a:t>
              </a:r>
              <a:endParaRPr lang="en-US" sz="3200" dirty="0"/>
            </a:p>
          </p:txBody>
        </p:sp>
        <p:sp>
          <p:nvSpPr>
            <p:cNvPr id="28" name="Rounded Rectangle 27"/>
            <p:cNvSpPr/>
            <p:nvPr/>
          </p:nvSpPr>
          <p:spPr>
            <a:xfrm>
              <a:off x="2386502" y="5054861"/>
              <a:ext cx="1917291" cy="9994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AUC</a:t>
              </a:r>
              <a:endParaRPr lang="en-US" sz="3200" dirty="0"/>
            </a:p>
          </p:txBody>
        </p:sp>
        <p:sp>
          <p:nvSpPr>
            <p:cNvPr id="9" name="Notched Right Arrow 8"/>
            <p:cNvSpPr/>
            <p:nvPr/>
          </p:nvSpPr>
          <p:spPr>
            <a:xfrm>
              <a:off x="4119716" y="2212258"/>
              <a:ext cx="436701" cy="216310"/>
            </a:xfrm>
            <a:prstGeom prst="notched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Notched Right Arrow 34"/>
            <p:cNvSpPr/>
            <p:nvPr/>
          </p:nvSpPr>
          <p:spPr>
            <a:xfrm>
              <a:off x="4119021" y="3270297"/>
              <a:ext cx="436701" cy="216310"/>
            </a:xfrm>
            <a:prstGeom prst="notched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Notched Right Arrow 35"/>
            <p:cNvSpPr/>
            <p:nvPr/>
          </p:nvSpPr>
          <p:spPr>
            <a:xfrm>
              <a:off x="4119020" y="4350636"/>
              <a:ext cx="436701" cy="216310"/>
            </a:xfrm>
            <a:prstGeom prst="notched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Notched Right Arrow 36"/>
            <p:cNvSpPr/>
            <p:nvPr/>
          </p:nvSpPr>
          <p:spPr>
            <a:xfrm>
              <a:off x="4119020" y="5446428"/>
              <a:ext cx="436701" cy="216310"/>
            </a:xfrm>
            <a:prstGeom prst="notched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402116" y="6142927"/>
              <a:ext cx="5638136" cy="9994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Positive predictive value or Precision – Probability that it is true success when model predicted success </a:t>
              </a:r>
              <a:r>
                <a:rPr lang="en-US" sz="1400" dirty="0"/>
                <a:t>(When it predicts Y, how often is it correct</a:t>
              </a:r>
              <a:r>
                <a:rPr lang="en-US" sz="1400" dirty="0" smtClean="0"/>
                <a:t>?).</a:t>
              </a:r>
              <a:endParaRPr lang="en-US" sz="1400" dirty="0"/>
            </a:p>
          </p:txBody>
        </p:sp>
        <p:sp>
          <p:nvSpPr>
            <p:cNvPr id="39" name="Rounded Rectangle 38"/>
            <p:cNvSpPr/>
            <p:nvPr/>
          </p:nvSpPr>
          <p:spPr>
            <a:xfrm>
              <a:off x="2386502" y="6142927"/>
              <a:ext cx="1917291" cy="9994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PPV</a:t>
              </a:r>
              <a:endParaRPr lang="en-US" sz="3200" dirty="0"/>
            </a:p>
          </p:txBody>
        </p:sp>
        <p:sp>
          <p:nvSpPr>
            <p:cNvPr id="40" name="Notched Right Arrow 39"/>
            <p:cNvSpPr/>
            <p:nvPr/>
          </p:nvSpPr>
          <p:spPr>
            <a:xfrm>
              <a:off x="4119020" y="6534494"/>
              <a:ext cx="436701" cy="216310"/>
            </a:xfrm>
            <a:prstGeom prst="notched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1078078" y="1779045"/>
            <a:ext cx="7751290" cy="338554"/>
          </a:xfrm>
          <a:prstGeom prst="rect">
            <a:avLst/>
          </a:prstGeom>
          <a:noFill/>
        </p:spPr>
        <p:txBody>
          <a:bodyPr wrap="square" rtlCol="0">
            <a:spAutoFit/>
          </a:bodyPr>
          <a:lstStyle/>
          <a:p>
            <a:pPr algn="ctr"/>
            <a:r>
              <a:rPr lang="en-US" sz="1600" dirty="0" smtClean="0"/>
              <a:t>Overall 11 different metrics are used for models evaluation.  5 of them you can find below.</a:t>
            </a:r>
            <a:endParaRPr lang="en-US" sz="1600" dirty="0"/>
          </a:p>
        </p:txBody>
      </p:sp>
      <p:sp>
        <p:nvSpPr>
          <p:cNvPr id="12" name="Right Brace 11"/>
          <p:cNvSpPr/>
          <p:nvPr/>
        </p:nvSpPr>
        <p:spPr>
          <a:xfrm>
            <a:off x="9020432" y="3215777"/>
            <a:ext cx="172729" cy="3529150"/>
          </a:xfrm>
          <a:prstGeom prst="rightBrace">
            <a:avLst>
              <a:gd name="adj1" fmla="val 157989"/>
              <a:gd name="adj2" fmla="val 50000"/>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9386972" y="2509311"/>
            <a:ext cx="1904496" cy="369332"/>
          </a:xfrm>
          <a:prstGeom prst="rect">
            <a:avLst/>
          </a:prstGeom>
          <a:noFill/>
        </p:spPr>
        <p:txBody>
          <a:bodyPr wrap="none" rtlCol="0">
            <a:spAutoFit/>
          </a:bodyPr>
          <a:lstStyle/>
          <a:p>
            <a:r>
              <a:rPr lang="en-US" b="1" i="1" dirty="0" smtClean="0"/>
              <a:t>Regression Metric</a:t>
            </a:r>
            <a:endParaRPr lang="en-US" b="1" i="1" dirty="0"/>
          </a:p>
        </p:txBody>
      </p:sp>
      <p:sp>
        <p:nvSpPr>
          <p:cNvPr id="42" name="Right Brace 41"/>
          <p:cNvSpPr/>
          <p:nvPr/>
        </p:nvSpPr>
        <p:spPr>
          <a:xfrm>
            <a:off x="9013664" y="2221292"/>
            <a:ext cx="270617" cy="945370"/>
          </a:xfrm>
          <a:prstGeom prst="rightBrace">
            <a:avLst>
              <a:gd name="adj1" fmla="val 157989"/>
              <a:gd name="adj2" fmla="val 50000"/>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9386972" y="4767045"/>
            <a:ext cx="2217082" cy="369332"/>
          </a:xfrm>
          <a:prstGeom prst="rect">
            <a:avLst/>
          </a:prstGeom>
          <a:noFill/>
        </p:spPr>
        <p:txBody>
          <a:bodyPr wrap="none" rtlCol="0">
            <a:spAutoFit/>
          </a:bodyPr>
          <a:lstStyle/>
          <a:p>
            <a:r>
              <a:rPr lang="en-US" b="1" i="1" dirty="0" smtClean="0"/>
              <a:t>Classification Metrics</a:t>
            </a:r>
            <a:endParaRPr lang="en-US" b="1" i="1" dirty="0"/>
          </a:p>
        </p:txBody>
      </p:sp>
      <p:sp>
        <p:nvSpPr>
          <p:cNvPr id="44" name="TextBox 43"/>
          <p:cNvSpPr txBox="1"/>
          <p:nvPr/>
        </p:nvSpPr>
        <p:spPr>
          <a:xfrm>
            <a:off x="2744526" y="1117586"/>
            <a:ext cx="6173215" cy="461665"/>
          </a:xfrm>
          <a:prstGeom prst="rect">
            <a:avLst/>
          </a:prstGeom>
          <a:noFill/>
        </p:spPr>
        <p:txBody>
          <a:bodyPr wrap="square" rtlCol="0">
            <a:spAutoFit/>
          </a:bodyPr>
          <a:lstStyle/>
          <a:p>
            <a:pPr algn="ctr"/>
            <a:r>
              <a:rPr lang="en-US" sz="2400" dirty="0" smtClean="0">
                <a:solidFill>
                  <a:srgbClr val="0070C0"/>
                </a:solidFill>
              </a:rPr>
              <a:t>Evaluation Metrics</a:t>
            </a:r>
            <a:endParaRPr lang="en-US" sz="2400" dirty="0" smtClean="0">
              <a:solidFill>
                <a:srgbClr val="0070C0"/>
              </a:solidFill>
            </a:endParaRPr>
          </a:p>
        </p:txBody>
      </p:sp>
    </p:spTree>
    <p:extLst>
      <p:ext uri="{BB962C8B-B14F-4D97-AF65-F5344CB8AC3E}">
        <p14:creationId xmlns:p14="http://schemas.microsoft.com/office/powerpoint/2010/main" val="3643512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4" y="135809"/>
            <a:ext cx="6447088" cy="584775"/>
          </a:xfrm>
          <a:prstGeom prst="rect">
            <a:avLst/>
          </a:prstGeom>
        </p:spPr>
        <p:txBody>
          <a:bodyPr wrap="square">
            <a:spAutoFit/>
          </a:bodyPr>
          <a:lstStyle/>
          <a:p>
            <a:r>
              <a:rPr lang="en-US" sz="3200" b="1" dirty="0" smtClean="0"/>
              <a:t>Modeling and Evaluation</a:t>
            </a:r>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6400800" y="1429637"/>
            <a:ext cx="5486400" cy="3236880"/>
          </a:xfrm>
          <a:prstGeom prst="rect">
            <a:avLst/>
          </a:prstGeom>
        </p:spPr>
      </p:pic>
      <p:pic>
        <p:nvPicPr>
          <p:cNvPr id="5" name="Picture 4"/>
          <p:cNvPicPr>
            <a:picLocks noChangeAspect="1"/>
          </p:cNvPicPr>
          <p:nvPr/>
        </p:nvPicPr>
        <p:blipFill>
          <a:blip r:embed="rId4"/>
          <a:stretch>
            <a:fillRect/>
          </a:stretch>
        </p:blipFill>
        <p:spPr>
          <a:xfrm>
            <a:off x="457200" y="1770892"/>
            <a:ext cx="5486400" cy="3633660"/>
          </a:xfrm>
          <a:prstGeom prst="rect">
            <a:avLst/>
          </a:prstGeom>
        </p:spPr>
      </p:pic>
      <p:sp>
        <p:nvSpPr>
          <p:cNvPr id="6" name="Rectangle 5"/>
          <p:cNvSpPr/>
          <p:nvPr/>
        </p:nvSpPr>
        <p:spPr>
          <a:xfrm>
            <a:off x="457200" y="5636852"/>
            <a:ext cx="5486400" cy="1107996"/>
          </a:xfrm>
          <a:prstGeom prst="rect">
            <a:avLst/>
          </a:prstGeom>
        </p:spPr>
        <p:txBody>
          <a:bodyPr wrap="square">
            <a:spAutoFit/>
          </a:bodyPr>
          <a:lstStyle/>
          <a:p>
            <a:pPr algn="just"/>
            <a:r>
              <a:rPr lang="en-US" sz="1100" dirty="0">
                <a:solidFill>
                  <a:srgbClr val="000000"/>
                </a:solidFill>
                <a:latin typeface="Helvetica Neue"/>
              </a:rPr>
              <a:t>As we can see </a:t>
            </a:r>
            <a:r>
              <a:rPr lang="en-US" sz="1100" i="1" dirty="0">
                <a:solidFill>
                  <a:srgbClr val="000000"/>
                </a:solidFill>
                <a:latin typeface="Helvetica Neue"/>
              </a:rPr>
              <a:t>"linear"</a:t>
            </a:r>
            <a:r>
              <a:rPr lang="en-US" sz="1100" dirty="0">
                <a:solidFill>
                  <a:srgbClr val="000000"/>
                </a:solidFill>
                <a:latin typeface="Helvetica Neue"/>
              </a:rPr>
              <a:t> models </a:t>
            </a:r>
            <a:r>
              <a:rPr lang="en-US" sz="1100" b="1" dirty="0">
                <a:solidFill>
                  <a:srgbClr val="000000"/>
                </a:solidFill>
                <a:latin typeface="Helvetica Neue"/>
              </a:rPr>
              <a:t>Lasso</a:t>
            </a:r>
            <a:r>
              <a:rPr lang="en-US" sz="1100" dirty="0">
                <a:solidFill>
                  <a:srgbClr val="000000"/>
                </a:solidFill>
                <a:latin typeface="Helvetica Neue"/>
              </a:rPr>
              <a:t> and </a:t>
            </a:r>
            <a:r>
              <a:rPr lang="en-US" sz="1100" b="1" dirty="0" smtClean="0">
                <a:solidFill>
                  <a:srgbClr val="000000"/>
                </a:solidFill>
                <a:latin typeface="Helvetica Neue"/>
              </a:rPr>
              <a:t>Elastic Net</a:t>
            </a:r>
            <a:r>
              <a:rPr lang="en-US" sz="1100" dirty="0">
                <a:solidFill>
                  <a:srgbClr val="000000"/>
                </a:solidFill>
                <a:latin typeface="Helvetica Neue"/>
              </a:rPr>
              <a:t> are not able to fully fit even on training data. So afterwards we will not consider using them</a:t>
            </a:r>
            <a:r>
              <a:rPr lang="en-US" sz="1100" dirty="0" smtClean="0">
                <a:solidFill>
                  <a:srgbClr val="000000"/>
                </a:solidFill>
                <a:latin typeface="Helvetica Neue"/>
              </a:rPr>
              <a:t>.</a:t>
            </a:r>
          </a:p>
          <a:p>
            <a:pPr algn="just"/>
            <a:endParaRPr lang="en-US" sz="1100" dirty="0">
              <a:solidFill>
                <a:srgbClr val="000000"/>
              </a:solidFill>
              <a:latin typeface="Helvetica Neue"/>
            </a:endParaRPr>
          </a:p>
          <a:p>
            <a:pPr algn="just"/>
            <a:r>
              <a:rPr lang="en-US" sz="1100" dirty="0">
                <a:solidFill>
                  <a:srgbClr val="000000"/>
                </a:solidFill>
                <a:latin typeface="Helvetica Neue"/>
              </a:rPr>
              <a:t>In contrast, </a:t>
            </a:r>
            <a:r>
              <a:rPr lang="en-US" sz="1100" i="1" dirty="0">
                <a:solidFill>
                  <a:srgbClr val="000000"/>
                </a:solidFill>
                <a:latin typeface="Helvetica Neue"/>
              </a:rPr>
              <a:t>"non linear"</a:t>
            </a:r>
            <a:r>
              <a:rPr lang="en-US" sz="1100" dirty="0">
                <a:solidFill>
                  <a:srgbClr val="000000"/>
                </a:solidFill>
                <a:latin typeface="Helvetica Neue"/>
              </a:rPr>
              <a:t> models fitted with training data almost ideally, even more they have been </a:t>
            </a:r>
            <a:r>
              <a:rPr lang="en-US" sz="1100" b="1" dirty="0" smtClean="0">
                <a:solidFill>
                  <a:srgbClr val="000000"/>
                </a:solidFill>
                <a:latin typeface="Helvetica Neue"/>
              </a:rPr>
              <a:t>over fitted</a:t>
            </a:r>
            <a:r>
              <a:rPr lang="en-US" sz="1100" dirty="0" smtClean="0">
                <a:solidFill>
                  <a:srgbClr val="000000"/>
                </a:solidFill>
                <a:latin typeface="Helvetica Neue"/>
              </a:rPr>
              <a:t>, </a:t>
            </a:r>
            <a:r>
              <a:rPr lang="en-US" sz="1100" dirty="0">
                <a:solidFill>
                  <a:srgbClr val="000000"/>
                </a:solidFill>
                <a:latin typeface="Helvetica Neue"/>
              </a:rPr>
              <a:t>that is why our validation scores are not high enough. It is </a:t>
            </a:r>
            <a:r>
              <a:rPr lang="en-US" sz="1100" dirty="0" smtClean="0">
                <a:solidFill>
                  <a:srgbClr val="000000"/>
                </a:solidFill>
                <a:latin typeface="Helvetica Neue"/>
              </a:rPr>
              <a:t>expected </a:t>
            </a:r>
            <a:r>
              <a:rPr lang="en-US" sz="1100" dirty="0">
                <a:solidFill>
                  <a:srgbClr val="000000"/>
                </a:solidFill>
                <a:latin typeface="Helvetica Neue"/>
              </a:rPr>
              <a:t>as our data is not big enough.</a:t>
            </a:r>
            <a:endParaRPr lang="en-US" sz="1100" b="0" i="0" dirty="0">
              <a:solidFill>
                <a:srgbClr val="000000"/>
              </a:solidFill>
              <a:effectLst/>
              <a:latin typeface="Helvetica Neue"/>
            </a:endParaRPr>
          </a:p>
        </p:txBody>
      </p:sp>
      <p:sp>
        <p:nvSpPr>
          <p:cNvPr id="7" name="Rectangle 6"/>
          <p:cNvSpPr/>
          <p:nvPr/>
        </p:nvSpPr>
        <p:spPr>
          <a:xfrm>
            <a:off x="6400800" y="4674506"/>
            <a:ext cx="5486400" cy="1954381"/>
          </a:xfrm>
          <a:prstGeom prst="rect">
            <a:avLst/>
          </a:prstGeom>
        </p:spPr>
        <p:txBody>
          <a:bodyPr wrap="square">
            <a:spAutoFit/>
          </a:bodyPr>
          <a:lstStyle/>
          <a:p>
            <a:pPr marL="285750" indent="-285750" algn="just">
              <a:buFont typeface="Arial" panose="020B0604020202020204" pitchFamily="34" charset="0"/>
              <a:buChar char="•"/>
            </a:pPr>
            <a:r>
              <a:rPr lang="en-US" sz="1100" b="1" dirty="0" smtClean="0">
                <a:solidFill>
                  <a:srgbClr val="000000"/>
                </a:solidFill>
                <a:latin typeface="Helvetica Neue"/>
              </a:rPr>
              <a:t>Lasso</a:t>
            </a:r>
            <a:r>
              <a:rPr lang="en-US" sz="1100" dirty="0">
                <a:solidFill>
                  <a:srgbClr val="000000"/>
                </a:solidFill>
                <a:latin typeface="Helvetica Neue"/>
              </a:rPr>
              <a:t> and </a:t>
            </a:r>
            <a:r>
              <a:rPr lang="en-US" sz="1100" b="1" dirty="0" smtClean="0">
                <a:solidFill>
                  <a:srgbClr val="000000"/>
                </a:solidFill>
                <a:latin typeface="Helvetica Neue"/>
              </a:rPr>
              <a:t>Elastic Net</a:t>
            </a:r>
            <a:r>
              <a:rPr lang="en-US" sz="1100" dirty="0">
                <a:solidFill>
                  <a:srgbClr val="000000"/>
                </a:solidFill>
                <a:latin typeface="Helvetica Neue"/>
              </a:rPr>
              <a:t> </a:t>
            </a:r>
            <a:r>
              <a:rPr lang="en-US" sz="1100" dirty="0" smtClean="0">
                <a:solidFill>
                  <a:srgbClr val="000000"/>
                </a:solidFill>
                <a:latin typeface="Helvetica Neue"/>
              </a:rPr>
              <a:t>performances </a:t>
            </a:r>
            <a:r>
              <a:rPr lang="en-US" sz="1100" dirty="0">
                <a:solidFill>
                  <a:srgbClr val="000000"/>
                </a:solidFill>
                <a:latin typeface="Helvetica Neue"/>
              </a:rPr>
              <a:t>are almost similar and their performance is low compared to </a:t>
            </a:r>
            <a:r>
              <a:rPr lang="en-US" sz="1100" dirty="0" smtClean="0">
                <a:solidFill>
                  <a:srgbClr val="000000"/>
                </a:solidFill>
                <a:latin typeface="Helvetica Neue"/>
              </a:rPr>
              <a:t>Decision Tree </a:t>
            </a:r>
            <a:r>
              <a:rPr lang="en-US" sz="1100" dirty="0">
                <a:solidFill>
                  <a:srgbClr val="000000"/>
                </a:solidFill>
                <a:latin typeface="Helvetica Neue"/>
              </a:rPr>
              <a:t>models, which is </a:t>
            </a:r>
            <a:r>
              <a:rPr lang="en-US" sz="1100" dirty="0" smtClean="0">
                <a:solidFill>
                  <a:srgbClr val="000000"/>
                </a:solidFill>
                <a:latin typeface="Helvetica Neue"/>
              </a:rPr>
              <a:t>expected </a:t>
            </a:r>
            <a:r>
              <a:rPr lang="en-US" sz="1100" dirty="0">
                <a:solidFill>
                  <a:srgbClr val="000000"/>
                </a:solidFill>
                <a:latin typeface="Helvetica Neue"/>
              </a:rPr>
              <a:t>as we investigated that our data mostly is non linear.</a:t>
            </a:r>
          </a:p>
          <a:p>
            <a:pPr marL="285750" indent="-285750" algn="just">
              <a:buFont typeface="Arial" panose="020B0604020202020204" pitchFamily="34" charset="0"/>
              <a:buChar char="•"/>
            </a:pPr>
            <a:r>
              <a:rPr lang="en-US" sz="1100" dirty="0" smtClean="0">
                <a:solidFill>
                  <a:srgbClr val="000000"/>
                </a:solidFill>
                <a:latin typeface="Helvetica Neue"/>
              </a:rPr>
              <a:t>We </a:t>
            </a:r>
            <a:r>
              <a:rPr lang="en-US" sz="1100" dirty="0">
                <a:solidFill>
                  <a:srgbClr val="000000"/>
                </a:solidFill>
                <a:latin typeface="Helvetica Neue"/>
              </a:rPr>
              <a:t>can assume that </a:t>
            </a:r>
            <a:r>
              <a:rPr lang="en-US" sz="1100" b="1" dirty="0" smtClean="0">
                <a:solidFill>
                  <a:srgbClr val="000000"/>
                </a:solidFill>
                <a:latin typeface="Helvetica Neue"/>
              </a:rPr>
              <a:t>Gradient Tree Boosting</a:t>
            </a:r>
            <a:r>
              <a:rPr lang="en-US" sz="1100" dirty="0" smtClean="0">
                <a:solidFill>
                  <a:srgbClr val="000000"/>
                </a:solidFill>
                <a:latin typeface="Helvetica Neue"/>
              </a:rPr>
              <a:t> model </a:t>
            </a:r>
            <a:r>
              <a:rPr lang="en-US" sz="1100" dirty="0">
                <a:solidFill>
                  <a:srgbClr val="000000"/>
                </a:solidFill>
                <a:latin typeface="Helvetica Neue"/>
              </a:rPr>
              <a:t>learned more from data than </a:t>
            </a:r>
            <a:r>
              <a:rPr lang="en-US" sz="1100" b="1" dirty="0" smtClean="0">
                <a:solidFill>
                  <a:srgbClr val="000000"/>
                </a:solidFill>
                <a:latin typeface="Helvetica Neue"/>
              </a:rPr>
              <a:t>Extra Trees</a:t>
            </a:r>
            <a:r>
              <a:rPr lang="en-US" sz="1100" dirty="0" smtClean="0">
                <a:solidFill>
                  <a:srgbClr val="000000"/>
                </a:solidFill>
                <a:latin typeface="Helvetica Neue"/>
              </a:rPr>
              <a:t> did (as </a:t>
            </a:r>
            <a:r>
              <a:rPr lang="en-US" sz="1100" dirty="0">
                <a:solidFill>
                  <a:srgbClr val="000000"/>
                </a:solidFill>
                <a:latin typeface="Helvetica Neue"/>
              </a:rPr>
              <a:t>it is more complex </a:t>
            </a:r>
            <a:r>
              <a:rPr lang="en-US" sz="1100" dirty="0" smtClean="0">
                <a:solidFill>
                  <a:srgbClr val="000000"/>
                </a:solidFill>
                <a:latin typeface="Helvetica Neue"/>
              </a:rPr>
              <a:t>model by its nature), because </a:t>
            </a:r>
            <a:r>
              <a:rPr lang="en-US" sz="1100" dirty="0">
                <a:solidFill>
                  <a:srgbClr val="000000"/>
                </a:solidFill>
                <a:latin typeface="Helvetica Neue"/>
              </a:rPr>
              <a:t>it can differentiate more </a:t>
            </a:r>
            <a:r>
              <a:rPr lang="en-US" sz="1100" dirty="0" smtClean="0">
                <a:solidFill>
                  <a:srgbClr val="000000"/>
                </a:solidFill>
                <a:latin typeface="Helvetica Neue"/>
              </a:rPr>
              <a:t>successful </a:t>
            </a:r>
            <a:r>
              <a:rPr lang="en-US" sz="1100" dirty="0">
                <a:solidFill>
                  <a:srgbClr val="000000"/>
                </a:solidFill>
                <a:latin typeface="Helvetica Neue"/>
              </a:rPr>
              <a:t>launches, but together with that the false positive ratio is more by 1.8%, which is not good from </a:t>
            </a:r>
            <a:r>
              <a:rPr lang="en-US" sz="1100" dirty="0" smtClean="0">
                <a:solidFill>
                  <a:srgbClr val="000000"/>
                </a:solidFill>
                <a:latin typeface="Helvetica Neue"/>
              </a:rPr>
              <a:t>business </a:t>
            </a:r>
            <a:r>
              <a:rPr lang="en-US" sz="1100" dirty="0">
                <a:solidFill>
                  <a:srgbClr val="000000"/>
                </a:solidFill>
                <a:latin typeface="Helvetica Neue"/>
              </a:rPr>
              <a:t>prospective. So </a:t>
            </a:r>
            <a:r>
              <a:rPr lang="en-US" sz="1100" dirty="0" smtClean="0">
                <a:solidFill>
                  <a:srgbClr val="000000"/>
                </a:solidFill>
                <a:latin typeface="Helvetica Neue"/>
              </a:rPr>
              <a:t>Gradient Tree Boosting models </a:t>
            </a:r>
            <a:r>
              <a:rPr lang="en-US" sz="1100" dirty="0">
                <a:solidFill>
                  <a:srgbClr val="000000"/>
                </a:solidFill>
                <a:latin typeface="Helvetica Neue"/>
              </a:rPr>
              <a:t>pays </a:t>
            </a:r>
            <a:r>
              <a:rPr lang="en-US" sz="1100" b="1" dirty="0" err="1">
                <a:solidFill>
                  <a:srgbClr val="000000"/>
                </a:solidFill>
                <a:latin typeface="Helvetica Neue"/>
              </a:rPr>
              <a:t>fpr</a:t>
            </a:r>
            <a:r>
              <a:rPr lang="en-US" sz="1100" dirty="0">
                <a:solidFill>
                  <a:srgbClr val="000000"/>
                </a:solidFill>
                <a:latin typeface="Helvetica Neue"/>
              </a:rPr>
              <a:t> increase cost (by 1.8%) for having higher </a:t>
            </a:r>
            <a:r>
              <a:rPr lang="en-US" sz="1100" b="1" dirty="0" err="1">
                <a:solidFill>
                  <a:srgbClr val="000000"/>
                </a:solidFill>
                <a:latin typeface="Helvetica Neue"/>
              </a:rPr>
              <a:t>ptr</a:t>
            </a:r>
            <a:r>
              <a:rPr lang="en-US" sz="1100" dirty="0">
                <a:solidFill>
                  <a:srgbClr val="000000"/>
                </a:solidFill>
                <a:latin typeface="Helvetica Neue"/>
              </a:rPr>
              <a:t> by 8.9%.</a:t>
            </a:r>
          </a:p>
          <a:p>
            <a:pPr marL="285750" indent="-285750">
              <a:buFont typeface="Arial" panose="020B0604020202020204" pitchFamily="34" charset="0"/>
              <a:buChar char="•"/>
            </a:pPr>
            <a:r>
              <a:rPr lang="en-US" sz="1100" dirty="0">
                <a:solidFill>
                  <a:srgbClr val="000000"/>
                </a:solidFill>
                <a:latin typeface="Helvetica Neue"/>
              </a:rPr>
              <a:t>All models have low </a:t>
            </a:r>
            <a:r>
              <a:rPr lang="en-US" sz="1100" b="1" dirty="0" err="1">
                <a:solidFill>
                  <a:srgbClr val="000000"/>
                </a:solidFill>
                <a:latin typeface="Helvetica Neue"/>
              </a:rPr>
              <a:t>tpr</a:t>
            </a:r>
            <a:r>
              <a:rPr lang="en-US" sz="1100" dirty="0">
                <a:solidFill>
                  <a:srgbClr val="000000"/>
                </a:solidFill>
                <a:latin typeface="Helvetica Neue"/>
              </a:rPr>
              <a:t>, which is a result of having </a:t>
            </a:r>
            <a:r>
              <a:rPr lang="en-US" sz="1100" dirty="0" smtClean="0">
                <a:solidFill>
                  <a:srgbClr val="000000"/>
                </a:solidFill>
                <a:latin typeface="Helvetica Neue"/>
              </a:rPr>
              <a:t>imbalanced </a:t>
            </a:r>
            <a:r>
              <a:rPr lang="en-US" sz="1100" dirty="0">
                <a:solidFill>
                  <a:srgbClr val="000000"/>
                </a:solidFill>
                <a:latin typeface="Helvetica Neue"/>
              </a:rPr>
              <a:t>dataset (only 19% are successes in dataset).</a:t>
            </a:r>
            <a:endParaRPr lang="en-US" sz="1100" b="0" i="0" dirty="0">
              <a:solidFill>
                <a:srgbClr val="000000"/>
              </a:solidFill>
              <a:effectLst/>
              <a:latin typeface="Helvetica Neue"/>
            </a:endParaRPr>
          </a:p>
        </p:txBody>
      </p:sp>
      <p:sp>
        <p:nvSpPr>
          <p:cNvPr id="40" name="TextBox 39"/>
          <p:cNvSpPr txBox="1"/>
          <p:nvPr/>
        </p:nvSpPr>
        <p:spPr>
          <a:xfrm>
            <a:off x="7486239" y="1011569"/>
            <a:ext cx="3315523" cy="461665"/>
          </a:xfrm>
          <a:prstGeom prst="rect">
            <a:avLst/>
          </a:prstGeom>
          <a:noFill/>
        </p:spPr>
        <p:txBody>
          <a:bodyPr wrap="square" rtlCol="0">
            <a:spAutoFit/>
          </a:bodyPr>
          <a:lstStyle>
            <a:defPPr>
              <a:defRPr lang="en-US"/>
            </a:defPPr>
            <a:lvl1pPr algn="ctr">
              <a:defRPr sz="2400">
                <a:solidFill>
                  <a:srgbClr val="0070C0"/>
                </a:solidFill>
              </a:defRPr>
            </a:lvl1pPr>
          </a:lstStyle>
          <a:p>
            <a:r>
              <a:rPr lang="en-US" dirty="0"/>
              <a:t>5 fold CV average results</a:t>
            </a:r>
          </a:p>
        </p:txBody>
      </p:sp>
      <p:sp>
        <p:nvSpPr>
          <p:cNvPr id="41" name="TextBox 40"/>
          <p:cNvSpPr txBox="1"/>
          <p:nvPr/>
        </p:nvSpPr>
        <p:spPr>
          <a:xfrm>
            <a:off x="1808256" y="1309224"/>
            <a:ext cx="3116751" cy="461665"/>
          </a:xfrm>
          <a:prstGeom prst="rect">
            <a:avLst/>
          </a:prstGeom>
          <a:noFill/>
        </p:spPr>
        <p:txBody>
          <a:bodyPr wrap="square" rtlCol="0">
            <a:spAutoFit/>
          </a:bodyPr>
          <a:lstStyle>
            <a:defPPr>
              <a:defRPr lang="en-US"/>
            </a:defPPr>
            <a:lvl1pPr algn="ctr">
              <a:defRPr sz="2400">
                <a:solidFill>
                  <a:srgbClr val="0070C0"/>
                </a:solidFill>
              </a:defRPr>
            </a:lvl1pPr>
          </a:lstStyle>
          <a:p>
            <a:r>
              <a:rPr lang="en-US" dirty="0"/>
              <a:t>Training data fit results</a:t>
            </a:r>
          </a:p>
        </p:txBody>
      </p:sp>
      <p:sp>
        <p:nvSpPr>
          <p:cNvPr id="42" name="Oval 41"/>
          <p:cNvSpPr/>
          <p:nvPr/>
        </p:nvSpPr>
        <p:spPr>
          <a:xfrm>
            <a:off x="2968324" y="3587722"/>
            <a:ext cx="2828564" cy="1034042"/>
          </a:xfrm>
          <a:prstGeom prst="ellipse">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Gradient Tree </a:t>
            </a:r>
            <a:r>
              <a:rPr lang="en-US" sz="1200" b="1" dirty="0" smtClean="0"/>
              <a:t>Boosting </a:t>
            </a:r>
            <a:r>
              <a:rPr lang="en-US" sz="1200" b="1" dirty="0"/>
              <a:t>and Extra Trees </a:t>
            </a:r>
            <a:r>
              <a:rPr lang="en-US" sz="1200" b="1" dirty="0" smtClean="0"/>
              <a:t> are selected from 4 models. </a:t>
            </a:r>
            <a:endParaRPr lang="en-US" sz="1200" b="1" dirty="0"/>
          </a:p>
        </p:txBody>
      </p:sp>
    </p:spTree>
    <p:extLst>
      <p:ext uri="{BB962C8B-B14F-4D97-AF65-F5344CB8AC3E}">
        <p14:creationId xmlns:p14="http://schemas.microsoft.com/office/powerpoint/2010/main" val="520979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4" y="135809"/>
            <a:ext cx="6447088" cy="584775"/>
          </a:xfrm>
          <a:prstGeom prst="rect">
            <a:avLst/>
          </a:prstGeom>
        </p:spPr>
        <p:txBody>
          <a:bodyPr wrap="square">
            <a:spAutoFit/>
          </a:bodyPr>
          <a:lstStyle/>
          <a:p>
            <a:r>
              <a:rPr lang="en-US" sz="3200" b="1" dirty="0" smtClean="0"/>
              <a:t>Modeling and Evaluation</a:t>
            </a:r>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50010" y="1136026"/>
            <a:ext cx="3412674" cy="461665"/>
          </a:xfrm>
          <a:prstGeom prst="rect">
            <a:avLst/>
          </a:prstGeom>
          <a:noFill/>
        </p:spPr>
        <p:txBody>
          <a:bodyPr wrap="square" rtlCol="0">
            <a:spAutoFit/>
          </a:bodyPr>
          <a:lstStyle>
            <a:defPPr>
              <a:defRPr lang="en-US"/>
            </a:defPPr>
            <a:lvl1pPr algn="ctr">
              <a:defRPr sz="2400">
                <a:solidFill>
                  <a:srgbClr val="0070C0"/>
                </a:solidFill>
              </a:defRPr>
            </a:lvl1pPr>
          </a:lstStyle>
          <a:p>
            <a:r>
              <a:rPr lang="en-US" dirty="0" smtClean="0"/>
              <a:t>Feature importance plots</a:t>
            </a:r>
            <a:endParaRPr lang="en-US" dirty="0"/>
          </a:p>
        </p:txBody>
      </p:sp>
      <p:pic>
        <p:nvPicPr>
          <p:cNvPr id="8" name="Picture 7"/>
          <p:cNvPicPr>
            <a:picLocks/>
          </p:cNvPicPr>
          <p:nvPr/>
        </p:nvPicPr>
        <p:blipFill>
          <a:blip r:embed="rId3"/>
          <a:stretch>
            <a:fillRect/>
          </a:stretch>
        </p:blipFill>
        <p:spPr>
          <a:xfrm>
            <a:off x="371741" y="1593502"/>
            <a:ext cx="5427357" cy="5181135"/>
          </a:xfrm>
          <a:prstGeom prst="rect">
            <a:avLst/>
          </a:prstGeom>
        </p:spPr>
      </p:pic>
      <p:pic>
        <p:nvPicPr>
          <p:cNvPr id="9" name="Picture 8"/>
          <p:cNvPicPr>
            <a:picLocks/>
          </p:cNvPicPr>
          <p:nvPr/>
        </p:nvPicPr>
        <p:blipFill>
          <a:blip r:embed="rId4"/>
          <a:stretch>
            <a:fillRect/>
          </a:stretch>
        </p:blipFill>
        <p:spPr>
          <a:xfrm>
            <a:off x="6312359" y="1593502"/>
            <a:ext cx="5427357" cy="5181135"/>
          </a:xfrm>
          <a:prstGeom prst="rect">
            <a:avLst/>
          </a:prstGeom>
        </p:spPr>
      </p:pic>
    </p:spTree>
    <p:extLst>
      <p:ext uri="{BB962C8B-B14F-4D97-AF65-F5344CB8AC3E}">
        <p14:creationId xmlns:p14="http://schemas.microsoft.com/office/powerpoint/2010/main" val="1646012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73344" y="135809"/>
            <a:ext cx="6447088" cy="584775"/>
          </a:xfrm>
          <a:prstGeom prst="rect">
            <a:avLst/>
          </a:prstGeom>
        </p:spPr>
        <p:txBody>
          <a:bodyPr wrap="square">
            <a:spAutoFit/>
          </a:bodyPr>
          <a:lstStyle/>
          <a:p>
            <a:r>
              <a:rPr lang="en-US" sz="3200" b="1" dirty="0" smtClean="0"/>
              <a:t>Modeling and Evaluation</a:t>
            </a:r>
            <a:endParaRPr lang="en-US" sz="3200" b="1" dirty="0"/>
          </a:p>
        </p:txBody>
      </p:sp>
      <p:sp>
        <p:nvSpPr>
          <p:cNvPr id="14" name="TextBox 13"/>
          <p:cNvSpPr txBox="1"/>
          <p:nvPr/>
        </p:nvSpPr>
        <p:spPr>
          <a:xfrm>
            <a:off x="2744526" y="1117586"/>
            <a:ext cx="6173215" cy="461665"/>
          </a:xfrm>
          <a:prstGeom prst="rect">
            <a:avLst/>
          </a:prstGeom>
          <a:noFill/>
        </p:spPr>
        <p:txBody>
          <a:bodyPr wrap="square" rtlCol="0">
            <a:spAutoFit/>
          </a:bodyPr>
          <a:lstStyle/>
          <a:p>
            <a:pPr algn="ctr"/>
            <a:r>
              <a:rPr lang="en-US" sz="2400" dirty="0" smtClean="0">
                <a:solidFill>
                  <a:srgbClr val="0070C0"/>
                </a:solidFill>
              </a:rPr>
              <a:t>Models hyper-parameters tuning</a:t>
            </a:r>
            <a:endParaRPr lang="en-US" sz="2400" dirty="0" smtClean="0">
              <a:solidFill>
                <a:srgbClr val="0070C0"/>
              </a:solidFill>
            </a:endParaRPr>
          </a:p>
        </p:txBody>
      </p:sp>
      <p:sp>
        <p:nvSpPr>
          <p:cNvPr id="3" name="TextBox 2"/>
          <p:cNvSpPr txBox="1"/>
          <p:nvPr/>
        </p:nvSpPr>
        <p:spPr>
          <a:xfrm>
            <a:off x="538312" y="1892570"/>
            <a:ext cx="11492633" cy="2862322"/>
          </a:xfrm>
          <a:prstGeom prst="rect">
            <a:avLst/>
          </a:prstGeom>
          <a:noFill/>
        </p:spPr>
        <p:txBody>
          <a:bodyPr wrap="none" rtlCol="0">
            <a:spAutoFit/>
          </a:bodyPr>
          <a:lstStyle/>
          <a:p>
            <a:r>
              <a:rPr lang="en-US" dirty="0" smtClean="0"/>
              <a:t>Our selected 2 models are ensembles of Decision Trees. They have hyper-parameters, which have tuned for better</a:t>
            </a:r>
          </a:p>
          <a:p>
            <a:r>
              <a:rPr lang="en-US" dirty="0" smtClean="0"/>
              <a:t>handling overfitting and delivering more accurate CV results. </a:t>
            </a:r>
            <a:endParaRPr lang="en-US" dirty="0"/>
          </a:p>
          <a:p>
            <a:r>
              <a:rPr lang="en-US" dirty="0" smtClean="0"/>
              <a:t>Some important parameters are:</a:t>
            </a:r>
          </a:p>
          <a:p>
            <a:pPr marL="342900" indent="-342900">
              <a:buFont typeface="Arial" panose="020B0604020202020204" pitchFamily="34" charset="0"/>
              <a:buChar char="•"/>
            </a:pPr>
            <a:r>
              <a:rPr lang="en-US" dirty="0" err="1" smtClean="0"/>
              <a:t>n_estimators</a:t>
            </a:r>
            <a:r>
              <a:rPr lang="en-US" dirty="0" smtClean="0"/>
              <a:t> – number of decision trees in ensemble</a:t>
            </a:r>
          </a:p>
          <a:p>
            <a:pPr marL="285750" indent="-285750">
              <a:buFont typeface="Arial" panose="020B0604020202020204" pitchFamily="34" charset="0"/>
              <a:buChar char="•"/>
            </a:pPr>
            <a:r>
              <a:rPr lang="en-US" dirty="0" smtClean="0"/>
              <a:t> </a:t>
            </a:r>
            <a:r>
              <a:rPr lang="en-US" dirty="0" err="1" smtClean="0"/>
              <a:t>max_depth</a:t>
            </a:r>
            <a:r>
              <a:rPr lang="en-US" dirty="0" smtClean="0"/>
              <a:t> – the maximum possible depth of  tree</a:t>
            </a:r>
          </a:p>
          <a:p>
            <a:pPr marL="285750" indent="-285750">
              <a:buFont typeface="Arial" panose="020B0604020202020204" pitchFamily="34" charset="0"/>
              <a:buChar char="•"/>
            </a:pPr>
            <a:r>
              <a:rPr lang="en-US" dirty="0" smtClean="0"/>
              <a:t> </a:t>
            </a:r>
            <a:r>
              <a:rPr lang="en-US" dirty="0" err="1" smtClean="0"/>
              <a:t>feature_fraction</a:t>
            </a:r>
            <a:r>
              <a:rPr lang="en-US" dirty="0" smtClean="0"/>
              <a:t> – the ratio of selected features for each training iteration</a:t>
            </a:r>
          </a:p>
          <a:p>
            <a:pPr marL="285750" indent="-285750">
              <a:buFont typeface="Arial" panose="020B0604020202020204" pitchFamily="34" charset="0"/>
              <a:buChar char="•"/>
            </a:pPr>
            <a:r>
              <a:rPr lang="en-US" dirty="0" smtClean="0"/>
              <a:t> </a:t>
            </a:r>
            <a:r>
              <a:rPr lang="en-US" dirty="0" err="1" smtClean="0"/>
              <a:t>min_data_in_leaf</a:t>
            </a:r>
            <a:r>
              <a:rPr lang="en-US" dirty="0" smtClean="0"/>
              <a:t> – minimal </a:t>
            </a:r>
            <a:r>
              <a:rPr lang="en-US" dirty="0"/>
              <a:t>number of data in one </a:t>
            </a:r>
            <a:r>
              <a:rPr lang="en-US" dirty="0" smtClean="0"/>
              <a:t>leaf</a:t>
            </a:r>
          </a:p>
          <a:p>
            <a:endParaRPr lang="en-US" dirty="0"/>
          </a:p>
          <a:p>
            <a:r>
              <a:rPr lang="en-US" dirty="0" smtClean="0"/>
              <a:t>Some of parameters are deciding more complexity and some others trying to deal with overfitting. </a:t>
            </a:r>
          </a:p>
          <a:p>
            <a:r>
              <a:rPr lang="en-US" dirty="0" smtClean="0"/>
              <a:t>There are different techniques for hyper-parameters tuning in ML, but we selected the simplest one: </a:t>
            </a:r>
            <a:r>
              <a:rPr lang="en-US" dirty="0" err="1" smtClean="0"/>
              <a:t>GridSearch</a:t>
            </a:r>
            <a:r>
              <a:rPr lang="en-US" dirty="0" smtClean="0"/>
              <a:t> with CV.</a:t>
            </a:r>
          </a:p>
        </p:txBody>
      </p:sp>
      <p:pic>
        <p:nvPicPr>
          <p:cNvPr id="4099" name="Picture 3"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186" y="4754880"/>
            <a:ext cx="3080386" cy="201168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p:cNvPicPr>
          <p:nvPr/>
        </p:nvPicPr>
        <p:blipFill>
          <a:blip r:embed="rId3"/>
          <a:stretch>
            <a:fillRect/>
          </a:stretch>
        </p:blipFill>
        <p:spPr>
          <a:xfrm>
            <a:off x="1856766" y="4754880"/>
            <a:ext cx="2723146" cy="2011680"/>
          </a:xfrm>
          <a:prstGeom prst="rect">
            <a:avLst/>
          </a:prstGeom>
        </p:spPr>
      </p:pic>
    </p:spTree>
    <p:extLst>
      <p:ext uri="{BB962C8B-B14F-4D97-AF65-F5344CB8AC3E}">
        <p14:creationId xmlns:p14="http://schemas.microsoft.com/office/powerpoint/2010/main" val="959572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73344" y="135809"/>
            <a:ext cx="6447088" cy="584775"/>
          </a:xfrm>
          <a:prstGeom prst="rect">
            <a:avLst/>
          </a:prstGeom>
        </p:spPr>
        <p:txBody>
          <a:bodyPr wrap="square">
            <a:spAutoFit/>
          </a:bodyPr>
          <a:lstStyle/>
          <a:p>
            <a:r>
              <a:rPr lang="en-US" sz="3200" b="1" dirty="0" smtClean="0"/>
              <a:t>Modeling and Evaluation</a:t>
            </a:r>
            <a:endParaRPr lang="en-US" sz="3200" b="1" dirty="0"/>
          </a:p>
        </p:txBody>
      </p:sp>
      <p:sp>
        <p:nvSpPr>
          <p:cNvPr id="14" name="TextBox 13"/>
          <p:cNvSpPr txBox="1"/>
          <p:nvPr/>
        </p:nvSpPr>
        <p:spPr>
          <a:xfrm>
            <a:off x="2744526" y="1117586"/>
            <a:ext cx="6173215" cy="461665"/>
          </a:xfrm>
          <a:prstGeom prst="rect">
            <a:avLst/>
          </a:prstGeom>
          <a:noFill/>
        </p:spPr>
        <p:txBody>
          <a:bodyPr wrap="square" rtlCol="0">
            <a:spAutoFit/>
          </a:bodyPr>
          <a:lstStyle/>
          <a:p>
            <a:pPr algn="ctr"/>
            <a:r>
              <a:rPr lang="en-US" sz="2400" dirty="0" smtClean="0">
                <a:solidFill>
                  <a:srgbClr val="0070C0"/>
                </a:solidFill>
              </a:rPr>
              <a:t>Testing on 15% of data</a:t>
            </a:r>
            <a:endParaRPr lang="en-US" sz="2400" dirty="0" smtClean="0">
              <a:solidFill>
                <a:srgbClr val="0070C0"/>
              </a:solidFill>
            </a:endParaRPr>
          </a:p>
        </p:txBody>
      </p:sp>
      <p:pic>
        <p:nvPicPr>
          <p:cNvPr id="2" name="Picture 1"/>
          <p:cNvPicPr>
            <a:picLocks noChangeAspect="1"/>
          </p:cNvPicPr>
          <p:nvPr/>
        </p:nvPicPr>
        <p:blipFill>
          <a:blip r:embed="rId2"/>
          <a:stretch>
            <a:fillRect/>
          </a:stretch>
        </p:blipFill>
        <p:spPr>
          <a:xfrm>
            <a:off x="247495" y="1542480"/>
            <a:ext cx="5204234" cy="4407054"/>
          </a:xfrm>
          <a:prstGeom prst="rect">
            <a:avLst/>
          </a:prstGeom>
        </p:spPr>
      </p:pic>
      <p:pic>
        <p:nvPicPr>
          <p:cNvPr id="5" name="Picture 4"/>
          <p:cNvPicPr>
            <a:picLocks noChangeAspect="1"/>
          </p:cNvPicPr>
          <p:nvPr/>
        </p:nvPicPr>
        <p:blipFill>
          <a:blip r:embed="rId3"/>
          <a:stretch>
            <a:fillRect/>
          </a:stretch>
        </p:blipFill>
        <p:spPr>
          <a:xfrm>
            <a:off x="1106537" y="5974378"/>
            <a:ext cx="3486150" cy="800100"/>
          </a:xfrm>
          <a:prstGeom prst="rect">
            <a:avLst/>
          </a:prstGeom>
        </p:spPr>
      </p:pic>
      <p:sp>
        <p:nvSpPr>
          <p:cNvPr id="6" name="Rectangle 5"/>
          <p:cNvSpPr/>
          <p:nvPr/>
        </p:nvSpPr>
        <p:spPr>
          <a:xfrm>
            <a:off x="5719619" y="1899347"/>
            <a:ext cx="6096000" cy="3693319"/>
          </a:xfrm>
          <a:prstGeom prst="rect">
            <a:avLst/>
          </a:prstGeom>
        </p:spPr>
        <p:txBody>
          <a:bodyPr>
            <a:spAutoFit/>
          </a:bodyPr>
          <a:lstStyle/>
          <a:p>
            <a:pPr marL="285750" indent="-285750">
              <a:buFont typeface="Arial" panose="020B0604020202020204" pitchFamily="34" charset="0"/>
              <a:buChar char="•"/>
            </a:pPr>
            <a:r>
              <a:rPr lang="en-US" dirty="0" err="1"/>
              <a:t>GradientTreeBoosting</a:t>
            </a:r>
            <a:r>
              <a:rPr lang="en-US" dirty="0"/>
              <a:t> is more powerful model than </a:t>
            </a:r>
            <a:r>
              <a:rPr lang="en-US" dirty="0" err="1"/>
              <a:t>ExtraTrees</a:t>
            </a:r>
            <a:r>
              <a:rPr lang="en-US" dirty="0"/>
              <a:t> in terms of </a:t>
            </a:r>
            <a:r>
              <a:rPr lang="en-US" b="1" dirty="0" err="1"/>
              <a:t>tpr</a:t>
            </a:r>
            <a:r>
              <a:rPr lang="en-US" b="1" dirty="0"/>
              <a:t> (0.473 vs 0.236</a:t>
            </a:r>
            <a:r>
              <a:rPr lang="en-US" b="1" dirty="0" smtClean="0"/>
              <a:t>).</a:t>
            </a:r>
            <a:endParaRPr lang="en-US" dirty="0"/>
          </a:p>
          <a:p>
            <a:pPr marL="285750" indent="-285750">
              <a:buFont typeface="Arial" panose="020B0604020202020204" pitchFamily="34" charset="0"/>
              <a:buChar char="•"/>
            </a:pPr>
            <a:r>
              <a:rPr lang="en-US" dirty="0" err="1"/>
              <a:t>ExtraTrees</a:t>
            </a:r>
            <a:r>
              <a:rPr lang="en-US" dirty="0"/>
              <a:t> is more powerful model than </a:t>
            </a:r>
            <a:r>
              <a:rPr lang="en-US" dirty="0" err="1"/>
              <a:t>GradientTreeBoosting</a:t>
            </a:r>
            <a:r>
              <a:rPr lang="en-US" dirty="0"/>
              <a:t> in terms of </a:t>
            </a:r>
            <a:r>
              <a:rPr lang="en-US" b="1" dirty="0" err="1"/>
              <a:t>fpr</a:t>
            </a:r>
            <a:r>
              <a:rPr lang="en-US" b="1" dirty="0"/>
              <a:t> (0.010 vs 0.035</a:t>
            </a:r>
            <a:r>
              <a:rPr lang="en-US" b="1" dirty="0" smtClean="0"/>
              <a:t>)</a:t>
            </a:r>
            <a:r>
              <a:rPr lang="en-US" dirty="0" smtClean="0"/>
              <a:t>. </a:t>
            </a:r>
          </a:p>
          <a:p>
            <a:pPr marL="285750" indent="-285750">
              <a:buFont typeface="Arial" panose="020B0604020202020204" pitchFamily="34" charset="0"/>
              <a:buChar char="•"/>
            </a:pPr>
            <a:r>
              <a:rPr lang="en-US" dirty="0" smtClean="0"/>
              <a:t>As a result of having small </a:t>
            </a:r>
            <a:r>
              <a:rPr lang="en-US" b="1" dirty="0" err="1" smtClean="0"/>
              <a:t>fpr</a:t>
            </a:r>
            <a:r>
              <a:rPr lang="en-US" dirty="0" smtClean="0"/>
              <a:t>, </a:t>
            </a:r>
            <a:r>
              <a:rPr lang="en-US" dirty="0" err="1" smtClean="0"/>
              <a:t>ExtraTrees</a:t>
            </a:r>
            <a:r>
              <a:rPr lang="en-US" dirty="0" smtClean="0"/>
              <a:t> has more positive predictive value (0.86 vs 0.78).</a:t>
            </a:r>
          </a:p>
          <a:p>
            <a:pPr marL="285750" indent="-285750">
              <a:buFont typeface="Arial" panose="020B0604020202020204" pitchFamily="34" charset="0"/>
              <a:buChar char="•"/>
            </a:pPr>
            <a:r>
              <a:rPr lang="en-US" dirty="0" smtClean="0"/>
              <a:t>When </a:t>
            </a:r>
            <a:r>
              <a:rPr lang="en-US" dirty="0" err="1"/>
              <a:t>ExtraTrees</a:t>
            </a:r>
            <a:r>
              <a:rPr lang="en-US" dirty="0"/>
              <a:t> says success, then with </a:t>
            </a:r>
            <a:r>
              <a:rPr lang="en-US" b="1" dirty="0"/>
              <a:t>0.86</a:t>
            </a:r>
            <a:r>
              <a:rPr lang="en-US" dirty="0"/>
              <a:t> probability and </a:t>
            </a:r>
            <a:r>
              <a:rPr lang="en-US" b="1" dirty="0"/>
              <a:t>[0.69, 1.04] </a:t>
            </a:r>
            <a:r>
              <a:rPr lang="en-US" dirty="0"/>
              <a:t>confidence interval it will be true success.</a:t>
            </a:r>
          </a:p>
          <a:p>
            <a:pPr marL="285750" indent="-285750">
              <a:buFont typeface="Arial" panose="020B0604020202020204" pitchFamily="34" charset="0"/>
              <a:buChar char="•"/>
            </a:pPr>
            <a:r>
              <a:rPr lang="en-US" dirty="0"/>
              <a:t>When </a:t>
            </a:r>
            <a:r>
              <a:rPr lang="en-US" dirty="0" err="1"/>
              <a:t>GradientTreeBoosting</a:t>
            </a:r>
            <a:r>
              <a:rPr lang="en-US" dirty="0"/>
              <a:t> says success, then with </a:t>
            </a:r>
            <a:r>
              <a:rPr lang="en-US" b="1" dirty="0"/>
              <a:t>0.78</a:t>
            </a:r>
            <a:r>
              <a:rPr lang="en-US" dirty="0"/>
              <a:t> probability and </a:t>
            </a:r>
            <a:r>
              <a:rPr lang="en-US" b="1" dirty="0"/>
              <a:t>[0.65, 0.93] </a:t>
            </a:r>
            <a:r>
              <a:rPr lang="en-US" dirty="0"/>
              <a:t>confidence interval it will be true success.</a:t>
            </a:r>
          </a:p>
          <a:p>
            <a:pPr marL="285750" indent="-285750">
              <a:buFont typeface="Arial" panose="020B0604020202020204" pitchFamily="34" charset="0"/>
              <a:buChar char="•"/>
            </a:pPr>
            <a:r>
              <a:rPr lang="en-US" dirty="0" err="1"/>
              <a:t>ExtraTrees</a:t>
            </a:r>
            <a:r>
              <a:rPr lang="en-US" dirty="0"/>
              <a:t> says success </a:t>
            </a:r>
            <a:r>
              <a:rPr lang="en-US" b="1" dirty="0"/>
              <a:t>2</a:t>
            </a:r>
            <a:r>
              <a:rPr lang="en-US" dirty="0"/>
              <a:t> times rarely than </a:t>
            </a:r>
            <a:r>
              <a:rPr lang="en-US" dirty="0" err="1"/>
              <a:t>GradientTreeBoosting</a:t>
            </a:r>
            <a:r>
              <a:rPr lang="en-US" dirty="0"/>
              <a:t> in </a:t>
            </a:r>
            <a:r>
              <a:rPr lang="en-US" dirty="0" smtClean="0"/>
              <a:t>case of  </a:t>
            </a:r>
            <a:r>
              <a:rPr lang="en-US" dirty="0"/>
              <a:t>true success.</a:t>
            </a:r>
          </a:p>
        </p:txBody>
      </p:sp>
      <p:sp>
        <p:nvSpPr>
          <p:cNvPr id="7" name="Rectangle 6"/>
          <p:cNvSpPr/>
          <p:nvPr/>
        </p:nvSpPr>
        <p:spPr>
          <a:xfrm>
            <a:off x="3157354" y="1899347"/>
            <a:ext cx="5347557" cy="2789114"/>
          </a:xfrm>
          <a:prstGeom prst="rect">
            <a:avLst/>
          </a:prstGeom>
          <a:solidFill>
            <a:srgbClr val="FF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lt1"/>
                </a:solidFill>
              </a:rPr>
              <a:t>So what model to select???</a:t>
            </a:r>
          </a:p>
          <a:p>
            <a:pPr algn="ctr"/>
            <a:endParaRPr lang="en-US" b="1" dirty="0">
              <a:solidFill>
                <a:schemeClr val="lt1"/>
              </a:solidFill>
            </a:endParaRPr>
          </a:p>
          <a:p>
            <a:pPr algn="ctr"/>
            <a:r>
              <a:rPr lang="en-US" b="1" dirty="0">
                <a:solidFill>
                  <a:schemeClr val="lt1"/>
                </a:solidFill>
              </a:rPr>
              <a:t>One of the models is very conservative and almost do not predicts wrong successes, but it classifies a lot of successes as failures. </a:t>
            </a:r>
            <a:r>
              <a:rPr lang="en-US" b="1" dirty="0">
                <a:solidFill>
                  <a:schemeClr val="lt1"/>
                </a:solidFill>
              </a:rPr>
              <a:t>On the other hand second model in some cases can wrongly classify failure as a success, but it 2 times more </a:t>
            </a:r>
            <a:r>
              <a:rPr lang="en-US" b="1" dirty="0" smtClean="0">
                <a:solidFill>
                  <a:schemeClr val="lt1"/>
                </a:solidFill>
              </a:rPr>
              <a:t>correctly </a:t>
            </a:r>
            <a:r>
              <a:rPr lang="en-US" b="1" dirty="0">
                <a:solidFill>
                  <a:schemeClr val="lt1"/>
                </a:solidFill>
              </a:rPr>
              <a:t>classifies successes.</a:t>
            </a:r>
          </a:p>
        </p:txBody>
      </p:sp>
    </p:spTree>
    <p:extLst>
      <p:ext uri="{BB962C8B-B14F-4D97-AF65-F5344CB8AC3E}">
        <p14:creationId xmlns:p14="http://schemas.microsoft.com/office/powerpoint/2010/main" val="20781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73344" y="135809"/>
            <a:ext cx="6447088" cy="584775"/>
          </a:xfrm>
          <a:prstGeom prst="rect">
            <a:avLst/>
          </a:prstGeom>
        </p:spPr>
        <p:txBody>
          <a:bodyPr wrap="square">
            <a:spAutoFit/>
          </a:bodyPr>
          <a:lstStyle/>
          <a:p>
            <a:r>
              <a:rPr lang="en-US" sz="3200" b="1" dirty="0" smtClean="0"/>
              <a:t>Modeling and Evaluation</a:t>
            </a:r>
            <a:endParaRPr lang="en-US" sz="3200" b="1" dirty="0"/>
          </a:p>
        </p:txBody>
      </p:sp>
      <p:sp>
        <p:nvSpPr>
          <p:cNvPr id="14" name="TextBox 13"/>
          <p:cNvSpPr txBox="1"/>
          <p:nvPr/>
        </p:nvSpPr>
        <p:spPr>
          <a:xfrm>
            <a:off x="2744526" y="1117586"/>
            <a:ext cx="6173215" cy="461665"/>
          </a:xfrm>
          <a:prstGeom prst="rect">
            <a:avLst/>
          </a:prstGeom>
          <a:noFill/>
        </p:spPr>
        <p:txBody>
          <a:bodyPr wrap="square" rtlCol="0">
            <a:spAutoFit/>
          </a:bodyPr>
          <a:lstStyle/>
          <a:p>
            <a:pPr algn="ctr"/>
            <a:r>
              <a:rPr lang="en-US" sz="2400" dirty="0" smtClean="0">
                <a:solidFill>
                  <a:srgbClr val="0070C0"/>
                </a:solidFill>
              </a:rPr>
              <a:t>Final model selection</a:t>
            </a:r>
            <a:endParaRPr lang="en-US" sz="2400" dirty="0" smtClean="0">
              <a:solidFill>
                <a:srgbClr val="0070C0"/>
              </a:solidFill>
            </a:endParaRPr>
          </a:p>
        </p:txBody>
      </p:sp>
      <p:sp>
        <p:nvSpPr>
          <p:cNvPr id="17" name="Rectangle 16"/>
          <p:cNvSpPr/>
          <p:nvPr/>
        </p:nvSpPr>
        <p:spPr>
          <a:xfrm>
            <a:off x="932259" y="1569946"/>
            <a:ext cx="4021080" cy="112349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lt1"/>
                </a:solidFill>
              </a:rPr>
              <a:t>We the final model will be the ensemble of both models with averaged prediction!!!</a:t>
            </a:r>
            <a:endParaRPr lang="en-US" b="1" dirty="0">
              <a:solidFill>
                <a:schemeClr val="lt1"/>
              </a:solidFill>
            </a:endParaRPr>
          </a:p>
        </p:txBody>
      </p:sp>
      <p:pic>
        <p:nvPicPr>
          <p:cNvPr id="2" name="Picture 1"/>
          <p:cNvPicPr>
            <a:picLocks noChangeAspect="1"/>
          </p:cNvPicPr>
          <p:nvPr/>
        </p:nvPicPr>
        <p:blipFill>
          <a:blip r:embed="rId2"/>
          <a:stretch>
            <a:fillRect/>
          </a:stretch>
        </p:blipFill>
        <p:spPr>
          <a:xfrm>
            <a:off x="48585" y="2697757"/>
            <a:ext cx="6059056" cy="4030008"/>
          </a:xfrm>
          <a:prstGeom prst="rect">
            <a:avLst/>
          </a:prstGeom>
        </p:spPr>
      </p:pic>
      <p:sp>
        <p:nvSpPr>
          <p:cNvPr id="6" name="Rectangle 5"/>
          <p:cNvSpPr/>
          <p:nvPr/>
        </p:nvSpPr>
        <p:spPr>
          <a:xfrm>
            <a:off x="229180" y="5403272"/>
            <a:ext cx="5760720" cy="274320"/>
          </a:xfrm>
          <a:prstGeom prst="rect">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035040" y="5355766"/>
            <a:ext cx="5938982" cy="338554"/>
          </a:xfrm>
          <a:prstGeom prst="rect">
            <a:avLst/>
          </a:prstGeom>
        </p:spPr>
        <p:txBody>
          <a:bodyPr wrap="square">
            <a:spAutoFit/>
          </a:bodyPr>
          <a:lstStyle/>
          <a:p>
            <a:r>
              <a:rPr lang="en-US" sz="1600" dirty="0" smtClean="0"/>
              <a:t>Positive </a:t>
            </a:r>
            <a:r>
              <a:rPr lang="en-US" sz="1600" dirty="0"/>
              <a:t>predictive value is more than for each single </a:t>
            </a:r>
            <a:r>
              <a:rPr lang="en-US" sz="1600" dirty="0" smtClean="0"/>
              <a:t>model</a:t>
            </a:r>
            <a:r>
              <a:rPr lang="en-US" sz="1600" dirty="0"/>
              <a:t>.</a:t>
            </a:r>
          </a:p>
        </p:txBody>
      </p:sp>
      <p:sp>
        <p:nvSpPr>
          <p:cNvPr id="33" name="Rectangle 32"/>
          <p:cNvSpPr/>
          <p:nvPr/>
        </p:nvSpPr>
        <p:spPr>
          <a:xfrm>
            <a:off x="229180" y="4493495"/>
            <a:ext cx="5760720" cy="274320"/>
          </a:xfrm>
          <a:prstGeom prst="rect">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35040" y="4267344"/>
            <a:ext cx="5938982" cy="584775"/>
          </a:xfrm>
          <a:prstGeom prst="rect">
            <a:avLst/>
          </a:prstGeom>
        </p:spPr>
        <p:txBody>
          <a:bodyPr wrap="square">
            <a:spAutoFit/>
          </a:bodyPr>
          <a:lstStyle/>
          <a:p>
            <a:r>
              <a:rPr lang="en-US" sz="1600" dirty="0" smtClean="0"/>
              <a:t>In </a:t>
            </a:r>
            <a:r>
              <a:rPr lang="en-US" sz="1600" dirty="0"/>
              <a:t>case of true successes </a:t>
            </a:r>
            <a:r>
              <a:rPr lang="en-US" sz="1600" dirty="0" smtClean="0"/>
              <a:t>performance </a:t>
            </a:r>
            <a:r>
              <a:rPr lang="en-US" sz="1600" dirty="0"/>
              <a:t>much better </a:t>
            </a:r>
            <a:r>
              <a:rPr lang="en-US" sz="1600" dirty="0" smtClean="0"/>
              <a:t>than </a:t>
            </a:r>
            <a:r>
              <a:rPr lang="en-US" sz="1600" dirty="0" err="1" smtClean="0"/>
              <a:t>ExtraTrees</a:t>
            </a:r>
            <a:r>
              <a:rPr lang="en-US" sz="1600" dirty="0" smtClean="0"/>
              <a:t> and </a:t>
            </a:r>
            <a:r>
              <a:rPr lang="en-US" sz="1600" dirty="0"/>
              <a:t>close to </a:t>
            </a:r>
            <a:r>
              <a:rPr lang="en-US" sz="1600" dirty="0" err="1" smtClean="0"/>
              <a:t>GradientTreeBoosting</a:t>
            </a:r>
            <a:r>
              <a:rPr lang="en-US" sz="1600" dirty="0" smtClean="0"/>
              <a:t>.</a:t>
            </a:r>
            <a:endParaRPr lang="en-US" sz="1600" dirty="0"/>
          </a:p>
        </p:txBody>
      </p:sp>
      <p:sp>
        <p:nvSpPr>
          <p:cNvPr id="35" name="Rectangle 34"/>
          <p:cNvSpPr/>
          <p:nvPr/>
        </p:nvSpPr>
        <p:spPr>
          <a:xfrm>
            <a:off x="6035040" y="4827096"/>
            <a:ext cx="5938982" cy="584775"/>
          </a:xfrm>
          <a:prstGeom prst="rect">
            <a:avLst/>
          </a:prstGeom>
        </p:spPr>
        <p:txBody>
          <a:bodyPr wrap="square">
            <a:spAutoFit/>
          </a:bodyPr>
          <a:lstStyle/>
          <a:p>
            <a:r>
              <a:rPr lang="en-US" sz="1600" dirty="0" smtClean="0"/>
              <a:t>Performance is similar to </a:t>
            </a:r>
            <a:r>
              <a:rPr lang="en-US" sz="1600" dirty="0" err="1" smtClean="0"/>
              <a:t>ExtraTrees</a:t>
            </a:r>
            <a:r>
              <a:rPr lang="en-US" sz="1600" dirty="0" smtClean="0"/>
              <a:t> and better than </a:t>
            </a:r>
            <a:r>
              <a:rPr lang="en-US" sz="1600" dirty="0" err="1"/>
              <a:t>GradientTreeBoosting</a:t>
            </a:r>
            <a:r>
              <a:rPr lang="en-US" sz="1600" dirty="0" smtClean="0"/>
              <a:t>  .</a:t>
            </a:r>
            <a:endParaRPr lang="en-US" sz="1600" dirty="0"/>
          </a:p>
        </p:txBody>
      </p:sp>
      <p:sp>
        <p:nvSpPr>
          <p:cNvPr id="36" name="Rectangle 35"/>
          <p:cNvSpPr/>
          <p:nvPr/>
        </p:nvSpPr>
        <p:spPr>
          <a:xfrm>
            <a:off x="229180" y="5075379"/>
            <a:ext cx="5760720" cy="274320"/>
          </a:xfrm>
          <a:prstGeom prst="rect">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35040" y="6268287"/>
            <a:ext cx="5938982" cy="338554"/>
          </a:xfrm>
          <a:prstGeom prst="rect">
            <a:avLst/>
          </a:prstGeom>
        </p:spPr>
        <p:txBody>
          <a:bodyPr wrap="square">
            <a:spAutoFit/>
          </a:bodyPr>
          <a:lstStyle/>
          <a:p>
            <a:r>
              <a:rPr lang="en-US" sz="1600" dirty="0" smtClean="0"/>
              <a:t>AUC </a:t>
            </a:r>
            <a:r>
              <a:rPr lang="en-US" sz="1600" dirty="0"/>
              <a:t>is more than for each single </a:t>
            </a:r>
            <a:r>
              <a:rPr lang="en-US" sz="1600" dirty="0" smtClean="0"/>
              <a:t>model</a:t>
            </a:r>
            <a:r>
              <a:rPr lang="en-US" sz="1600" dirty="0"/>
              <a:t>.</a:t>
            </a:r>
          </a:p>
        </p:txBody>
      </p:sp>
      <p:sp>
        <p:nvSpPr>
          <p:cNvPr id="38" name="Rectangle 37"/>
          <p:cNvSpPr/>
          <p:nvPr/>
        </p:nvSpPr>
        <p:spPr>
          <a:xfrm>
            <a:off x="229180" y="6340762"/>
            <a:ext cx="5760720" cy="274320"/>
          </a:xfrm>
          <a:prstGeom prst="rect">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204306" y="3077247"/>
            <a:ext cx="3600450" cy="990600"/>
          </a:xfrm>
          <a:prstGeom prst="rect">
            <a:avLst/>
          </a:prstGeom>
        </p:spPr>
      </p:pic>
      <p:sp>
        <p:nvSpPr>
          <p:cNvPr id="8" name="Rounded Rectangular Callout 7"/>
          <p:cNvSpPr/>
          <p:nvPr/>
        </p:nvSpPr>
        <p:spPr>
          <a:xfrm>
            <a:off x="7863306" y="1374517"/>
            <a:ext cx="3414532" cy="1380227"/>
          </a:xfrm>
          <a:prstGeom prst="wedgeRoundRectCallout">
            <a:avLst>
              <a:gd name="adj1" fmla="val -72469"/>
              <a:gd name="adj2" fmla="val 63603"/>
              <a:gd name="adj3" fmla="val 16667"/>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When this model predicts success then  with 9.13% probability  it will be true success and there is only 1% percent of probability that this model will predict success in case of true failure.</a:t>
            </a:r>
            <a:endParaRPr lang="en-US" sz="1400" b="1" dirty="0"/>
          </a:p>
        </p:txBody>
      </p:sp>
    </p:spTree>
    <p:extLst>
      <p:ext uri="{BB962C8B-B14F-4D97-AF65-F5344CB8AC3E}">
        <p14:creationId xmlns:p14="http://schemas.microsoft.com/office/powerpoint/2010/main" val="4044243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612973" y="1495265"/>
            <a:ext cx="6407459" cy="265394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t>Request for detailed information about </a:t>
            </a:r>
          </a:p>
          <a:p>
            <a:r>
              <a:rPr lang="en-US" sz="1600" dirty="0" smtClean="0"/>
              <a:t>dataset </a:t>
            </a:r>
            <a:r>
              <a:rPr lang="en-US" sz="1600" dirty="0" smtClean="0"/>
              <a:t>features, so we can understand </a:t>
            </a:r>
          </a:p>
          <a:p>
            <a:r>
              <a:rPr lang="en-US" sz="1600" dirty="0" smtClean="0"/>
              <a:t>technical and business specifications of </a:t>
            </a:r>
          </a:p>
          <a:p>
            <a:r>
              <a:rPr lang="en-US" sz="1600" dirty="0" smtClean="0"/>
              <a:t>features. This will help to improve provided result.</a:t>
            </a:r>
          </a:p>
          <a:p>
            <a:pPr marL="285750" indent="-285750">
              <a:buFont typeface="Arial" panose="020B0604020202020204" pitchFamily="34" charset="0"/>
              <a:buChar char="•"/>
            </a:pPr>
            <a:r>
              <a:rPr lang="en-US" sz="1600" dirty="0" smtClean="0"/>
              <a:t>More </a:t>
            </a:r>
            <a:r>
              <a:rPr lang="en-US" sz="1600" dirty="0"/>
              <a:t>features </a:t>
            </a:r>
            <a:r>
              <a:rPr lang="en-US" sz="1600" dirty="0" smtClean="0"/>
              <a:t>about </a:t>
            </a:r>
            <a:r>
              <a:rPr lang="en-US" sz="1600" dirty="0"/>
              <a:t>different market specifics. </a:t>
            </a:r>
            <a:endParaRPr lang="en-US" sz="1600" dirty="0" smtClean="0"/>
          </a:p>
          <a:p>
            <a:pPr marL="285750" indent="-285750">
              <a:buFont typeface="Arial" panose="020B0604020202020204" pitchFamily="34" charset="0"/>
              <a:buChar char="•"/>
            </a:pPr>
            <a:r>
              <a:rPr lang="en-US" sz="1600" dirty="0" smtClean="0"/>
              <a:t>More feature engineering. </a:t>
            </a:r>
            <a:endParaRPr lang="en-US" sz="1600" dirty="0"/>
          </a:p>
        </p:txBody>
      </p:sp>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73344" y="135809"/>
            <a:ext cx="6447088" cy="584775"/>
          </a:xfrm>
          <a:prstGeom prst="rect">
            <a:avLst/>
          </a:prstGeom>
        </p:spPr>
        <p:txBody>
          <a:bodyPr wrap="square">
            <a:spAutoFit/>
          </a:bodyPr>
          <a:lstStyle/>
          <a:p>
            <a:r>
              <a:rPr lang="en-US" sz="3200" b="1" dirty="0" smtClean="0"/>
              <a:t>Next Steps</a:t>
            </a:r>
            <a:endParaRPr lang="en-US" sz="3200" b="1" dirty="0"/>
          </a:p>
        </p:txBody>
      </p:sp>
      <p:sp>
        <p:nvSpPr>
          <p:cNvPr id="3" name="Oval 2"/>
          <p:cNvSpPr/>
          <p:nvPr/>
        </p:nvSpPr>
        <p:spPr>
          <a:xfrm>
            <a:off x="2293424" y="1175716"/>
            <a:ext cx="639097" cy="63909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70C0"/>
                </a:solidFill>
              </a:rPr>
              <a:t>1</a:t>
            </a:r>
            <a:endParaRPr lang="en-US" sz="2800" dirty="0">
              <a:solidFill>
                <a:srgbClr val="0070C0"/>
              </a:solidFill>
            </a:endParaRPr>
          </a:p>
        </p:txBody>
      </p:sp>
      <p:pic>
        <p:nvPicPr>
          <p:cNvPr id="3076" name="Picture 4" descr="Image result for to explore icon"/>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167716" y="1866212"/>
            <a:ext cx="1592826" cy="1592826"/>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p:cNvSpPr/>
          <p:nvPr/>
        </p:nvSpPr>
        <p:spPr>
          <a:xfrm>
            <a:off x="2612973" y="4681237"/>
            <a:ext cx="6407459" cy="184738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t>To try other Machine Learning algorithms such as </a:t>
            </a:r>
          </a:p>
          <a:p>
            <a:r>
              <a:rPr lang="en-US" sz="1600" dirty="0" smtClean="0"/>
              <a:t>Neural Networks and Probabilistic Models.</a:t>
            </a:r>
          </a:p>
          <a:p>
            <a:pPr marL="285750" indent="-285750">
              <a:buFont typeface="Arial" panose="020B0604020202020204" pitchFamily="34" charset="0"/>
              <a:buChar char="•"/>
            </a:pPr>
            <a:r>
              <a:rPr lang="en-US" sz="1600" dirty="0" smtClean="0"/>
              <a:t>To try other methods for hyper parameters tuning.</a:t>
            </a:r>
          </a:p>
          <a:p>
            <a:pPr marL="285750" indent="-285750">
              <a:buFont typeface="Arial" panose="020B0604020202020204" pitchFamily="34" charset="0"/>
              <a:buChar char="•"/>
            </a:pPr>
            <a:r>
              <a:rPr lang="en-US" sz="1600" dirty="0" smtClean="0"/>
              <a:t>To try different approach: to treat problem directly </a:t>
            </a:r>
          </a:p>
          <a:p>
            <a:r>
              <a:rPr lang="en-US" sz="1600" dirty="0" smtClean="0"/>
              <a:t>as classification problem (without estimating market </a:t>
            </a:r>
          </a:p>
          <a:p>
            <a:r>
              <a:rPr lang="en-US" sz="1600" dirty="0" smtClean="0"/>
              <a:t>share number - to estimate product will be successful or not).</a:t>
            </a:r>
            <a:endParaRPr lang="en-US" sz="1600" dirty="0"/>
          </a:p>
        </p:txBody>
      </p:sp>
      <p:sp>
        <p:nvSpPr>
          <p:cNvPr id="20" name="Oval 19"/>
          <p:cNvSpPr/>
          <p:nvPr/>
        </p:nvSpPr>
        <p:spPr>
          <a:xfrm>
            <a:off x="2293424" y="4361689"/>
            <a:ext cx="639097" cy="63909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70C0"/>
                </a:solidFill>
              </a:rPr>
              <a:t>2</a:t>
            </a:r>
            <a:endParaRPr lang="en-US" sz="2800" dirty="0">
              <a:solidFill>
                <a:srgbClr val="0070C0"/>
              </a:solidFill>
            </a:endParaRPr>
          </a:p>
        </p:txBody>
      </p:sp>
      <p:sp>
        <p:nvSpPr>
          <p:cNvPr id="6" name="TextBox 5"/>
          <p:cNvSpPr txBox="1"/>
          <p:nvPr/>
        </p:nvSpPr>
        <p:spPr>
          <a:xfrm>
            <a:off x="2868174" y="1198830"/>
            <a:ext cx="1398075" cy="369332"/>
          </a:xfrm>
          <a:prstGeom prst="rect">
            <a:avLst/>
          </a:prstGeom>
          <a:noFill/>
        </p:spPr>
        <p:txBody>
          <a:bodyPr wrap="none" rtlCol="0">
            <a:spAutoFit/>
          </a:bodyPr>
          <a:lstStyle/>
          <a:p>
            <a:r>
              <a:rPr lang="en-US" i="1" dirty="0" smtClean="0">
                <a:solidFill>
                  <a:srgbClr val="0070C0"/>
                </a:solidFill>
              </a:rPr>
              <a:t>Data Related</a:t>
            </a:r>
            <a:endParaRPr lang="en-US" i="1" dirty="0">
              <a:solidFill>
                <a:srgbClr val="0070C0"/>
              </a:solidFill>
            </a:endParaRPr>
          </a:p>
        </p:txBody>
      </p:sp>
      <p:pic>
        <p:nvPicPr>
          <p:cNvPr id="3078" name="Picture 6" descr="Image result for algorithm icon"/>
          <p:cNvPicPr>
            <a:picLocks noChangeAspect="1" noChangeArrowheads="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417775" y="4901254"/>
            <a:ext cx="1431258" cy="125994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2868174" y="4342402"/>
            <a:ext cx="1832425" cy="369332"/>
          </a:xfrm>
          <a:prstGeom prst="rect">
            <a:avLst/>
          </a:prstGeom>
          <a:noFill/>
        </p:spPr>
        <p:txBody>
          <a:bodyPr wrap="none" rtlCol="0">
            <a:spAutoFit/>
          </a:bodyPr>
          <a:lstStyle/>
          <a:p>
            <a:r>
              <a:rPr lang="en-US" i="1" dirty="0" smtClean="0">
                <a:solidFill>
                  <a:srgbClr val="0070C0"/>
                </a:solidFill>
              </a:rPr>
              <a:t>Modeling Related</a:t>
            </a:r>
            <a:endParaRPr lang="en-US" i="1" dirty="0">
              <a:solidFill>
                <a:srgbClr val="0070C0"/>
              </a:solidFill>
            </a:endParaRPr>
          </a:p>
        </p:txBody>
      </p:sp>
    </p:spTree>
    <p:extLst>
      <p:ext uri="{BB962C8B-B14F-4D97-AF65-F5344CB8AC3E}">
        <p14:creationId xmlns:p14="http://schemas.microsoft.com/office/powerpoint/2010/main" val="3194789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5599" y="241278"/>
            <a:ext cx="8117051" cy="6616722"/>
            <a:chOff x="15599" y="227436"/>
            <a:chExt cx="7245981" cy="5906658"/>
          </a:xfrm>
        </p:grpSpPr>
        <p:sp>
          <p:nvSpPr>
            <p:cNvPr id="14" name="Hexagon 13"/>
            <p:cNvSpPr/>
            <p:nvPr/>
          </p:nvSpPr>
          <p:spPr>
            <a:xfrm>
              <a:off x="2317789" y="227436"/>
              <a:ext cx="2641600" cy="2164946"/>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15" name="Hexagon 14"/>
            <p:cNvSpPr/>
            <p:nvPr/>
          </p:nvSpPr>
          <p:spPr>
            <a:xfrm>
              <a:off x="2317789" y="2619820"/>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Hexagon 15"/>
            <p:cNvSpPr/>
            <p:nvPr/>
          </p:nvSpPr>
          <p:spPr>
            <a:xfrm>
              <a:off x="15599" y="3856853"/>
              <a:ext cx="2641600" cy="2277241"/>
            </a:xfrm>
            <a:prstGeom prst="hexagon">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p:cNvSpPr/>
            <p:nvPr/>
          </p:nvSpPr>
          <p:spPr>
            <a:xfrm>
              <a:off x="4619980" y="1309910"/>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4800" dirty="0" smtClean="0">
                  <a:solidFill>
                    <a:srgbClr val="0070C0"/>
                  </a:solidFill>
                </a:rPr>
                <a:t>Q&amp;A</a:t>
              </a:r>
              <a:endParaRPr lang="en-US" sz="4800" dirty="0">
                <a:solidFill>
                  <a:srgbClr val="0070C0"/>
                </a:solidFill>
              </a:endParaRPr>
            </a:p>
          </p:txBody>
        </p:sp>
      </p:grpSp>
    </p:spTree>
    <p:extLst>
      <p:ext uri="{BB962C8B-B14F-4D97-AF65-F5344CB8AC3E}">
        <p14:creationId xmlns:p14="http://schemas.microsoft.com/office/powerpoint/2010/main" val="3696003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p:cNvSpPr/>
          <p:nvPr/>
        </p:nvSpPr>
        <p:spPr>
          <a:xfrm flipV="1">
            <a:off x="1239806" y="4683790"/>
            <a:ext cx="813052" cy="700907"/>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Hexagon 6"/>
          <p:cNvSpPr/>
          <p:nvPr/>
        </p:nvSpPr>
        <p:spPr>
          <a:xfrm flipV="1">
            <a:off x="1239806" y="1564911"/>
            <a:ext cx="813052" cy="700907"/>
          </a:xfrm>
          <a:prstGeom prst="hexagon">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p:nvSpPr>
        <p:spPr>
          <a:xfrm flipV="1">
            <a:off x="1239806" y="2347248"/>
            <a:ext cx="813052" cy="700907"/>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Hexagon 11"/>
          <p:cNvSpPr/>
          <p:nvPr/>
        </p:nvSpPr>
        <p:spPr>
          <a:xfrm flipV="1">
            <a:off x="1239806" y="5493496"/>
            <a:ext cx="813052" cy="700906"/>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Hexagon 13"/>
          <p:cNvSpPr/>
          <p:nvPr/>
        </p:nvSpPr>
        <p:spPr>
          <a:xfrm flipV="1">
            <a:off x="1239806" y="3904942"/>
            <a:ext cx="813052" cy="700906"/>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Hexagon 15"/>
          <p:cNvSpPr/>
          <p:nvPr/>
        </p:nvSpPr>
        <p:spPr>
          <a:xfrm flipV="1">
            <a:off x="1239806" y="3126095"/>
            <a:ext cx="813052" cy="700907"/>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p:cNvSpPr/>
          <p:nvPr/>
        </p:nvSpPr>
        <p:spPr>
          <a:xfrm>
            <a:off x="2306132" y="273391"/>
            <a:ext cx="1542666" cy="584775"/>
          </a:xfrm>
          <a:prstGeom prst="rect">
            <a:avLst/>
          </a:prstGeom>
        </p:spPr>
        <p:txBody>
          <a:bodyPr wrap="none">
            <a:spAutoFit/>
          </a:bodyPr>
          <a:lstStyle/>
          <a:p>
            <a:pPr algn="ctr"/>
            <a:r>
              <a:rPr lang="en-US" sz="3200" b="1" dirty="0" smtClean="0"/>
              <a:t>Content</a:t>
            </a:r>
            <a:endParaRPr lang="en-US" sz="3200" b="1" dirty="0"/>
          </a:p>
        </p:txBody>
      </p:sp>
      <p:cxnSp>
        <p:nvCxnSpPr>
          <p:cNvPr id="32" name="Straight Connector 31"/>
          <p:cNvCxnSpPr/>
          <p:nvPr/>
        </p:nvCxnSpPr>
        <p:spPr>
          <a:xfrm>
            <a:off x="2058593" y="1122901"/>
            <a:ext cx="87698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243276" y="1653754"/>
            <a:ext cx="8585145" cy="523220"/>
          </a:xfrm>
          <a:prstGeom prst="rect">
            <a:avLst/>
          </a:prstGeom>
          <a:noFill/>
        </p:spPr>
        <p:txBody>
          <a:bodyPr wrap="square" rtlCol="0">
            <a:spAutoFit/>
          </a:bodyPr>
          <a:lstStyle/>
          <a:p>
            <a:r>
              <a:rPr lang="en-US" sz="2800" dirty="0" smtClean="0"/>
              <a:t>Objective</a:t>
            </a:r>
          </a:p>
        </p:txBody>
      </p:sp>
      <p:sp>
        <p:nvSpPr>
          <p:cNvPr id="35" name="TextBox 34"/>
          <p:cNvSpPr txBox="1"/>
          <p:nvPr/>
        </p:nvSpPr>
        <p:spPr>
          <a:xfrm>
            <a:off x="2243276" y="2439471"/>
            <a:ext cx="8585145" cy="523220"/>
          </a:xfrm>
          <a:prstGeom prst="rect">
            <a:avLst/>
          </a:prstGeom>
          <a:noFill/>
        </p:spPr>
        <p:txBody>
          <a:bodyPr wrap="square" rtlCol="0">
            <a:spAutoFit/>
          </a:bodyPr>
          <a:lstStyle/>
          <a:p>
            <a:r>
              <a:rPr lang="en-US" sz="2800" dirty="0" smtClean="0"/>
              <a:t>Data exploration and analysis</a:t>
            </a:r>
          </a:p>
        </p:txBody>
      </p:sp>
      <p:sp>
        <p:nvSpPr>
          <p:cNvPr id="36" name="TextBox 35"/>
          <p:cNvSpPr txBox="1"/>
          <p:nvPr/>
        </p:nvSpPr>
        <p:spPr>
          <a:xfrm>
            <a:off x="2243276" y="3225188"/>
            <a:ext cx="8585145" cy="523220"/>
          </a:xfrm>
          <a:prstGeom prst="rect">
            <a:avLst/>
          </a:prstGeom>
          <a:noFill/>
        </p:spPr>
        <p:txBody>
          <a:bodyPr wrap="square" rtlCol="0">
            <a:spAutoFit/>
          </a:bodyPr>
          <a:lstStyle/>
          <a:p>
            <a:r>
              <a:rPr lang="en-US" sz="2800" dirty="0" smtClean="0"/>
              <a:t>Data preparation</a:t>
            </a:r>
          </a:p>
        </p:txBody>
      </p:sp>
      <p:sp>
        <p:nvSpPr>
          <p:cNvPr id="37" name="TextBox 36"/>
          <p:cNvSpPr txBox="1"/>
          <p:nvPr/>
        </p:nvSpPr>
        <p:spPr>
          <a:xfrm>
            <a:off x="2243276" y="4010905"/>
            <a:ext cx="8585145" cy="523220"/>
          </a:xfrm>
          <a:prstGeom prst="rect">
            <a:avLst/>
          </a:prstGeom>
          <a:noFill/>
        </p:spPr>
        <p:txBody>
          <a:bodyPr wrap="square" rtlCol="0">
            <a:spAutoFit/>
          </a:bodyPr>
          <a:lstStyle/>
          <a:p>
            <a:r>
              <a:rPr lang="en-US" sz="2800" dirty="0" smtClean="0"/>
              <a:t>Modeling</a:t>
            </a:r>
          </a:p>
        </p:txBody>
      </p:sp>
      <p:sp>
        <p:nvSpPr>
          <p:cNvPr id="38" name="TextBox 37"/>
          <p:cNvSpPr txBox="1"/>
          <p:nvPr/>
        </p:nvSpPr>
        <p:spPr>
          <a:xfrm>
            <a:off x="2243275" y="4796622"/>
            <a:ext cx="8585145" cy="523220"/>
          </a:xfrm>
          <a:prstGeom prst="rect">
            <a:avLst/>
          </a:prstGeom>
          <a:noFill/>
        </p:spPr>
        <p:txBody>
          <a:bodyPr wrap="square" rtlCol="0">
            <a:spAutoFit/>
          </a:bodyPr>
          <a:lstStyle/>
          <a:p>
            <a:r>
              <a:rPr lang="en-US" sz="2800" dirty="0" smtClean="0"/>
              <a:t>Evaluation</a:t>
            </a:r>
          </a:p>
        </p:txBody>
      </p:sp>
      <p:sp>
        <p:nvSpPr>
          <p:cNvPr id="39" name="TextBox 38"/>
          <p:cNvSpPr txBox="1"/>
          <p:nvPr/>
        </p:nvSpPr>
        <p:spPr>
          <a:xfrm>
            <a:off x="2243276" y="5582339"/>
            <a:ext cx="8585144" cy="523220"/>
          </a:xfrm>
          <a:prstGeom prst="rect">
            <a:avLst/>
          </a:prstGeom>
          <a:noFill/>
        </p:spPr>
        <p:txBody>
          <a:bodyPr wrap="square" rtlCol="0">
            <a:spAutoFit/>
          </a:bodyPr>
          <a:lstStyle/>
          <a:p>
            <a:r>
              <a:rPr lang="en-US" sz="2800" dirty="0" smtClean="0"/>
              <a:t>Next Steps</a:t>
            </a:r>
          </a:p>
        </p:txBody>
      </p:sp>
    </p:spTree>
    <p:extLst>
      <p:ext uri="{BB962C8B-B14F-4D97-AF65-F5344CB8AC3E}">
        <p14:creationId xmlns:p14="http://schemas.microsoft.com/office/powerpoint/2010/main" val="543346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4" y="135809"/>
            <a:ext cx="5631542" cy="584775"/>
          </a:xfrm>
          <a:prstGeom prst="rect">
            <a:avLst/>
          </a:prstGeom>
        </p:spPr>
        <p:txBody>
          <a:bodyPr wrap="square">
            <a:spAutoFit/>
          </a:bodyPr>
          <a:lstStyle/>
          <a:p>
            <a:r>
              <a:rPr lang="en-US" sz="3200" b="1" dirty="0" smtClean="0"/>
              <a:t>Objective</a:t>
            </a:r>
            <a:endParaRPr lang="en-US" sz="3200" b="1" dirty="0"/>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171575" y="1552306"/>
            <a:ext cx="9486901" cy="4778722"/>
            <a:chOff x="1579205" y="1463526"/>
            <a:chExt cx="9134479" cy="4601200"/>
          </a:xfrm>
        </p:grpSpPr>
        <p:sp>
          <p:nvSpPr>
            <p:cNvPr id="5" name="Rounded Rectangle 4"/>
            <p:cNvSpPr/>
            <p:nvPr/>
          </p:nvSpPr>
          <p:spPr>
            <a:xfrm>
              <a:off x="1579205" y="3073250"/>
              <a:ext cx="2591719" cy="135281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t>Dataset of 1716 </a:t>
              </a:r>
            </a:p>
            <a:p>
              <a:pPr algn="r"/>
              <a:r>
                <a:rPr lang="en-US" sz="1600" dirty="0" smtClean="0"/>
                <a:t>products from </a:t>
              </a:r>
            </a:p>
            <a:p>
              <a:pPr algn="r"/>
              <a:r>
                <a:rPr lang="en-US" sz="1600" dirty="0" smtClean="0"/>
                <a:t>different markets</a:t>
              </a:r>
              <a:endParaRPr lang="en-US" sz="1600" dirty="0"/>
            </a:p>
          </p:txBody>
        </p:sp>
        <p:sp>
          <p:nvSpPr>
            <p:cNvPr id="15" name="Rounded Rectangle 14"/>
            <p:cNvSpPr/>
            <p:nvPr/>
          </p:nvSpPr>
          <p:spPr>
            <a:xfrm>
              <a:off x="4654782" y="1463526"/>
              <a:ext cx="2926138" cy="135281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t>Dataset includes </a:t>
              </a:r>
            </a:p>
            <a:p>
              <a:pPr algn="r"/>
              <a:r>
                <a:rPr lang="en-US" sz="1600" dirty="0" smtClean="0"/>
                <a:t>categorical </a:t>
              </a:r>
            </a:p>
            <a:p>
              <a:pPr algn="r"/>
              <a:r>
                <a:rPr lang="en-US" sz="1600" dirty="0" smtClean="0"/>
                <a:t>and </a:t>
              </a:r>
              <a:r>
                <a:rPr lang="en-US" sz="1600" dirty="0"/>
                <a:t>numerical </a:t>
              </a:r>
              <a:endParaRPr lang="en-US" sz="1600" dirty="0" smtClean="0"/>
            </a:p>
            <a:p>
              <a:pPr algn="r"/>
              <a:r>
                <a:rPr lang="en-US" sz="1600" dirty="0" smtClean="0"/>
                <a:t>predictors</a:t>
              </a:r>
              <a:endParaRPr lang="en-US" sz="1600" dirty="0"/>
            </a:p>
          </p:txBody>
        </p:sp>
        <p:sp>
          <p:nvSpPr>
            <p:cNvPr id="16" name="Rounded Rectangle 15"/>
            <p:cNvSpPr/>
            <p:nvPr/>
          </p:nvSpPr>
          <p:spPr>
            <a:xfrm>
              <a:off x="8001567" y="3073250"/>
              <a:ext cx="2712117" cy="135281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MS &gt; 0.7% </a:t>
              </a:r>
            </a:p>
            <a:p>
              <a:r>
                <a:rPr lang="en-US" sz="1600" dirty="0" smtClean="0"/>
                <a:t>considered </a:t>
              </a:r>
            </a:p>
            <a:p>
              <a:r>
                <a:rPr lang="en-US" sz="1600" dirty="0" smtClean="0"/>
                <a:t>as </a:t>
              </a:r>
              <a:r>
                <a:rPr lang="en-US" sz="1600" dirty="0" smtClean="0"/>
                <a:t>success</a:t>
              </a:r>
              <a:endParaRPr lang="en-US" sz="1600" dirty="0"/>
            </a:p>
          </p:txBody>
        </p:sp>
        <p:sp>
          <p:nvSpPr>
            <p:cNvPr id="8" name="Left-Right-Up Arrow 7"/>
            <p:cNvSpPr/>
            <p:nvPr/>
          </p:nvSpPr>
          <p:spPr>
            <a:xfrm>
              <a:off x="4376507" y="2952750"/>
              <a:ext cx="3429000" cy="1028700"/>
            </a:xfrm>
            <a:prstGeom prst="leftRightUp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Striped Right Arrow 8"/>
            <p:cNvSpPr/>
            <p:nvPr/>
          </p:nvSpPr>
          <p:spPr>
            <a:xfrm rot="5400000">
              <a:off x="5671906" y="3897297"/>
              <a:ext cx="838200" cy="542925"/>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Rounded Rectangle 20"/>
            <p:cNvSpPr/>
            <p:nvPr/>
          </p:nvSpPr>
          <p:spPr>
            <a:xfrm>
              <a:off x="4793252" y="4711907"/>
              <a:ext cx="2595510" cy="135281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To </a:t>
              </a:r>
              <a:r>
                <a:rPr lang="en-US" sz="1600" dirty="0">
                  <a:solidFill>
                    <a:schemeClr val="tx1"/>
                  </a:solidFill>
                </a:rPr>
                <a:t>create a </a:t>
              </a:r>
              <a:r>
                <a:rPr lang="en-US" sz="1600" dirty="0" smtClean="0">
                  <a:solidFill>
                    <a:schemeClr val="tx1"/>
                  </a:solidFill>
                </a:rPr>
                <a:t>model</a:t>
              </a:r>
            </a:p>
            <a:p>
              <a:r>
                <a:rPr lang="en-US" sz="1600" dirty="0" smtClean="0">
                  <a:solidFill>
                    <a:schemeClr val="tx1"/>
                  </a:solidFill>
                </a:rPr>
                <a:t>that </a:t>
              </a:r>
              <a:r>
                <a:rPr lang="en-US" sz="1600" dirty="0">
                  <a:solidFill>
                    <a:schemeClr val="tx1"/>
                  </a:solidFill>
                </a:rPr>
                <a:t>predicts </a:t>
              </a:r>
              <a:endParaRPr lang="en-US" sz="1600" dirty="0" smtClean="0">
                <a:solidFill>
                  <a:schemeClr val="tx1"/>
                </a:solidFill>
              </a:endParaRPr>
            </a:p>
            <a:p>
              <a:r>
                <a:rPr lang="en-US" sz="1600" dirty="0">
                  <a:solidFill>
                    <a:schemeClr val="tx1"/>
                  </a:solidFill>
                </a:rPr>
                <a:t>t</a:t>
              </a:r>
              <a:r>
                <a:rPr lang="en-US" sz="1600" dirty="0" smtClean="0">
                  <a:solidFill>
                    <a:schemeClr val="tx1"/>
                  </a:solidFill>
                </a:rPr>
                <a:t>he </a:t>
              </a:r>
              <a:r>
                <a:rPr lang="en-US" sz="1600" dirty="0" smtClean="0">
                  <a:solidFill>
                    <a:schemeClr val="tx1"/>
                  </a:solidFill>
                </a:rPr>
                <a:t>success </a:t>
              </a:r>
            </a:p>
            <a:p>
              <a:r>
                <a:rPr lang="en-US" sz="1600" dirty="0" smtClean="0">
                  <a:solidFill>
                    <a:schemeClr val="tx1"/>
                  </a:solidFill>
                </a:rPr>
                <a:t>of </a:t>
              </a:r>
              <a:r>
                <a:rPr lang="en-US" sz="1600" dirty="0">
                  <a:solidFill>
                    <a:schemeClr val="tx1"/>
                  </a:solidFill>
                </a:rPr>
                <a:t>a </a:t>
              </a:r>
              <a:r>
                <a:rPr lang="en-US" sz="1600" dirty="0" smtClean="0">
                  <a:solidFill>
                    <a:schemeClr val="tx1"/>
                  </a:solidFill>
                </a:rPr>
                <a:t>product.</a:t>
              </a:r>
              <a:endParaRPr lang="en-US" sz="1600" dirty="0">
                <a:solidFill>
                  <a:schemeClr val="tx1"/>
                </a:solidFill>
              </a:endParaRPr>
            </a:p>
          </p:txBody>
        </p:sp>
      </p:grpSp>
      <p:pic>
        <p:nvPicPr>
          <p:cNvPr id="1026" name="Picture 2" descr="ÐÐ°ÑÑÐ¸Ð½ÐºÐ¸ Ð¿Ð¾ Ð·Ð°Ð¿ÑÐ¾ÑÑ different market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4063" y="1765862"/>
            <a:ext cx="977900" cy="977900"/>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6" descr="ÐÐ¾ÑÐ¾Ð¶ÐµÐµ Ð¸Ð·Ð¾Ð±ÑÐ°Ð¶ÐµÐ½Ð¸Ðµ"/>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descr="ÐÐ¾ÑÐ¾Ð¶ÐµÐµ Ð¸Ð·Ð¾Ð±ÑÐ°Ð¶ÐµÐ½Ð¸Ðµ"/>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1" descr="ÐÐ¾ÑÐ¾Ð¶ÐµÐµ Ð¸Ð·Ð¾Ð±ÑÐ°Ð¶ÐµÐ½Ð¸Ðµ"/>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3" descr="ÐÐ¾ÑÐ¾Ð¶ÐµÐµ Ð¸Ð·Ð¾Ð±ÑÐ°Ð¶ÐµÐ½Ð¸Ðµ"/>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5" descr="ÐÐ¾ÑÐ¾Ð¶ÐµÐµ Ð¸Ð·Ð¾Ð±ÑÐ°Ð¶ÐµÐ½Ð¸Ðµ"/>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3" name="Picture 19" descr="ÐÐ¾ÑÐ¾Ð¶ÐµÐµ Ð¸Ð·Ð¾Ð±ÑÐ°Ð¶ÐµÐ½Ð¸Ð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0038" y="3353040"/>
            <a:ext cx="1147203" cy="1147203"/>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ÐÐ¾ÑÐ¾Ð¶ÐµÐµ Ð¸Ð·Ð¾Ð±ÑÐ°Ð¶ÐµÐ½Ð¸Ðµ"/>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9111" r="91444"/>
                    </a14:imgEffect>
                  </a14:imgLayer>
                </a14:imgProps>
              </a:ext>
              <a:ext uri="{28A0092B-C50C-407E-A947-70E740481C1C}">
                <a14:useLocalDpi xmlns:a14="http://schemas.microsoft.com/office/drawing/2010/main" val="0"/>
              </a:ext>
            </a:extLst>
          </a:blip>
          <a:srcRect/>
          <a:stretch>
            <a:fillRect/>
          </a:stretch>
        </p:blipFill>
        <p:spPr bwMode="auto">
          <a:xfrm>
            <a:off x="5532796" y="5076607"/>
            <a:ext cx="2618300" cy="174553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ÐÐ°ÑÑÐ¸Ð½ÐºÐ¸ Ð¿Ð¾ Ð·Ð°Ð¿ÑÐ¾ÑÑ market shar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49776" y="3404147"/>
            <a:ext cx="1044988" cy="1044988"/>
          </a:xfrm>
          <a:prstGeom prst="rect">
            <a:avLst/>
          </a:prstGeom>
          <a:noFill/>
          <a:extLst>
            <a:ext uri="{909E8E84-426E-40DD-AFC4-6F175D3DCCD1}">
              <a14:hiddenFill xmlns:a14="http://schemas.microsoft.com/office/drawing/2010/main">
                <a:solidFill>
                  <a:srgbClr val="FFFFFF"/>
                </a:solidFill>
              </a14:hiddenFill>
            </a:ext>
          </a:extLst>
        </p:spPr>
      </p:pic>
      <p:sp>
        <p:nvSpPr>
          <p:cNvPr id="28" name="Bent Arrow 27"/>
          <p:cNvSpPr/>
          <p:nvPr/>
        </p:nvSpPr>
        <p:spPr>
          <a:xfrm>
            <a:off x="3039035" y="1888064"/>
            <a:ext cx="1102659" cy="1176996"/>
          </a:xfrm>
          <a:prstGeom prst="bentArrow">
            <a:avLst/>
          </a:prstGeom>
          <a:no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Bent Arrow 38"/>
          <p:cNvSpPr/>
          <p:nvPr/>
        </p:nvSpPr>
        <p:spPr>
          <a:xfrm rot="5400000">
            <a:off x="7675265" y="1925233"/>
            <a:ext cx="1102659" cy="1176996"/>
          </a:xfrm>
          <a:prstGeom prst="bentArrow">
            <a:avLst/>
          </a:prstGeom>
          <a:no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7869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3" y="135809"/>
            <a:ext cx="9199557" cy="584775"/>
          </a:xfrm>
          <a:prstGeom prst="rect">
            <a:avLst/>
          </a:prstGeom>
        </p:spPr>
        <p:txBody>
          <a:bodyPr wrap="square">
            <a:spAutoFit/>
          </a:bodyPr>
          <a:lstStyle/>
          <a:p>
            <a:r>
              <a:rPr lang="en-US" sz="3200" b="1" dirty="0"/>
              <a:t>D</a:t>
            </a:r>
            <a:r>
              <a:rPr lang="en-US" sz="3200" b="1" dirty="0" smtClean="0"/>
              <a:t>ata </a:t>
            </a:r>
            <a:r>
              <a:rPr lang="en-US" sz="3200" b="1" dirty="0"/>
              <a:t>exploration and analysis</a:t>
            </a:r>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1316998" y="2124834"/>
            <a:ext cx="9097111" cy="3183018"/>
            <a:chOff x="1316998" y="1765156"/>
            <a:chExt cx="9097111" cy="3183018"/>
          </a:xfrm>
        </p:grpSpPr>
        <p:sp>
          <p:nvSpPr>
            <p:cNvPr id="3" name="Right Arrow Callout 2"/>
            <p:cNvSpPr/>
            <p:nvPr/>
          </p:nvSpPr>
          <p:spPr>
            <a:xfrm>
              <a:off x="1316998" y="3232232"/>
              <a:ext cx="3618271" cy="1707535"/>
            </a:xfrm>
            <a:prstGeom prst="rightArrowCallout">
              <a:avLst>
                <a:gd name="adj1" fmla="val 13484"/>
                <a:gd name="adj2" fmla="val 12908"/>
                <a:gd name="adj3" fmla="val 25000"/>
                <a:gd name="adj4" fmla="val 7421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4 numeric features</a:t>
              </a:r>
              <a:r>
                <a:rPr lang="en-US" b="1" dirty="0" smtClean="0"/>
                <a:t>:</a:t>
              </a:r>
              <a:endParaRPr lang="en-US" b="1" dirty="0"/>
            </a:p>
            <a:p>
              <a:pPr marL="285750" indent="-285750">
                <a:buFont typeface="Arial" panose="020B0604020202020204" pitchFamily="34" charset="0"/>
                <a:buChar char="•"/>
              </a:pPr>
              <a:r>
                <a:rPr lang="en-US" sz="1600" dirty="0"/>
                <a:t>RETAILPACKPRICE</a:t>
              </a:r>
            </a:p>
            <a:p>
              <a:pPr marL="285750" indent="-285750">
                <a:buFont typeface="Arial" panose="020B0604020202020204" pitchFamily="34" charset="0"/>
                <a:buChar char="•"/>
              </a:pPr>
              <a:r>
                <a:rPr lang="en-US" sz="1600" dirty="0"/>
                <a:t>LEN </a:t>
              </a:r>
            </a:p>
            <a:p>
              <a:pPr marL="285750" indent="-285750">
                <a:buFont typeface="Arial" panose="020B0604020202020204" pitchFamily="34" charset="0"/>
                <a:buChar char="•"/>
              </a:pPr>
              <a:r>
                <a:rPr lang="en-US" sz="1600" dirty="0"/>
                <a:t>NCON </a:t>
              </a:r>
            </a:p>
            <a:p>
              <a:pPr marL="285750" indent="-285750">
                <a:buFont typeface="Arial" panose="020B0604020202020204" pitchFamily="34" charset="0"/>
                <a:buChar char="•"/>
              </a:pPr>
              <a:r>
                <a:rPr lang="en-US" sz="1600" dirty="0"/>
                <a:t>TRCONTE </a:t>
              </a:r>
              <a:endParaRPr lang="en-US" sz="1600" dirty="0"/>
            </a:p>
          </p:txBody>
        </p:sp>
        <p:pic>
          <p:nvPicPr>
            <p:cNvPr id="28" name="Picture 2" descr="ÐÐ°ÑÑÐ¸Ð½ÐºÐ¸ Ð¿Ð¾ Ð·Ð°Ð¿ÑÐ¾ÑÑ different market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3418" y="3898695"/>
              <a:ext cx="977900" cy="977900"/>
            </a:xfrm>
            <a:prstGeom prst="rect">
              <a:avLst/>
            </a:prstGeom>
            <a:noFill/>
            <a:extLst>
              <a:ext uri="{909E8E84-426E-40DD-AFC4-6F175D3DCCD1}">
                <a14:hiddenFill xmlns:a14="http://schemas.microsoft.com/office/drawing/2010/main">
                  <a:solidFill>
                    <a:srgbClr val="FFFFFF"/>
                  </a:solidFill>
                </a14:hiddenFill>
              </a:ext>
            </a:extLst>
          </p:spPr>
        </p:pic>
        <p:sp>
          <p:nvSpPr>
            <p:cNvPr id="5" name="Left Arrow Callout 4"/>
            <p:cNvSpPr/>
            <p:nvPr/>
          </p:nvSpPr>
          <p:spPr>
            <a:xfrm>
              <a:off x="6794831" y="3232232"/>
              <a:ext cx="3618271" cy="1697710"/>
            </a:xfrm>
            <a:prstGeom prst="leftArrowCallout">
              <a:avLst>
                <a:gd name="adj1" fmla="val 13417"/>
                <a:gd name="adj2" fmla="val 12838"/>
                <a:gd name="adj3" fmla="val 27317"/>
                <a:gd name="adj4" fmla="val 7401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35 categorical features:</a:t>
              </a:r>
            </a:p>
            <a:p>
              <a:pPr marL="285750" indent="-285750">
                <a:buFont typeface="Arial" panose="020B0604020202020204" pitchFamily="34" charset="0"/>
                <a:buChar char="•"/>
              </a:pPr>
              <a:r>
                <a:rPr lang="en-US" sz="1600" dirty="0"/>
                <a:t>REGION </a:t>
              </a:r>
            </a:p>
            <a:p>
              <a:pPr marL="285750" indent="-285750">
                <a:buFont typeface="Arial" panose="020B0604020202020204" pitchFamily="34" charset="0"/>
                <a:buChar char="•"/>
              </a:pPr>
              <a:r>
                <a:rPr lang="en-US" sz="1600" dirty="0"/>
                <a:t>MARKET</a:t>
              </a:r>
            </a:p>
            <a:p>
              <a:pPr marL="285750" indent="-285750">
                <a:buFont typeface="Arial" panose="020B0604020202020204" pitchFamily="34" charset="0"/>
                <a:buChar char="•"/>
              </a:pPr>
              <a:r>
                <a:rPr lang="en-US" sz="1600" dirty="0"/>
                <a:t>BRANDFAMILY </a:t>
              </a:r>
            </a:p>
            <a:p>
              <a:pPr marL="285750" indent="-285750">
                <a:buFont typeface="Arial" panose="020B0604020202020204" pitchFamily="34" charset="0"/>
                <a:buChar char="•"/>
              </a:pPr>
              <a:r>
                <a:rPr lang="en-US" sz="1600" dirty="0"/>
                <a:t>ISSTRATEGIC  </a:t>
              </a:r>
            </a:p>
            <a:p>
              <a:pPr marL="285750" indent="-285750">
                <a:buFont typeface="Arial" panose="020B0604020202020204" pitchFamily="34" charset="0"/>
                <a:buChar char="•"/>
              </a:pPr>
              <a:r>
                <a:rPr lang="en-US" sz="1600" dirty="0"/>
                <a:t>…</a:t>
              </a:r>
              <a:endParaRPr lang="en-US" sz="1600" dirty="0"/>
            </a:p>
          </p:txBody>
        </p:sp>
        <p:pic>
          <p:nvPicPr>
            <p:cNvPr id="36" name="Picture 19" descr="ÐÐ¾ÑÐ¾Ð¶ÐµÐµ Ð¸Ð·Ð¾Ð±ÑÐ°Ð¶ÐµÐ½Ð¸Ð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6906" y="3618511"/>
              <a:ext cx="1147203" cy="1147203"/>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5006777" y="3231628"/>
              <a:ext cx="1716546" cy="1716546"/>
            </a:xfrm>
            <a:prstGeom prst="ellipse">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Market Share</a:t>
              </a:r>
              <a:endParaRPr lang="en-US" sz="2400" b="1" dirty="0"/>
            </a:p>
          </p:txBody>
        </p:sp>
        <p:sp>
          <p:nvSpPr>
            <p:cNvPr id="11" name="Rectangle 10"/>
            <p:cNvSpPr/>
            <p:nvPr/>
          </p:nvSpPr>
          <p:spPr>
            <a:xfrm>
              <a:off x="2573343" y="1765156"/>
              <a:ext cx="6488045" cy="34909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a:solidFill>
                    <a:schemeClr val="bg1"/>
                  </a:solidFill>
                </a:rPr>
                <a:t>39 </a:t>
              </a:r>
              <a:r>
                <a:rPr lang="en-US">
                  <a:solidFill>
                    <a:schemeClr val="bg1"/>
                  </a:solidFill>
                </a:rPr>
                <a:t>predictors (features) and 1 response variable - MarketShare</a:t>
              </a:r>
              <a:endParaRPr lang="en-US" dirty="0">
                <a:solidFill>
                  <a:schemeClr val="bg1"/>
                </a:solidFill>
              </a:endParaRPr>
            </a:p>
          </p:txBody>
        </p:sp>
        <p:sp>
          <p:nvSpPr>
            <p:cNvPr id="12" name="Pentagon 11"/>
            <p:cNvSpPr/>
            <p:nvPr/>
          </p:nvSpPr>
          <p:spPr>
            <a:xfrm rot="5400000">
              <a:off x="2209186" y="2477396"/>
              <a:ext cx="1117382" cy="39108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entagon 36"/>
            <p:cNvSpPr/>
            <p:nvPr/>
          </p:nvSpPr>
          <p:spPr>
            <a:xfrm rot="5400000">
              <a:off x="8316988" y="2477396"/>
              <a:ext cx="1117382" cy="39108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3790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3" y="135809"/>
            <a:ext cx="9199557" cy="584775"/>
          </a:xfrm>
          <a:prstGeom prst="rect">
            <a:avLst/>
          </a:prstGeom>
        </p:spPr>
        <p:txBody>
          <a:bodyPr wrap="square">
            <a:spAutoFit/>
          </a:bodyPr>
          <a:lstStyle/>
          <a:p>
            <a:r>
              <a:rPr lang="en-US" sz="3200" b="1" dirty="0"/>
              <a:t>D</a:t>
            </a:r>
            <a:r>
              <a:rPr lang="en-US" sz="3200" b="1" dirty="0" smtClean="0"/>
              <a:t>ata </a:t>
            </a:r>
            <a:r>
              <a:rPr lang="en-US" sz="3200" b="1" dirty="0"/>
              <a:t>exploration and analysis</a:t>
            </a:r>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95" y="2710900"/>
            <a:ext cx="4428540"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1038"/>
          <a:stretch/>
        </p:blipFill>
        <p:spPr bwMode="auto">
          <a:xfrm>
            <a:off x="6604732" y="2710900"/>
            <a:ext cx="5561190"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Striped Right Arrow 18"/>
          <p:cNvSpPr/>
          <p:nvPr/>
        </p:nvSpPr>
        <p:spPr>
          <a:xfrm>
            <a:off x="4856166" y="4026139"/>
            <a:ext cx="1416988" cy="609522"/>
          </a:xfrm>
          <a:prstGeom prst="striped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151885" y="1090641"/>
            <a:ext cx="3840143" cy="461665"/>
          </a:xfrm>
          <a:prstGeom prst="rect">
            <a:avLst/>
          </a:prstGeom>
          <a:noFill/>
        </p:spPr>
        <p:txBody>
          <a:bodyPr wrap="square" rtlCol="0">
            <a:spAutoFit/>
          </a:bodyPr>
          <a:lstStyle/>
          <a:p>
            <a:pPr algn="ctr"/>
            <a:r>
              <a:rPr lang="en-US" sz="2400" dirty="0" smtClean="0">
                <a:solidFill>
                  <a:srgbClr val="0070C0"/>
                </a:solidFill>
              </a:rPr>
              <a:t>Market share distribution</a:t>
            </a:r>
          </a:p>
        </p:txBody>
      </p:sp>
      <p:sp>
        <p:nvSpPr>
          <p:cNvPr id="28" name="Rounded Rectangle 27"/>
          <p:cNvSpPr/>
          <p:nvPr/>
        </p:nvSpPr>
        <p:spPr>
          <a:xfrm>
            <a:off x="4716017" y="3164848"/>
            <a:ext cx="1697285" cy="86129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BoxCox  (lambda=0.25)</a:t>
            </a:r>
            <a:endParaRPr lang="en-US" dirty="0">
              <a:solidFill>
                <a:schemeClr val="tx1"/>
              </a:solidFill>
            </a:endParaRPr>
          </a:p>
        </p:txBody>
      </p:sp>
      <p:sp>
        <p:nvSpPr>
          <p:cNvPr id="5" name="Rectangle 4"/>
          <p:cNvSpPr/>
          <p:nvPr/>
        </p:nvSpPr>
        <p:spPr>
          <a:xfrm>
            <a:off x="419513" y="6155622"/>
            <a:ext cx="6185219" cy="369332"/>
          </a:xfrm>
          <a:prstGeom prst="rect">
            <a:avLst/>
          </a:prstGeom>
        </p:spPr>
        <p:txBody>
          <a:bodyPr wrap="none">
            <a:spAutoFit/>
          </a:bodyPr>
          <a:lstStyle/>
          <a:p>
            <a:r>
              <a:rPr lang="es-ES" dirty="0" smtClean="0"/>
              <a:t>* BoxCox formula: y </a:t>
            </a:r>
            <a:r>
              <a:rPr lang="es-ES" dirty="0"/>
              <a:t>= (x</a:t>
            </a:r>
            <a:r>
              <a:rPr lang="es-ES" dirty="0" smtClean="0"/>
              <a:t>**lambda </a:t>
            </a:r>
            <a:r>
              <a:rPr lang="es-ES" dirty="0"/>
              <a:t>- 1) / </a:t>
            </a:r>
            <a:r>
              <a:rPr lang="es-ES" dirty="0" smtClean="0"/>
              <a:t>lambda (for </a:t>
            </a:r>
            <a:r>
              <a:rPr lang="es-ES" dirty="0"/>
              <a:t>lambda &gt; </a:t>
            </a:r>
            <a:r>
              <a:rPr lang="es-ES" dirty="0" smtClean="0"/>
              <a:t>0) </a:t>
            </a:r>
            <a:endParaRPr lang="en-US" dirty="0"/>
          </a:p>
        </p:txBody>
      </p:sp>
      <p:sp>
        <p:nvSpPr>
          <p:cNvPr id="6" name="Rounded Rectangle 5"/>
          <p:cNvSpPr/>
          <p:nvPr/>
        </p:nvSpPr>
        <p:spPr>
          <a:xfrm>
            <a:off x="985764" y="2088000"/>
            <a:ext cx="3177774" cy="540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Exponential distribution shape, skew=7.5</a:t>
            </a:r>
          </a:p>
        </p:txBody>
      </p:sp>
      <p:sp>
        <p:nvSpPr>
          <p:cNvPr id="31" name="Rounded Rectangle 30"/>
          <p:cNvSpPr/>
          <p:nvPr/>
        </p:nvSpPr>
        <p:spPr>
          <a:xfrm>
            <a:off x="7909326" y="2088000"/>
            <a:ext cx="3177774" cy="540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 distribution shape, skew=0.35</a:t>
            </a:r>
          </a:p>
        </p:txBody>
      </p:sp>
      <p:sp>
        <p:nvSpPr>
          <p:cNvPr id="3" name="TextBox 2"/>
          <p:cNvSpPr txBox="1"/>
          <p:nvPr/>
        </p:nvSpPr>
        <p:spPr>
          <a:xfrm>
            <a:off x="4262317" y="1509846"/>
            <a:ext cx="3548230" cy="738664"/>
          </a:xfrm>
          <a:prstGeom prst="rect">
            <a:avLst/>
          </a:prstGeom>
          <a:noFill/>
        </p:spPr>
        <p:txBody>
          <a:bodyPr wrap="square" rtlCol="0">
            <a:spAutoFit/>
          </a:bodyPr>
          <a:lstStyle/>
          <a:p>
            <a:pPr algn="ctr"/>
            <a:r>
              <a:rPr lang="en-US" sz="1400" dirty="0" smtClean="0"/>
              <a:t>As a classification data our dataset is imbalanced: only 19% of products in dataset are successful with given threshold  0.7%.</a:t>
            </a:r>
            <a:endParaRPr lang="en-US" sz="1400" dirty="0"/>
          </a:p>
        </p:txBody>
      </p:sp>
    </p:spTree>
    <p:extLst>
      <p:ext uri="{BB962C8B-B14F-4D97-AF65-F5344CB8AC3E}">
        <p14:creationId xmlns:p14="http://schemas.microsoft.com/office/powerpoint/2010/main" val="3142211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3" y="135809"/>
            <a:ext cx="9199557" cy="584775"/>
          </a:xfrm>
          <a:prstGeom prst="rect">
            <a:avLst/>
          </a:prstGeom>
        </p:spPr>
        <p:txBody>
          <a:bodyPr wrap="square">
            <a:spAutoFit/>
          </a:bodyPr>
          <a:lstStyle/>
          <a:p>
            <a:r>
              <a:rPr lang="en-US" sz="3200" b="1" dirty="0"/>
              <a:t>D</a:t>
            </a:r>
            <a:r>
              <a:rPr lang="en-US" sz="3200" b="1" dirty="0" smtClean="0"/>
              <a:t>ata </a:t>
            </a:r>
            <a:r>
              <a:rPr lang="en-US" sz="3200" b="1" dirty="0"/>
              <a:t>exploration and analysis</a:t>
            </a:r>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5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85" y="4822122"/>
            <a:ext cx="9000000"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10" y="2512418"/>
            <a:ext cx="9000000"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ounded Rectangle 32"/>
          <p:cNvSpPr/>
          <p:nvPr/>
        </p:nvSpPr>
        <p:spPr>
          <a:xfrm>
            <a:off x="9105901" y="2284400"/>
            <a:ext cx="2666999" cy="213955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boxcox1p </a:t>
            </a:r>
            <a:r>
              <a:rPr lang="en-US" dirty="0" smtClean="0">
                <a:solidFill>
                  <a:schemeClr val="tx1"/>
                </a:solidFill>
              </a:rPr>
              <a:t>transformation </a:t>
            </a:r>
            <a:r>
              <a:rPr lang="en-US" dirty="0">
                <a:solidFill>
                  <a:schemeClr val="tx1"/>
                </a:solidFill>
              </a:rPr>
              <a:t>in order to have less skew in features </a:t>
            </a:r>
            <a:r>
              <a:rPr lang="en-US" dirty="0" smtClean="0">
                <a:solidFill>
                  <a:schemeClr val="tx1"/>
                </a:solidFill>
              </a:rPr>
              <a:t>distributions.</a:t>
            </a:r>
            <a:endParaRPr lang="en-US" dirty="0">
              <a:solidFill>
                <a:schemeClr val="tx1"/>
              </a:solidFill>
            </a:endParaRPr>
          </a:p>
        </p:txBody>
      </p:sp>
      <p:sp>
        <p:nvSpPr>
          <p:cNvPr id="34" name="Striped Right Arrow 33"/>
          <p:cNvSpPr/>
          <p:nvPr/>
        </p:nvSpPr>
        <p:spPr>
          <a:xfrm rot="5400000">
            <a:off x="4587915" y="4190338"/>
            <a:ext cx="447440" cy="816128"/>
          </a:xfrm>
          <a:prstGeom prst="striped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975379" y="1090641"/>
            <a:ext cx="3840143" cy="461665"/>
          </a:xfrm>
          <a:prstGeom prst="rect">
            <a:avLst/>
          </a:prstGeom>
          <a:noFill/>
        </p:spPr>
        <p:txBody>
          <a:bodyPr wrap="square" rtlCol="0">
            <a:spAutoFit/>
          </a:bodyPr>
          <a:lstStyle/>
          <a:p>
            <a:pPr algn="ctr"/>
            <a:r>
              <a:rPr lang="en-US" sz="2400" dirty="0" smtClean="0">
                <a:solidFill>
                  <a:srgbClr val="0070C0"/>
                </a:solidFill>
              </a:rPr>
              <a:t>Numeric features distribution</a:t>
            </a:r>
          </a:p>
        </p:txBody>
      </p:sp>
      <p:sp>
        <p:nvSpPr>
          <p:cNvPr id="36" name="Rounded Rectangle 35"/>
          <p:cNvSpPr/>
          <p:nvPr/>
        </p:nvSpPr>
        <p:spPr>
          <a:xfrm>
            <a:off x="2767133" y="2088000"/>
            <a:ext cx="1585637" cy="392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NCON</a:t>
            </a:r>
            <a:endParaRPr lang="en-US" sz="1400" dirty="0"/>
          </a:p>
        </p:txBody>
      </p:sp>
      <p:sp>
        <p:nvSpPr>
          <p:cNvPr id="37" name="Rounded Rectangle 36"/>
          <p:cNvSpPr/>
          <p:nvPr/>
        </p:nvSpPr>
        <p:spPr>
          <a:xfrm>
            <a:off x="7071521" y="2088000"/>
            <a:ext cx="1585637" cy="392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TRCONTE</a:t>
            </a:r>
            <a:endParaRPr lang="en-US" sz="1400" dirty="0"/>
          </a:p>
        </p:txBody>
      </p:sp>
      <p:sp>
        <p:nvSpPr>
          <p:cNvPr id="38" name="Rounded Rectangle 37"/>
          <p:cNvSpPr/>
          <p:nvPr/>
        </p:nvSpPr>
        <p:spPr>
          <a:xfrm>
            <a:off x="603731" y="2088000"/>
            <a:ext cx="1585637" cy="392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LEN</a:t>
            </a:r>
            <a:endParaRPr lang="en-US" sz="1400" dirty="0"/>
          </a:p>
        </p:txBody>
      </p:sp>
      <p:sp>
        <p:nvSpPr>
          <p:cNvPr id="39" name="Rounded Rectangle 38"/>
          <p:cNvSpPr/>
          <p:nvPr/>
        </p:nvSpPr>
        <p:spPr>
          <a:xfrm>
            <a:off x="4909906" y="2088000"/>
            <a:ext cx="1585637" cy="392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RETAILPACKPRICE</a:t>
            </a:r>
            <a:endParaRPr lang="en-US" sz="1400" dirty="0"/>
          </a:p>
        </p:txBody>
      </p:sp>
      <p:sp>
        <p:nvSpPr>
          <p:cNvPr id="45" name="Rounded Rectangle 44"/>
          <p:cNvSpPr/>
          <p:nvPr/>
        </p:nvSpPr>
        <p:spPr>
          <a:xfrm>
            <a:off x="9274585" y="5131861"/>
            <a:ext cx="2828514" cy="824439"/>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boxcox1p  (</a:t>
            </a:r>
            <a:r>
              <a:rPr lang="en-US" dirty="0">
                <a:solidFill>
                  <a:schemeClr val="tx1"/>
                </a:solidFill>
              </a:rPr>
              <a:t>lambda = -0.25) </a:t>
            </a:r>
          </a:p>
          <a:p>
            <a:pPr algn="ctr"/>
            <a:r>
              <a:rPr lang="en-US" dirty="0">
                <a:solidFill>
                  <a:schemeClr val="tx1"/>
                </a:solidFill>
              </a:rPr>
              <a:t>((1+x)**lambda - 1) / </a:t>
            </a:r>
            <a:r>
              <a:rPr lang="en-US" dirty="0" smtClean="0">
                <a:solidFill>
                  <a:schemeClr val="tx1"/>
                </a:solidFill>
              </a:rPr>
              <a:t>lambda</a:t>
            </a:r>
            <a:endParaRPr lang="en-US" dirty="0">
              <a:solidFill>
                <a:schemeClr val="tx1"/>
              </a:solidFill>
            </a:endParaRPr>
          </a:p>
        </p:txBody>
      </p:sp>
    </p:spTree>
    <p:extLst>
      <p:ext uri="{BB962C8B-B14F-4D97-AF65-F5344CB8AC3E}">
        <p14:creationId xmlns:p14="http://schemas.microsoft.com/office/powerpoint/2010/main" val="367606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4" y="135809"/>
            <a:ext cx="6447088" cy="584775"/>
          </a:xfrm>
          <a:prstGeom prst="rect">
            <a:avLst/>
          </a:prstGeom>
        </p:spPr>
        <p:txBody>
          <a:bodyPr wrap="square">
            <a:spAutoFit/>
          </a:bodyPr>
          <a:lstStyle/>
          <a:p>
            <a:r>
              <a:rPr lang="en-US" sz="3200" b="1" dirty="0"/>
              <a:t>Data exploration and analysis</a:t>
            </a:r>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00985" y="1090641"/>
            <a:ext cx="6173215" cy="461665"/>
          </a:xfrm>
          <a:prstGeom prst="rect">
            <a:avLst/>
          </a:prstGeom>
          <a:noFill/>
        </p:spPr>
        <p:txBody>
          <a:bodyPr wrap="square" rtlCol="0">
            <a:spAutoFit/>
          </a:bodyPr>
          <a:lstStyle/>
          <a:p>
            <a:pPr algn="ctr"/>
            <a:r>
              <a:rPr lang="en-US" sz="2400" dirty="0" smtClean="0">
                <a:solidFill>
                  <a:srgbClr val="0070C0"/>
                </a:solidFill>
              </a:rPr>
              <a:t>Market share and numeric features correlation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998" y="1552306"/>
            <a:ext cx="5825956" cy="5120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ounded Rectangle 16"/>
          <p:cNvSpPr/>
          <p:nvPr/>
        </p:nvSpPr>
        <p:spPr>
          <a:xfrm>
            <a:off x="7543800" y="2640000"/>
            <a:ext cx="3984585" cy="213955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We can see that there is no linear </a:t>
            </a:r>
            <a:r>
              <a:rPr lang="en-US" dirty="0" smtClean="0">
                <a:solidFill>
                  <a:schemeClr val="tx1"/>
                </a:solidFill>
              </a:rPr>
              <a:t>relationship </a:t>
            </a:r>
            <a:r>
              <a:rPr lang="en-US" dirty="0">
                <a:solidFill>
                  <a:schemeClr val="tx1"/>
                </a:solidFill>
              </a:rPr>
              <a:t>between </a:t>
            </a:r>
            <a:r>
              <a:rPr lang="en-US" dirty="0" smtClean="0">
                <a:solidFill>
                  <a:schemeClr val="tx1"/>
                </a:solidFill>
              </a:rPr>
              <a:t>numeric features </a:t>
            </a:r>
            <a:r>
              <a:rPr lang="en-US" dirty="0">
                <a:solidFill>
                  <a:schemeClr val="tx1"/>
                </a:solidFill>
              </a:rPr>
              <a:t>and response variable</a:t>
            </a:r>
            <a:r>
              <a:rPr lang="en-US" dirty="0" smtClean="0">
                <a:solidFill>
                  <a:schemeClr val="tx1"/>
                </a:solidFill>
              </a:rPr>
              <a:t>.</a:t>
            </a:r>
          </a:p>
          <a:p>
            <a:pPr algn="ctr"/>
            <a:endParaRPr lang="en-US" dirty="0" smtClean="0">
              <a:solidFill>
                <a:schemeClr val="tx1"/>
              </a:solidFill>
            </a:endParaRPr>
          </a:p>
          <a:p>
            <a:pPr algn="ctr"/>
            <a:r>
              <a:rPr lang="en-US" dirty="0" smtClean="0">
                <a:solidFill>
                  <a:schemeClr val="tx1"/>
                </a:solidFill>
              </a:rPr>
              <a:t>This is gives us insight that most probably linear regression models </a:t>
            </a:r>
            <a:r>
              <a:rPr lang="en-US" dirty="0" smtClean="0">
                <a:solidFill>
                  <a:schemeClr val="tx1"/>
                </a:solidFill>
              </a:rPr>
              <a:t>will not have high accuracy on </a:t>
            </a:r>
            <a:r>
              <a:rPr lang="en-US" dirty="0" smtClean="0">
                <a:solidFill>
                  <a:schemeClr val="tx1"/>
                </a:solidFill>
              </a:rPr>
              <a:t>this data.</a:t>
            </a:r>
            <a:endParaRPr lang="en-US" dirty="0">
              <a:solidFill>
                <a:schemeClr val="tx1"/>
              </a:solidFill>
            </a:endParaRPr>
          </a:p>
        </p:txBody>
      </p:sp>
    </p:spTree>
    <p:extLst>
      <p:ext uri="{BB962C8B-B14F-4D97-AF65-F5344CB8AC3E}">
        <p14:creationId xmlns:p14="http://schemas.microsoft.com/office/powerpoint/2010/main" val="1543231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4" y="135809"/>
            <a:ext cx="6447088" cy="584775"/>
          </a:xfrm>
          <a:prstGeom prst="rect">
            <a:avLst/>
          </a:prstGeom>
        </p:spPr>
        <p:txBody>
          <a:bodyPr wrap="square">
            <a:spAutoFit/>
          </a:bodyPr>
          <a:lstStyle/>
          <a:p>
            <a:r>
              <a:rPr lang="en-US" sz="3200" b="1" dirty="0"/>
              <a:t>Data exploration and analysis</a:t>
            </a:r>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00985" y="1090641"/>
            <a:ext cx="6173215" cy="461665"/>
          </a:xfrm>
          <a:prstGeom prst="rect">
            <a:avLst/>
          </a:prstGeom>
          <a:noFill/>
        </p:spPr>
        <p:txBody>
          <a:bodyPr wrap="square" rtlCol="0">
            <a:spAutoFit/>
          </a:bodyPr>
          <a:lstStyle/>
          <a:p>
            <a:pPr algn="ctr"/>
            <a:r>
              <a:rPr lang="en-US" sz="2400" dirty="0" smtClean="0">
                <a:solidFill>
                  <a:srgbClr val="0070C0"/>
                </a:solidFill>
              </a:rPr>
              <a:t>Market share and Categorical features</a:t>
            </a:r>
          </a:p>
        </p:txBody>
      </p:sp>
      <p:sp>
        <p:nvSpPr>
          <p:cNvPr id="17" name="Rounded Rectangle 16"/>
          <p:cNvSpPr/>
          <p:nvPr/>
        </p:nvSpPr>
        <p:spPr>
          <a:xfrm>
            <a:off x="7697322" y="2115138"/>
            <a:ext cx="3746499" cy="390050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Box plots are used to find out relationships with categorical features and response variable.  According to analysis we see that Market share distribution varies within MARKETs, BRANDs, PRICECLASSs, PCKTs</a:t>
            </a:r>
            <a:r>
              <a:rPr lang="en-US" dirty="0">
                <a:solidFill>
                  <a:schemeClr val="tx1"/>
                </a:solidFill>
              </a:rPr>
              <a:t> </a:t>
            </a:r>
            <a:r>
              <a:rPr lang="en-US" dirty="0" smtClean="0">
                <a:solidFill>
                  <a:schemeClr val="tx1"/>
                </a:solidFill>
              </a:rPr>
              <a:t>and within some other categorical features.</a:t>
            </a:r>
          </a:p>
          <a:p>
            <a:pPr algn="ctr"/>
            <a:endParaRPr lang="en-US" dirty="0">
              <a:solidFill>
                <a:schemeClr val="tx1"/>
              </a:solidFill>
            </a:endParaRPr>
          </a:p>
          <a:p>
            <a:pPr algn="ctr"/>
            <a:r>
              <a:rPr lang="en-US" dirty="0" smtClean="0">
                <a:solidFill>
                  <a:schemeClr val="tx1"/>
                </a:solidFill>
              </a:rPr>
              <a:t>As for numeric features, here also we could not find any strong relationship between any of categorical features and response variable.</a:t>
            </a:r>
          </a:p>
        </p:txBody>
      </p:sp>
      <p:grpSp>
        <p:nvGrpSpPr>
          <p:cNvPr id="16" name="Group 15"/>
          <p:cNvGrpSpPr/>
          <p:nvPr/>
        </p:nvGrpSpPr>
        <p:grpSpPr>
          <a:xfrm>
            <a:off x="1078078" y="2030299"/>
            <a:ext cx="6368000" cy="4411880"/>
            <a:chOff x="2054279" y="1727763"/>
            <a:chExt cx="6538576" cy="5850323"/>
          </a:xfrm>
        </p:grpSpPr>
        <p:pic>
          <p:nvPicPr>
            <p:cNvPr id="19"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279" y="1727763"/>
              <a:ext cx="6538576" cy="25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79" y="5009854"/>
              <a:ext cx="6538576" cy="256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50888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rot="10800000" flipV="1">
            <a:off x="247495" y="172455"/>
            <a:ext cx="2190905" cy="1675940"/>
            <a:chOff x="407917" y="422220"/>
            <a:chExt cx="7946086" cy="6078386"/>
          </a:xfrm>
        </p:grpSpPr>
        <p:grpSp>
          <p:nvGrpSpPr>
            <p:cNvPr id="22" name="Group 21"/>
            <p:cNvGrpSpPr/>
            <p:nvPr/>
          </p:nvGrpSpPr>
          <p:grpSpPr>
            <a:xfrm>
              <a:off x="407917" y="422220"/>
              <a:ext cx="4067155" cy="6042749"/>
              <a:chOff x="263539" y="550557"/>
              <a:chExt cx="4067155" cy="6042749"/>
            </a:xfrm>
          </p:grpSpPr>
          <p:grpSp>
            <p:nvGrpSpPr>
              <p:cNvPr id="25" name="Group 24"/>
              <p:cNvGrpSpPr/>
              <p:nvPr/>
            </p:nvGrpSpPr>
            <p:grpSpPr>
              <a:xfrm>
                <a:off x="263539" y="1600075"/>
                <a:ext cx="4067155" cy="4993231"/>
                <a:chOff x="-104587" y="1211987"/>
                <a:chExt cx="5093056" cy="6252725"/>
              </a:xfrm>
            </p:grpSpPr>
            <p:sp>
              <p:nvSpPr>
                <p:cNvPr id="27" name="Hexagon 26"/>
                <p:cNvSpPr/>
                <p:nvPr/>
              </p:nvSpPr>
              <p:spPr>
                <a:xfrm>
                  <a:off x="2333006" y="2542605"/>
                  <a:ext cx="2641600" cy="2277241"/>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Hexagon 28"/>
                <p:cNvSpPr/>
                <p:nvPr/>
              </p:nvSpPr>
              <p:spPr>
                <a:xfrm>
                  <a:off x="2346869" y="5187471"/>
                  <a:ext cx="2641600" cy="2277241"/>
                </a:xfrm>
                <a:prstGeom prst="hexagon">
                  <a:avLst/>
                </a:prstGeom>
                <a:solidFill>
                  <a:srgbClr val="FFC00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Hexagon 29"/>
                <p:cNvSpPr/>
                <p:nvPr/>
              </p:nvSpPr>
              <p:spPr>
                <a:xfrm>
                  <a:off x="-104587" y="1211987"/>
                  <a:ext cx="2641600" cy="2277240"/>
                </a:xfrm>
                <a:prstGeom prst="hexagon">
                  <a:avLst/>
                </a:prstGeom>
                <a:solidFill>
                  <a:srgbClr val="0070C0"/>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6" name="Hexagon 25"/>
              <p:cNvSpPr/>
              <p:nvPr/>
            </p:nvSpPr>
            <p:spPr>
              <a:xfrm>
                <a:off x="2221195" y="550557"/>
                <a:ext cx="2109499" cy="1818533"/>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3" name="Hexagon 22"/>
            <p:cNvSpPr/>
            <p:nvPr/>
          </p:nvSpPr>
          <p:spPr>
            <a:xfrm>
              <a:off x="4286848" y="3608200"/>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Hexagon 23"/>
            <p:cNvSpPr/>
            <p:nvPr/>
          </p:nvSpPr>
          <p:spPr>
            <a:xfrm>
              <a:off x="6244504" y="4682072"/>
              <a:ext cx="2109499" cy="1818534"/>
            </a:xfrm>
            <a:prstGeom prst="hexagon">
              <a:avLst/>
            </a:prstGeom>
            <a:ln>
              <a:noFill/>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 name="Rectangle 1"/>
          <p:cNvSpPr/>
          <p:nvPr/>
        </p:nvSpPr>
        <p:spPr>
          <a:xfrm>
            <a:off x="2573344" y="135809"/>
            <a:ext cx="6447088" cy="584775"/>
          </a:xfrm>
          <a:prstGeom prst="rect">
            <a:avLst/>
          </a:prstGeom>
        </p:spPr>
        <p:txBody>
          <a:bodyPr wrap="square">
            <a:spAutoFit/>
          </a:bodyPr>
          <a:lstStyle/>
          <a:p>
            <a:r>
              <a:rPr lang="en-US" sz="3200" b="1" dirty="0"/>
              <a:t>Data </a:t>
            </a:r>
            <a:r>
              <a:rPr lang="en-US" sz="3200" b="1" dirty="0" smtClean="0"/>
              <a:t>preparation</a:t>
            </a:r>
            <a:endParaRPr lang="en-US" sz="3200" b="1" dirty="0"/>
          </a:p>
        </p:txBody>
      </p:sp>
      <p:cxnSp>
        <p:nvCxnSpPr>
          <p:cNvPr id="4" name="Straight Connector 3"/>
          <p:cNvCxnSpPr/>
          <p:nvPr/>
        </p:nvCxnSpPr>
        <p:spPr>
          <a:xfrm>
            <a:off x="2573344" y="963237"/>
            <a:ext cx="69972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10280" y="1136807"/>
            <a:ext cx="7843420" cy="830997"/>
          </a:xfrm>
          <a:prstGeom prst="rect">
            <a:avLst/>
          </a:prstGeom>
          <a:noFill/>
        </p:spPr>
        <p:txBody>
          <a:bodyPr wrap="square" rtlCol="0">
            <a:spAutoFit/>
          </a:bodyPr>
          <a:lstStyle/>
          <a:p>
            <a:pPr algn="ctr"/>
            <a:r>
              <a:rPr lang="en-US" sz="2400" dirty="0" smtClean="0">
                <a:solidFill>
                  <a:srgbClr val="0070C0"/>
                </a:solidFill>
              </a:rPr>
              <a:t>Data Cleaning, Feature Engineering , </a:t>
            </a:r>
          </a:p>
          <a:p>
            <a:pPr algn="ctr"/>
            <a:r>
              <a:rPr lang="en-US" sz="2400" dirty="0" smtClean="0">
                <a:solidFill>
                  <a:srgbClr val="0070C0"/>
                </a:solidFill>
              </a:rPr>
              <a:t>Handling Categorical variables, Train-Validation-Test split</a:t>
            </a:r>
          </a:p>
        </p:txBody>
      </p:sp>
      <p:sp>
        <p:nvSpPr>
          <p:cNvPr id="17" name="Rounded Rectangle 16"/>
          <p:cNvSpPr/>
          <p:nvPr/>
        </p:nvSpPr>
        <p:spPr>
          <a:xfrm>
            <a:off x="2628000" y="2057736"/>
            <a:ext cx="9491656" cy="2769296"/>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endParaRPr lang="en-US" sz="1400" b="1" dirty="0" smtClean="0">
              <a:solidFill>
                <a:schemeClr val="tx1"/>
              </a:solidFill>
            </a:endParaRPr>
          </a:p>
          <a:p>
            <a:pPr marL="285750" indent="-285750">
              <a:buFont typeface="Arial" panose="020B0604020202020204" pitchFamily="34" charset="0"/>
              <a:buChar char="•"/>
            </a:pPr>
            <a:r>
              <a:rPr lang="en-US" sz="1400" dirty="0" smtClean="0">
                <a:solidFill>
                  <a:schemeClr val="tx1"/>
                </a:solidFill>
              </a:rPr>
              <a:t>BoxCox transformations of response variable and numeric variables, for having small skew and being more normally distributed</a:t>
            </a:r>
            <a:endParaRPr lang="en-US" sz="1400" dirty="0">
              <a:solidFill>
                <a:schemeClr val="tx1"/>
              </a:solidFill>
            </a:endParaRPr>
          </a:p>
          <a:p>
            <a:pPr marL="285750" indent="-285750">
              <a:buFont typeface="Arial" panose="020B0604020202020204" pitchFamily="34" charset="0"/>
              <a:buChar char="•"/>
            </a:pPr>
            <a:r>
              <a:rPr lang="en-US" sz="1400" b="1" dirty="0" smtClean="0">
                <a:solidFill>
                  <a:schemeClr val="tx1"/>
                </a:solidFill>
              </a:rPr>
              <a:t>BRMID </a:t>
            </a:r>
            <a:r>
              <a:rPr lang="en-US" sz="1400" dirty="0" smtClean="0">
                <a:solidFill>
                  <a:schemeClr val="tx1"/>
                </a:solidFill>
              </a:rPr>
              <a:t>- unique ID for each product, drop</a:t>
            </a:r>
          </a:p>
          <a:p>
            <a:pPr marL="285750" indent="-285750">
              <a:buFont typeface="Arial" panose="020B0604020202020204" pitchFamily="34" charset="0"/>
              <a:buChar char="•"/>
            </a:pPr>
            <a:r>
              <a:rPr lang="en-US" sz="1400" b="1" dirty="0" smtClean="0">
                <a:solidFill>
                  <a:schemeClr val="tx1"/>
                </a:solidFill>
              </a:rPr>
              <a:t>LATESTPERIODINDEX </a:t>
            </a:r>
            <a:r>
              <a:rPr lang="en-US" sz="1400" dirty="0" smtClean="0">
                <a:solidFill>
                  <a:schemeClr val="tx1"/>
                </a:solidFill>
              </a:rPr>
              <a:t> - the same for all products and informing </a:t>
            </a:r>
            <a:r>
              <a:rPr lang="en-US" sz="1400" dirty="0">
                <a:solidFill>
                  <a:schemeClr val="tx1"/>
                </a:solidFill>
              </a:rPr>
              <a:t>us that </a:t>
            </a:r>
            <a:r>
              <a:rPr lang="en-US" sz="1400" dirty="0" smtClean="0">
                <a:solidFill>
                  <a:schemeClr val="tx1"/>
                </a:solidFill>
              </a:rPr>
              <a:t>Market shares are </a:t>
            </a:r>
            <a:r>
              <a:rPr lang="en-US" sz="1400" dirty="0">
                <a:solidFill>
                  <a:schemeClr val="tx1"/>
                </a:solidFill>
              </a:rPr>
              <a:t>12 months after </a:t>
            </a:r>
            <a:r>
              <a:rPr lang="en-US" sz="1400" dirty="0" smtClean="0">
                <a:solidFill>
                  <a:schemeClr val="tx1"/>
                </a:solidFill>
              </a:rPr>
              <a:t>launch, drop</a:t>
            </a:r>
          </a:p>
          <a:p>
            <a:pPr marL="285750" indent="-285750">
              <a:buFont typeface="Arial" panose="020B0604020202020204" pitchFamily="34" charset="0"/>
              <a:buChar char="•"/>
            </a:pPr>
            <a:r>
              <a:rPr lang="en-US" sz="1400" b="1" dirty="0"/>
              <a:t>BRM, BRANDONMARKET, </a:t>
            </a:r>
            <a:r>
              <a:rPr lang="en-US" sz="1400" b="1" dirty="0" smtClean="0"/>
              <a:t>MARKETEDBRAND </a:t>
            </a:r>
            <a:r>
              <a:rPr lang="en-US" sz="1400" dirty="0" smtClean="0"/>
              <a:t>- these 3 features are the same, so we keep only one of them</a:t>
            </a:r>
          </a:p>
          <a:p>
            <a:pPr marL="285750" indent="-285750">
              <a:buFont typeface="Arial" panose="020B0604020202020204" pitchFamily="34" charset="0"/>
              <a:buChar char="•"/>
            </a:pPr>
            <a:r>
              <a:rPr lang="en-US" sz="1400" b="1" dirty="0">
                <a:solidFill>
                  <a:schemeClr val="tx1"/>
                </a:solidFill>
              </a:rPr>
              <a:t>BRANDSUBFAMILY, </a:t>
            </a:r>
            <a:r>
              <a:rPr lang="en-US" sz="1400" b="1" dirty="0" smtClean="0">
                <a:solidFill>
                  <a:schemeClr val="tx1"/>
                </a:solidFill>
              </a:rPr>
              <a:t>BRANDSUBFAMILYGROUPING - </a:t>
            </a:r>
            <a:r>
              <a:rPr lang="en-US" sz="1400" dirty="0" smtClean="0">
                <a:solidFill>
                  <a:schemeClr val="tx1"/>
                </a:solidFill>
              </a:rPr>
              <a:t>these 2 features are the same, so we keep only one of them</a:t>
            </a:r>
          </a:p>
          <a:p>
            <a:pPr marL="285750" indent="-285750">
              <a:buFont typeface="Arial" panose="020B0604020202020204" pitchFamily="34" charset="0"/>
              <a:buChar char="•"/>
            </a:pPr>
            <a:r>
              <a:rPr lang="en-US" sz="1400" b="1" dirty="0"/>
              <a:t>NPLLAUNCHDATE </a:t>
            </a:r>
            <a:r>
              <a:rPr lang="en-US" sz="1400" dirty="0" smtClean="0"/>
              <a:t>- split into </a:t>
            </a:r>
            <a:r>
              <a:rPr lang="en-US" sz="1400" b="1" dirty="0" smtClean="0"/>
              <a:t>LAUNCH_YEAR</a:t>
            </a:r>
            <a:r>
              <a:rPr lang="en-US" sz="1400" dirty="0" smtClean="0"/>
              <a:t> and </a:t>
            </a:r>
            <a:r>
              <a:rPr lang="en-US" sz="1400" b="1" dirty="0" smtClean="0"/>
              <a:t>LAUNCH_MONTH</a:t>
            </a:r>
          </a:p>
          <a:p>
            <a:pPr marL="285750" indent="-285750">
              <a:buFont typeface="Arial" panose="020B0604020202020204" pitchFamily="34" charset="0"/>
              <a:buChar char="•"/>
            </a:pPr>
            <a:r>
              <a:rPr lang="en-US" sz="1400" b="1" dirty="0" smtClean="0"/>
              <a:t>NPLLAUNCHYEAR </a:t>
            </a:r>
            <a:r>
              <a:rPr lang="en-US" sz="1400" dirty="0" smtClean="0"/>
              <a:t>- drop this feature, as it is the same with </a:t>
            </a:r>
            <a:r>
              <a:rPr lang="en-US" sz="1400" b="1" dirty="0" smtClean="0"/>
              <a:t>LAUNCH_YEAR</a:t>
            </a:r>
            <a:endParaRPr lang="en-US" sz="1400" b="1" dirty="0" smtClean="0">
              <a:solidFill>
                <a:schemeClr val="tx1"/>
              </a:solidFill>
            </a:endParaRPr>
          </a:p>
          <a:p>
            <a:pPr marL="285750" indent="-285750">
              <a:buFont typeface="Arial" panose="020B0604020202020204" pitchFamily="34" charset="0"/>
              <a:buChar char="•"/>
            </a:pPr>
            <a:r>
              <a:rPr lang="en-US" sz="1400" b="1" dirty="0" smtClean="0"/>
              <a:t>RTYPE</a:t>
            </a:r>
            <a:r>
              <a:rPr lang="en-US" sz="1400" dirty="0" smtClean="0"/>
              <a:t> - 73% missing values</a:t>
            </a:r>
          </a:p>
          <a:p>
            <a:pPr marL="285750" indent="-285750">
              <a:buFont typeface="Arial" panose="020B0604020202020204" pitchFamily="34" charset="0"/>
              <a:buChar char="•"/>
            </a:pPr>
            <a:r>
              <a:rPr lang="en-US" sz="1400" b="1" dirty="0" smtClean="0"/>
              <a:t>ITEMSHAPE</a:t>
            </a:r>
            <a:r>
              <a:rPr lang="en-US" sz="1400" dirty="0" smtClean="0"/>
              <a:t> - 53% missing values, drop</a:t>
            </a:r>
          </a:p>
          <a:p>
            <a:pPr marL="285750" indent="-285750">
              <a:buFont typeface="Arial" panose="020B0604020202020204" pitchFamily="34" charset="0"/>
              <a:buChar char="•"/>
            </a:pPr>
            <a:r>
              <a:rPr lang="en-US" sz="1400" b="1" dirty="0" smtClean="0"/>
              <a:t>SPECIALFLAVOR</a:t>
            </a:r>
            <a:r>
              <a:rPr lang="en-US" sz="1400" dirty="0"/>
              <a:t> - fill missing values of this feature with NOSPECIALFLAVOR as one additional </a:t>
            </a:r>
            <a:r>
              <a:rPr lang="en-US" sz="1400" dirty="0" smtClean="0"/>
              <a:t>category</a:t>
            </a:r>
          </a:p>
          <a:p>
            <a:pPr marL="285750" indent="-285750">
              <a:buFont typeface="Arial" panose="020B0604020202020204" pitchFamily="34" charset="0"/>
              <a:buChar char="•"/>
            </a:pPr>
            <a:r>
              <a:rPr lang="en-US" sz="1400" b="1" dirty="0" smtClean="0"/>
              <a:t>TIPCOLOR</a:t>
            </a:r>
            <a:r>
              <a:rPr lang="en-US" sz="1400" dirty="0" smtClean="0"/>
              <a:t>  - fill missing values of </a:t>
            </a:r>
            <a:r>
              <a:rPr lang="en-US" sz="1400" dirty="0"/>
              <a:t>this feature with </a:t>
            </a:r>
            <a:r>
              <a:rPr lang="en-US" sz="1400" dirty="0" smtClean="0"/>
              <a:t>NOTIPCOLOR as </a:t>
            </a:r>
            <a:r>
              <a:rPr lang="en-US" sz="1400" dirty="0"/>
              <a:t>one additional category</a:t>
            </a:r>
            <a:endParaRPr lang="en-US" sz="1400" dirty="0" smtClean="0"/>
          </a:p>
          <a:p>
            <a:pPr marL="285750" indent="-285750">
              <a:buFont typeface="Arial" panose="020B0604020202020204" pitchFamily="34" charset="0"/>
              <a:buChar char="•"/>
            </a:pPr>
            <a:endParaRPr lang="en-US" sz="1400" b="1" dirty="0" smtClean="0">
              <a:solidFill>
                <a:schemeClr val="tx1"/>
              </a:solidFill>
            </a:endParaRPr>
          </a:p>
        </p:txBody>
      </p:sp>
      <p:sp>
        <p:nvSpPr>
          <p:cNvPr id="21" name="TextBox 20"/>
          <p:cNvSpPr txBox="1"/>
          <p:nvPr/>
        </p:nvSpPr>
        <p:spPr>
          <a:xfrm>
            <a:off x="247495" y="3257718"/>
            <a:ext cx="2462785" cy="369332"/>
          </a:xfrm>
          <a:prstGeom prst="rect">
            <a:avLst/>
          </a:prstGeom>
          <a:noFill/>
        </p:spPr>
        <p:txBody>
          <a:bodyPr wrap="square" rtlCol="0">
            <a:spAutoFit/>
          </a:bodyPr>
          <a:lstStyle/>
          <a:p>
            <a:pPr marL="342900" indent="-342900" algn="ctr">
              <a:buFont typeface="Arial" panose="020B0604020202020204" pitchFamily="34" charset="0"/>
              <a:buChar char="•"/>
            </a:pPr>
            <a:r>
              <a:rPr lang="en-US" dirty="0" smtClean="0">
                <a:solidFill>
                  <a:schemeClr val="accent2"/>
                </a:solidFill>
              </a:rPr>
              <a:t>Data Cleaning</a:t>
            </a:r>
          </a:p>
        </p:txBody>
      </p:sp>
      <p:sp>
        <p:nvSpPr>
          <p:cNvPr id="28" name="Rounded Rectangle 27"/>
          <p:cNvSpPr/>
          <p:nvPr/>
        </p:nvSpPr>
        <p:spPr>
          <a:xfrm>
            <a:off x="2628000" y="4741576"/>
            <a:ext cx="9491656" cy="1938646"/>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400" dirty="0" smtClean="0">
                <a:solidFill>
                  <a:schemeClr val="tx1"/>
                </a:solidFill>
              </a:rPr>
              <a:t>For </a:t>
            </a:r>
            <a:r>
              <a:rPr lang="en-US" sz="1400" b="1" dirty="0" smtClean="0"/>
              <a:t>TCLASS</a:t>
            </a:r>
            <a:r>
              <a:rPr lang="en-US" sz="1400" dirty="0" smtClean="0"/>
              <a:t>,  </a:t>
            </a:r>
            <a:r>
              <a:rPr lang="en-US" sz="1400" b="1" dirty="0" smtClean="0"/>
              <a:t>REGION</a:t>
            </a:r>
            <a:r>
              <a:rPr lang="en-US" sz="1400" dirty="0" smtClean="0"/>
              <a:t>,  </a:t>
            </a:r>
            <a:r>
              <a:rPr lang="en-US" sz="1400" b="1" dirty="0" smtClean="0"/>
              <a:t>LOCALCLASS</a:t>
            </a:r>
            <a:r>
              <a:rPr lang="en-US" sz="1400" dirty="0" smtClean="0"/>
              <a:t>, </a:t>
            </a:r>
            <a:r>
              <a:rPr lang="en-US" sz="1400" b="1" dirty="0" smtClean="0"/>
              <a:t>BLDIMAGE</a:t>
            </a:r>
            <a:r>
              <a:rPr lang="en-US" sz="1400" dirty="0" smtClean="0"/>
              <a:t>, </a:t>
            </a:r>
            <a:r>
              <a:rPr lang="en-US" sz="1400" b="1" dirty="0" smtClean="0"/>
              <a:t>MARKET</a:t>
            </a:r>
            <a:r>
              <a:rPr lang="en-US" sz="1400" dirty="0" smtClean="0"/>
              <a:t>,  </a:t>
            </a:r>
            <a:r>
              <a:rPr lang="en-US" sz="1400" b="1" dirty="0" smtClean="0"/>
              <a:t>MINDICATOR</a:t>
            </a:r>
            <a:r>
              <a:rPr lang="en-US" sz="1400" dirty="0" smtClean="0"/>
              <a:t>,  </a:t>
            </a:r>
            <a:r>
              <a:rPr lang="en-US" sz="1400" b="1" dirty="0" smtClean="0"/>
              <a:t>THICATEGORY</a:t>
            </a:r>
            <a:r>
              <a:rPr lang="en-US" sz="1400" dirty="0" smtClean="0"/>
              <a:t>,</a:t>
            </a:r>
            <a:r>
              <a:rPr lang="en-US" sz="1400" b="1" dirty="0" smtClean="0"/>
              <a:t>PCKT</a:t>
            </a:r>
            <a:r>
              <a:rPr lang="en-US" sz="1400" dirty="0" smtClean="0">
                <a:solidFill>
                  <a:schemeClr val="tx1"/>
                </a:solidFill>
              </a:rPr>
              <a:t> categorical features  aggregation is done by numeric features, for </a:t>
            </a:r>
            <a:r>
              <a:rPr lang="en-US" sz="1400" dirty="0">
                <a:solidFill>
                  <a:schemeClr val="tx1"/>
                </a:solidFill>
              </a:rPr>
              <a:t>e</a:t>
            </a:r>
            <a:r>
              <a:rPr lang="en-US" sz="1400" dirty="0" smtClean="0">
                <a:solidFill>
                  <a:schemeClr val="tx1"/>
                </a:solidFill>
              </a:rPr>
              <a:t>xample: for each from 4 different </a:t>
            </a:r>
            <a:r>
              <a:rPr lang="en-US" sz="1400" b="1" dirty="0" smtClean="0">
                <a:solidFill>
                  <a:schemeClr val="tx1"/>
                </a:solidFill>
              </a:rPr>
              <a:t>REGIONs </a:t>
            </a:r>
            <a:r>
              <a:rPr lang="en-US" sz="1400" dirty="0" smtClean="0">
                <a:solidFill>
                  <a:schemeClr val="tx1"/>
                </a:solidFill>
              </a:rPr>
              <a:t> calculated </a:t>
            </a:r>
            <a:r>
              <a:rPr lang="en-US" sz="1400" b="1" dirty="0"/>
              <a:t>RETAILPACKPRICE</a:t>
            </a:r>
            <a:r>
              <a:rPr lang="en-US" sz="1400" dirty="0"/>
              <a:t> </a:t>
            </a:r>
            <a:r>
              <a:rPr lang="en-US" sz="1400" b="1" dirty="0" smtClean="0"/>
              <a:t>mean, median,  </a:t>
            </a:r>
            <a:r>
              <a:rPr lang="en-US" sz="1400" b="1" dirty="0" err="1" smtClean="0"/>
              <a:t>std</a:t>
            </a:r>
            <a:r>
              <a:rPr lang="en-US" sz="1400" b="1" dirty="0" smtClean="0"/>
              <a:t> and skew</a:t>
            </a:r>
            <a:r>
              <a:rPr lang="en-US" sz="1400" dirty="0" smtClean="0"/>
              <a:t>. </a:t>
            </a:r>
          </a:p>
          <a:p>
            <a:pPr marL="285750" indent="-285750">
              <a:buFont typeface="Arial" panose="020B0604020202020204" pitchFamily="34" charset="0"/>
              <a:buChar char="•"/>
            </a:pPr>
            <a:r>
              <a:rPr lang="en-US" sz="1400" dirty="0" smtClean="0">
                <a:solidFill>
                  <a:schemeClr val="tx1"/>
                </a:solidFill>
              </a:rPr>
              <a:t>For each aggregation  </a:t>
            </a:r>
            <a:r>
              <a:rPr lang="en-US" sz="1400" b="1" dirty="0" smtClean="0">
                <a:solidFill>
                  <a:schemeClr val="tx1"/>
                </a:solidFill>
              </a:rPr>
              <a:t>relative median</a:t>
            </a:r>
            <a:r>
              <a:rPr lang="en-US" sz="1400" dirty="0" smtClean="0">
                <a:solidFill>
                  <a:schemeClr val="tx1"/>
                </a:solidFill>
              </a:rPr>
              <a:t> is calculated, </a:t>
            </a:r>
            <a:r>
              <a:rPr lang="en-US" sz="1400" dirty="0">
                <a:solidFill>
                  <a:schemeClr val="tx1"/>
                </a:solidFill>
              </a:rPr>
              <a:t>for </a:t>
            </a:r>
            <a:r>
              <a:rPr lang="en-US" sz="1400" dirty="0" smtClean="0">
                <a:solidFill>
                  <a:schemeClr val="tx1"/>
                </a:solidFill>
              </a:rPr>
              <a:t>example:  for each product </a:t>
            </a:r>
            <a:r>
              <a:rPr lang="en-US" sz="1400" b="1" dirty="0"/>
              <a:t>RETAILPACKPRICE</a:t>
            </a:r>
            <a:r>
              <a:rPr lang="en-US" sz="1400" dirty="0"/>
              <a:t> </a:t>
            </a:r>
            <a:r>
              <a:rPr lang="en-US" sz="1400" dirty="0" smtClean="0"/>
              <a:t>is divided to its </a:t>
            </a:r>
            <a:r>
              <a:rPr lang="en-US" sz="1400" b="1" dirty="0" smtClean="0"/>
              <a:t>REGION median of RETAILPACKPRICE. </a:t>
            </a:r>
            <a:r>
              <a:rPr lang="en-US" sz="1400" dirty="0" smtClean="0"/>
              <a:t>In the feature we will see that these relative features  are very important for models.</a:t>
            </a:r>
          </a:p>
          <a:p>
            <a:pPr marL="285750" indent="-285750">
              <a:buFont typeface="Arial" panose="020B0604020202020204" pitchFamily="34" charset="0"/>
              <a:buChar char="•"/>
            </a:pPr>
            <a:r>
              <a:rPr lang="en-US" sz="1400" dirty="0" smtClean="0">
                <a:solidFill>
                  <a:schemeClr val="tx1"/>
                </a:solidFill>
              </a:rPr>
              <a:t>For </a:t>
            </a:r>
            <a:r>
              <a:rPr lang="en-US" sz="1400" dirty="0">
                <a:solidFill>
                  <a:schemeClr val="tx1"/>
                </a:solidFill>
              </a:rPr>
              <a:t>numeric features </a:t>
            </a:r>
            <a:r>
              <a:rPr lang="en-US" sz="1400" b="1" dirty="0">
                <a:solidFill>
                  <a:schemeClr val="tx1"/>
                </a:solidFill>
              </a:rPr>
              <a:t>LEN</a:t>
            </a:r>
            <a:r>
              <a:rPr lang="en-US" sz="1400" dirty="0">
                <a:solidFill>
                  <a:schemeClr val="tx1"/>
                </a:solidFill>
              </a:rPr>
              <a:t> and </a:t>
            </a:r>
            <a:r>
              <a:rPr lang="en-US" sz="1400" b="1" dirty="0" smtClean="0">
                <a:solidFill>
                  <a:schemeClr val="tx1"/>
                </a:solidFill>
              </a:rPr>
              <a:t>RETAILPACKPRICE </a:t>
            </a:r>
            <a:r>
              <a:rPr lang="en-US" sz="1400" dirty="0" smtClean="0">
                <a:solidFill>
                  <a:schemeClr val="tx1"/>
                </a:solidFill>
              </a:rPr>
              <a:t>polynomial degrees are added (0.5, 2, 3) </a:t>
            </a:r>
          </a:p>
        </p:txBody>
      </p:sp>
      <p:sp>
        <p:nvSpPr>
          <p:cNvPr id="31" name="TextBox 30"/>
          <p:cNvSpPr txBox="1"/>
          <p:nvPr/>
        </p:nvSpPr>
        <p:spPr>
          <a:xfrm>
            <a:off x="247495" y="5526233"/>
            <a:ext cx="2462785" cy="369332"/>
          </a:xfrm>
          <a:prstGeom prst="rect">
            <a:avLst/>
          </a:prstGeom>
          <a:noFill/>
        </p:spPr>
        <p:txBody>
          <a:bodyPr wrap="square" rtlCol="0">
            <a:spAutoFit/>
          </a:bodyPr>
          <a:lstStyle/>
          <a:p>
            <a:pPr marL="342900" indent="-342900" algn="ctr">
              <a:buFont typeface="Arial" panose="020B0604020202020204" pitchFamily="34" charset="0"/>
              <a:buChar char="•"/>
            </a:pPr>
            <a:r>
              <a:rPr lang="en-US" dirty="0" smtClean="0">
                <a:solidFill>
                  <a:schemeClr val="accent2"/>
                </a:solidFill>
              </a:rPr>
              <a:t>Feature Engineering </a:t>
            </a:r>
          </a:p>
        </p:txBody>
      </p:sp>
    </p:spTree>
    <p:extLst>
      <p:ext uri="{BB962C8B-B14F-4D97-AF65-F5344CB8AC3E}">
        <p14:creationId xmlns:p14="http://schemas.microsoft.com/office/powerpoint/2010/main" val="509028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1652</Words>
  <Application>Microsoft Office PowerPoint</Application>
  <PresentationFormat>Widescreen</PresentationFormat>
  <Paragraphs>190</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Melkonyan,Ani,YEREVAN,CCSD</dc:creator>
  <cp:lastModifiedBy>Melkonyan,Ani,YEREVAN,CCSD</cp:lastModifiedBy>
  <cp:revision>125</cp:revision>
  <dcterms:created xsi:type="dcterms:W3CDTF">2018-12-24T15:46:33Z</dcterms:created>
  <dcterms:modified xsi:type="dcterms:W3CDTF">2018-12-27T00:37:43Z</dcterms:modified>
</cp:coreProperties>
</file>