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6858000" cx="12192000"/>
  <p:notesSz cx="6858000" cy="9144000"/>
  <p:embeddedFontLst>
    <p:embeddedFont>
      <p:font typeface="Roboto"/>
      <p:regular r:id="rId29"/>
      <p:bold r:id="rId30"/>
      <p:italic r:id="rId31"/>
      <p:boldItalic r:id="rId32"/>
    </p:embeddedFont>
    <p:embeddedFont>
      <p:font typeface="Helvetica Neue"/>
      <p:regular r:id="rId33"/>
      <p:bold r:id="rId34"/>
      <p:italic r:id="rId35"/>
      <p:boldItalic r:id="rId36"/>
    </p:embeddedFont>
    <p:embeddedFont>
      <p:font typeface="Merriweather"/>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erriweather-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33" Type="http://schemas.openxmlformats.org/officeDocument/2006/relationships/font" Target="fonts/HelveticaNeue-regular.fntdata"/><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35" Type="http://schemas.openxmlformats.org/officeDocument/2006/relationships/font" Target="fonts/HelveticaNeue-italic.fntdata"/><Relationship Id="rId12" Type="http://schemas.openxmlformats.org/officeDocument/2006/relationships/slide" Target="slides/slide7.xml"/><Relationship Id="rId34" Type="http://schemas.openxmlformats.org/officeDocument/2006/relationships/font" Target="fonts/HelveticaNeue-bold.fntdata"/><Relationship Id="rId15" Type="http://schemas.openxmlformats.org/officeDocument/2006/relationships/slide" Target="slides/slide10.xml"/><Relationship Id="rId37" Type="http://schemas.openxmlformats.org/officeDocument/2006/relationships/font" Target="fonts/Merriweather-regular.fntdata"/><Relationship Id="rId14" Type="http://schemas.openxmlformats.org/officeDocument/2006/relationships/slide" Target="slides/slide9.xml"/><Relationship Id="rId36" Type="http://schemas.openxmlformats.org/officeDocument/2006/relationships/font" Target="fonts/HelveticaNeue-boldItalic.fntdata"/><Relationship Id="rId17" Type="http://schemas.openxmlformats.org/officeDocument/2006/relationships/slide" Target="slides/slide12.xml"/><Relationship Id="rId39" Type="http://schemas.openxmlformats.org/officeDocument/2006/relationships/font" Target="fonts/Merriweather-italic.fntdata"/><Relationship Id="rId16" Type="http://schemas.openxmlformats.org/officeDocument/2006/relationships/slide" Target="slides/slide11.xml"/><Relationship Id="rId38" Type="http://schemas.openxmlformats.org/officeDocument/2006/relationships/font" Target="fonts/Merriweather-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Boosting_(meta-algorithm)"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Normal_distribution" TargetMode="External"/><Relationship Id="rId3" Type="http://schemas.openxmlformats.org/officeDocument/2006/relationships/hyperlink" Target="https://en.wikipedia.org/wiki/Binomial_proportion_confidence_interval#cite_note-Wallis2013-2" TargetMode="External"/><Relationship Id="rId4" Type="http://schemas.openxmlformats.org/officeDocument/2006/relationships/hyperlink" Target="https://en.wikipedia.org/wiki/Central_limit_theorem" TargetMode="External"/><Relationship Id="rId9" Type="http://schemas.openxmlformats.org/officeDocument/2006/relationships/hyperlink" Target="https://en.wikipedia.org/wiki/Probit" TargetMode="External"/><Relationship Id="rId5" Type="http://schemas.openxmlformats.org/officeDocument/2006/relationships/hyperlink" Target="https://en.wikipedia.org/wiki/Binomial_proportion_confidence_interval#cite_note-Brown2001-3" TargetMode="External"/><Relationship Id="rId6" Type="http://schemas.openxmlformats.org/officeDocument/2006/relationships/hyperlink" Target="https://en.wikipedia.org/wiki/Binomial_proportion_confidence_interval#cite_note-Brown2001-3" TargetMode="External"/><Relationship Id="rId7" Type="http://schemas.openxmlformats.org/officeDocument/2006/relationships/hyperlink" Target="https://en.wikipedia.org/wiki/Quantile" TargetMode="External"/><Relationship Id="rId8" Type="http://schemas.openxmlformats.org/officeDocument/2006/relationships/hyperlink" Target="https://en.wikipedia.org/wiki/Standard_normal_distribution"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Median" TargetMode="External"/><Relationship Id="rId3" Type="http://schemas.openxmlformats.org/officeDocument/2006/relationships/hyperlink" Target="https://en.wikipedia.org/wiki/Sample_(statistics)"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Linear model </a:t>
            </a:r>
            <a:r>
              <a:rPr lang="en-US"/>
              <a:t>assume that the true relationship between X and Y takes the form Y = β 0 + β 1 X + </a:t>
            </a:r>
            <a:r>
              <a:rPr b="1" lang="en-US"/>
              <a:t>e</a:t>
            </a:r>
            <a:r>
              <a:rPr lang="en-US"/>
              <a:t>, where </a:t>
            </a:r>
            <a:r>
              <a:rPr b="1" lang="en-US"/>
              <a:t>e</a:t>
            </a:r>
            <a:r>
              <a:rPr lang="en-US"/>
              <a:t> is a mean-zero random error term. The error term is a catch-all for what we miss with this simple model: the true relationship is probably not linear, there may be other variables that cause variation in Y , and there may be measurement error. We typically assume that the error term is </a:t>
            </a:r>
            <a:r>
              <a:rPr lang="en-US"/>
              <a:t>i</a:t>
            </a:r>
            <a:r>
              <a:rPr lang="en-US"/>
              <a:t>ndependent of X.</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Decision tree based models involve segmenting the predictor space into a number of simple regions. In order to make a prediction for a given observation, we typically use the mean or the mode of the training observations in the region to which it belongs. Since the set of splitting rules used to segment the predictor space can be summarized in a tree, these types of approaches are known as decision tree methods.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Bagging: </a:t>
            </a:r>
            <a:endParaRPr/>
          </a:p>
          <a:p>
            <a:pPr indent="0" lvl="0" marL="0" rtl="0" algn="l">
              <a:spcBef>
                <a:spcPts val="0"/>
              </a:spcBef>
              <a:spcAft>
                <a:spcPts val="0"/>
              </a:spcAft>
              <a:buNone/>
            </a:pPr>
            <a:r>
              <a:rPr lang="en-US"/>
              <a:t>To apply bagging to regression trees, we simply construct B regression trees using B bootstrapped training sets, and average the resulting predictions. These trees are grown deep, and are not pruned. Hence each individual tree has high variance, but low bias. Averaging these B trees reduces the variance.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RandomForest:</a:t>
            </a:r>
            <a:endParaRPr/>
          </a:p>
          <a:p>
            <a:pPr indent="0" lvl="0" marL="0" rtl="0" algn="l">
              <a:spcBef>
                <a:spcPts val="0"/>
              </a:spcBef>
              <a:spcAft>
                <a:spcPts val="0"/>
              </a:spcAft>
              <a:buNone/>
            </a:pPr>
            <a:r>
              <a:rPr lang="en-US"/>
              <a:t>As in bagging, we build a number of decision trees on bootstrapped training samples. But when building these decision trees, each time a split in a tree is considered, a random sample of m predictors is chosen as split candidates from the full set of p predictors. The split is allowed to use only one of those m predictors. A fresh sample of m predictors is taken at each split.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ExtraTrees:</a:t>
            </a:r>
            <a:endParaRPr/>
          </a:p>
          <a:p>
            <a:pPr indent="0" lvl="0" marL="0" rtl="0" algn="l">
              <a:spcBef>
                <a:spcPts val="0"/>
              </a:spcBef>
              <a:spcAft>
                <a:spcPts val="0"/>
              </a:spcAft>
              <a:buNone/>
            </a:pPr>
            <a:r>
              <a:rPr lang="en-US" sz="1050">
                <a:solidFill>
                  <a:srgbClr val="222222"/>
                </a:solidFill>
                <a:highlight>
                  <a:srgbClr val="FFFFFF"/>
                </a:highlight>
                <a:latin typeface="Arial"/>
                <a:ea typeface="Arial"/>
                <a:cs typeface="Arial"/>
                <a:sym typeface="Arial"/>
              </a:rPr>
              <a:t>While similar to ordinary random forests in that they are an ensemble of individual trees, there are two main differences: first, each tree is trained using the whole learning sample (rather than a bootstrap sample), and second, the top-down splitting in the tree learner is randomized. Instead of computing the locally </a:t>
            </a:r>
            <a:r>
              <a:rPr i="1" lang="en-US" sz="1050">
                <a:solidFill>
                  <a:srgbClr val="222222"/>
                </a:solidFill>
                <a:highlight>
                  <a:srgbClr val="FFFFFF"/>
                </a:highlight>
                <a:latin typeface="Arial"/>
                <a:ea typeface="Arial"/>
                <a:cs typeface="Arial"/>
                <a:sym typeface="Arial"/>
              </a:rPr>
              <a:t>optimal</a:t>
            </a:r>
            <a:r>
              <a:rPr lang="en-US" sz="1050">
                <a:solidFill>
                  <a:srgbClr val="222222"/>
                </a:solidFill>
                <a:highlight>
                  <a:srgbClr val="FFFFFF"/>
                </a:highlight>
                <a:latin typeface="Arial"/>
                <a:ea typeface="Arial"/>
                <a:cs typeface="Arial"/>
                <a:sym typeface="Arial"/>
              </a:rPr>
              <a:t> cut-point for each feature under consideration, a </a:t>
            </a:r>
            <a:r>
              <a:rPr i="1" lang="en-US" sz="1050">
                <a:solidFill>
                  <a:srgbClr val="222222"/>
                </a:solidFill>
                <a:highlight>
                  <a:srgbClr val="FFFFFF"/>
                </a:highlight>
                <a:latin typeface="Arial"/>
                <a:ea typeface="Arial"/>
                <a:cs typeface="Arial"/>
                <a:sym typeface="Arial"/>
              </a:rPr>
              <a:t>random</a:t>
            </a:r>
            <a:r>
              <a:rPr lang="en-US" sz="1050">
                <a:solidFill>
                  <a:srgbClr val="222222"/>
                </a:solidFill>
                <a:highlight>
                  <a:srgbClr val="FFFFFF"/>
                </a:highlight>
                <a:latin typeface="Arial"/>
                <a:ea typeface="Arial"/>
                <a:cs typeface="Arial"/>
                <a:sym typeface="Arial"/>
              </a:rPr>
              <a:t> cut-point is selected. This value is selected from a uniform distribution within the feature's empirical range (in the tree's training set). Then, of all the randomly generated splits, the split that yields the highest score is chosen to split the node. Similar to ordinary random forests, the number of randomly selected features to be considered at each node can be specified.</a:t>
            </a:r>
            <a:endParaRPr sz="1050">
              <a:solidFill>
                <a:srgbClr val="222222"/>
              </a:solidFill>
              <a:highlight>
                <a:srgbClr val="FFFFFF"/>
              </a:highlight>
              <a:latin typeface="Arial"/>
              <a:ea typeface="Arial"/>
              <a:cs typeface="Arial"/>
              <a:sym typeface="Arial"/>
            </a:endParaRPr>
          </a:p>
          <a:p>
            <a:pPr indent="0" lvl="0" marL="0" rtl="0" algn="l">
              <a:spcBef>
                <a:spcPts val="0"/>
              </a:spcBef>
              <a:spcAft>
                <a:spcPts val="0"/>
              </a:spcAft>
              <a:buNone/>
            </a:pPr>
            <a:r>
              <a:t/>
            </a:r>
            <a:endParaRPr sz="1050">
              <a:solidFill>
                <a:srgbClr val="222222"/>
              </a:solidFill>
              <a:highlight>
                <a:srgbClr val="FFFFFF"/>
              </a:highlight>
              <a:latin typeface="Arial"/>
              <a:ea typeface="Arial"/>
              <a:cs typeface="Arial"/>
              <a:sym typeface="Arial"/>
            </a:endParaRPr>
          </a:p>
          <a:p>
            <a:pPr indent="0" lvl="0" marL="0" rtl="0" algn="l">
              <a:spcBef>
                <a:spcPts val="0"/>
              </a:spcBef>
              <a:spcAft>
                <a:spcPts val="0"/>
              </a:spcAft>
              <a:buNone/>
            </a:pPr>
            <a:r>
              <a:rPr lang="en-US" sz="1050">
                <a:solidFill>
                  <a:srgbClr val="222222"/>
                </a:solidFill>
                <a:highlight>
                  <a:srgbClr val="FFFFFF"/>
                </a:highlight>
                <a:latin typeface="Arial"/>
                <a:ea typeface="Arial"/>
                <a:cs typeface="Arial"/>
                <a:sym typeface="Arial"/>
              </a:rPr>
              <a:t>Boosting:</a:t>
            </a:r>
            <a:endParaRPr sz="1050">
              <a:solidFill>
                <a:srgbClr val="222222"/>
              </a:solidFill>
              <a:highlight>
                <a:srgbClr val="FFFFFF"/>
              </a:highlight>
              <a:latin typeface="Arial"/>
              <a:ea typeface="Arial"/>
              <a:cs typeface="Arial"/>
              <a:sym typeface="Arial"/>
            </a:endParaRPr>
          </a:p>
          <a:p>
            <a:pPr indent="0" lvl="0" marL="0" marR="50800" rtl="0" algn="l">
              <a:lnSpc>
                <a:spcPct val="115000"/>
              </a:lnSpc>
              <a:spcBef>
                <a:spcPts val="1100"/>
              </a:spcBef>
              <a:spcAft>
                <a:spcPts val="0"/>
              </a:spcAft>
              <a:buClr>
                <a:srgbClr val="000000"/>
              </a:buClr>
              <a:buSzPts val="1100"/>
              <a:buFont typeface="Arial"/>
              <a:buNone/>
            </a:pPr>
            <a:r>
              <a:rPr lang="en-US" sz="1050">
                <a:solidFill>
                  <a:srgbClr val="3A4145"/>
                </a:solidFill>
                <a:latin typeface="Merriweather"/>
                <a:ea typeface="Merriweather"/>
                <a:cs typeface="Merriweather"/>
                <a:sym typeface="Merriweather"/>
              </a:rPr>
              <a:t>Instead of creating a single powerful model, </a:t>
            </a:r>
            <a:r>
              <a:rPr lang="en-US" sz="1050" u="sng">
                <a:solidFill>
                  <a:schemeClr val="hlink"/>
                </a:solidFill>
                <a:latin typeface="Merriweather"/>
                <a:ea typeface="Merriweather"/>
                <a:cs typeface="Merriweather"/>
                <a:sym typeface="Merriweather"/>
                <a:hlinkClick r:id="rId2"/>
              </a:rPr>
              <a:t>boosting</a:t>
            </a:r>
            <a:r>
              <a:rPr lang="en-US" sz="1050">
                <a:solidFill>
                  <a:srgbClr val="3A4145"/>
                </a:solidFill>
                <a:latin typeface="Merriweather"/>
                <a:ea typeface="Merriweather"/>
                <a:cs typeface="Merriweather"/>
                <a:sym typeface="Merriweather"/>
              </a:rPr>
              <a:t> combines multiple simple models into a single composite model. The idea is that, as we introduce more and more simple models, the overall model becomes stronger and stronger. In boosting terminology, the simple models are called </a:t>
            </a:r>
            <a:r>
              <a:rPr i="1" lang="en-US" sz="1050">
                <a:solidFill>
                  <a:srgbClr val="3A4145"/>
                </a:solidFill>
                <a:latin typeface="Merriweather"/>
                <a:ea typeface="Merriweather"/>
                <a:cs typeface="Merriweather"/>
                <a:sym typeface="Merriweather"/>
              </a:rPr>
              <a:t>weak models</a:t>
            </a:r>
            <a:r>
              <a:rPr lang="en-US" sz="1050">
                <a:solidFill>
                  <a:srgbClr val="3A4145"/>
                </a:solidFill>
                <a:latin typeface="Merriweather"/>
                <a:ea typeface="Merriweather"/>
                <a:cs typeface="Merriweather"/>
                <a:sym typeface="Merriweather"/>
              </a:rPr>
              <a:t> or </a:t>
            </a:r>
            <a:r>
              <a:rPr i="1" lang="en-US" sz="1050">
                <a:solidFill>
                  <a:srgbClr val="3A4145"/>
                </a:solidFill>
                <a:latin typeface="Merriweather"/>
                <a:ea typeface="Merriweather"/>
                <a:cs typeface="Merriweather"/>
                <a:sym typeface="Merriweather"/>
              </a:rPr>
              <a:t>weak learners</a:t>
            </a:r>
            <a:r>
              <a:rPr lang="en-US" sz="1050">
                <a:solidFill>
                  <a:srgbClr val="3A4145"/>
                </a:solidFill>
                <a:latin typeface="Merriweather"/>
                <a:ea typeface="Merriweather"/>
                <a:cs typeface="Merriweather"/>
                <a:sym typeface="Merriweather"/>
              </a:rPr>
              <a:t>.</a:t>
            </a:r>
            <a:endParaRPr sz="1050">
              <a:solidFill>
                <a:srgbClr val="3A4145"/>
              </a:solidFill>
              <a:latin typeface="Merriweather"/>
              <a:ea typeface="Merriweather"/>
              <a:cs typeface="Merriweather"/>
              <a:sym typeface="Merriweather"/>
            </a:endParaRPr>
          </a:p>
          <a:p>
            <a:pPr indent="0" lvl="0" marL="0" marR="50800" rtl="0" algn="l">
              <a:lnSpc>
                <a:spcPct val="115000"/>
              </a:lnSpc>
              <a:spcBef>
                <a:spcPts val="1100"/>
              </a:spcBef>
              <a:spcAft>
                <a:spcPts val="0"/>
              </a:spcAft>
              <a:buClr>
                <a:srgbClr val="000000"/>
              </a:buClr>
              <a:buSzPts val="1100"/>
              <a:buFont typeface="Arial"/>
              <a:buNone/>
            </a:pPr>
            <a:r>
              <a:rPr lang="en-US" sz="1050">
                <a:solidFill>
                  <a:srgbClr val="3A4145"/>
                </a:solidFill>
                <a:latin typeface="Merriweather"/>
                <a:ea typeface="Merriweather"/>
                <a:cs typeface="Merriweather"/>
                <a:sym typeface="Merriweather"/>
              </a:rPr>
              <a:t>To improve its predictions, gradient boosting looks at the difference between its current approximation, y_pred, and the known correct target vector, y_true, which is called the residual, y_true - y_pred. It then trains a weak model that maps feature vector  to that residual vector. Adding a residual predicted by a weak model to an existing model's approximation nudges the model towards the correct target. Adding lots of these nudges, improves the overall models approximation. The residual is negative gradient of L2 loss. </a:t>
            </a:r>
            <a:endParaRPr sz="1050">
              <a:solidFill>
                <a:srgbClr val="3A4145"/>
              </a:solidFill>
              <a:latin typeface="Merriweather"/>
              <a:ea typeface="Merriweather"/>
              <a:cs typeface="Merriweather"/>
              <a:sym typeface="Merriweather"/>
            </a:endParaRPr>
          </a:p>
          <a:p>
            <a:pPr indent="0" lvl="0" marL="0" rtl="0" algn="l">
              <a:spcBef>
                <a:spcPts val="1100"/>
              </a:spcBef>
              <a:spcAft>
                <a:spcPts val="0"/>
              </a:spcAft>
              <a:buNone/>
            </a:pPr>
            <a:r>
              <a:t/>
            </a:r>
            <a:endParaRPr sz="1050">
              <a:solidFill>
                <a:srgbClr val="222222"/>
              </a:solidFill>
              <a:highlight>
                <a:srgbClr val="FFFFFF"/>
              </a:highlight>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309" name="Google Shape;30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4ae04b4ad0_0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Once the regions R 1 , . . . , R J have been created, we predict the response for a given test observation using the mean of the training observations in the region to which that test observation belongs. c_m is mean or mode</a:t>
            </a:r>
            <a:endParaRPr/>
          </a:p>
          <a:p>
            <a:pPr indent="0" lvl="0" marL="0" rtl="0" algn="l">
              <a:spcBef>
                <a:spcPts val="0"/>
              </a:spcBef>
              <a:spcAft>
                <a:spcPts val="0"/>
              </a:spcAft>
              <a:buNone/>
            </a:pPr>
            <a:r>
              <a:t/>
            </a:r>
            <a:endParaRPr/>
          </a:p>
        </p:txBody>
      </p:sp>
      <p:sp>
        <p:nvSpPr>
          <p:cNvPr id="339" name="Google Shape;339;g4ae04b4ad0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4ae04b4ad0_0_5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g4ae04b4ad0_0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Google Shape;421;g4ae04b4ad0_0_10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22" name="Google Shape;422;g4ae04b4ad0_0_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0" name="Shape 440"/>
        <p:cNvGrpSpPr/>
        <p:nvPr/>
      </p:nvGrpSpPr>
      <p:grpSpPr>
        <a:xfrm>
          <a:off x="0" y="0"/>
          <a:ext cx="0" cy="0"/>
          <a:chOff x="0" y="0"/>
          <a:chExt cx="0" cy="0"/>
        </a:xfrm>
      </p:grpSpPr>
      <p:sp>
        <p:nvSpPr>
          <p:cNvPr id="441" name="Google Shape;44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2" name="Google Shape;442;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lang="en-US"/>
              <a:t>The ROC curve is a popular graphic for simultaneously displaying the two types of errors for all possible thresholds. The overall performance of a classifier, summarized over all possible thresholds, is given by the area under the (ROC) curve (AUC). An ideal ROC curve will hug the top left corner, so the larger the AUC the better the classifier.</a:t>
            </a:r>
            <a:endParaRPr/>
          </a:p>
          <a:p>
            <a:pPr indent="0" lvl="0" marL="0" rtl="0" algn="l">
              <a:spcBef>
                <a:spcPts val="0"/>
              </a:spcBef>
              <a:spcAft>
                <a:spcPts val="0"/>
              </a:spcAft>
              <a:buClr>
                <a:schemeClr val="dk1"/>
              </a:buClr>
              <a:buSzPts val="1100"/>
              <a:buFont typeface="Arial"/>
              <a:buNone/>
            </a:pPr>
            <a:r>
              <a:t/>
            </a:r>
            <a:endParaRPr/>
          </a:p>
        </p:txBody>
      </p:sp>
      <p:sp>
        <p:nvSpPr>
          <p:cNvPr id="443" name="Google Shape;443;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3" name="Shape 463"/>
        <p:cNvGrpSpPr/>
        <p:nvPr/>
      </p:nvGrpSpPr>
      <p:grpSpPr>
        <a:xfrm>
          <a:off x="0" y="0"/>
          <a:ext cx="0" cy="0"/>
          <a:chOff x="0" y="0"/>
          <a:chExt cx="0" cy="0"/>
        </a:xfrm>
      </p:grpSpPr>
      <p:sp>
        <p:nvSpPr>
          <p:cNvPr id="464" name="Google Shape;46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5" name="Google Shape;465;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6" name="Google Shape;466;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2" name="Shape 482"/>
        <p:cNvGrpSpPr/>
        <p:nvPr/>
      </p:nvGrpSpPr>
      <p:grpSpPr>
        <a:xfrm>
          <a:off x="0" y="0"/>
          <a:ext cx="0" cy="0"/>
          <a:chOff x="0" y="0"/>
          <a:chExt cx="0" cy="0"/>
        </a:xfrm>
      </p:grpSpPr>
      <p:sp>
        <p:nvSpPr>
          <p:cNvPr id="483" name="Google Shape;483;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4" name="Google Shape;48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1" name="Shape 501"/>
        <p:cNvGrpSpPr/>
        <p:nvPr/>
      </p:nvGrpSpPr>
      <p:grpSpPr>
        <a:xfrm>
          <a:off x="0" y="0"/>
          <a:ext cx="0" cy="0"/>
          <a:chOff x="0" y="0"/>
          <a:chExt cx="0" cy="0"/>
        </a:xfrm>
      </p:grpSpPr>
      <p:sp>
        <p:nvSpPr>
          <p:cNvPr id="502" name="Google Shape;502;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sz="1150">
                <a:solidFill>
                  <a:srgbClr val="242729"/>
                </a:solidFill>
                <a:latin typeface="Arial"/>
                <a:ea typeface="Arial"/>
                <a:cs typeface="Arial"/>
                <a:sym typeface="Arial"/>
              </a:rPr>
              <a:t>You estimating the true value based on your data. True value is a fixed but unknown quantity. In contrast, your estimate </a:t>
            </a:r>
            <a:r>
              <a:rPr i="1" lang="en-US" sz="1150">
                <a:solidFill>
                  <a:srgbClr val="242729"/>
                </a:solidFill>
                <a:latin typeface="Arial"/>
                <a:ea typeface="Arial"/>
                <a:cs typeface="Arial"/>
                <a:sym typeface="Arial"/>
              </a:rPr>
              <a:t>is</a:t>
            </a:r>
            <a:r>
              <a:rPr lang="en-US" sz="1150">
                <a:solidFill>
                  <a:srgbClr val="242729"/>
                </a:solidFill>
                <a:latin typeface="Arial"/>
                <a:ea typeface="Arial"/>
                <a:cs typeface="Arial"/>
                <a:sym typeface="Arial"/>
              </a:rPr>
              <a:t> a random variable as it depends on your data </a:t>
            </a:r>
            <a:r>
              <a:rPr lang="en-US" sz="1350">
                <a:solidFill>
                  <a:srgbClr val="242729"/>
                </a:solidFill>
                <a:latin typeface="Arial"/>
                <a:ea typeface="Arial"/>
                <a:cs typeface="Arial"/>
                <a:sym typeface="Arial"/>
              </a:rPr>
              <a:t>x</a:t>
            </a:r>
            <a:r>
              <a:rPr lang="en-US" sz="1150">
                <a:solidFill>
                  <a:srgbClr val="242729"/>
                </a:solidFill>
                <a:latin typeface="Arial"/>
                <a:ea typeface="Arial"/>
                <a:cs typeface="Arial"/>
                <a:sym typeface="Arial"/>
              </a:rPr>
              <a:t>x which was generated from your data generating process. Thus, you realize that you get different estimates each time you repeat your study.</a:t>
            </a:r>
            <a:endParaRPr sz="1150">
              <a:solidFill>
                <a:srgbClr val="242729"/>
              </a:solidFill>
              <a:latin typeface="Arial"/>
              <a:ea typeface="Arial"/>
              <a:cs typeface="Arial"/>
              <a:sym typeface="Arial"/>
            </a:endParaRPr>
          </a:p>
          <a:p>
            <a:pPr indent="0" lvl="0" marL="0" rtl="0" algn="l">
              <a:lnSpc>
                <a:spcPct val="115000"/>
              </a:lnSpc>
              <a:spcBef>
                <a:spcPts val="1100"/>
              </a:spcBef>
              <a:spcAft>
                <a:spcPts val="0"/>
              </a:spcAft>
              <a:buNone/>
            </a:pPr>
            <a:r>
              <a:rPr lang="en-US" sz="1150">
                <a:solidFill>
                  <a:srgbClr val="242729"/>
                </a:solidFill>
                <a:latin typeface="Arial"/>
                <a:ea typeface="Arial"/>
                <a:cs typeface="Arial"/>
                <a:sym typeface="Arial"/>
              </a:rPr>
              <a:t>The above understanding leads to the following methodology to assess where the true parameter is in relation to your estimate. Define an interval, </a:t>
            </a:r>
            <a:r>
              <a:rPr lang="en-US" sz="1350">
                <a:solidFill>
                  <a:srgbClr val="242729"/>
                </a:solidFill>
                <a:latin typeface="Arial"/>
                <a:ea typeface="Arial"/>
                <a:cs typeface="Arial"/>
                <a:sym typeface="Arial"/>
              </a:rPr>
              <a:t>I≡[lb(x),ub(x)]</a:t>
            </a:r>
            <a:r>
              <a:rPr lang="en-US" sz="1150">
                <a:solidFill>
                  <a:srgbClr val="242729"/>
                </a:solidFill>
                <a:latin typeface="Arial"/>
                <a:ea typeface="Arial"/>
                <a:cs typeface="Arial"/>
                <a:sym typeface="Arial"/>
              </a:rPr>
              <a:t>I≡[lb(x),ub(x)] with the following property:</a:t>
            </a:r>
            <a:endParaRPr sz="1150">
              <a:solidFill>
                <a:srgbClr val="242729"/>
              </a:solidFill>
              <a:latin typeface="Arial"/>
              <a:ea typeface="Arial"/>
              <a:cs typeface="Arial"/>
              <a:sym typeface="Arial"/>
            </a:endParaRPr>
          </a:p>
          <a:p>
            <a:pPr indent="0" lvl="0" marL="0" rtl="0" algn="l">
              <a:lnSpc>
                <a:spcPct val="115000"/>
              </a:lnSpc>
              <a:spcBef>
                <a:spcPts val="1100"/>
              </a:spcBef>
              <a:spcAft>
                <a:spcPts val="0"/>
              </a:spcAft>
              <a:buNone/>
            </a:pPr>
            <a:r>
              <a:rPr lang="en-US" sz="1350">
                <a:solidFill>
                  <a:srgbClr val="242729"/>
                </a:solidFill>
                <a:latin typeface="Arial"/>
                <a:ea typeface="Arial"/>
                <a:cs typeface="Arial"/>
                <a:sym typeface="Arial"/>
              </a:rPr>
              <a:t>P(θ∈I)=0.95</a:t>
            </a:r>
            <a:endParaRPr sz="1350">
              <a:solidFill>
                <a:srgbClr val="242729"/>
              </a:solidFill>
              <a:latin typeface="Arial"/>
              <a:ea typeface="Arial"/>
              <a:cs typeface="Arial"/>
              <a:sym typeface="Arial"/>
            </a:endParaRPr>
          </a:p>
          <a:p>
            <a:pPr indent="0" lvl="0" marL="0" rtl="0" algn="l">
              <a:spcBef>
                <a:spcPts val="1100"/>
              </a:spcBef>
              <a:spcAft>
                <a:spcPts val="0"/>
              </a:spcAft>
              <a:buClr>
                <a:schemeClr val="dk1"/>
              </a:buClr>
              <a:buSzPts val="1100"/>
              <a:buFont typeface="Arial"/>
              <a:buNone/>
            </a:pPr>
            <a:r>
              <a:rPr lang="en-US" sz="1150">
                <a:solidFill>
                  <a:srgbClr val="242729"/>
                </a:solidFill>
                <a:highlight>
                  <a:srgbClr val="FFFFFF"/>
                </a:highlight>
                <a:latin typeface="Arial"/>
                <a:ea typeface="Arial"/>
                <a:cs typeface="Arial"/>
                <a:sym typeface="Arial"/>
              </a:rPr>
              <a:t>An interval constructed like the above is what is called a confidence interval. Since, the true value is unknown but fixed, the true value is either in the interval or outside the interval. The confidence interval then is a statement about the likelihood that the interval we obtain actually has the true parameter value. Thus, the probability statement is about the interval (i.e., the chances that interval which has the true value or not) rather than about the location of the true parameter value.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sz="1150">
                <a:solidFill>
                  <a:srgbClr val="242729"/>
                </a:solidFill>
                <a:highlight>
                  <a:srgbClr val="FFFFFF"/>
                </a:highlight>
                <a:latin typeface="Arial"/>
                <a:ea typeface="Arial"/>
                <a:cs typeface="Arial"/>
                <a:sym typeface="Arial"/>
              </a:rPr>
              <a:t>As a result, to express uncertainty in our knowledge after an experiment, the frequentist approach uses a "confidence interval" -- a range of values designed to include the true value of the parameter with some minimum probability, say 95%. A frequentist will design the experiment and 95% confidence interval procedure so that out of every 100 experiments run start to finish, at least 95 of the resulting confidence intervals will be expected to include the true value of the parameter. The other 5 might be slightly wrong, or they might be complete nonsense -- formally speaking that's ok as far as the approach is concerned, as long as 95 out of 100 inferences are correct. (Of course we would prefer them to be slightly wrong, not total nonsense.)</a:t>
            </a:r>
            <a:endParaRPr sz="1150">
              <a:solidFill>
                <a:srgbClr val="242729"/>
              </a:solidFill>
              <a:highlight>
                <a:srgbClr val="FFFFFF"/>
              </a:highlight>
              <a:latin typeface="Arial"/>
              <a:ea typeface="Arial"/>
              <a:cs typeface="Arial"/>
              <a:sym typeface="Arial"/>
            </a:endParaRPr>
          </a:p>
          <a:p>
            <a:pPr indent="0" lvl="0" marL="0" rtl="0" algn="l">
              <a:spcBef>
                <a:spcPts val="0"/>
              </a:spcBef>
              <a:spcAft>
                <a:spcPts val="0"/>
              </a:spcAft>
              <a:buNone/>
            </a:pPr>
            <a:r>
              <a:t/>
            </a:r>
            <a:endParaRPr sz="1150">
              <a:solidFill>
                <a:srgbClr val="242729"/>
              </a:solidFill>
              <a:highlight>
                <a:srgbClr val="FFFFFF"/>
              </a:highlight>
              <a:latin typeface="Arial"/>
              <a:ea typeface="Arial"/>
              <a:cs typeface="Arial"/>
              <a:sym typeface="Arial"/>
            </a:endParaRPr>
          </a:p>
          <a:p>
            <a:pPr indent="0" lvl="0" marL="0" rtl="0" algn="l">
              <a:spcBef>
                <a:spcPts val="0"/>
              </a:spcBef>
              <a:spcAft>
                <a:spcPts val="0"/>
              </a:spcAft>
              <a:buNone/>
            </a:pPr>
            <a:r>
              <a:t/>
            </a:r>
            <a:endParaRPr sz="1150">
              <a:solidFill>
                <a:srgbClr val="242729"/>
              </a:solidFill>
              <a:highlight>
                <a:srgbClr val="FFFFFF"/>
              </a:highlight>
              <a:latin typeface="Arial"/>
              <a:ea typeface="Arial"/>
              <a:cs typeface="Arial"/>
              <a:sym typeface="Arial"/>
            </a:endParaRPr>
          </a:p>
          <a:p>
            <a:pPr indent="0" lvl="0" marL="0" rtl="0" algn="l">
              <a:lnSpc>
                <a:spcPct val="115000"/>
              </a:lnSpc>
              <a:spcBef>
                <a:spcPts val="600"/>
              </a:spcBef>
              <a:spcAft>
                <a:spcPts val="0"/>
              </a:spcAft>
              <a:buClr>
                <a:srgbClr val="000000"/>
              </a:buClr>
              <a:buSzPts val="1100"/>
              <a:buFont typeface="Arial"/>
              <a:buNone/>
            </a:pPr>
            <a:r>
              <a:rPr lang="en-US" sz="1050">
                <a:solidFill>
                  <a:srgbClr val="222222"/>
                </a:solidFill>
                <a:latin typeface="Arial"/>
                <a:ea typeface="Arial"/>
                <a:cs typeface="Arial"/>
                <a:sym typeface="Arial"/>
              </a:rPr>
              <a:t>A commonly used formula for a binomial confidence interval relies on approximating the distribution of error about a binomially-distributed observation, </a:t>
            </a:r>
            <a:r>
              <a:rPr lang="en-US" sz="1250">
                <a:solidFill>
                  <a:srgbClr val="222222"/>
                </a:solidFill>
                <a:latin typeface="Arial"/>
                <a:ea typeface="Arial"/>
                <a:cs typeface="Arial"/>
                <a:sym typeface="Arial"/>
              </a:rPr>
              <a:t>{\displaystyle {\hat {p}}}</a:t>
            </a:r>
            <a:r>
              <a:rPr lang="en-US" sz="1050">
                <a:solidFill>
                  <a:srgbClr val="222222"/>
                </a:solidFill>
                <a:latin typeface="Arial"/>
                <a:ea typeface="Arial"/>
                <a:cs typeface="Arial"/>
                <a:sym typeface="Arial"/>
              </a:rPr>
              <a:t>, with a </a:t>
            </a:r>
            <a:r>
              <a:rPr lang="en-US" sz="1050" u="sng">
                <a:solidFill>
                  <a:srgbClr val="0B0080"/>
                </a:solidFill>
                <a:latin typeface="Arial"/>
                <a:ea typeface="Arial"/>
                <a:cs typeface="Arial"/>
                <a:sym typeface="Arial"/>
                <a:hlinkClick r:id="rId2"/>
              </a:rPr>
              <a:t>normal distribution</a:t>
            </a:r>
            <a:r>
              <a:rPr lang="en-US" sz="1050">
                <a:solidFill>
                  <a:srgbClr val="222222"/>
                </a:solidFill>
                <a:latin typeface="Arial"/>
                <a:ea typeface="Arial"/>
                <a:cs typeface="Arial"/>
                <a:sym typeface="Arial"/>
              </a:rPr>
              <a:t>.</a:t>
            </a:r>
            <a:r>
              <a:rPr baseline="30000" lang="en-US" sz="1400" u="sng">
                <a:solidFill>
                  <a:srgbClr val="0B0080"/>
                </a:solidFill>
                <a:latin typeface="Arial"/>
                <a:ea typeface="Arial"/>
                <a:cs typeface="Arial"/>
                <a:sym typeface="Arial"/>
                <a:hlinkClick r:id="rId3"/>
              </a:rPr>
              <a:t>[2]</a:t>
            </a:r>
            <a:r>
              <a:rPr lang="en-US" sz="1050">
                <a:solidFill>
                  <a:srgbClr val="222222"/>
                </a:solidFill>
                <a:latin typeface="Arial"/>
                <a:ea typeface="Arial"/>
                <a:cs typeface="Arial"/>
                <a:sym typeface="Arial"/>
              </a:rPr>
              <a:t> This approximation is based on the </a:t>
            </a:r>
            <a:r>
              <a:rPr lang="en-US" sz="1050" u="sng">
                <a:solidFill>
                  <a:srgbClr val="0B0080"/>
                </a:solidFill>
                <a:latin typeface="Arial"/>
                <a:ea typeface="Arial"/>
                <a:cs typeface="Arial"/>
                <a:sym typeface="Arial"/>
                <a:hlinkClick r:id="rId4"/>
              </a:rPr>
              <a:t>central limit theorem</a:t>
            </a:r>
            <a:r>
              <a:rPr lang="en-US" sz="1050">
                <a:solidFill>
                  <a:srgbClr val="222222"/>
                </a:solidFill>
                <a:latin typeface="Arial"/>
                <a:ea typeface="Arial"/>
                <a:cs typeface="Arial"/>
                <a:sym typeface="Arial"/>
              </a:rPr>
              <a:t> and is unreliable when the sample size is small or the success probability is close to 0 or 1.</a:t>
            </a:r>
            <a:r>
              <a:rPr baseline="30000" lang="en-US" sz="1400" u="sng">
                <a:solidFill>
                  <a:srgbClr val="0B0080"/>
                </a:solidFill>
                <a:latin typeface="Arial"/>
                <a:ea typeface="Arial"/>
                <a:cs typeface="Arial"/>
                <a:sym typeface="Arial"/>
                <a:hlinkClick r:id="rId5"/>
              </a:rPr>
              <a:t>[3]</a:t>
            </a:r>
            <a:endParaRPr baseline="30000" sz="1400" u="sng">
              <a:solidFill>
                <a:srgbClr val="0B0080"/>
              </a:solidFill>
              <a:latin typeface="Arial"/>
              <a:ea typeface="Arial"/>
              <a:cs typeface="Arial"/>
              <a:sym typeface="Arial"/>
              <a:hlinkClick r:id="rId6"/>
            </a:endParaRPr>
          </a:p>
          <a:p>
            <a:pPr indent="0" lvl="0" marL="0" rtl="0" algn="l">
              <a:lnSpc>
                <a:spcPct val="115000"/>
              </a:lnSpc>
              <a:spcBef>
                <a:spcPts val="600"/>
              </a:spcBef>
              <a:spcAft>
                <a:spcPts val="0"/>
              </a:spcAft>
              <a:buClr>
                <a:srgbClr val="000000"/>
              </a:buClr>
              <a:buSzPts val="1100"/>
              <a:buFont typeface="Arial"/>
              <a:buNone/>
            </a:pPr>
            <a:r>
              <a:rPr lang="en-US" sz="1050">
                <a:solidFill>
                  <a:srgbClr val="222222"/>
                </a:solidFill>
                <a:latin typeface="Arial"/>
                <a:ea typeface="Arial"/>
                <a:cs typeface="Arial"/>
                <a:sym typeface="Arial"/>
              </a:rPr>
              <a:t>Using the normal approximation, the success probability </a:t>
            </a:r>
            <a:r>
              <a:rPr i="1" lang="en-US" sz="1050">
                <a:solidFill>
                  <a:srgbClr val="222222"/>
                </a:solidFill>
                <a:latin typeface="Arial"/>
                <a:ea typeface="Arial"/>
                <a:cs typeface="Arial"/>
                <a:sym typeface="Arial"/>
              </a:rPr>
              <a:t>p</a:t>
            </a:r>
            <a:r>
              <a:rPr lang="en-US" sz="1050">
                <a:solidFill>
                  <a:srgbClr val="222222"/>
                </a:solidFill>
                <a:latin typeface="Arial"/>
                <a:ea typeface="Arial"/>
                <a:cs typeface="Arial"/>
                <a:sym typeface="Arial"/>
              </a:rPr>
              <a:t> is estimated as</a:t>
            </a:r>
            <a:endParaRPr sz="1050">
              <a:solidFill>
                <a:srgbClr val="222222"/>
              </a:solidFill>
              <a:latin typeface="Arial"/>
              <a:ea typeface="Arial"/>
              <a:cs typeface="Arial"/>
              <a:sym typeface="Arial"/>
            </a:endParaRPr>
          </a:p>
          <a:p>
            <a:pPr indent="0" lvl="0" marL="215900" rtl="0" algn="l">
              <a:lnSpc>
                <a:spcPct val="115000"/>
              </a:lnSpc>
              <a:spcBef>
                <a:spcPts val="600"/>
              </a:spcBef>
              <a:spcAft>
                <a:spcPts val="0"/>
              </a:spcAft>
              <a:buNone/>
            </a:pPr>
            <a:r>
              <a:rPr lang="en-US" sz="1250">
                <a:solidFill>
                  <a:srgbClr val="222222"/>
                </a:solidFill>
                <a:highlight>
                  <a:srgbClr val="FFFFFF"/>
                </a:highlight>
                <a:latin typeface="Arial"/>
                <a:ea typeface="Arial"/>
                <a:cs typeface="Arial"/>
                <a:sym typeface="Arial"/>
              </a:rPr>
              <a:t>[p - z * (p* (1 - p) / n)^(½),  p + z * (p* (1 - p) / n)^(½)]</a:t>
            </a:r>
            <a:endParaRPr sz="1250">
              <a:solidFill>
                <a:srgbClr val="222222"/>
              </a:solidFill>
              <a:highlight>
                <a:srgbClr val="FFFFFF"/>
              </a:highlight>
              <a:latin typeface="Arial"/>
              <a:ea typeface="Arial"/>
              <a:cs typeface="Arial"/>
              <a:sym typeface="Arial"/>
            </a:endParaRPr>
          </a:p>
          <a:p>
            <a:pPr indent="0" lvl="0" marL="0" rtl="0" algn="l">
              <a:spcBef>
                <a:spcPts val="700"/>
              </a:spcBef>
              <a:spcAft>
                <a:spcPts val="0"/>
              </a:spcAft>
              <a:buClr>
                <a:srgbClr val="000000"/>
              </a:buClr>
              <a:buSzPts val="1100"/>
              <a:buFont typeface="Arial"/>
              <a:buNone/>
            </a:pPr>
            <a:r>
              <a:rPr lang="en-US" sz="1050">
                <a:solidFill>
                  <a:srgbClr val="222222"/>
                </a:solidFill>
                <a:highlight>
                  <a:srgbClr val="FFFFFF"/>
                </a:highlight>
                <a:latin typeface="Arial"/>
                <a:ea typeface="Arial"/>
                <a:cs typeface="Arial"/>
                <a:sym typeface="Arial"/>
              </a:rPr>
              <a:t>where </a:t>
            </a:r>
            <a:r>
              <a:rPr lang="en-US" sz="1250">
                <a:solidFill>
                  <a:srgbClr val="222222"/>
                </a:solidFill>
                <a:highlight>
                  <a:srgbClr val="FFFFFF"/>
                </a:highlight>
                <a:latin typeface="Arial"/>
                <a:ea typeface="Arial"/>
                <a:cs typeface="Arial"/>
                <a:sym typeface="Arial"/>
              </a:rPr>
              <a:t>p = n_success / n and </a:t>
            </a:r>
            <a:r>
              <a:rPr lang="en-US" sz="1050">
                <a:solidFill>
                  <a:srgbClr val="222222"/>
                </a:solidFill>
                <a:highlight>
                  <a:srgbClr val="FFFFFF"/>
                </a:highlight>
                <a:latin typeface="Arial"/>
                <a:ea typeface="Arial"/>
                <a:cs typeface="Arial"/>
                <a:sym typeface="Arial"/>
              </a:rPr>
              <a:t>and  z is the </a:t>
            </a:r>
            <a:r>
              <a:rPr lang="en-US" sz="1250">
                <a:solidFill>
                  <a:srgbClr val="222222"/>
                </a:solidFill>
                <a:highlight>
                  <a:srgbClr val="FFFFFF"/>
                </a:highlight>
                <a:latin typeface="Arial"/>
                <a:ea typeface="Arial"/>
                <a:cs typeface="Arial"/>
                <a:sym typeface="Arial"/>
              </a:rPr>
              <a:t>1 - alpha / 2 </a:t>
            </a:r>
            <a:r>
              <a:rPr lang="en-US" sz="1050">
                <a:solidFill>
                  <a:srgbClr val="222222"/>
                </a:solidFill>
                <a:highlight>
                  <a:srgbClr val="FFFFFF"/>
                </a:highlight>
                <a:latin typeface="Arial"/>
                <a:ea typeface="Arial"/>
                <a:cs typeface="Arial"/>
                <a:sym typeface="Arial"/>
              </a:rPr>
              <a:t> </a:t>
            </a:r>
            <a:r>
              <a:rPr lang="en-US" sz="1050" u="sng">
                <a:solidFill>
                  <a:srgbClr val="0B0080"/>
                </a:solidFill>
                <a:highlight>
                  <a:srgbClr val="FFFFFF"/>
                </a:highlight>
                <a:latin typeface="Arial"/>
                <a:ea typeface="Arial"/>
                <a:cs typeface="Arial"/>
                <a:sym typeface="Arial"/>
                <a:hlinkClick r:id="rId7"/>
              </a:rPr>
              <a:t>quantile</a:t>
            </a:r>
            <a:r>
              <a:rPr lang="en-US" sz="1050">
                <a:solidFill>
                  <a:srgbClr val="222222"/>
                </a:solidFill>
                <a:highlight>
                  <a:srgbClr val="FFFFFF"/>
                </a:highlight>
                <a:latin typeface="Arial"/>
                <a:ea typeface="Arial"/>
                <a:cs typeface="Arial"/>
                <a:sym typeface="Arial"/>
              </a:rPr>
              <a:t> of a </a:t>
            </a:r>
            <a:r>
              <a:rPr lang="en-US" sz="1050" u="sng">
                <a:solidFill>
                  <a:srgbClr val="0B0080"/>
                </a:solidFill>
                <a:highlight>
                  <a:srgbClr val="FFFFFF"/>
                </a:highlight>
                <a:latin typeface="Arial"/>
                <a:ea typeface="Arial"/>
                <a:cs typeface="Arial"/>
                <a:sym typeface="Arial"/>
                <a:hlinkClick r:id="rId8"/>
              </a:rPr>
              <a:t>standard normal distribution</a:t>
            </a:r>
            <a:r>
              <a:rPr lang="en-US" sz="1050">
                <a:solidFill>
                  <a:srgbClr val="222222"/>
                </a:solidFill>
                <a:highlight>
                  <a:srgbClr val="FFFFFF"/>
                </a:highlight>
                <a:latin typeface="Arial"/>
                <a:ea typeface="Arial"/>
                <a:cs typeface="Arial"/>
                <a:sym typeface="Arial"/>
              </a:rPr>
              <a:t> (i.e., the </a:t>
            </a:r>
            <a:r>
              <a:rPr lang="en-US" sz="1050" u="sng">
                <a:solidFill>
                  <a:srgbClr val="0B0080"/>
                </a:solidFill>
                <a:highlight>
                  <a:srgbClr val="FFFFFF"/>
                </a:highlight>
                <a:latin typeface="Arial"/>
                <a:ea typeface="Arial"/>
                <a:cs typeface="Arial"/>
                <a:sym typeface="Arial"/>
                <a:hlinkClick r:id="rId9"/>
              </a:rPr>
              <a:t>probit</a:t>
            </a:r>
            <a:r>
              <a:rPr lang="en-US" sz="1050">
                <a:solidFill>
                  <a:srgbClr val="222222"/>
                </a:solidFill>
                <a:highlight>
                  <a:srgbClr val="FFFFFF"/>
                </a:highlight>
                <a:latin typeface="Arial"/>
                <a:ea typeface="Arial"/>
                <a:cs typeface="Arial"/>
                <a:sym typeface="Arial"/>
              </a:rPr>
              <a:t>) corresponding to the target error rate </a:t>
            </a:r>
            <a:r>
              <a:rPr lang="en-US" sz="1250">
                <a:solidFill>
                  <a:srgbClr val="222222"/>
                </a:solidFill>
                <a:highlight>
                  <a:srgbClr val="FFFFFF"/>
                </a:highlight>
                <a:latin typeface="Arial"/>
                <a:ea typeface="Arial"/>
                <a:cs typeface="Arial"/>
                <a:sym typeface="Arial"/>
              </a:rPr>
              <a:t>alpha</a:t>
            </a:r>
            <a:r>
              <a:rPr lang="en-US" sz="1050">
                <a:solidFill>
                  <a:srgbClr val="222222"/>
                </a:solidFill>
                <a:highlight>
                  <a:srgbClr val="FFFFFF"/>
                </a:highlight>
                <a:latin typeface="Arial"/>
                <a:ea typeface="Arial"/>
                <a:cs typeface="Arial"/>
                <a:sym typeface="Arial"/>
              </a:rPr>
              <a:t>. For a 95% confidence level, the error </a:t>
            </a:r>
            <a:r>
              <a:rPr lang="en-US" sz="1250">
                <a:solidFill>
                  <a:srgbClr val="222222"/>
                </a:solidFill>
                <a:highlight>
                  <a:srgbClr val="FFFFFF"/>
                </a:highlight>
                <a:latin typeface="Arial"/>
                <a:ea typeface="Arial"/>
                <a:cs typeface="Arial"/>
                <a:sym typeface="Arial"/>
              </a:rPr>
              <a:t>alpha =1-0.95=0.05</a:t>
            </a:r>
            <a:r>
              <a:rPr lang="en-US" sz="1050">
                <a:solidFill>
                  <a:srgbClr val="222222"/>
                </a:solidFill>
                <a:highlight>
                  <a:srgbClr val="FFFFFF"/>
                </a:highlight>
                <a:latin typeface="Arial"/>
                <a:ea typeface="Arial"/>
                <a:cs typeface="Arial"/>
                <a:sym typeface="Arial"/>
              </a:rPr>
              <a:t>, so </a:t>
            </a:r>
            <a:r>
              <a:rPr lang="en-US" sz="1250">
                <a:solidFill>
                  <a:srgbClr val="222222"/>
                </a:solidFill>
                <a:highlight>
                  <a:srgbClr val="FFFFFF"/>
                </a:highlight>
                <a:latin typeface="Arial"/>
                <a:ea typeface="Arial"/>
                <a:cs typeface="Arial"/>
                <a:sym typeface="Arial"/>
              </a:rPr>
              <a:t>1-alpha/2=0.975</a:t>
            </a:r>
            <a:r>
              <a:rPr lang="en-US" sz="1050">
                <a:solidFill>
                  <a:srgbClr val="222222"/>
                </a:solidFill>
                <a:highlight>
                  <a:srgbClr val="FFFFFF"/>
                </a:highlight>
                <a:latin typeface="Arial"/>
                <a:ea typeface="Arial"/>
                <a:cs typeface="Arial"/>
                <a:sym typeface="Arial"/>
              </a:rPr>
              <a:t> and </a:t>
            </a:r>
            <a:r>
              <a:rPr lang="en-US" sz="1250">
                <a:solidFill>
                  <a:srgbClr val="222222"/>
                </a:solidFill>
                <a:highlight>
                  <a:srgbClr val="FFFFFF"/>
                </a:highlight>
                <a:latin typeface="Arial"/>
                <a:ea typeface="Arial"/>
                <a:cs typeface="Arial"/>
                <a:sym typeface="Arial"/>
              </a:rPr>
              <a:t>z = 1.96. P(Z &gt; z) = alpha/2</a:t>
            </a:r>
            <a:endParaRPr sz="1250">
              <a:solidFill>
                <a:srgbClr val="222222"/>
              </a:solidFill>
              <a:highlight>
                <a:srgbClr val="FFFFFF"/>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150">
              <a:solidFill>
                <a:srgbClr val="242729"/>
              </a:solidFill>
              <a:highlight>
                <a:srgbClr val="FFFFFF"/>
              </a:highlight>
              <a:latin typeface="Arial"/>
              <a:ea typeface="Arial"/>
              <a:cs typeface="Arial"/>
              <a:sym typeface="Arial"/>
            </a:endParaRPr>
          </a:p>
        </p:txBody>
      </p:sp>
      <p:sp>
        <p:nvSpPr>
          <p:cNvPr id="503" name="Google Shape;50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1" name="Shape 521"/>
        <p:cNvGrpSpPr/>
        <p:nvPr/>
      </p:nvGrpSpPr>
      <p:grpSpPr>
        <a:xfrm>
          <a:off x="0" y="0"/>
          <a:ext cx="0" cy="0"/>
          <a:chOff x="0" y="0"/>
          <a:chExt cx="0" cy="0"/>
        </a:xfrm>
      </p:grpSpPr>
      <p:sp>
        <p:nvSpPr>
          <p:cNvPr id="522" name="Google Shape;522;g4ae04b4ad0_0_16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23" name="Google Shape;523;g4ae04b4ad0_0_1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7" name="Shape 537"/>
        <p:cNvGrpSpPr/>
        <p:nvPr/>
      </p:nvGrpSpPr>
      <p:grpSpPr>
        <a:xfrm>
          <a:off x="0" y="0"/>
          <a:ext cx="0" cy="0"/>
          <a:chOff x="0" y="0"/>
          <a:chExt cx="0" cy="0"/>
        </a:xfrm>
      </p:grpSpPr>
      <p:sp>
        <p:nvSpPr>
          <p:cNvPr id="538" name="Google Shape;538;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9" name="Google Shape;53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5" name="Shape 565"/>
        <p:cNvGrpSpPr/>
        <p:nvPr/>
      </p:nvGrpSpPr>
      <p:grpSpPr>
        <a:xfrm>
          <a:off x="0" y="0"/>
          <a:ext cx="0" cy="0"/>
          <a:chOff x="0" y="0"/>
          <a:chExt cx="0" cy="0"/>
        </a:xfrm>
      </p:grpSpPr>
      <p:sp>
        <p:nvSpPr>
          <p:cNvPr id="566" name="Google Shape;566;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7" name="Google Shape;567;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8" name="Shape 588"/>
        <p:cNvGrpSpPr/>
        <p:nvPr/>
      </p:nvGrpSpPr>
      <p:grpSpPr>
        <a:xfrm>
          <a:off x="0" y="0"/>
          <a:ext cx="0" cy="0"/>
          <a:chOff x="0" y="0"/>
          <a:chExt cx="0" cy="0"/>
        </a:xfrm>
      </p:grpSpPr>
      <p:sp>
        <p:nvSpPr>
          <p:cNvPr id="589" name="Google Shape;589;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0" name="Google Shape;590;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000">
                <a:solidFill>
                  <a:srgbClr val="444444"/>
                </a:solidFill>
                <a:highlight>
                  <a:srgbClr val="FFFFFF"/>
                </a:highlight>
                <a:latin typeface="Roboto"/>
                <a:ea typeface="Roboto"/>
                <a:cs typeface="Roboto"/>
                <a:sym typeface="Roboto"/>
              </a:rPr>
              <a:t>A box plot shows the distribution of quantitative data in a way that facilitates comparisons across levels of a categorical variable. The box shows the quartiles of the dataset while the whiskers extend to show the rest of the distribution, except for points that are determined to be “outliers” using a method that is a function of the inter-quartile range.</a:t>
            </a:r>
            <a:endParaRPr sz="1000">
              <a:solidFill>
                <a:srgbClr val="444444"/>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US" sz="1050">
                <a:solidFill>
                  <a:srgbClr val="222222"/>
                </a:solidFill>
                <a:latin typeface="Arial"/>
                <a:ea typeface="Arial"/>
                <a:cs typeface="Arial"/>
                <a:sym typeface="Arial"/>
              </a:rPr>
              <a:t>The first quartile (</a:t>
            </a:r>
            <a:r>
              <a:rPr i="1" lang="en-US" sz="1050">
                <a:solidFill>
                  <a:srgbClr val="222222"/>
                </a:solidFill>
                <a:latin typeface="Arial"/>
                <a:ea typeface="Arial"/>
                <a:cs typeface="Arial"/>
                <a:sym typeface="Arial"/>
              </a:rPr>
              <a:t>Q</a:t>
            </a:r>
            <a:r>
              <a:rPr baseline="-25000" lang="en-US" sz="1400">
                <a:solidFill>
                  <a:srgbClr val="222222"/>
                </a:solidFill>
                <a:latin typeface="Arial"/>
                <a:ea typeface="Arial"/>
                <a:cs typeface="Arial"/>
                <a:sym typeface="Arial"/>
              </a:rPr>
              <a:t>1</a:t>
            </a:r>
            <a:r>
              <a:rPr lang="en-US" sz="1050">
                <a:solidFill>
                  <a:srgbClr val="222222"/>
                </a:solidFill>
                <a:latin typeface="Arial"/>
                <a:ea typeface="Arial"/>
                <a:cs typeface="Arial"/>
                <a:sym typeface="Arial"/>
              </a:rPr>
              <a:t>) is defined as the middle number between the smallest number and the </a:t>
            </a:r>
            <a:r>
              <a:rPr lang="en-US" sz="1050" u="sng">
                <a:solidFill>
                  <a:srgbClr val="0B0080"/>
                </a:solidFill>
                <a:latin typeface="Arial"/>
                <a:ea typeface="Arial"/>
                <a:cs typeface="Arial"/>
                <a:sym typeface="Arial"/>
                <a:hlinkClick r:id="rId2"/>
              </a:rPr>
              <a:t>median</a:t>
            </a:r>
            <a:r>
              <a:rPr lang="en-US" sz="1050">
                <a:solidFill>
                  <a:srgbClr val="222222"/>
                </a:solidFill>
                <a:latin typeface="Arial"/>
                <a:ea typeface="Arial"/>
                <a:cs typeface="Arial"/>
                <a:sym typeface="Arial"/>
              </a:rPr>
              <a:t> of the data set. The second quartile (</a:t>
            </a:r>
            <a:r>
              <a:rPr i="1" lang="en-US" sz="1050">
                <a:solidFill>
                  <a:srgbClr val="222222"/>
                </a:solidFill>
                <a:latin typeface="Arial"/>
                <a:ea typeface="Arial"/>
                <a:cs typeface="Arial"/>
                <a:sym typeface="Arial"/>
              </a:rPr>
              <a:t>Q</a:t>
            </a:r>
            <a:r>
              <a:rPr baseline="-25000" lang="en-US" sz="1400">
                <a:solidFill>
                  <a:srgbClr val="222222"/>
                </a:solidFill>
                <a:latin typeface="Arial"/>
                <a:ea typeface="Arial"/>
                <a:cs typeface="Arial"/>
                <a:sym typeface="Arial"/>
              </a:rPr>
              <a:t>2</a:t>
            </a:r>
            <a:r>
              <a:rPr lang="en-US" sz="1050">
                <a:solidFill>
                  <a:srgbClr val="222222"/>
                </a:solidFill>
                <a:latin typeface="Arial"/>
                <a:ea typeface="Arial"/>
                <a:cs typeface="Arial"/>
                <a:sym typeface="Arial"/>
              </a:rPr>
              <a:t>) is the median of the data. The third quartile (</a:t>
            </a:r>
            <a:r>
              <a:rPr i="1" lang="en-US" sz="1050">
                <a:solidFill>
                  <a:srgbClr val="222222"/>
                </a:solidFill>
                <a:latin typeface="Arial"/>
                <a:ea typeface="Arial"/>
                <a:cs typeface="Arial"/>
                <a:sym typeface="Arial"/>
              </a:rPr>
              <a:t>Q</a:t>
            </a:r>
            <a:r>
              <a:rPr baseline="-25000" lang="en-US" sz="1400">
                <a:solidFill>
                  <a:srgbClr val="222222"/>
                </a:solidFill>
                <a:latin typeface="Arial"/>
                <a:ea typeface="Arial"/>
                <a:cs typeface="Arial"/>
                <a:sym typeface="Arial"/>
              </a:rPr>
              <a:t>3</a:t>
            </a:r>
            <a:r>
              <a:rPr lang="en-US" sz="1050">
                <a:solidFill>
                  <a:srgbClr val="222222"/>
                </a:solidFill>
                <a:latin typeface="Arial"/>
                <a:ea typeface="Arial"/>
                <a:cs typeface="Arial"/>
                <a:sym typeface="Arial"/>
              </a:rPr>
              <a:t>) is the middle value between the median and the highest value of the data set.</a:t>
            </a:r>
            <a:endParaRPr sz="1050">
              <a:solidFill>
                <a:srgbClr val="222222"/>
              </a:solidFill>
              <a:latin typeface="Arial"/>
              <a:ea typeface="Arial"/>
              <a:cs typeface="Arial"/>
              <a:sym typeface="Arial"/>
            </a:endParaRPr>
          </a:p>
          <a:p>
            <a:pPr indent="0" lvl="0" marL="0" rtl="0" algn="l">
              <a:lnSpc>
                <a:spcPct val="115000"/>
              </a:lnSpc>
              <a:spcBef>
                <a:spcPts val="600"/>
              </a:spcBef>
              <a:spcAft>
                <a:spcPts val="0"/>
              </a:spcAft>
              <a:buNone/>
            </a:pPr>
            <a:r>
              <a:rPr lang="en-US" sz="1050">
                <a:solidFill>
                  <a:srgbClr val="222222"/>
                </a:solidFill>
                <a:highlight>
                  <a:srgbClr val="FFFFFF"/>
                </a:highlight>
                <a:latin typeface="Arial"/>
                <a:ea typeface="Arial"/>
                <a:cs typeface="Arial"/>
                <a:sym typeface="Arial"/>
              </a:rPr>
              <a:t>The </a:t>
            </a:r>
            <a:r>
              <a:rPr b="1" lang="en-US" sz="1050">
                <a:solidFill>
                  <a:srgbClr val="222222"/>
                </a:solidFill>
                <a:highlight>
                  <a:srgbClr val="FFFFFF"/>
                </a:highlight>
                <a:latin typeface="Arial"/>
                <a:ea typeface="Arial"/>
                <a:cs typeface="Arial"/>
                <a:sym typeface="Arial"/>
              </a:rPr>
              <a:t>median</a:t>
            </a:r>
            <a:r>
              <a:rPr lang="en-US" sz="1050">
                <a:solidFill>
                  <a:srgbClr val="222222"/>
                </a:solidFill>
                <a:highlight>
                  <a:srgbClr val="FFFFFF"/>
                </a:highlight>
                <a:latin typeface="Arial"/>
                <a:ea typeface="Arial"/>
                <a:cs typeface="Arial"/>
                <a:sym typeface="Arial"/>
              </a:rPr>
              <a:t> is the value separating the higher half from the lower half of a data </a:t>
            </a:r>
            <a:r>
              <a:rPr lang="en-US" sz="1050" u="sng">
                <a:solidFill>
                  <a:srgbClr val="0B0080"/>
                </a:solidFill>
                <a:highlight>
                  <a:srgbClr val="FFFFFF"/>
                </a:highlight>
                <a:latin typeface="Arial"/>
                <a:ea typeface="Arial"/>
                <a:cs typeface="Arial"/>
                <a:sym typeface="Arial"/>
                <a:hlinkClick r:id="rId3"/>
              </a:rPr>
              <a:t>sample</a:t>
            </a:r>
            <a:r>
              <a:rPr lang="en-US" sz="1050">
                <a:solidFill>
                  <a:srgbClr val="222222"/>
                </a:solidFill>
                <a:latin typeface="Arial"/>
                <a:ea typeface="Arial"/>
                <a:cs typeface="Arial"/>
                <a:sym typeface="Arial"/>
              </a:rPr>
              <a:t>.</a:t>
            </a:r>
            <a:endParaRPr sz="1050">
              <a:solidFill>
                <a:srgbClr val="222222"/>
              </a:solidFill>
              <a:latin typeface="Arial"/>
              <a:ea typeface="Arial"/>
              <a:cs typeface="Arial"/>
              <a:sym typeface="Arial"/>
            </a:endParaRPr>
          </a:p>
          <a:p>
            <a:pPr indent="0" lvl="0" marL="0" rtl="0" algn="l">
              <a:lnSpc>
                <a:spcPct val="115000"/>
              </a:lnSpc>
              <a:spcBef>
                <a:spcPts val="600"/>
              </a:spcBef>
              <a:spcAft>
                <a:spcPts val="0"/>
              </a:spcAft>
              <a:buClr>
                <a:schemeClr val="dk1"/>
              </a:buClr>
              <a:buSzPts val="1100"/>
              <a:buFont typeface="Arial"/>
              <a:buNone/>
            </a:pPr>
            <a:r>
              <a:t/>
            </a:r>
            <a:endParaRPr sz="1050">
              <a:solidFill>
                <a:srgbClr val="222222"/>
              </a:solidFill>
              <a:latin typeface="Arial"/>
              <a:ea typeface="Arial"/>
              <a:cs typeface="Arial"/>
              <a:sym typeface="Arial"/>
            </a:endParaRPr>
          </a:p>
          <a:p>
            <a:pPr indent="0" lvl="0" marL="0" rtl="0" algn="l">
              <a:lnSpc>
                <a:spcPct val="115000"/>
              </a:lnSpc>
              <a:spcBef>
                <a:spcPts val="60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0"/>
              </a:spcBef>
              <a:spcAft>
                <a:spcPts val="0"/>
              </a:spcAft>
              <a:buNone/>
            </a:pPr>
            <a:r>
              <a:t/>
            </a:r>
            <a:endParaRPr sz="1000">
              <a:solidFill>
                <a:srgbClr val="444444"/>
              </a:solidFill>
              <a:highlight>
                <a:srgbClr val="FFFFFF"/>
              </a:highlight>
              <a:latin typeface="Roboto"/>
              <a:ea typeface="Roboto"/>
              <a:cs typeface="Roboto"/>
              <a:sym typeface="Roboto"/>
            </a:endParaRPr>
          </a:p>
        </p:txBody>
      </p:sp>
      <p:sp>
        <p:nvSpPr>
          <p:cNvPr id="246" name="Google Shape;24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8" name="Shape 28"/>
        <p:cNvGrpSpPr/>
        <p:nvPr/>
      </p:nvGrpSpPr>
      <p:grpSpPr>
        <a:xfrm>
          <a:off x="0" y="0"/>
          <a:ext cx="0" cy="0"/>
          <a:chOff x="0" y="0"/>
          <a:chExt cx="0" cy="0"/>
        </a:xfrm>
      </p:grpSpPr>
      <p:sp>
        <p:nvSpPr>
          <p:cNvPr id="29" name="Google Shape;29;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4" name="Shape 34"/>
        <p:cNvGrpSpPr/>
        <p:nvPr/>
      </p:nvGrpSpPr>
      <p:grpSpPr>
        <a:xfrm>
          <a:off x="0" y="0"/>
          <a:ext cx="0" cy="0"/>
          <a:chOff x="0" y="0"/>
          <a:chExt cx="0" cy="0"/>
        </a:xfrm>
      </p:grpSpPr>
      <p:sp>
        <p:nvSpPr>
          <p:cNvPr id="35" name="Google Shape;35;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2.png"/><Relationship Id="rId5" Type="http://schemas.openxmlformats.org/officeDocument/2006/relationships/image" Target="../media/image7.png"/><Relationship Id="rId6"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3.png"/><Relationship Id="rId11" Type="http://schemas.openxmlformats.org/officeDocument/2006/relationships/image" Target="../media/image17.png"/><Relationship Id="rId10" Type="http://schemas.openxmlformats.org/officeDocument/2006/relationships/image" Target="../media/image33.png"/><Relationship Id="rId9" Type="http://schemas.openxmlformats.org/officeDocument/2006/relationships/image" Target="../media/image21.png"/><Relationship Id="rId5" Type="http://schemas.openxmlformats.org/officeDocument/2006/relationships/image" Target="../media/image12.png"/><Relationship Id="rId6" Type="http://schemas.openxmlformats.org/officeDocument/2006/relationships/image" Target="../media/image20.png"/><Relationship Id="rId7" Type="http://schemas.openxmlformats.org/officeDocument/2006/relationships/image" Target="../media/image24.png"/><Relationship Id="rId8" Type="http://schemas.openxmlformats.org/officeDocument/2006/relationships/image" Target="../media/image2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7.png"/><Relationship Id="rId4" Type="http://schemas.openxmlformats.org/officeDocument/2006/relationships/image" Target="../media/image32.png"/><Relationship Id="rId5" Type="http://schemas.openxmlformats.org/officeDocument/2006/relationships/image" Target="../media/image2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5.png"/><Relationship Id="rId4" Type="http://schemas.openxmlformats.org/officeDocument/2006/relationships/image" Target="../media/image29.png"/><Relationship Id="rId5" Type="http://schemas.openxmlformats.org/officeDocument/2006/relationships/image" Target="../media/image22.png"/><Relationship Id="rId6" Type="http://schemas.openxmlformats.org/officeDocument/2006/relationships/image" Target="../media/image23.png"/><Relationship Id="rId7" Type="http://schemas.openxmlformats.org/officeDocument/2006/relationships/image" Target="../media/image4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1.png"/><Relationship Id="rId4" Type="http://schemas.openxmlformats.org/officeDocument/2006/relationships/image" Target="../media/image4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4.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1.jpg"/><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9.png"/><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7.png"/><Relationship Id="rId4" Type="http://schemas.openxmlformats.org/officeDocument/2006/relationships/image" Target="../media/image4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8.png"/><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2.png"/><Relationship Id="rId6"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grpSp>
        <p:nvGrpSpPr>
          <p:cNvPr id="88" name="Google Shape;88;p13"/>
          <p:cNvGrpSpPr/>
          <p:nvPr/>
        </p:nvGrpSpPr>
        <p:grpSpPr>
          <a:xfrm>
            <a:off x="15599" y="241278"/>
            <a:ext cx="8117051" cy="6616722"/>
            <a:chOff x="15599" y="227436"/>
            <a:chExt cx="7245981" cy="5906658"/>
          </a:xfrm>
        </p:grpSpPr>
        <p:sp>
          <p:nvSpPr>
            <p:cNvPr id="89" name="Google Shape;89;p13"/>
            <p:cNvSpPr/>
            <p:nvPr/>
          </p:nvSpPr>
          <p:spPr>
            <a:xfrm>
              <a:off x="2317789" y="227436"/>
              <a:ext cx="2641600" cy="2164946"/>
            </a:xfrm>
            <a:prstGeom prst="hexagon">
              <a:avLst>
                <a:gd fmla="val 25000" name="adj"/>
                <a:gd fmla="val 115470" name="vf"/>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000" u="none" cap="none" strike="noStrike">
                  <a:solidFill>
                    <a:schemeClr val="lt1"/>
                  </a:solidFill>
                  <a:latin typeface="Calibri"/>
                  <a:ea typeface="Calibri"/>
                  <a:cs typeface="Calibri"/>
                  <a:sym typeface="Calibri"/>
                </a:rPr>
                <a:t>2019</a:t>
              </a:r>
              <a:endParaRPr b="1" i="0" sz="4000" u="none" cap="none" strike="noStrike">
                <a:solidFill>
                  <a:schemeClr val="lt1"/>
                </a:solidFill>
                <a:latin typeface="Calibri"/>
                <a:ea typeface="Calibri"/>
                <a:cs typeface="Calibri"/>
                <a:sym typeface="Calibri"/>
              </a:endParaRPr>
            </a:p>
          </p:txBody>
        </p:sp>
        <p:sp>
          <p:nvSpPr>
            <p:cNvPr id="90" name="Google Shape;90;p13"/>
            <p:cNvSpPr/>
            <p:nvPr/>
          </p:nvSpPr>
          <p:spPr>
            <a:xfrm>
              <a:off x="2317789" y="2619820"/>
              <a:ext cx="2641600" cy="2277241"/>
            </a:xfrm>
            <a:prstGeom prst="hexagon">
              <a:avLst>
                <a:gd fmla="val 25000" name="adj"/>
                <a:gd fmla="val 115470" name="vf"/>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91" name="Google Shape;91;p13"/>
            <p:cNvSpPr/>
            <p:nvPr/>
          </p:nvSpPr>
          <p:spPr>
            <a:xfrm>
              <a:off x="15599" y="3856853"/>
              <a:ext cx="2641600" cy="2277241"/>
            </a:xfrm>
            <a:prstGeom prst="hexagon">
              <a:avLst>
                <a:gd fmla="val 25000" name="adj"/>
                <a:gd fmla="val 115470" name="vf"/>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92" name="Google Shape;92;p13"/>
            <p:cNvGrpSpPr/>
            <p:nvPr/>
          </p:nvGrpSpPr>
          <p:grpSpPr>
            <a:xfrm>
              <a:off x="4619980" y="1309910"/>
              <a:ext cx="2641600" cy="2277241"/>
              <a:chOff x="4450275" y="1328893"/>
              <a:chExt cx="2641600" cy="2277241"/>
            </a:xfrm>
          </p:grpSpPr>
          <p:sp>
            <p:nvSpPr>
              <p:cNvPr id="93" name="Google Shape;93;p13"/>
              <p:cNvSpPr/>
              <p:nvPr/>
            </p:nvSpPr>
            <p:spPr>
              <a:xfrm>
                <a:off x="4450275" y="1328893"/>
                <a:ext cx="2641600" cy="2277241"/>
              </a:xfrm>
              <a:prstGeom prst="hexagon">
                <a:avLst>
                  <a:gd fmla="val 25000" name="adj"/>
                  <a:gd fmla="val 115470" name="vf"/>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pic>
            <p:nvPicPr>
              <p:cNvPr descr="Related image" id="94" name="Google Shape;94;p13"/>
              <p:cNvPicPr preferRelativeResize="0"/>
              <p:nvPr/>
            </p:nvPicPr>
            <p:blipFill rotWithShape="1">
              <a:blip r:embed="rId3">
                <a:alphaModFix/>
              </a:blip>
              <a:srcRect b="19605" l="14222" r="14657" t="18552"/>
              <a:stretch/>
            </p:blipFill>
            <p:spPr>
              <a:xfrm>
                <a:off x="4934960" y="1740456"/>
                <a:ext cx="1672230" cy="1454114"/>
              </a:xfrm>
              <a:prstGeom prst="rect">
                <a:avLst/>
              </a:prstGeom>
              <a:noFill/>
              <a:ln>
                <a:noFill/>
              </a:ln>
            </p:spPr>
          </p:pic>
        </p:grpSp>
      </p:grpSp>
      <p:grpSp>
        <p:nvGrpSpPr>
          <p:cNvPr id="95" name="Google Shape;95;p13"/>
          <p:cNvGrpSpPr/>
          <p:nvPr/>
        </p:nvGrpSpPr>
        <p:grpSpPr>
          <a:xfrm>
            <a:off x="5173490" y="4317346"/>
            <a:ext cx="7018510" cy="2550999"/>
            <a:chOff x="5173490" y="4317346"/>
            <a:chExt cx="7018510" cy="2550999"/>
          </a:xfrm>
        </p:grpSpPr>
        <p:sp>
          <p:nvSpPr>
            <p:cNvPr id="96" name="Google Shape;96;p13"/>
            <p:cNvSpPr/>
            <p:nvPr/>
          </p:nvSpPr>
          <p:spPr>
            <a:xfrm>
              <a:off x="5173490" y="4317347"/>
              <a:ext cx="2959159" cy="2550998"/>
            </a:xfrm>
            <a:prstGeom prst="hexagon">
              <a:avLst>
                <a:gd fmla="val 25000" name="adj"/>
                <a:gd fmla="val 115470" name="vf"/>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97" name="Google Shape;97;p13"/>
            <p:cNvSpPr/>
            <p:nvPr/>
          </p:nvSpPr>
          <p:spPr>
            <a:xfrm>
              <a:off x="7488195" y="4317346"/>
              <a:ext cx="4703805" cy="2540653"/>
            </a:xfrm>
            <a:prstGeom prst="rect">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98" name="Google Shape;98;p13"/>
          <p:cNvGrpSpPr/>
          <p:nvPr/>
        </p:nvGrpSpPr>
        <p:grpSpPr>
          <a:xfrm>
            <a:off x="5780130" y="4796275"/>
            <a:ext cx="6292397" cy="1199203"/>
            <a:chOff x="4683394" y="334784"/>
            <a:chExt cx="8348706" cy="1199203"/>
          </a:xfrm>
        </p:grpSpPr>
        <p:sp>
          <p:nvSpPr>
            <p:cNvPr id="99" name="Google Shape;99;p13"/>
            <p:cNvSpPr txBox="1"/>
            <p:nvPr/>
          </p:nvSpPr>
          <p:spPr>
            <a:xfrm>
              <a:off x="8695873" y="1010767"/>
              <a:ext cx="4336228" cy="5232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2800" u="none" cap="none" strike="noStrike">
                  <a:solidFill>
                    <a:schemeClr val="lt1"/>
                  </a:solidFill>
                  <a:latin typeface="Calibri"/>
                  <a:ea typeface="Calibri"/>
                  <a:cs typeface="Calibri"/>
                  <a:sym typeface="Calibri"/>
                </a:rPr>
                <a:t>Razmik Melikbekyan</a:t>
              </a:r>
              <a:endParaRPr b="1" i="0" sz="2800" u="none" cap="none" strike="noStrike">
                <a:solidFill>
                  <a:schemeClr val="lt1"/>
                </a:solidFill>
                <a:latin typeface="Calibri"/>
                <a:ea typeface="Calibri"/>
                <a:cs typeface="Calibri"/>
                <a:sym typeface="Calibri"/>
              </a:endParaRPr>
            </a:p>
          </p:txBody>
        </p:sp>
        <p:sp>
          <p:nvSpPr>
            <p:cNvPr id="100" name="Google Shape;100;p13"/>
            <p:cNvSpPr txBox="1"/>
            <p:nvPr/>
          </p:nvSpPr>
          <p:spPr>
            <a:xfrm>
              <a:off x="4683394" y="334784"/>
              <a:ext cx="8281710" cy="5847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3200" u="none" cap="none" strike="noStrike">
                  <a:solidFill>
                    <a:schemeClr val="lt1"/>
                  </a:solidFill>
                  <a:latin typeface="Calibri"/>
                  <a:ea typeface="Calibri"/>
                  <a:cs typeface="Calibri"/>
                  <a:sym typeface="Calibri"/>
                </a:rPr>
                <a:t>Case Study: </a:t>
              </a:r>
              <a:r>
                <a:rPr b="0" i="0" lang="en-US" sz="3200" u="none" cap="none" strike="noStrike">
                  <a:solidFill>
                    <a:schemeClr val="lt1"/>
                  </a:solidFill>
                  <a:latin typeface="Calibri"/>
                  <a:ea typeface="Calibri"/>
                  <a:cs typeface="Calibri"/>
                  <a:sym typeface="Calibri"/>
                </a:rPr>
                <a:t>Market Share Prediction</a:t>
              </a:r>
              <a:endParaRPr b="0" i="0" sz="3200" u="none" cap="none" strike="noStrike">
                <a:solidFill>
                  <a:schemeClr val="lt1"/>
                </a:solidFill>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grpSp>
        <p:nvGrpSpPr>
          <p:cNvPr id="288" name="Google Shape;288;p22"/>
          <p:cNvGrpSpPr/>
          <p:nvPr/>
        </p:nvGrpSpPr>
        <p:grpSpPr>
          <a:xfrm flipH="1">
            <a:off x="247495" y="172455"/>
            <a:ext cx="2190905" cy="1675940"/>
            <a:chOff x="407917" y="422220"/>
            <a:chExt cx="7946086" cy="6078386"/>
          </a:xfrm>
        </p:grpSpPr>
        <p:grpSp>
          <p:nvGrpSpPr>
            <p:cNvPr id="289" name="Google Shape;289;p22"/>
            <p:cNvGrpSpPr/>
            <p:nvPr/>
          </p:nvGrpSpPr>
          <p:grpSpPr>
            <a:xfrm>
              <a:off x="407917" y="422220"/>
              <a:ext cx="4067155" cy="6042749"/>
              <a:chOff x="263539" y="550557"/>
              <a:chExt cx="4067155" cy="6042749"/>
            </a:xfrm>
          </p:grpSpPr>
          <p:grpSp>
            <p:nvGrpSpPr>
              <p:cNvPr id="290" name="Google Shape;290;p22"/>
              <p:cNvGrpSpPr/>
              <p:nvPr/>
            </p:nvGrpSpPr>
            <p:grpSpPr>
              <a:xfrm>
                <a:off x="263539" y="1600075"/>
                <a:ext cx="4067155" cy="4993231"/>
                <a:chOff x="-104587" y="1211987"/>
                <a:chExt cx="5093056" cy="6252725"/>
              </a:xfrm>
            </p:grpSpPr>
            <p:sp>
              <p:nvSpPr>
                <p:cNvPr id="291" name="Google Shape;291;p22"/>
                <p:cNvSpPr/>
                <p:nvPr/>
              </p:nvSpPr>
              <p:spPr>
                <a:xfrm>
                  <a:off x="2333006" y="2542605"/>
                  <a:ext cx="2641600" cy="2277241"/>
                </a:xfrm>
                <a:prstGeom prst="hexagon">
                  <a:avLst>
                    <a:gd fmla="val 25000" name="adj"/>
                    <a:gd fmla="val 115470" name="vf"/>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92" name="Google Shape;292;p22"/>
                <p:cNvSpPr/>
                <p:nvPr/>
              </p:nvSpPr>
              <p:spPr>
                <a:xfrm>
                  <a:off x="2346869" y="5187471"/>
                  <a:ext cx="2641600" cy="2277241"/>
                </a:xfrm>
                <a:prstGeom prst="hexagon">
                  <a:avLst>
                    <a:gd fmla="val 25000" name="adj"/>
                    <a:gd fmla="val 115470" name="vf"/>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93" name="Google Shape;293;p22"/>
                <p:cNvSpPr/>
                <p:nvPr/>
              </p:nvSpPr>
              <p:spPr>
                <a:xfrm>
                  <a:off x="-104587" y="1211987"/>
                  <a:ext cx="2641600" cy="2277240"/>
                </a:xfrm>
                <a:prstGeom prst="hexagon">
                  <a:avLst>
                    <a:gd fmla="val 25000" name="adj"/>
                    <a:gd fmla="val 115470" name="vf"/>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94" name="Google Shape;294;p22"/>
              <p:cNvSpPr/>
              <p:nvPr/>
            </p:nvSpPr>
            <p:spPr>
              <a:xfrm>
                <a:off x="2221195" y="550557"/>
                <a:ext cx="2109499" cy="1818533"/>
              </a:xfrm>
              <a:prstGeom prst="hexagon">
                <a:avLst>
                  <a:gd fmla="val 25000" name="adj"/>
                  <a:gd fmla="val 115470" name="vf"/>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95" name="Google Shape;295;p22"/>
            <p:cNvSpPr/>
            <p:nvPr/>
          </p:nvSpPr>
          <p:spPr>
            <a:xfrm>
              <a:off x="4286848" y="3608200"/>
              <a:ext cx="2109499" cy="1818534"/>
            </a:xfrm>
            <a:prstGeom prst="hexagon">
              <a:avLst>
                <a:gd fmla="val 25000" name="adj"/>
                <a:gd fmla="val 115470" name="vf"/>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96" name="Google Shape;296;p22"/>
            <p:cNvSpPr/>
            <p:nvPr/>
          </p:nvSpPr>
          <p:spPr>
            <a:xfrm>
              <a:off x="6244504" y="4682072"/>
              <a:ext cx="2109499" cy="1818534"/>
            </a:xfrm>
            <a:prstGeom prst="hexagon">
              <a:avLst>
                <a:gd fmla="val 25000" name="adj"/>
                <a:gd fmla="val 115470" name="vf"/>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97" name="Google Shape;297;p22"/>
          <p:cNvSpPr/>
          <p:nvPr/>
        </p:nvSpPr>
        <p:spPr>
          <a:xfrm>
            <a:off x="2573344" y="135809"/>
            <a:ext cx="6447088"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chemeClr val="dk1"/>
                </a:solidFill>
                <a:latin typeface="Calibri"/>
                <a:ea typeface="Calibri"/>
                <a:cs typeface="Calibri"/>
                <a:sym typeface="Calibri"/>
              </a:rPr>
              <a:t>Data preparation</a:t>
            </a:r>
            <a:endParaRPr b="1" sz="3200">
              <a:solidFill>
                <a:schemeClr val="dk1"/>
              </a:solidFill>
              <a:latin typeface="Calibri"/>
              <a:ea typeface="Calibri"/>
              <a:cs typeface="Calibri"/>
              <a:sym typeface="Calibri"/>
            </a:endParaRPr>
          </a:p>
        </p:txBody>
      </p:sp>
      <p:cxnSp>
        <p:nvCxnSpPr>
          <p:cNvPr id="298" name="Google Shape;298;p22"/>
          <p:cNvCxnSpPr/>
          <p:nvPr/>
        </p:nvCxnSpPr>
        <p:spPr>
          <a:xfrm>
            <a:off x="2573344" y="963237"/>
            <a:ext cx="6997228" cy="0"/>
          </a:xfrm>
          <a:prstGeom prst="straightConnector1">
            <a:avLst/>
          </a:prstGeom>
          <a:noFill/>
          <a:ln cap="flat" cmpd="sng" w="57150">
            <a:solidFill>
              <a:schemeClr val="accent1"/>
            </a:solidFill>
            <a:prstDash val="solid"/>
            <a:miter lim="800000"/>
            <a:headEnd len="sm" w="sm" type="none"/>
            <a:tailEnd len="sm" w="sm" type="none"/>
          </a:ln>
        </p:spPr>
      </p:cxnSp>
      <p:sp>
        <p:nvSpPr>
          <p:cNvPr id="299" name="Google Shape;299;p22"/>
          <p:cNvSpPr txBox="1"/>
          <p:nvPr/>
        </p:nvSpPr>
        <p:spPr>
          <a:xfrm>
            <a:off x="2710280" y="1136807"/>
            <a:ext cx="7843420" cy="83099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rgbClr val="0070C0"/>
                </a:solidFill>
                <a:latin typeface="Calibri"/>
                <a:ea typeface="Calibri"/>
                <a:cs typeface="Calibri"/>
                <a:sym typeface="Calibri"/>
              </a:rPr>
              <a:t>Data Cleaning, Feature Engineering , </a:t>
            </a:r>
            <a:endParaRPr/>
          </a:p>
          <a:p>
            <a:pPr indent="0" lvl="0" marL="0" marR="0" rtl="0" algn="ctr">
              <a:spcBef>
                <a:spcPts val="0"/>
              </a:spcBef>
              <a:spcAft>
                <a:spcPts val="0"/>
              </a:spcAft>
              <a:buNone/>
            </a:pPr>
            <a:r>
              <a:rPr lang="en-US" sz="2400">
                <a:solidFill>
                  <a:srgbClr val="0070C0"/>
                </a:solidFill>
                <a:latin typeface="Calibri"/>
                <a:ea typeface="Calibri"/>
                <a:cs typeface="Calibri"/>
                <a:sym typeface="Calibri"/>
              </a:rPr>
              <a:t>Handling Categorical variables, Train-Validation-Test split</a:t>
            </a:r>
            <a:endParaRPr/>
          </a:p>
        </p:txBody>
      </p:sp>
      <p:sp>
        <p:nvSpPr>
          <p:cNvPr id="300" name="Google Shape;300;p22"/>
          <p:cNvSpPr/>
          <p:nvPr/>
        </p:nvSpPr>
        <p:spPr>
          <a:xfrm>
            <a:off x="2628000" y="1969244"/>
            <a:ext cx="9491656" cy="2026958"/>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285750" lvl="0" marL="285750" marR="0" rtl="0" algn="l">
              <a:spcBef>
                <a:spcPts val="0"/>
              </a:spcBef>
              <a:spcAft>
                <a:spcPts val="0"/>
              </a:spcAft>
              <a:buClr>
                <a:schemeClr val="dk1"/>
              </a:buClr>
              <a:buSzPts val="1400"/>
              <a:buFont typeface="Arial"/>
              <a:buChar char="•"/>
            </a:pPr>
            <a:r>
              <a:rPr lang="en-US" sz="1400">
                <a:solidFill>
                  <a:schemeClr val="dk1"/>
                </a:solidFill>
                <a:latin typeface="Calibri"/>
                <a:ea typeface="Calibri"/>
                <a:cs typeface="Calibri"/>
                <a:sym typeface="Calibri"/>
              </a:rPr>
              <a:t>As we have a many categorical features, we have to handle them somehow before giving to machine learning algorithms, because mostly models need numeric data as an input. There are many different methods for solving this problem (such as LabelEncoder, One-hot Encoding, Feature Hashing Scheme and etc.) .  In this project One-hot Encoding is used: </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	REGION_1 -&gt; [1, 0, 0, 0]</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	REGION_2 -&gt; [0, 1, 0, 0]</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	REGION_3 -&gt; [0, 0, 1, 0]</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	REGION_4 -&gt; [0, 0, 0, 1]</a:t>
            </a:r>
            <a:endParaRPr sz="1400">
              <a:solidFill>
                <a:schemeClr val="dk1"/>
              </a:solidFill>
              <a:latin typeface="Calibri"/>
              <a:ea typeface="Calibri"/>
              <a:cs typeface="Calibri"/>
              <a:sym typeface="Calibri"/>
            </a:endParaRPr>
          </a:p>
        </p:txBody>
      </p:sp>
      <p:sp>
        <p:nvSpPr>
          <p:cNvPr id="301" name="Google Shape;301;p22"/>
          <p:cNvSpPr txBox="1"/>
          <p:nvPr/>
        </p:nvSpPr>
        <p:spPr>
          <a:xfrm>
            <a:off x="110559" y="2659557"/>
            <a:ext cx="2462785" cy="646331"/>
          </a:xfrm>
          <a:prstGeom prst="rect">
            <a:avLst/>
          </a:prstGeom>
          <a:noFill/>
          <a:ln>
            <a:noFill/>
          </a:ln>
        </p:spPr>
        <p:txBody>
          <a:bodyPr anchorCtr="0" anchor="t" bIns="45700" lIns="91425" spcFirstLastPara="1" rIns="91425" wrap="square" tIns="45700">
            <a:noAutofit/>
          </a:bodyPr>
          <a:lstStyle/>
          <a:p>
            <a:pPr indent="-342900" lvl="0" marL="342900" marR="0" rtl="0" algn="ctr">
              <a:spcBef>
                <a:spcPts val="0"/>
              </a:spcBef>
              <a:spcAft>
                <a:spcPts val="0"/>
              </a:spcAft>
              <a:buClr>
                <a:schemeClr val="accent2"/>
              </a:buClr>
              <a:buSzPts val="1800"/>
              <a:buFont typeface="Arial"/>
              <a:buChar char="•"/>
            </a:pPr>
            <a:r>
              <a:rPr lang="en-US" sz="1800">
                <a:solidFill>
                  <a:schemeClr val="accent2"/>
                </a:solidFill>
                <a:latin typeface="Calibri"/>
                <a:ea typeface="Calibri"/>
                <a:cs typeface="Calibri"/>
                <a:sym typeface="Calibri"/>
              </a:rPr>
              <a:t>Handling Categorical variables</a:t>
            </a:r>
            <a:endParaRPr sz="1800">
              <a:solidFill>
                <a:schemeClr val="accent2"/>
              </a:solidFill>
              <a:latin typeface="Calibri"/>
              <a:ea typeface="Calibri"/>
              <a:cs typeface="Calibri"/>
              <a:sym typeface="Calibri"/>
            </a:endParaRPr>
          </a:p>
        </p:txBody>
      </p:sp>
      <p:sp>
        <p:nvSpPr>
          <p:cNvPr id="302" name="Google Shape;302;p22"/>
          <p:cNvSpPr/>
          <p:nvPr/>
        </p:nvSpPr>
        <p:spPr>
          <a:xfrm>
            <a:off x="2628000" y="4741576"/>
            <a:ext cx="9491656" cy="1938646"/>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285750" lvl="0" marL="285750" marR="0" rtl="0" algn="l">
              <a:spcBef>
                <a:spcPts val="0"/>
              </a:spcBef>
              <a:spcAft>
                <a:spcPts val="0"/>
              </a:spcAft>
              <a:buClr>
                <a:schemeClr val="dk1"/>
              </a:buClr>
              <a:buSzPts val="1400"/>
              <a:buFont typeface="Arial"/>
              <a:buChar char="•"/>
            </a:pPr>
            <a:r>
              <a:rPr lang="en-US" sz="1400">
                <a:solidFill>
                  <a:schemeClr val="dk1"/>
                </a:solidFill>
                <a:latin typeface="Calibri"/>
                <a:ea typeface="Calibri"/>
                <a:cs typeface="Calibri"/>
                <a:sym typeface="Calibri"/>
              </a:rPr>
              <a:t>Initial training data is split  into train and test parts with 0.85 and 0.15 ratio. During models selection, their training and hyper-parameters tuning process models are evaluated with 5 fold cross validation scheme. This means that train data is randomly split into 5 parts, trained on 4 parts of it and validated on the 5</a:t>
            </a:r>
            <a:r>
              <a:rPr baseline="30000" lang="en-US" sz="1400">
                <a:solidFill>
                  <a:schemeClr val="dk1"/>
                </a:solidFill>
                <a:latin typeface="Calibri"/>
                <a:ea typeface="Calibri"/>
                <a:cs typeface="Calibri"/>
                <a:sym typeface="Calibri"/>
              </a:rPr>
              <a:t>th</a:t>
            </a:r>
            <a:r>
              <a:rPr lang="en-US" sz="1400">
                <a:solidFill>
                  <a:schemeClr val="dk1"/>
                </a:solidFill>
                <a:latin typeface="Calibri"/>
                <a:ea typeface="Calibri"/>
                <a:cs typeface="Calibri"/>
                <a:sym typeface="Calibri"/>
              </a:rPr>
              <a:t> part of it. Afterwards as a validation part we select next part (next from 5  parts), model is initialized again, trained on 4 parts and validated on validation part. This process repeated 5 times, until all 5 parts are considered as a validation part.  Afterwards the evaluation is done based on average of metrics  for each validation part . Final testing of models is done on test part, which is not used during training and CV process.</a:t>
            </a:r>
            <a:endParaRPr/>
          </a:p>
        </p:txBody>
      </p:sp>
      <p:sp>
        <p:nvSpPr>
          <p:cNvPr id="303" name="Google Shape;303;p22"/>
          <p:cNvSpPr txBox="1"/>
          <p:nvPr/>
        </p:nvSpPr>
        <p:spPr>
          <a:xfrm>
            <a:off x="110559" y="5387733"/>
            <a:ext cx="2462785" cy="646331"/>
          </a:xfrm>
          <a:prstGeom prst="rect">
            <a:avLst/>
          </a:prstGeom>
          <a:noFill/>
          <a:ln>
            <a:noFill/>
          </a:ln>
        </p:spPr>
        <p:txBody>
          <a:bodyPr anchorCtr="0" anchor="t" bIns="45700" lIns="91425" spcFirstLastPara="1" rIns="91425" wrap="square" tIns="45700">
            <a:noAutofit/>
          </a:bodyPr>
          <a:lstStyle/>
          <a:p>
            <a:pPr indent="-342900" lvl="0" marL="342900" marR="0" rtl="0" algn="ctr">
              <a:spcBef>
                <a:spcPts val="0"/>
              </a:spcBef>
              <a:spcAft>
                <a:spcPts val="0"/>
              </a:spcAft>
              <a:buClr>
                <a:schemeClr val="accent2"/>
              </a:buClr>
              <a:buSzPts val="1800"/>
              <a:buFont typeface="Arial"/>
              <a:buChar char="•"/>
            </a:pPr>
            <a:r>
              <a:rPr lang="en-US" sz="1800">
                <a:solidFill>
                  <a:schemeClr val="accent2"/>
                </a:solidFill>
                <a:latin typeface="Calibri"/>
                <a:ea typeface="Calibri"/>
                <a:cs typeface="Calibri"/>
                <a:sym typeface="Calibri"/>
              </a:rPr>
              <a:t>Train-Validation-Test split </a:t>
            </a:r>
            <a:endParaRPr/>
          </a:p>
        </p:txBody>
      </p:sp>
      <p:pic>
        <p:nvPicPr>
          <p:cNvPr descr="Image result for train test split picture" id="304" name="Google Shape;304;p22"/>
          <p:cNvPicPr preferRelativeResize="0"/>
          <p:nvPr/>
        </p:nvPicPr>
        <p:blipFill rotWithShape="1">
          <a:blip r:embed="rId3">
            <a:alphaModFix/>
          </a:blip>
          <a:srcRect b="0" l="0" r="0" t="0"/>
          <a:stretch/>
        </p:blipFill>
        <p:spPr>
          <a:xfrm>
            <a:off x="6744929" y="3508751"/>
            <a:ext cx="4950402" cy="1476088"/>
          </a:xfrm>
          <a:prstGeom prst="rect">
            <a:avLst/>
          </a:prstGeom>
          <a:noFill/>
          <a:ln>
            <a:noFill/>
          </a:ln>
        </p:spPr>
      </p:pic>
      <p:sp>
        <p:nvSpPr>
          <p:cNvPr id="305" name="Google Shape;305;p22"/>
          <p:cNvSpPr/>
          <p:nvPr/>
        </p:nvSpPr>
        <p:spPr>
          <a:xfrm>
            <a:off x="10142220" y="3501121"/>
            <a:ext cx="822960" cy="548640"/>
          </a:xfrm>
          <a:prstGeom prst="wedgeEllipseCallout">
            <a:avLst>
              <a:gd fmla="val -77309" name="adj1"/>
              <a:gd fmla="val 16999" name="adj2"/>
            </a:avLst>
          </a:prstGeom>
          <a:solidFill>
            <a:schemeClr val="accent4"/>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15%</a:t>
            </a:r>
            <a:endParaRPr/>
          </a:p>
        </p:txBody>
      </p:sp>
      <p:sp>
        <p:nvSpPr>
          <p:cNvPr id="306" name="Google Shape;306;p22"/>
          <p:cNvSpPr/>
          <p:nvPr/>
        </p:nvSpPr>
        <p:spPr>
          <a:xfrm>
            <a:off x="5660478" y="4139377"/>
            <a:ext cx="822960" cy="548640"/>
          </a:xfrm>
          <a:prstGeom prst="wedgeEllipseCallout">
            <a:avLst>
              <a:gd fmla="val 76018" name="adj1"/>
              <a:gd fmla="val -97794" name="adj2"/>
            </a:avLst>
          </a:prstGeom>
          <a:solidFill>
            <a:schemeClr val="accent4"/>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85%</a:t>
            </a:r>
            <a:endParaRPr sz="1800">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grpSp>
        <p:nvGrpSpPr>
          <p:cNvPr id="311" name="Google Shape;311;p23"/>
          <p:cNvGrpSpPr/>
          <p:nvPr/>
        </p:nvGrpSpPr>
        <p:grpSpPr>
          <a:xfrm flipH="1">
            <a:off x="247495" y="172455"/>
            <a:ext cx="2190905" cy="1675940"/>
            <a:chOff x="407917" y="422220"/>
            <a:chExt cx="7946086" cy="6078386"/>
          </a:xfrm>
        </p:grpSpPr>
        <p:grpSp>
          <p:nvGrpSpPr>
            <p:cNvPr id="312" name="Google Shape;312;p23"/>
            <p:cNvGrpSpPr/>
            <p:nvPr/>
          </p:nvGrpSpPr>
          <p:grpSpPr>
            <a:xfrm>
              <a:off x="407917" y="422220"/>
              <a:ext cx="4067155" cy="6042749"/>
              <a:chOff x="263539" y="550557"/>
              <a:chExt cx="4067155" cy="6042749"/>
            </a:xfrm>
          </p:grpSpPr>
          <p:grpSp>
            <p:nvGrpSpPr>
              <p:cNvPr id="313" name="Google Shape;313;p23"/>
              <p:cNvGrpSpPr/>
              <p:nvPr/>
            </p:nvGrpSpPr>
            <p:grpSpPr>
              <a:xfrm>
                <a:off x="263539" y="1600075"/>
                <a:ext cx="4067155" cy="4993231"/>
                <a:chOff x="-104587" y="1211987"/>
                <a:chExt cx="5093056" cy="6252725"/>
              </a:xfrm>
            </p:grpSpPr>
            <p:sp>
              <p:nvSpPr>
                <p:cNvPr id="314" name="Google Shape;314;p23"/>
                <p:cNvSpPr/>
                <p:nvPr/>
              </p:nvSpPr>
              <p:spPr>
                <a:xfrm>
                  <a:off x="2333006" y="2542605"/>
                  <a:ext cx="2641600" cy="2277241"/>
                </a:xfrm>
                <a:prstGeom prst="hexagon">
                  <a:avLst>
                    <a:gd fmla="val 25000" name="adj"/>
                    <a:gd fmla="val 115470" name="vf"/>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15" name="Google Shape;315;p23"/>
                <p:cNvSpPr/>
                <p:nvPr/>
              </p:nvSpPr>
              <p:spPr>
                <a:xfrm>
                  <a:off x="2346869" y="5187471"/>
                  <a:ext cx="2641600" cy="2277241"/>
                </a:xfrm>
                <a:prstGeom prst="hexagon">
                  <a:avLst>
                    <a:gd fmla="val 25000" name="adj"/>
                    <a:gd fmla="val 115470" name="vf"/>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16" name="Google Shape;316;p23"/>
                <p:cNvSpPr/>
                <p:nvPr/>
              </p:nvSpPr>
              <p:spPr>
                <a:xfrm>
                  <a:off x="-104587" y="1211987"/>
                  <a:ext cx="2641600" cy="2277240"/>
                </a:xfrm>
                <a:prstGeom prst="hexagon">
                  <a:avLst>
                    <a:gd fmla="val 25000" name="adj"/>
                    <a:gd fmla="val 115470" name="vf"/>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7" name="Google Shape;317;p23"/>
              <p:cNvSpPr/>
              <p:nvPr/>
            </p:nvSpPr>
            <p:spPr>
              <a:xfrm>
                <a:off x="2221195" y="550557"/>
                <a:ext cx="2109499" cy="1818533"/>
              </a:xfrm>
              <a:prstGeom prst="hexagon">
                <a:avLst>
                  <a:gd fmla="val 25000" name="adj"/>
                  <a:gd fmla="val 115470" name="vf"/>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8" name="Google Shape;318;p23"/>
            <p:cNvSpPr/>
            <p:nvPr/>
          </p:nvSpPr>
          <p:spPr>
            <a:xfrm>
              <a:off x="4286848" y="3608200"/>
              <a:ext cx="2109499" cy="1818534"/>
            </a:xfrm>
            <a:prstGeom prst="hexagon">
              <a:avLst>
                <a:gd fmla="val 25000" name="adj"/>
                <a:gd fmla="val 115470" name="vf"/>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19" name="Google Shape;319;p23"/>
            <p:cNvSpPr/>
            <p:nvPr/>
          </p:nvSpPr>
          <p:spPr>
            <a:xfrm>
              <a:off x="6244504" y="4682072"/>
              <a:ext cx="2109499" cy="1818534"/>
            </a:xfrm>
            <a:prstGeom prst="hexagon">
              <a:avLst>
                <a:gd fmla="val 25000" name="adj"/>
                <a:gd fmla="val 115470" name="vf"/>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20" name="Google Shape;320;p23"/>
          <p:cNvSpPr/>
          <p:nvPr/>
        </p:nvSpPr>
        <p:spPr>
          <a:xfrm>
            <a:off x="2573344" y="135809"/>
            <a:ext cx="6447088"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chemeClr val="dk1"/>
                </a:solidFill>
                <a:latin typeface="Calibri"/>
                <a:ea typeface="Calibri"/>
                <a:cs typeface="Calibri"/>
                <a:sym typeface="Calibri"/>
              </a:rPr>
              <a:t>Modeling and Evaluation</a:t>
            </a:r>
            <a:endParaRPr b="1" sz="3200">
              <a:solidFill>
                <a:schemeClr val="dk1"/>
              </a:solidFill>
              <a:latin typeface="Calibri"/>
              <a:ea typeface="Calibri"/>
              <a:cs typeface="Calibri"/>
              <a:sym typeface="Calibri"/>
            </a:endParaRPr>
          </a:p>
        </p:txBody>
      </p:sp>
      <p:cxnSp>
        <p:nvCxnSpPr>
          <p:cNvPr id="321" name="Google Shape;321;p23"/>
          <p:cNvCxnSpPr/>
          <p:nvPr/>
        </p:nvCxnSpPr>
        <p:spPr>
          <a:xfrm>
            <a:off x="2573344" y="963237"/>
            <a:ext cx="6997228" cy="0"/>
          </a:xfrm>
          <a:prstGeom prst="straightConnector1">
            <a:avLst/>
          </a:prstGeom>
          <a:noFill/>
          <a:ln cap="flat" cmpd="sng" w="57150">
            <a:solidFill>
              <a:schemeClr val="accent1"/>
            </a:solidFill>
            <a:prstDash val="solid"/>
            <a:miter lim="800000"/>
            <a:headEnd len="sm" w="sm" type="none"/>
            <a:tailEnd len="sm" w="sm" type="none"/>
          </a:ln>
        </p:spPr>
      </p:cxnSp>
      <p:grpSp>
        <p:nvGrpSpPr>
          <p:cNvPr id="322" name="Google Shape;322;p23"/>
          <p:cNvGrpSpPr/>
          <p:nvPr/>
        </p:nvGrpSpPr>
        <p:grpSpPr>
          <a:xfrm>
            <a:off x="2134097" y="1180064"/>
            <a:ext cx="7914535" cy="5528778"/>
            <a:chOff x="0" y="-13483"/>
            <a:chExt cx="7914535" cy="5528778"/>
          </a:xfrm>
        </p:grpSpPr>
        <p:sp>
          <p:nvSpPr>
            <p:cNvPr id="323" name="Google Shape;323;p23"/>
            <p:cNvSpPr/>
            <p:nvPr/>
          </p:nvSpPr>
          <p:spPr>
            <a:xfrm rot="-5400000">
              <a:off x="596426" y="-609909"/>
              <a:ext cx="2764383" cy="3957235"/>
            </a:xfrm>
            <a:prstGeom prst="round1Rect">
              <a:avLst>
                <a:gd fmla="val 16667"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3"/>
            <p:cNvSpPr txBox="1"/>
            <p:nvPr/>
          </p:nvSpPr>
          <p:spPr>
            <a:xfrm>
              <a:off x="0" y="-13483"/>
              <a:ext cx="3957235" cy="2073287"/>
            </a:xfrm>
            <a:prstGeom prst="rect">
              <a:avLst/>
            </a:prstGeom>
            <a:noFill/>
            <a:ln>
              <a:noFill/>
            </a:ln>
          </p:spPr>
          <p:txBody>
            <a:bodyPr anchorCtr="0" anchor="ctr" bIns="142225" lIns="142225" spcFirstLastPara="1" rIns="142225" wrap="square" tIns="142225">
              <a:noAutofit/>
            </a:bodyPr>
            <a:lstStyle/>
            <a:p>
              <a:pPr indent="0" lvl="0" marL="0" marR="0" rtl="0" algn="ctr">
                <a:lnSpc>
                  <a:spcPct val="90000"/>
                </a:lnSpc>
                <a:spcBef>
                  <a:spcPts val="0"/>
                </a:spcBef>
                <a:spcAft>
                  <a:spcPts val="0"/>
                </a:spcAft>
                <a:buNone/>
              </a:pPr>
              <a:r>
                <a:rPr b="1" i="0" lang="en-US" sz="2000">
                  <a:solidFill>
                    <a:srgbClr val="FFC000"/>
                  </a:solidFill>
                  <a:latin typeface="Calibri"/>
                  <a:ea typeface="Calibri"/>
                  <a:cs typeface="Calibri"/>
                  <a:sym typeface="Calibri"/>
                </a:rPr>
                <a:t>LASSO Regression</a:t>
              </a:r>
              <a:endParaRPr b="0" i="0" sz="1300">
                <a:solidFill>
                  <a:srgbClr val="FFC000"/>
                </a:solidFill>
                <a:latin typeface="Calibri"/>
                <a:ea typeface="Calibri"/>
                <a:cs typeface="Calibri"/>
                <a:sym typeface="Calibri"/>
              </a:endParaRPr>
            </a:p>
            <a:p>
              <a:pPr indent="0" lvl="0" marL="0" marR="0" rtl="0" algn="ctr">
                <a:lnSpc>
                  <a:spcPct val="90000"/>
                </a:lnSpc>
                <a:spcBef>
                  <a:spcPts val="700"/>
                </a:spcBef>
                <a:spcAft>
                  <a:spcPts val="0"/>
                </a:spcAft>
                <a:buNone/>
              </a:pPr>
              <a:r>
                <a:rPr b="0" i="0" lang="en-US" sz="1400">
                  <a:solidFill>
                    <a:schemeClr val="lt1"/>
                  </a:solidFill>
                  <a:latin typeface="Calibri"/>
                  <a:ea typeface="Calibri"/>
                  <a:cs typeface="Calibri"/>
                  <a:sym typeface="Calibri"/>
                </a:rPr>
                <a:t>Lasso is a  linear regression</a:t>
              </a:r>
              <a:r>
                <a:rPr lang="en-US">
                  <a:solidFill>
                    <a:schemeClr val="lt1"/>
                  </a:solidFill>
                  <a:latin typeface="Calibri"/>
                  <a:ea typeface="Calibri"/>
                  <a:cs typeface="Calibri"/>
                  <a:sym typeface="Calibri"/>
                </a:rPr>
                <a:t> model </a:t>
              </a:r>
              <a:r>
                <a:rPr b="0" i="0" lang="en-US" sz="1400">
                  <a:solidFill>
                    <a:schemeClr val="lt1"/>
                  </a:solidFill>
                  <a:latin typeface="Calibri"/>
                  <a:ea typeface="Calibri"/>
                  <a:cs typeface="Calibri"/>
                  <a:sym typeface="Calibri"/>
                </a:rPr>
                <a:t> with L1 regularization on regression coefficients. This regularization improves prediction error by shrinking large regression coefficients in order to reduce overfitting.</a:t>
              </a:r>
              <a:endParaRPr b="1" i="0" sz="1400">
                <a:solidFill>
                  <a:schemeClr val="lt1"/>
                </a:solidFill>
                <a:latin typeface="Calibri"/>
                <a:ea typeface="Calibri"/>
                <a:cs typeface="Calibri"/>
                <a:sym typeface="Calibri"/>
              </a:endParaRPr>
            </a:p>
          </p:txBody>
        </p:sp>
        <p:sp>
          <p:nvSpPr>
            <p:cNvPr id="325" name="Google Shape;325;p23"/>
            <p:cNvSpPr/>
            <p:nvPr/>
          </p:nvSpPr>
          <p:spPr>
            <a:xfrm>
              <a:off x="3957235" y="-13483"/>
              <a:ext cx="3957235" cy="2764383"/>
            </a:xfrm>
            <a:prstGeom prst="round1Rect">
              <a:avLst>
                <a:gd fmla="val 16667"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3"/>
            <p:cNvSpPr txBox="1"/>
            <p:nvPr/>
          </p:nvSpPr>
          <p:spPr>
            <a:xfrm>
              <a:off x="3957235" y="-13483"/>
              <a:ext cx="3957235" cy="2073287"/>
            </a:xfrm>
            <a:prstGeom prst="rect">
              <a:avLst/>
            </a:prstGeom>
            <a:noFill/>
            <a:ln>
              <a:noFill/>
            </a:ln>
          </p:spPr>
          <p:txBody>
            <a:bodyPr anchorCtr="0" anchor="ctr" bIns="142225" lIns="142225" spcFirstLastPara="1" rIns="142225" wrap="square" tIns="142225">
              <a:noAutofit/>
            </a:bodyPr>
            <a:lstStyle/>
            <a:p>
              <a:pPr indent="0" lvl="0" marL="0" marR="0" rtl="0" algn="ctr">
                <a:lnSpc>
                  <a:spcPct val="90000"/>
                </a:lnSpc>
                <a:spcBef>
                  <a:spcPts val="0"/>
                </a:spcBef>
                <a:spcAft>
                  <a:spcPts val="0"/>
                </a:spcAft>
                <a:buNone/>
              </a:pPr>
              <a:r>
                <a:t/>
              </a:r>
              <a:endParaRPr b="1" i="0" sz="2000">
                <a:solidFill>
                  <a:schemeClr val="lt1"/>
                </a:solidFill>
                <a:latin typeface="Calibri"/>
                <a:ea typeface="Calibri"/>
                <a:cs typeface="Calibri"/>
                <a:sym typeface="Calibri"/>
              </a:endParaRPr>
            </a:p>
            <a:p>
              <a:pPr indent="0" lvl="0" marL="0" marR="0" rtl="0" algn="ctr">
                <a:lnSpc>
                  <a:spcPct val="90000"/>
                </a:lnSpc>
                <a:spcBef>
                  <a:spcPts val="700"/>
                </a:spcBef>
                <a:spcAft>
                  <a:spcPts val="0"/>
                </a:spcAft>
                <a:buNone/>
              </a:pPr>
              <a:r>
                <a:rPr b="1" i="0" lang="en-US" sz="2000">
                  <a:solidFill>
                    <a:srgbClr val="FFC000"/>
                  </a:solidFill>
                  <a:latin typeface="Calibri"/>
                  <a:ea typeface="Calibri"/>
                  <a:cs typeface="Calibri"/>
                  <a:sym typeface="Calibri"/>
                </a:rPr>
                <a:t>Elastic-Net Regression</a:t>
              </a:r>
              <a:endParaRPr/>
            </a:p>
            <a:p>
              <a:pPr indent="0" lvl="0" marL="0" marR="0" rtl="0" algn="ctr">
                <a:spcBef>
                  <a:spcPts val="700"/>
                </a:spcBef>
                <a:spcAft>
                  <a:spcPts val="0"/>
                </a:spcAft>
                <a:buNone/>
              </a:pPr>
              <a:r>
                <a:rPr lang="en-US" sz="1400">
                  <a:solidFill>
                    <a:schemeClr val="lt1"/>
                  </a:solidFill>
                  <a:latin typeface="Calibri"/>
                  <a:ea typeface="Calibri"/>
                  <a:cs typeface="Calibri"/>
                  <a:sym typeface="Calibri"/>
                </a:rPr>
                <a:t>Elastic-Net is a linear regression model, which linearly combines the L1 and L2 </a:t>
              </a:r>
              <a:r>
                <a:rPr lang="en-US">
                  <a:solidFill>
                    <a:schemeClr val="lt1"/>
                  </a:solidFill>
                  <a:latin typeface="Calibri"/>
                  <a:ea typeface="Calibri"/>
                  <a:cs typeface="Calibri"/>
                  <a:sym typeface="Calibri"/>
                </a:rPr>
                <a:t>regularization</a:t>
              </a:r>
              <a:r>
                <a:rPr lang="en-US" sz="1400">
                  <a:solidFill>
                    <a:schemeClr val="lt1"/>
                  </a:solidFill>
                  <a:latin typeface="Calibri"/>
                  <a:ea typeface="Calibri"/>
                  <a:cs typeface="Calibri"/>
                  <a:sym typeface="Calibri"/>
                </a:rPr>
                <a:t> of the Lasso and Ridge methods</a:t>
              </a:r>
              <a:r>
                <a:rPr b="0" i="0" lang="en-US" sz="1400">
                  <a:solidFill>
                    <a:schemeClr val="lt1"/>
                  </a:solidFill>
                  <a:latin typeface="Calibri"/>
                  <a:ea typeface="Calibri"/>
                  <a:cs typeface="Calibri"/>
                  <a:sym typeface="Calibri"/>
                </a:rPr>
                <a:t>. Elastic-Net is useful when there are multiple features which are correlated with one another. Lasso is likely to pick one of these at random, while elastic-net is likely to pick both.</a:t>
              </a:r>
              <a:endParaRPr sz="1400">
                <a:solidFill>
                  <a:schemeClr val="lt1"/>
                </a:solidFill>
                <a:latin typeface="Calibri"/>
                <a:ea typeface="Calibri"/>
                <a:cs typeface="Calibri"/>
                <a:sym typeface="Calibri"/>
              </a:endParaRPr>
            </a:p>
          </p:txBody>
        </p:sp>
        <p:sp>
          <p:nvSpPr>
            <p:cNvPr id="327" name="Google Shape;327;p23"/>
            <p:cNvSpPr/>
            <p:nvPr/>
          </p:nvSpPr>
          <p:spPr>
            <a:xfrm rot="10800000">
              <a:off x="0" y="2692889"/>
              <a:ext cx="3957235" cy="2818316"/>
            </a:xfrm>
            <a:prstGeom prst="round1Rect">
              <a:avLst>
                <a:gd fmla="val 16667"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3"/>
            <p:cNvSpPr txBox="1"/>
            <p:nvPr/>
          </p:nvSpPr>
          <p:spPr>
            <a:xfrm>
              <a:off x="0" y="3397468"/>
              <a:ext cx="3957235" cy="2113737"/>
            </a:xfrm>
            <a:prstGeom prst="rect">
              <a:avLst/>
            </a:prstGeom>
            <a:noFill/>
            <a:ln>
              <a:noFill/>
            </a:ln>
          </p:spPr>
          <p:txBody>
            <a:bodyPr anchorCtr="0" anchor="b" bIns="142225" lIns="142225" spcFirstLastPara="1" rIns="142225" wrap="square" tIns="142225">
              <a:noAutofit/>
            </a:bodyPr>
            <a:lstStyle/>
            <a:p>
              <a:pPr indent="0" lvl="0" marL="0" marR="0" rtl="0" algn="ctr">
                <a:lnSpc>
                  <a:spcPct val="90000"/>
                </a:lnSpc>
                <a:spcBef>
                  <a:spcPts val="0"/>
                </a:spcBef>
                <a:spcAft>
                  <a:spcPts val="0"/>
                </a:spcAft>
                <a:buNone/>
              </a:pPr>
              <a:r>
                <a:rPr b="1" i="0" lang="en-US" sz="2000">
                  <a:solidFill>
                    <a:srgbClr val="FFC000"/>
                  </a:solidFill>
                  <a:latin typeface="Calibri"/>
                  <a:ea typeface="Calibri"/>
                  <a:cs typeface="Calibri"/>
                  <a:sym typeface="Calibri"/>
                </a:rPr>
                <a:t>Extra-Trees Regressor</a:t>
              </a:r>
              <a:endParaRPr/>
            </a:p>
            <a:p>
              <a:pPr indent="0" lvl="0" marL="0" marR="0" rtl="0" algn="ctr">
                <a:lnSpc>
                  <a:spcPct val="90000"/>
                </a:lnSpc>
                <a:spcBef>
                  <a:spcPts val="700"/>
                </a:spcBef>
                <a:spcAft>
                  <a:spcPts val="0"/>
                </a:spcAft>
                <a:buNone/>
              </a:pPr>
              <a:r>
                <a:rPr b="0" i="0" lang="en-US" sz="1400">
                  <a:solidFill>
                    <a:schemeClr val="lt1"/>
                  </a:solidFill>
                  <a:latin typeface="Calibri"/>
                  <a:ea typeface="Calibri"/>
                  <a:cs typeface="Calibri"/>
                  <a:sym typeface="Calibri"/>
                </a:rPr>
                <a:t>This model is ensemble of Decision Trees like RandomForest. As in random forests, a random subset of candidate features is used, but instead of looking for the most </a:t>
              </a:r>
              <a:r>
                <a:rPr lang="en-US">
                  <a:solidFill>
                    <a:schemeClr val="lt1"/>
                  </a:solidFill>
                  <a:latin typeface="Calibri"/>
                  <a:ea typeface="Calibri"/>
                  <a:cs typeface="Calibri"/>
                  <a:sym typeface="Calibri"/>
                </a:rPr>
                <a:t>optimal</a:t>
              </a:r>
              <a:r>
                <a:rPr b="0" i="0" lang="en-US" sz="1400">
                  <a:solidFill>
                    <a:schemeClr val="lt1"/>
                  </a:solidFill>
                  <a:latin typeface="Calibri"/>
                  <a:ea typeface="Calibri"/>
                  <a:cs typeface="Calibri"/>
                  <a:sym typeface="Calibri"/>
                </a:rPr>
                <a:t> thresholds, thresholds are drawn at random for each candidate feature and the best of these randomly-generated thresholds is picked as the splitting rule.</a:t>
              </a:r>
              <a:endParaRPr/>
            </a:p>
            <a:p>
              <a:pPr indent="0" lvl="0" marL="0" marR="0" rtl="0" algn="ctr">
                <a:lnSpc>
                  <a:spcPct val="90000"/>
                </a:lnSpc>
                <a:spcBef>
                  <a:spcPts val="490"/>
                </a:spcBef>
                <a:spcAft>
                  <a:spcPts val="0"/>
                </a:spcAft>
                <a:buNone/>
              </a:pPr>
              <a:r>
                <a:t/>
              </a:r>
              <a:endParaRPr b="0" sz="1400">
                <a:solidFill>
                  <a:schemeClr val="lt1"/>
                </a:solidFill>
                <a:latin typeface="Calibri"/>
                <a:ea typeface="Calibri"/>
                <a:cs typeface="Calibri"/>
                <a:sym typeface="Calibri"/>
              </a:endParaRPr>
            </a:p>
          </p:txBody>
        </p:sp>
        <p:sp>
          <p:nvSpPr>
            <p:cNvPr id="329" name="Google Shape;329;p23"/>
            <p:cNvSpPr/>
            <p:nvPr/>
          </p:nvSpPr>
          <p:spPr>
            <a:xfrm rot="5400000">
              <a:off x="4553661" y="2154473"/>
              <a:ext cx="2764383" cy="3957235"/>
            </a:xfrm>
            <a:prstGeom prst="round1Rect">
              <a:avLst>
                <a:gd fmla="val 16667"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3"/>
            <p:cNvSpPr txBox="1"/>
            <p:nvPr/>
          </p:nvSpPr>
          <p:spPr>
            <a:xfrm>
              <a:off x="3957235" y="3441995"/>
              <a:ext cx="3957300" cy="2073300"/>
            </a:xfrm>
            <a:prstGeom prst="rect">
              <a:avLst/>
            </a:prstGeom>
            <a:noFill/>
            <a:ln>
              <a:noFill/>
            </a:ln>
          </p:spPr>
          <p:txBody>
            <a:bodyPr anchorCtr="0" anchor="t" bIns="0" lIns="142225" spcFirstLastPara="1" rIns="142225" wrap="square" tIns="0">
              <a:noAutofit/>
            </a:bodyPr>
            <a:lstStyle/>
            <a:p>
              <a:pPr indent="0" lvl="0" marL="0" marR="0" rtl="0" algn="ctr">
                <a:lnSpc>
                  <a:spcPct val="90000"/>
                </a:lnSpc>
                <a:spcBef>
                  <a:spcPts val="0"/>
                </a:spcBef>
                <a:spcAft>
                  <a:spcPts val="0"/>
                </a:spcAft>
                <a:buNone/>
              </a:pPr>
              <a:r>
                <a:rPr b="1" i="0" lang="en-US" sz="2000">
                  <a:solidFill>
                    <a:srgbClr val="FFC000"/>
                  </a:solidFill>
                  <a:latin typeface="Calibri"/>
                  <a:ea typeface="Calibri"/>
                  <a:cs typeface="Calibri"/>
                  <a:sym typeface="Calibri"/>
                </a:rPr>
                <a:t>Gradient Tree Boosting</a:t>
              </a:r>
              <a:endParaRPr/>
            </a:p>
            <a:p>
              <a:pPr indent="0" lvl="0" marL="0" marR="0" rtl="0" algn="ctr">
                <a:lnSpc>
                  <a:spcPct val="90000"/>
                </a:lnSpc>
                <a:spcBef>
                  <a:spcPts val="700"/>
                </a:spcBef>
                <a:spcAft>
                  <a:spcPts val="0"/>
                </a:spcAft>
                <a:buNone/>
              </a:pPr>
              <a:r>
                <a:rPr lang="en-US" sz="1400">
                  <a:solidFill>
                    <a:schemeClr val="lt1"/>
                  </a:solidFill>
                  <a:latin typeface="Calibri"/>
                  <a:ea typeface="Calibri"/>
                  <a:cs typeface="Calibri"/>
                  <a:sym typeface="Calibri"/>
                </a:rPr>
                <a:t>This model is also ensemble of Decision Trees (learner). Gradient boosting combines weak "learners" into a single strong learner in an iterative fashion.  </a:t>
              </a:r>
              <a:r>
                <a:rPr lang="en-US">
                  <a:solidFill>
                    <a:schemeClr val="lt1"/>
                  </a:solidFill>
                  <a:latin typeface="Calibri"/>
                  <a:ea typeface="Calibri"/>
                  <a:cs typeface="Calibri"/>
                  <a:sym typeface="Calibri"/>
                </a:rPr>
                <a:t>T</a:t>
              </a:r>
              <a:r>
                <a:rPr lang="en-US" sz="1400">
                  <a:solidFill>
                    <a:schemeClr val="lt1"/>
                  </a:solidFill>
                  <a:latin typeface="Calibri"/>
                  <a:ea typeface="Calibri"/>
                  <a:cs typeface="Calibri"/>
                  <a:sym typeface="Calibri"/>
                </a:rPr>
                <a:t>he intuition behind gradient boosting algorithm is to repetitively leverage the patterns in residuals and strengthen a model with weak predictions and make it better.</a:t>
              </a:r>
              <a:endParaRPr/>
            </a:p>
            <a:p>
              <a:pPr indent="0" lvl="0" marL="0" marR="0" rtl="0" algn="l">
                <a:lnSpc>
                  <a:spcPct val="90000"/>
                </a:lnSpc>
                <a:spcBef>
                  <a:spcPts val="490"/>
                </a:spcBef>
                <a:spcAft>
                  <a:spcPts val="0"/>
                </a:spcAft>
                <a:buNone/>
              </a:pPr>
              <a:r>
                <a:t/>
              </a:r>
              <a:endParaRPr sz="1400">
                <a:solidFill>
                  <a:schemeClr val="lt1"/>
                </a:solidFill>
                <a:latin typeface="Calibri"/>
                <a:ea typeface="Calibri"/>
                <a:cs typeface="Calibri"/>
                <a:sym typeface="Calibri"/>
              </a:endParaRPr>
            </a:p>
          </p:txBody>
        </p:sp>
        <p:sp>
          <p:nvSpPr>
            <p:cNvPr id="331" name="Google Shape;331;p23"/>
            <p:cNvSpPr/>
            <p:nvPr/>
          </p:nvSpPr>
          <p:spPr>
            <a:xfrm>
              <a:off x="1344973" y="2545098"/>
              <a:ext cx="5171386" cy="438127"/>
            </a:xfrm>
            <a:prstGeom prst="roundRect">
              <a:avLst>
                <a:gd fmla="val 16667" name="adj"/>
              </a:avLst>
            </a:prstGeom>
            <a:solidFill>
              <a:srgbClr val="FFC000"/>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3"/>
            <p:cNvSpPr txBox="1"/>
            <p:nvPr/>
          </p:nvSpPr>
          <p:spPr>
            <a:xfrm>
              <a:off x="1366361" y="2566486"/>
              <a:ext cx="5128610" cy="395351"/>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None/>
              </a:pPr>
              <a:r>
                <a:rPr lang="en-US" sz="2000">
                  <a:solidFill>
                    <a:schemeClr val="dk1"/>
                  </a:solidFill>
                  <a:latin typeface="Calibri"/>
                  <a:ea typeface="Calibri"/>
                  <a:cs typeface="Calibri"/>
                  <a:sym typeface="Calibri"/>
                </a:rPr>
                <a:t>BASE MODELS</a:t>
              </a:r>
              <a:endParaRPr sz="2000">
                <a:solidFill>
                  <a:schemeClr val="dk1"/>
                </a:solidFill>
                <a:latin typeface="Calibri"/>
                <a:ea typeface="Calibri"/>
                <a:cs typeface="Calibri"/>
                <a:sym typeface="Calibri"/>
              </a:endParaRPr>
            </a:p>
          </p:txBody>
        </p:sp>
      </p:grpSp>
      <p:pic>
        <p:nvPicPr>
          <p:cNvPr id="333" name="Google Shape;333;p23"/>
          <p:cNvPicPr preferRelativeResize="0"/>
          <p:nvPr/>
        </p:nvPicPr>
        <p:blipFill rotWithShape="1">
          <a:blip r:embed="rId3">
            <a:alphaModFix/>
          </a:blip>
          <a:srcRect b="0" l="0" r="0" t="0"/>
          <a:stretch/>
        </p:blipFill>
        <p:spPr>
          <a:xfrm>
            <a:off x="3565610" y="3409781"/>
            <a:ext cx="1444753" cy="274320"/>
          </a:xfrm>
          <a:prstGeom prst="rect">
            <a:avLst/>
          </a:prstGeom>
          <a:noFill/>
          <a:ln>
            <a:noFill/>
          </a:ln>
        </p:spPr>
      </p:pic>
      <p:pic>
        <p:nvPicPr>
          <p:cNvPr id="334" name="Google Shape;334;p23"/>
          <p:cNvPicPr preferRelativeResize="0"/>
          <p:nvPr/>
        </p:nvPicPr>
        <p:blipFill rotWithShape="1">
          <a:blip r:embed="rId4">
            <a:alphaModFix/>
          </a:blip>
          <a:srcRect b="0" l="0" r="0" t="0"/>
          <a:stretch/>
        </p:blipFill>
        <p:spPr>
          <a:xfrm>
            <a:off x="6837716" y="3409781"/>
            <a:ext cx="1972492" cy="274320"/>
          </a:xfrm>
          <a:prstGeom prst="rect">
            <a:avLst/>
          </a:prstGeom>
          <a:noFill/>
          <a:ln>
            <a:noFill/>
          </a:ln>
        </p:spPr>
      </p:pic>
      <p:pic>
        <p:nvPicPr>
          <p:cNvPr id="335" name="Google Shape;335;p23"/>
          <p:cNvPicPr preferRelativeResize="0"/>
          <p:nvPr/>
        </p:nvPicPr>
        <p:blipFill>
          <a:blip r:embed="rId5">
            <a:alphaModFix/>
          </a:blip>
          <a:stretch>
            <a:fillRect/>
          </a:stretch>
        </p:blipFill>
        <p:spPr>
          <a:xfrm>
            <a:off x="3734775" y="6373300"/>
            <a:ext cx="1106424" cy="274320"/>
          </a:xfrm>
          <a:prstGeom prst="rect">
            <a:avLst/>
          </a:prstGeom>
          <a:noFill/>
          <a:ln>
            <a:noFill/>
          </a:ln>
        </p:spPr>
      </p:pic>
      <p:pic>
        <p:nvPicPr>
          <p:cNvPr id="336" name="Google Shape;336;p23"/>
          <p:cNvPicPr preferRelativeResize="0"/>
          <p:nvPr/>
        </p:nvPicPr>
        <p:blipFill>
          <a:blip r:embed="rId6">
            <a:alphaModFix/>
          </a:blip>
          <a:stretch>
            <a:fillRect/>
          </a:stretch>
        </p:blipFill>
        <p:spPr>
          <a:xfrm>
            <a:off x="7122916" y="6373300"/>
            <a:ext cx="1402084" cy="274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40" name="Shape 340"/>
        <p:cNvGrpSpPr/>
        <p:nvPr/>
      </p:nvGrpSpPr>
      <p:grpSpPr>
        <a:xfrm>
          <a:off x="0" y="0"/>
          <a:ext cx="0" cy="0"/>
          <a:chOff x="0" y="0"/>
          <a:chExt cx="0" cy="0"/>
        </a:xfrm>
      </p:grpSpPr>
      <p:grpSp>
        <p:nvGrpSpPr>
          <p:cNvPr id="341" name="Google Shape;341;p24"/>
          <p:cNvGrpSpPr/>
          <p:nvPr/>
        </p:nvGrpSpPr>
        <p:grpSpPr>
          <a:xfrm flipH="1">
            <a:off x="247645" y="172446"/>
            <a:ext cx="2190765" cy="1675829"/>
            <a:chOff x="407914" y="422220"/>
            <a:chExt cx="7946190" cy="6078452"/>
          </a:xfrm>
        </p:grpSpPr>
        <p:grpSp>
          <p:nvGrpSpPr>
            <p:cNvPr id="342" name="Google Shape;342;p24"/>
            <p:cNvGrpSpPr/>
            <p:nvPr/>
          </p:nvGrpSpPr>
          <p:grpSpPr>
            <a:xfrm>
              <a:off x="407914" y="422220"/>
              <a:ext cx="4067259" cy="6043029"/>
              <a:chOff x="263536" y="550557"/>
              <a:chExt cx="4067259" cy="6043029"/>
            </a:xfrm>
          </p:grpSpPr>
          <p:grpSp>
            <p:nvGrpSpPr>
              <p:cNvPr id="343" name="Google Shape;343;p24"/>
              <p:cNvGrpSpPr/>
              <p:nvPr/>
            </p:nvGrpSpPr>
            <p:grpSpPr>
              <a:xfrm>
                <a:off x="263536" y="1600113"/>
                <a:ext cx="4067235" cy="4993473"/>
                <a:chOff x="-104587" y="1211987"/>
                <a:chExt cx="5092956" cy="6252784"/>
              </a:xfrm>
            </p:grpSpPr>
            <p:sp>
              <p:nvSpPr>
                <p:cNvPr id="344" name="Google Shape;344;p24"/>
                <p:cNvSpPr/>
                <p:nvPr/>
              </p:nvSpPr>
              <p:spPr>
                <a:xfrm>
                  <a:off x="2333006" y="2542605"/>
                  <a:ext cx="2641500" cy="2277300"/>
                </a:xfrm>
                <a:prstGeom prst="hexagon">
                  <a:avLst>
                    <a:gd fmla="val 25000" name="adj"/>
                    <a:gd fmla="val 115470" name="vf"/>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45" name="Google Shape;345;p24"/>
                <p:cNvSpPr/>
                <p:nvPr/>
              </p:nvSpPr>
              <p:spPr>
                <a:xfrm>
                  <a:off x="2346869" y="5187471"/>
                  <a:ext cx="2641500" cy="2277300"/>
                </a:xfrm>
                <a:prstGeom prst="hexagon">
                  <a:avLst>
                    <a:gd fmla="val 25000" name="adj"/>
                    <a:gd fmla="val 115470" name="vf"/>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46" name="Google Shape;346;p24"/>
                <p:cNvSpPr/>
                <p:nvPr/>
              </p:nvSpPr>
              <p:spPr>
                <a:xfrm>
                  <a:off x="-104587" y="1211987"/>
                  <a:ext cx="2641500" cy="2277300"/>
                </a:xfrm>
                <a:prstGeom prst="hexagon">
                  <a:avLst>
                    <a:gd fmla="val 25000" name="adj"/>
                    <a:gd fmla="val 115470" name="vf"/>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47" name="Google Shape;347;p24"/>
              <p:cNvSpPr/>
              <p:nvPr/>
            </p:nvSpPr>
            <p:spPr>
              <a:xfrm>
                <a:off x="2221195" y="550557"/>
                <a:ext cx="2109600" cy="1818600"/>
              </a:xfrm>
              <a:prstGeom prst="hexagon">
                <a:avLst>
                  <a:gd fmla="val 25000" name="adj"/>
                  <a:gd fmla="val 115470" name="vf"/>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48" name="Google Shape;348;p24"/>
            <p:cNvSpPr/>
            <p:nvPr/>
          </p:nvSpPr>
          <p:spPr>
            <a:xfrm>
              <a:off x="4286848" y="3608200"/>
              <a:ext cx="2109600" cy="1818600"/>
            </a:xfrm>
            <a:prstGeom prst="hexagon">
              <a:avLst>
                <a:gd fmla="val 25000" name="adj"/>
                <a:gd fmla="val 115470" name="vf"/>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49" name="Google Shape;349;p24"/>
            <p:cNvSpPr/>
            <p:nvPr/>
          </p:nvSpPr>
          <p:spPr>
            <a:xfrm>
              <a:off x="6244504" y="4682072"/>
              <a:ext cx="2109600" cy="1818600"/>
            </a:xfrm>
            <a:prstGeom prst="hexagon">
              <a:avLst>
                <a:gd fmla="val 25000" name="adj"/>
                <a:gd fmla="val 115470" name="vf"/>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50" name="Google Shape;350;p24"/>
          <p:cNvSpPr/>
          <p:nvPr/>
        </p:nvSpPr>
        <p:spPr>
          <a:xfrm>
            <a:off x="2573344" y="135809"/>
            <a:ext cx="6447000" cy="584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chemeClr val="dk1"/>
                </a:solidFill>
                <a:latin typeface="Calibri"/>
                <a:ea typeface="Calibri"/>
                <a:cs typeface="Calibri"/>
                <a:sym typeface="Calibri"/>
              </a:rPr>
              <a:t>Modeling and Evaluation</a:t>
            </a:r>
            <a:endParaRPr b="1" sz="3200">
              <a:solidFill>
                <a:schemeClr val="dk1"/>
              </a:solidFill>
              <a:latin typeface="Calibri"/>
              <a:ea typeface="Calibri"/>
              <a:cs typeface="Calibri"/>
              <a:sym typeface="Calibri"/>
            </a:endParaRPr>
          </a:p>
        </p:txBody>
      </p:sp>
      <p:cxnSp>
        <p:nvCxnSpPr>
          <p:cNvPr id="351" name="Google Shape;351;p24"/>
          <p:cNvCxnSpPr/>
          <p:nvPr/>
        </p:nvCxnSpPr>
        <p:spPr>
          <a:xfrm>
            <a:off x="2573344" y="963237"/>
            <a:ext cx="6997200" cy="0"/>
          </a:xfrm>
          <a:prstGeom prst="straightConnector1">
            <a:avLst/>
          </a:prstGeom>
          <a:noFill/>
          <a:ln cap="flat" cmpd="sng" w="57150">
            <a:solidFill>
              <a:schemeClr val="accent1"/>
            </a:solidFill>
            <a:prstDash val="solid"/>
            <a:miter lim="800000"/>
            <a:headEnd len="sm" w="sm" type="none"/>
            <a:tailEnd len="sm" w="sm" type="none"/>
          </a:ln>
        </p:spPr>
      </p:cxnSp>
      <p:pic>
        <p:nvPicPr>
          <p:cNvPr id="352" name="Google Shape;352;p24"/>
          <p:cNvPicPr preferRelativeResize="0"/>
          <p:nvPr/>
        </p:nvPicPr>
        <p:blipFill rotWithShape="1">
          <a:blip r:embed="rId3">
            <a:alphaModFix/>
          </a:blip>
          <a:srcRect b="0" l="0" r="0" t="0"/>
          <a:stretch/>
        </p:blipFill>
        <p:spPr>
          <a:xfrm>
            <a:off x="2655185" y="2553650"/>
            <a:ext cx="2520070" cy="478500"/>
          </a:xfrm>
          <a:prstGeom prst="rect">
            <a:avLst/>
          </a:prstGeom>
          <a:noFill/>
          <a:ln>
            <a:noFill/>
          </a:ln>
        </p:spPr>
      </p:pic>
      <p:sp>
        <p:nvSpPr>
          <p:cNvPr id="353" name="Google Shape;353;p24"/>
          <p:cNvSpPr txBox="1"/>
          <p:nvPr/>
        </p:nvSpPr>
        <p:spPr>
          <a:xfrm>
            <a:off x="451425" y="2101100"/>
            <a:ext cx="1783200" cy="1383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accent2"/>
                </a:solidFill>
                <a:latin typeface="Calibri"/>
                <a:ea typeface="Calibri"/>
                <a:cs typeface="Calibri"/>
                <a:sym typeface="Calibri"/>
              </a:rPr>
              <a:t>Linear Methods:</a:t>
            </a:r>
            <a:endParaRPr sz="1800">
              <a:solidFill>
                <a:schemeClr val="accent2"/>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accent2"/>
              </a:solidFill>
              <a:latin typeface="Calibri"/>
              <a:ea typeface="Calibri"/>
              <a:cs typeface="Calibri"/>
              <a:sym typeface="Calibri"/>
            </a:endParaRPr>
          </a:p>
          <a:p>
            <a:pPr indent="0" lvl="0" marL="0" marR="0" rtl="0" algn="ctr">
              <a:spcBef>
                <a:spcPts val="0"/>
              </a:spcBef>
              <a:spcAft>
                <a:spcPts val="0"/>
              </a:spcAft>
              <a:buNone/>
            </a:pPr>
            <a:r>
              <a:rPr lang="en-US" sz="1800">
                <a:latin typeface="Calibri"/>
                <a:ea typeface="Calibri"/>
                <a:cs typeface="Calibri"/>
                <a:sym typeface="Calibri"/>
              </a:rPr>
              <a:t>Lasso -&gt;</a:t>
            </a:r>
            <a:endParaRPr sz="1800">
              <a:latin typeface="Calibri"/>
              <a:ea typeface="Calibri"/>
              <a:cs typeface="Calibri"/>
              <a:sym typeface="Calibri"/>
            </a:endParaRPr>
          </a:p>
          <a:p>
            <a:pPr indent="0" lvl="0" marL="0" marR="0" rtl="0" algn="ctr">
              <a:spcBef>
                <a:spcPts val="0"/>
              </a:spcBef>
              <a:spcAft>
                <a:spcPts val="0"/>
              </a:spcAft>
              <a:buNone/>
            </a:pPr>
            <a:r>
              <a:t/>
            </a:r>
            <a:endParaRPr sz="1800">
              <a:solidFill>
                <a:schemeClr val="accent2"/>
              </a:solidFill>
              <a:latin typeface="Calibri"/>
              <a:ea typeface="Calibri"/>
              <a:cs typeface="Calibri"/>
              <a:sym typeface="Calibri"/>
            </a:endParaRPr>
          </a:p>
          <a:p>
            <a:pPr indent="0" lvl="0" marL="0" marR="0" rtl="0" algn="ctr">
              <a:spcBef>
                <a:spcPts val="0"/>
              </a:spcBef>
              <a:spcAft>
                <a:spcPts val="0"/>
              </a:spcAft>
              <a:buNone/>
            </a:pPr>
            <a:r>
              <a:rPr lang="en-US" sz="1800">
                <a:latin typeface="Calibri"/>
                <a:ea typeface="Calibri"/>
                <a:cs typeface="Calibri"/>
                <a:sym typeface="Calibri"/>
              </a:rPr>
              <a:t>Elastic Net -&gt;</a:t>
            </a:r>
            <a:endParaRPr sz="1800">
              <a:latin typeface="Calibri"/>
              <a:ea typeface="Calibri"/>
              <a:cs typeface="Calibri"/>
              <a:sym typeface="Calibri"/>
            </a:endParaRPr>
          </a:p>
          <a:p>
            <a:pPr indent="0" lvl="0" marL="0" marR="0" rtl="0" algn="ctr">
              <a:spcBef>
                <a:spcPts val="0"/>
              </a:spcBef>
              <a:spcAft>
                <a:spcPts val="0"/>
              </a:spcAft>
              <a:buNone/>
            </a:pPr>
            <a:r>
              <a:t/>
            </a:r>
            <a:endParaRPr sz="1800">
              <a:solidFill>
                <a:schemeClr val="accent2"/>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accent2"/>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accent2"/>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accent2"/>
              </a:solidFill>
              <a:latin typeface="Calibri"/>
              <a:ea typeface="Calibri"/>
              <a:cs typeface="Calibri"/>
              <a:sym typeface="Calibri"/>
            </a:endParaRPr>
          </a:p>
        </p:txBody>
      </p:sp>
      <p:pic>
        <p:nvPicPr>
          <p:cNvPr id="354" name="Google Shape;354;p24"/>
          <p:cNvPicPr preferRelativeResize="0"/>
          <p:nvPr/>
        </p:nvPicPr>
        <p:blipFill>
          <a:blip r:embed="rId4">
            <a:alphaModFix/>
          </a:blip>
          <a:stretch>
            <a:fillRect/>
          </a:stretch>
        </p:blipFill>
        <p:spPr>
          <a:xfrm>
            <a:off x="4600661" y="2052800"/>
            <a:ext cx="4583433" cy="343250"/>
          </a:xfrm>
          <a:prstGeom prst="rect">
            <a:avLst/>
          </a:prstGeom>
          <a:noFill/>
          <a:ln>
            <a:noFill/>
          </a:ln>
        </p:spPr>
      </p:pic>
      <p:pic>
        <p:nvPicPr>
          <p:cNvPr id="355" name="Google Shape;355;p24"/>
          <p:cNvPicPr preferRelativeResize="0"/>
          <p:nvPr/>
        </p:nvPicPr>
        <p:blipFill rotWithShape="1">
          <a:blip r:embed="rId5">
            <a:alphaModFix/>
          </a:blip>
          <a:srcRect b="0" l="0" r="0" t="0"/>
          <a:stretch/>
        </p:blipFill>
        <p:spPr>
          <a:xfrm>
            <a:off x="2655183" y="3189749"/>
            <a:ext cx="3440805" cy="478500"/>
          </a:xfrm>
          <a:prstGeom prst="rect">
            <a:avLst/>
          </a:prstGeom>
          <a:noFill/>
          <a:ln>
            <a:noFill/>
          </a:ln>
        </p:spPr>
      </p:pic>
      <p:pic>
        <p:nvPicPr>
          <p:cNvPr id="356" name="Google Shape;356;p24"/>
          <p:cNvPicPr preferRelativeResize="0"/>
          <p:nvPr/>
        </p:nvPicPr>
        <p:blipFill>
          <a:blip r:embed="rId6">
            <a:alphaModFix/>
          </a:blip>
          <a:stretch>
            <a:fillRect/>
          </a:stretch>
        </p:blipFill>
        <p:spPr>
          <a:xfrm>
            <a:off x="1951186" y="5089205"/>
            <a:ext cx="1701536" cy="1492083"/>
          </a:xfrm>
          <a:prstGeom prst="rect">
            <a:avLst/>
          </a:prstGeom>
          <a:noFill/>
          <a:ln>
            <a:noFill/>
          </a:ln>
        </p:spPr>
      </p:pic>
      <p:sp>
        <p:nvSpPr>
          <p:cNvPr id="357" name="Google Shape;357;p24"/>
          <p:cNvSpPr txBox="1"/>
          <p:nvPr/>
        </p:nvSpPr>
        <p:spPr>
          <a:xfrm>
            <a:off x="603825" y="4463300"/>
            <a:ext cx="1783200" cy="1383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accent2"/>
                </a:solidFill>
                <a:latin typeface="Calibri"/>
                <a:ea typeface="Calibri"/>
                <a:cs typeface="Calibri"/>
                <a:sym typeface="Calibri"/>
              </a:rPr>
              <a:t>Decision Tree</a:t>
            </a:r>
            <a:r>
              <a:rPr lang="en-US" sz="1800">
                <a:solidFill>
                  <a:schemeClr val="accent2"/>
                </a:solidFill>
                <a:latin typeface="Calibri"/>
                <a:ea typeface="Calibri"/>
                <a:cs typeface="Calibri"/>
                <a:sym typeface="Calibri"/>
              </a:rPr>
              <a:t>:</a:t>
            </a:r>
            <a:endParaRPr sz="1800">
              <a:solidFill>
                <a:schemeClr val="accent2"/>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accent2"/>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accent2"/>
              </a:solidFill>
              <a:latin typeface="Calibri"/>
              <a:ea typeface="Calibri"/>
              <a:cs typeface="Calibri"/>
              <a:sym typeface="Calibri"/>
            </a:endParaRPr>
          </a:p>
        </p:txBody>
      </p:sp>
      <p:pic>
        <p:nvPicPr>
          <p:cNvPr id="358" name="Google Shape;358;p24"/>
          <p:cNvPicPr preferRelativeResize="0"/>
          <p:nvPr/>
        </p:nvPicPr>
        <p:blipFill>
          <a:blip r:embed="rId7">
            <a:alphaModFix/>
          </a:blip>
          <a:stretch>
            <a:fillRect/>
          </a:stretch>
        </p:blipFill>
        <p:spPr>
          <a:xfrm>
            <a:off x="3652716" y="4997326"/>
            <a:ext cx="2226520" cy="1675824"/>
          </a:xfrm>
          <a:prstGeom prst="rect">
            <a:avLst/>
          </a:prstGeom>
          <a:noFill/>
          <a:ln>
            <a:noFill/>
          </a:ln>
        </p:spPr>
      </p:pic>
      <p:pic>
        <p:nvPicPr>
          <p:cNvPr id="359" name="Google Shape;359;p24"/>
          <p:cNvPicPr preferRelativeResize="0"/>
          <p:nvPr/>
        </p:nvPicPr>
        <p:blipFill>
          <a:blip r:embed="rId8">
            <a:alphaModFix/>
          </a:blip>
          <a:stretch>
            <a:fillRect/>
          </a:stretch>
        </p:blipFill>
        <p:spPr>
          <a:xfrm>
            <a:off x="2642462" y="4461950"/>
            <a:ext cx="2231626" cy="584700"/>
          </a:xfrm>
          <a:prstGeom prst="rect">
            <a:avLst/>
          </a:prstGeom>
          <a:noFill/>
          <a:ln>
            <a:noFill/>
          </a:ln>
        </p:spPr>
      </p:pic>
      <p:pic>
        <p:nvPicPr>
          <p:cNvPr id="360" name="Google Shape;360;p24"/>
          <p:cNvPicPr preferRelativeResize="0"/>
          <p:nvPr/>
        </p:nvPicPr>
        <p:blipFill>
          <a:blip r:embed="rId9">
            <a:alphaModFix/>
          </a:blip>
          <a:stretch>
            <a:fillRect/>
          </a:stretch>
        </p:blipFill>
        <p:spPr>
          <a:xfrm>
            <a:off x="2573350" y="2001672"/>
            <a:ext cx="1469176" cy="475106"/>
          </a:xfrm>
          <a:prstGeom prst="rect">
            <a:avLst/>
          </a:prstGeom>
          <a:noFill/>
          <a:ln>
            <a:noFill/>
          </a:ln>
        </p:spPr>
      </p:pic>
      <p:pic>
        <p:nvPicPr>
          <p:cNvPr id="361" name="Google Shape;361;p24"/>
          <p:cNvPicPr preferRelativeResize="0"/>
          <p:nvPr/>
        </p:nvPicPr>
        <p:blipFill>
          <a:blip r:embed="rId10">
            <a:alphaModFix/>
          </a:blip>
          <a:stretch>
            <a:fillRect/>
          </a:stretch>
        </p:blipFill>
        <p:spPr>
          <a:xfrm>
            <a:off x="4492853" y="1155353"/>
            <a:ext cx="2443826" cy="705319"/>
          </a:xfrm>
          <a:prstGeom prst="rect">
            <a:avLst/>
          </a:prstGeom>
          <a:noFill/>
          <a:ln>
            <a:noFill/>
          </a:ln>
        </p:spPr>
      </p:pic>
      <p:pic>
        <p:nvPicPr>
          <p:cNvPr id="362" name="Google Shape;362;p24"/>
          <p:cNvPicPr preferRelativeResize="0"/>
          <p:nvPr/>
        </p:nvPicPr>
        <p:blipFill>
          <a:blip r:embed="rId11">
            <a:alphaModFix/>
          </a:blip>
          <a:stretch>
            <a:fillRect/>
          </a:stretch>
        </p:blipFill>
        <p:spPr>
          <a:xfrm>
            <a:off x="6026650" y="4237225"/>
            <a:ext cx="5854076" cy="2445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66" name="Shape 366"/>
        <p:cNvGrpSpPr/>
        <p:nvPr/>
      </p:nvGrpSpPr>
      <p:grpSpPr>
        <a:xfrm>
          <a:off x="0" y="0"/>
          <a:ext cx="0" cy="0"/>
          <a:chOff x="0" y="0"/>
          <a:chExt cx="0" cy="0"/>
        </a:xfrm>
      </p:grpSpPr>
      <p:grpSp>
        <p:nvGrpSpPr>
          <p:cNvPr id="367" name="Google Shape;367;p25"/>
          <p:cNvGrpSpPr/>
          <p:nvPr/>
        </p:nvGrpSpPr>
        <p:grpSpPr>
          <a:xfrm flipH="1">
            <a:off x="247645" y="172446"/>
            <a:ext cx="2190765" cy="1675829"/>
            <a:chOff x="407914" y="422220"/>
            <a:chExt cx="7946190" cy="6078452"/>
          </a:xfrm>
        </p:grpSpPr>
        <p:grpSp>
          <p:nvGrpSpPr>
            <p:cNvPr id="368" name="Google Shape;368;p25"/>
            <p:cNvGrpSpPr/>
            <p:nvPr/>
          </p:nvGrpSpPr>
          <p:grpSpPr>
            <a:xfrm>
              <a:off x="407914" y="422220"/>
              <a:ext cx="4067259" cy="6043029"/>
              <a:chOff x="263536" y="550557"/>
              <a:chExt cx="4067259" cy="6043029"/>
            </a:xfrm>
          </p:grpSpPr>
          <p:grpSp>
            <p:nvGrpSpPr>
              <p:cNvPr id="369" name="Google Shape;369;p25"/>
              <p:cNvGrpSpPr/>
              <p:nvPr/>
            </p:nvGrpSpPr>
            <p:grpSpPr>
              <a:xfrm>
                <a:off x="263536" y="1600113"/>
                <a:ext cx="4067235" cy="4993473"/>
                <a:chOff x="-104587" y="1211987"/>
                <a:chExt cx="5092956" cy="6252784"/>
              </a:xfrm>
            </p:grpSpPr>
            <p:sp>
              <p:nvSpPr>
                <p:cNvPr id="370" name="Google Shape;370;p25"/>
                <p:cNvSpPr/>
                <p:nvPr/>
              </p:nvSpPr>
              <p:spPr>
                <a:xfrm>
                  <a:off x="2333006" y="2542605"/>
                  <a:ext cx="2641500" cy="2277300"/>
                </a:xfrm>
                <a:prstGeom prst="hexagon">
                  <a:avLst>
                    <a:gd fmla="val 25000" name="adj"/>
                    <a:gd fmla="val 115470" name="vf"/>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71" name="Google Shape;371;p25"/>
                <p:cNvSpPr/>
                <p:nvPr/>
              </p:nvSpPr>
              <p:spPr>
                <a:xfrm>
                  <a:off x="2346869" y="5187471"/>
                  <a:ext cx="2641500" cy="2277300"/>
                </a:xfrm>
                <a:prstGeom prst="hexagon">
                  <a:avLst>
                    <a:gd fmla="val 25000" name="adj"/>
                    <a:gd fmla="val 115470" name="vf"/>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72" name="Google Shape;372;p25"/>
                <p:cNvSpPr/>
                <p:nvPr/>
              </p:nvSpPr>
              <p:spPr>
                <a:xfrm>
                  <a:off x="-104587" y="1211987"/>
                  <a:ext cx="2641500" cy="2277300"/>
                </a:xfrm>
                <a:prstGeom prst="hexagon">
                  <a:avLst>
                    <a:gd fmla="val 25000" name="adj"/>
                    <a:gd fmla="val 115470" name="vf"/>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73" name="Google Shape;373;p25"/>
              <p:cNvSpPr/>
              <p:nvPr/>
            </p:nvSpPr>
            <p:spPr>
              <a:xfrm>
                <a:off x="2221195" y="550557"/>
                <a:ext cx="2109600" cy="1818600"/>
              </a:xfrm>
              <a:prstGeom prst="hexagon">
                <a:avLst>
                  <a:gd fmla="val 25000" name="adj"/>
                  <a:gd fmla="val 115470" name="vf"/>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74" name="Google Shape;374;p25"/>
            <p:cNvSpPr/>
            <p:nvPr/>
          </p:nvSpPr>
          <p:spPr>
            <a:xfrm>
              <a:off x="4286848" y="3608200"/>
              <a:ext cx="2109600" cy="1818600"/>
            </a:xfrm>
            <a:prstGeom prst="hexagon">
              <a:avLst>
                <a:gd fmla="val 25000" name="adj"/>
                <a:gd fmla="val 115470" name="vf"/>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75" name="Google Shape;375;p25"/>
            <p:cNvSpPr/>
            <p:nvPr/>
          </p:nvSpPr>
          <p:spPr>
            <a:xfrm>
              <a:off x="6244504" y="4682072"/>
              <a:ext cx="2109600" cy="1818600"/>
            </a:xfrm>
            <a:prstGeom prst="hexagon">
              <a:avLst>
                <a:gd fmla="val 25000" name="adj"/>
                <a:gd fmla="val 115470" name="vf"/>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76" name="Google Shape;376;p25"/>
          <p:cNvSpPr/>
          <p:nvPr/>
        </p:nvSpPr>
        <p:spPr>
          <a:xfrm>
            <a:off x="2573344" y="135809"/>
            <a:ext cx="6447000" cy="584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chemeClr val="dk1"/>
                </a:solidFill>
                <a:latin typeface="Calibri"/>
                <a:ea typeface="Calibri"/>
                <a:cs typeface="Calibri"/>
                <a:sym typeface="Calibri"/>
              </a:rPr>
              <a:t>Modeling and Evaluation</a:t>
            </a:r>
            <a:endParaRPr b="1" sz="3200">
              <a:solidFill>
                <a:schemeClr val="dk1"/>
              </a:solidFill>
              <a:latin typeface="Calibri"/>
              <a:ea typeface="Calibri"/>
              <a:cs typeface="Calibri"/>
              <a:sym typeface="Calibri"/>
            </a:endParaRPr>
          </a:p>
        </p:txBody>
      </p:sp>
      <p:cxnSp>
        <p:nvCxnSpPr>
          <p:cNvPr id="377" name="Google Shape;377;p25"/>
          <p:cNvCxnSpPr/>
          <p:nvPr/>
        </p:nvCxnSpPr>
        <p:spPr>
          <a:xfrm>
            <a:off x="2573344" y="963237"/>
            <a:ext cx="6997200" cy="0"/>
          </a:xfrm>
          <a:prstGeom prst="straightConnector1">
            <a:avLst/>
          </a:prstGeom>
          <a:noFill/>
          <a:ln cap="flat" cmpd="sng" w="57150">
            <a:solidFill>
              <a:schemeClr val="accent1"/>
            </a:solidFill>
            <a:prstDash val="solid"/>
            <a:miter lim="800000"/>
            <a:headEnd len="sm" w="sm" type="none"/>
            <a:tailEnd len="sm" w="sm" type="none"/>
          </a:ln>
        </p:spPr>
      </p:cxnSp>
      <p:pic>
        <p:nvPicPr>
          <p:cNvPr id="378" name="Google Shape;378;p25"/>
          <p:cNvPicPr preferRelativeResize="0"/>
          <p:nvPr/>
        </p:nvPicPr>
        <p:blipFill>
          <a:blip r:embed="rId3">
            <a:alphaModFix/>
          </a:blip>
          <a:stretch>
            <a:fillRect/>
          </a:stretch>
        </p:blipFill>
        <p:spPr>
          <a:xfrm>
            <a:off x="126948" y="2506659"/>
            <a:ext cx="4870594" cy="3656763"/>
          </a:xfrm>
          <a:prstGeom prst="rect">
            <a:avLst/>
          </a:prstGeom>
          <a:noFill/>
          <a:ln>
            <a:noFill/>
          </a:ln>
        </p:spPr>
      </p:pic>
      <p:pic>
        <p:nvPicPr>
          <p:cNvPr id="379" name="Google Shape;379;p25"/>
          <p:cNvPicPr preferRelativeResize="0"/>
          <p:nvPr/>
        </p:nvPicPr>
        <p:blipFill>
          <a:blip r:embed="rId4">
            <a:alphaModFix/>
          </a:blip>
          <a:stretch>
            <a:fillRect/>
          </a:stretch>
        </p:blipFill>
        <p:spPr>
          <a:xfrm>
            <a:off x="5041161" y="2506659"/>
            <a:ext cx="4741038" cy="3656765"/>
          </a:xfrm>
          <a:prstGeom prst="rect">
            <a:avLst/>
          </a:prstGeom>
          <a:noFill/>
          <a:ln>
            <a:noFill/>
          </a:ln>
        </p:spPr>
      </p:pic>
      <p:pic>
        <p:nvPicPr>
          <p:cNvPr id="380" name="Google Shape;380;p25"/>
          <p:cNvPicPr preferRelativeResize="0"/>
          <p:nvPr/>
        </p:nvPicPr>
        <p:blipFill>
          <a:blip r:embed="rId5">
            <a:alphaModFix/>
          </a:blip>
          <a:stretch>
            <a:fillRect/>
          </a:stretch>
        </p:blipFill>
        <p:spPr>
          <a:xfrm>
            <a:off x="9934600" y="2506650"/>
            <a:ext cx="2104701" cy="3479299"/>
          </a:xfrm>
          <a:prstGeom prst="rect">
            <a:avLst/>
          </a:prstGeom>
          <a:noFill/>
          <a:ln>
            <a:noFill/>
          </a:ln>
        </p:spPr>
      </p:pic>
      <p:sp>
        <p:nvSpPr>
          <p:cNvPr id="381" name="Google Shape;381;p25"/>
          <p:cNvSpPr txBox="1"/>
          <p:nvPr/>
        </p:nvSpPr>
        <p:spPr>
          <a:xfrm>
            <a:off x="7232525" y="2070700"/>
            <a:ext cx="2549700" cy="469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accent2"/>
                </a:solidFill>
                <a:latin typeface="Calibri"/>
                <a:ea typeface="Calibri"/>
                <a:cs typeface="Calibri"/>
                <a:sym typeface="Calibri"/>
              </a:rPr>
              <a:t>Gradient Tree Boosting</a:t>
            </a:r>
            <a:endParaRPr sz="1800">
              <a:solidFill>
                <a:schemeClr val="accent2"/>
              </a:solidFill>
              <a:latin typeface="Calibri"/>
              <a:ea typeface="Calibri"/>
              <a:cs typeface="Calibri"/>
              <a:sym typeface="Calibri"/>
            </a:endParaRPr>
          </a:p>
        </p:txBody>
      </p:sp>
      <p:sp>
        <p:nvSpPr>
          <p:cNvPr id="382" name="Google Shape;382;p25"/>
          <p:cNvSpPr txBox="1"/>
          <p:nvPr/>
        </p:nvSpPr>
        <p:spPr>
          <a:xfrm>
            <a:off x="1466950" y="2070700"/>
            <a:ext cx="2190600" cy="469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accent2"/>
                </a:solidFill>
                <a:latin typeface="Calibri"/>
                <a:ea typeface="Calibri"/>
                <a:cs typeface="Calibri"/>
                <a:sym typeface="Calibri"/>
              </a:rPr>
              <a:t>Extra-Trees</a:t>
            </a:r>
            <a:endParaRPr sz="1800">
              <a:solidFill>
                <a:schemeClr val="accent2"/>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grpSp>
        <p:nvGrpSpPr>
          <p:cNvPr id="387" name="Google Shape;387;p26"/>
          <p:cNvGrpSpPr/>
          <p:nvPr/>
        </p:nvGrpSpPr>
        <p:grpSpPr>
          <a:xfrm flipH="1">
            <a:off x="247495" y="172455"/>
            <a:ext cx="2190905" cy="1675940"/>
            <a:chOff x="407917" y="422220"/>
            <a:chExt cx="7946086" cy="6078386"/>
          </a:xfrm>
        </p:grpSpPr>
        <p:grpSp>
          <p:nvGrpSpPr>
            <p:cNvPr id="388" name="Google Shape;388;p26"/>
            <p:cNvGrpSpPr/>
            <p:nvPr/>
          </p:nvGrpSpPr>
          <p:grpSpPr>
            <a:xfrm>
              <a:off x="407917" y="422220"/>
              <a:ext cx="4067155" cy="6042749"/>
              <a:chOff x="263539" y="550557"/>
              <a:chExt cx="4067155" cy="6042749"/>
            </a:xfrm>
          </p:grpSpPr>
          <p:grpSp>
            <p:nvGrpSpPr>
              <p:cNvPr id="389" name="Google Shape;389;p26"/>
              <p:cNvGrpSpPr/>
              <p:nvPr/>
            </p:nvGrpSpPr>
            <p:grpSpPr>
              <a:xfrm>
                <a:off x="263539" y="1600075"/>
                <a:ext cx="4067155" cy="4993231"/>
                <a:chOff x="-104587" y="1211987"/>
                <a:chExt cx="5093056" cy="6252725"/>
              </a:xfrm>
            </p:grpSpPr>
            <p:sp>
              <p:nvSpPr>
                <p:cNvPr id="390" name="Google Shape;390;p26"/>
                <p:cNvSpPr/>
                <p:nvPr/>
              </p:nvSpPr>
              <p:spPr>
                <a:xfrm>
                  <a:off x="2333006" y="2542605"/>
                  <a:ext cx="2641600" cy="2277241"/>
                </a:xfrm>
                <a:prstGeom prst="hexagon">
                  <a:avLst>
                    <a:gd fmla="val 25000" name="adj"/>
                    <a:gd fmla="val 115470" name="vf"/>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91" name="Google Shape;391;p26"/>
                <p:cNvSpPr/>
                <p:nvPr/>
              </p:nvSpPr>
              <p:spPr>
                <a:xfrm>
                  <a:off x="2346869" y="5187471"/>
                  <a:ext cx="2641600" cy="2277241"/>
                </a:xfrm>
                <a:prstGeom prst="hexagon">
                  <a:avLst>
                    <a:gd fmla="val 25000" name="adj"/>
                    <a:gd fmla="val 115470" name="vf"/>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92" name="Google Shape;392;p26"/>
                <p:cNvSpPr/>
                <p:nvPr/>
              </p:nvSpPr>
              <p:spPr>
                <a:xfrm>
                  <a:off x="-104587" y="1211987"/>
                  <a:ext cx="2641600" cy="2277240"/>
                </a:xfrm>
                <a:prstGeom prst="hexagon">
                  <a:avLst>
                    <a:gd fmla="val 25000" name="adj"/>
                    <a:gd fmla="val 115470" name="vf"/>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93" name="Google Shape;393;p26"/>
              <p:cNvSpPr/>
              <p:nvPr/>
            </p:nvSpPr>
            <p:spPr>
              <a:xfrm>
                <a:off x="2221195" y="550557"/>
                <a:ext cx="2109499" cy="1818533"/>
              </a:xfrm>
              <a:prstGeom prst="hexagon">
                <a:avLst>
                  <a:gd fmla="val 25000" name="adj"/>
                  <a:gd fmla="val 115470" name="vf"/>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94" name="Google Shape;394;p26"/>
            <p:cNvSpPr/>
            <p:nvPr/>
          </p:nvSpPr>
          <p:spPr>
            <a:xfrm>
              <a:off x="4286848" y="3608200"/>
              <a:ext cx="2109499" cy="1818534"/>
            </a:xfrm>
            <a:prstGeom prst="hexagon">
              <a:avLst>
                <a:gd fmla="val 25000" name="adj"/>
                <a:gd fmla="val 115470" name="vf"/>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95" name="Google Shape;395;p26"/>
            <p:cNvSpPr/>
            <p:nvPr/>
          </p:nvSpPr>
          <p:spPr>
            <a:xfrm>
              <a:off x="6244504" y="4682072"/>
              <a:ext cx="2109499" cy="1818534"/>
            </a:xfrm>
            <a:prstGeom prst="hexagon">
              <a:avLst>
                <a:gd fmla="val 25000" name="adj"/>
                <a:gd fmla="val 115470" name="vf"/>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96" name="Google Shape;396;p26"/>
          <p:cNvSpPr/>
          <p:nvPr/>
        </p:nvSpPr>
        <p:spPr>
          <a:xfrm>
            <a:off x="2573344" y="135809"/>
            <a:ext cx="6447088"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chemeClr val="dk1"/>
                </a:solidFill>
                <a:latin typeface="Calibri"/>
                <a:ea typeface="Calibri"/>
                <a:cs typeface="Calibri"/>
                <a:sym typeface="Calibri"/>
              </a:rPr>
              <a:t>Modeling and Evaluation</a:t>
            </a:r>
            <a:endParaRPr/>
          </a:p>
        </p:txBody>
      </p:sp>
      <p:cxnSp>
        <p:nvCxnSpPr>
          <p:cNvPr id="397" name="Google Shape;397;p26"/>
          <p:cNvCxnSpPr/>
          <p:nvPr/>
        </p:nvCxnSpPr>
        <p:spPr>
          <a:xfrm>
            <a:off x="2573344" y="963237"/>
            <a:ext cx="6997228" cy="0"/>
          </a:xfrm>
          <a:prstGeom prst="straightConnector1">
            <a:avLst/>
          </a:prstGeom>
          <a:noFill/>
          <a:ln cap="flat" cmpd="sng" w="57150">
            <a:solidFill>
              <a:schemeClr val="accent1"/>
            </a:solidFill>
            <a:prstDash val="solid"/>
            <a:miter lim="800000"/>
            <a:headEnd len="sm" w="sm" type="none"/>
            <a:tailEnd len="sm" w="sm" type="none"/>
          </a:ln>
        </p:spPr>
      </p:cxnSp>
      <p:grpSp>
        <p:nvGrpSpPr>
          <p:cNvPr id="398" name="Google Shape;398;p26"/>
          <p:cNvGrpSpPr/>
          <p:nvPr/>
        </p:nvGrpSpPr>
        <p:grpSpPr>
          <a:xfrm>
            <a:off x="923917" y="2221292"/>
            <a:ext cx="7993824" cy="4601498"/>
            <a:chOff x="2386502" y="1790665"/>
            <a:chExt cx="7653750" cy="5351706"/>
          </a:xfrm>
        </p:grpSpPr>
        <p:sp>
          <p:nvSpPr>
            <p:cNvPr id="399" name="Google Shape;399;p26"/>
            <p:cNvSpPr/>
            <p:nvPr/>
          </p:nvSpPr>
          <p:spPr>
            <a:xfrm>
              <a:off x="4402116" y="1790665"/>
              <a:ext cx="5638136" cy="999444"/>
            </a:xfrm>
            <a:prstGeom prst="roundRect">
              <a:avLst>
                <a:gd fmla="val 16667" name="adj"/>
              </a:avLst>
            </a:prstGeom>
            <a:solidFill>
              <a:srgbClr val="0070C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Root Mean Squared Error – this metric measures the difference between predicted values and the actual values. </a:t>
              </a:r>
              <a:endParaRPr sz="1400">
                <a:solidFill>
                  <a:schemeClr val="lt1"/>
                </a:solidFill>
                <a:latin typeface="Calibri"/>
                <a:ea typeface="Calibri"/>
                <a:cs typeface="Calibri"/>
                <a:sym typeface="Calibri"/>
              </a:endParaRPr>
            </a:p>
          </p:txBody>
        </p:sp>
        <p:sp>
          <p:nvSpPr>
            <p:cNvPr id="400" name="Google Shape;400;p26"/>
            <p:cNvSpPr/>
            <p:nvPr/>
          </p:nvSpPr>
          <p:spPr>
            <a:xfrm>
              <a:off x="4402116" y="2878730"/>
              <a:ext cx="5638136" cy="999444"/>
            </a:xfrm>
            <a:prstGeom prst="roundRect">
              <a:avLst>
                <a:gd fmla="val 16667" name="adj"/>
              </a:avLst>
            </a:prstGeom>
            <a:solidFill>
              <a:srgbClr val="0070C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True positive ratio or Recall – Probability that a model prediction will be success when the it is true success (When it is actually Y, how often does it predict Y?).</a:t>
              </a:r>
              <a:endParaRPr sz="1400">
                <a:solidFill>
                  <a:schemeClr val="lt1"/>
                </a:solidFill>
                <a:latin typeface="Calibri"/>
                <a:ea typeface="Calibri"/>
                <a:cs typeface="Calibri"/>
                <a:sym typeface="Calibri"/>
              </a:endParaRPr>
            </a:p>
          </p:txBody>
        </p:sp>
        <p:sp>
          <p:nvSpPr>
            <p:cNvPr id="401" name="Google Shape;401;p26"/>
            <p:cNvSpPr/>
            <p:nvPr/>
          </p:nvSpPr>
          <p:spPr>
            <a:xfrm>
              <a:off x="4402116" y="3966795"/>
              <a:ext cx="5638136" cy="999444"/>
            </a:xfrm>
            <a:prstGeom prst="roundRect">
              <a:avLst>
                <a:gd fmla="val 16667" name="adj"/>
              </a:avLst>
            </a:prstGeom>
            <a:solidFill>
              <a:srgbClr val="0070C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False positive ratio – Probability that model predicts success when it is true failure (When it is actually N, how often does it predict Y?).</a:t>
              </a:r>
              <a:endParaRPr sz="1400">
                <a:solidFill>
                  <a:schemeClr val="lt1"/>
                </a:solidFill>
                <a:latin typeface="Calibri"/>
                <a:ea typeface="Calibri"/>
                <a:cs typeface="Calibri"/>
                <a:sym typeface="Calibri"/>
              </a:endParaRPr>
            </a:p>
          </p:txBody>
        </p:sp>
        <p:sp>
          <p:nvSpPr>
            <p:cNvPr id="402" name="Google Shape;402;p26"/>
            <p:cNvSpPr/>
            <p:nvPr/>
          </p:nvSpPr>
          <p:spPr>
            <a:xfrm>
              <a:off x="4402116" y="5054861"/>
              <a:ext cx="5638136" cy="999444"/>
            </a:xfrm>
            <a:prstGeom prst="roundRect">
              <a:avLst>
                <a:gd fmla="val 16667" name="adj"/>
              </a:avLst>
            </a:prstGeom>
            <a:solidFill>
              <a:srgbClr val="0070C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a:solidFill>
                    <a:schemeClr val="lt1"/>
                  </a:solidFill>
                  <a:latin typeface="Calibri"/>
                  <a:ea typeface="Calibri"/>
                  <a:cs typeface="Calibri"/>
                  <a:sym typeface="Calibri"/>
                </a:rPr>
                <a:t>The  probability that model will rank a randomly chosen positive instance higher than a randomly chosen negative one</a:t>
              </a:r>
              <a:r>
                <a:rPr lang="en-US" sz="1400">
                  <a:solidFill>
                    <a:schemeClr val="lt1"/>
                  </a:solidFill>
                  <a:latin typeface="Calibri"/>
                  <a:ea typeface="Calibri"/>
                  <a:cs typeface="Calibri"/>
                  <a:sym typeface="Calibri"/>
                </a:rPr>
                <a:t>.</a:t>
              </a:r>
              <a:endParaRPr sz="1400">
                <a:solidFill>
                  <a:schemeClr val="lt1"/>
                </a:solidFill>
                <a:latin typeface="Calibri"/>
                <a:ea typeface="Calibri"/>
                <a:cs typeface="Calibri"/>
                <a:sym typeface="Calibri"/>
              </a:endParaRPr>
            </a:p>
          </p:txBody>
        </p:sp>
        <p:sp>
          <p:nvSpPr>
            <p:cNvPr id="403" name="Google Shape;403;p26"/>
            <p:cNvSpPr/>
            <p:nvPr/>
          </p:nvSpPr>
          <p:spPr>
            <a:xfrm>
              <a:off x="2386502" y="1790665"/>
              <a:ext cx="1917291" cy="999444"/>
            </a:xfrm>
            <a:prstGeom prst="roundRect">
              <a:avLst>
                <a:gd fmla="val 16667" name="adj"/>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200">
                  <a:solidFill>
                    <a:schemeClr val="lt1"/>
                  </a:solidFill>
                  <a:latin typeface="Calibri"/>
                  <a:ea typeface="Calibri"/>
                  <a:cs typeface="Calibri"/>
                  <a:sym typeface="Calibri"/>
                </a:rPr>
                <a:t>RMSE</a:t>
              </a:r>
              <a:endParaRPr sz="3200">
                <a:solidFill>
                  <a:schemeClr val="lt1"/>
                </a:solidFill>
                <a:latin typeface="Calibri"/>
                <a:ea typeface="Calibri"/>
                <a:cs typeface="Calibri"/>
                <a:sym typeface="Calibri"/>
              </a:endParaRPr>
            </a:p>
          </p:txBody>
        </p:sp>
        <p:sp>
          <p:nvSpPr>
            <p:cNvPr id="404" name="Google Shape;404;p26"/>
            <p:cNvSpPr/>
            <p:nvPr/>
          </p:nvSpPr>
          <p:spPr>
            <a:xfrm>
              <a:off x="2386502" y="2878730"/>
              <a:ext cx="1917291" cy="999444"/>
            </a:xfrm>
            <a:prstGeom prst="roundRect">
              <a:avLst>
                <a:gd fmla="val 16667" name="adj"/>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200">
                  <a:solidFill>
                    <a:schemeClr val="lt1"/>
                  </a:solidFill>
                  <a:latin typeface="Calibri"/>
                  <a:ea typeface="Calibri"/>
                  <a:cs typeface="Calibri"/>
                  <a:sym typeface="Calibri"/>
                </a:rPr>
                <a:t>TPR</a:t>
              </a:r>
              <a:endParaRPr sz="3200">
                <a:solidFill>
                  <a:schemeClr val="lt1"/>
                </a:solidFill>
                <a:latin typeface="Calibri"/>
                <a:ea typeface="Calibri"/>
                <a:cs typeface="Calibri"/>
                <a:sym typeface="Calibri"/>
              </a:endParaRPr>
            </a:p>
          </p:txBody>
        </p:sp>
        <p:sp>
          <p:nvSpPr>
            <p:cNvPr id="405" name="Google Shape;405;p26"/>
            <p:cNvSpPr/>
            <p:nvPr/>
          </p:nvSpPr>
          <p:spPr>
            <a:xfrm>
              <a:off x="2386502" y="3966795"/>
              <a:ext cx="1917291" cy="999444"/>
            </a:xfrm>
            <a:prstGeom prst="roundRect">
              <a:avLst>
                <a:gd fmla="val 16667" name="adj"/>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200">
                  <a:solidFill>
                    <a:schemeClr val="lt1"/>
                  </a:solidFill>
                  <a:latin typeface="Calibri"/>
                  <a:ea typeface="Calibri"/>
                  <a:cs typeface="Calibri"/>
                  <a:sym typeface="Calibri"/>
                </a:rPr>
                <a:t>FPR</a:t>
              </a:r>
              <a:endParaRPr sz="3200">
                <a:solidFill>
                  <a:schemeClr val="lt1"/>
                </a:solidFill>
                <a:latin typeface="Calibri"/>
                <a:ea typeface="Calibri"/>
                <a:cs typeface="Calibri"/>
                <a:sym typeface="Calibri"/>
              </a:endParaRPr>
            </a:p>
          </p:txBody>
        </p:sp>
        <p:sp>
          <p:nvSpPr>
            <p:cNvPr id="406" name="Google Shape;406;p26"/>
            <p:cNvSpPr/>
            <p:nvPr/>
          </p:nvSpPr>
          <p:spPr>
            <a:xfrm>
              <a:off x="2386502" y="5054861"/>
              <a:ext cx="1917291" cy="999444"/>
            </a:xfrm>
            <a:prstGeom prst="roundRect">
              <a:avLst>
                <a:gd fmla="val 16667" name="adj"/>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200">
                  <a:solidFill>
                    <a:schemeClr val="lt1"/>
                  </a:solidFill>
                  <a:latin typeface="Calibri"/>
                  <a:ea typeface="Calibri"/>
                  <a:cs typeface="Calibri"/>
                  <a:sym typeface="Calibri"/>
                </a:rPr>
                <a:t>AUC</a:t>
              </a:r>
              <a:endParaRPr sz="3200">
                <a:solidFill>
                  <a:schemeClr val="lt1"/>
                </a:solidFill>
                <a:latin typeface="Calibri"/>
                <a:ea typeface="Calibri"/>
                <a:cs typeface="Calibri"/>
                <a:sym typeface="Calibri"/>
              </a:endParaRPr>
            </a:p>
          </p:txBody>
        </p:sp>
        <p:sp>
          <p:nvSpPr>
            <p:cNvPr id="407" name="Google Shape;407;p26"/>
            <p:cNvSpPr/>
            <p:nvPr/>
          </p:nvSpPr>
          <p:spPr>
            <a:xfrm>
              <a:off x="4119716" y="2212258"/>
              <a:ext cx="436701" cy="216310"/>
            </a:xfrm>
            <a:prstGeom prst="notchedRightArrow">
              <a:avLst>
                <a:gd fmla="val 50000" name="adj1"/>
                <a:gd fmla="val 50000" name="adj2"/>
              </a:avLst>
            </a:prstGeom>
            <a:solidFill>
              <a:srgbClr val="D0CEC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8" name="Google Shape;408;p26"/>
            <p:cNvSpPr/>
            <p:nvPr/>
          </p:nvSpPr>
          <p:spPr>
            <a:xfrm>
              <a:off x="4119021" y="3270297"/>
              <a:ext cx="436701" cy="216310"/>
            </a:xfrm>
            <a:prstGeom prst="notchedRightArrow">
              <a:avLst>
                <a:gd fmla="val 50000" name="adj1"/>
                <a:gd fmla="val 50000" name="adj2"/>
              </a:avLst>
            </a:prstGeom>
            <a:solidFill>
              <a:srgbClr val="D0CEC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9" name="Google Shape;409;p26"/>
            <p:cNvSpPr/>
            <p:nvPr/>
          </p:nvSpPr>
          <p:spPr>
            <a:xfrm>
              <a:off x="4119020" y="4350636"/>
              <a:ext cx="436701" cy="216310"/>
            </a:xfrm>
            <a:prstGeom prst="notchedRightArrow">
              <a:avLst>
                <a:gd fmla="val 50000" name="adj1"/>
                <a:gd fmla="val 50000" name="adj2"/>
              </a:avLst>
            </a:prstGeom>
            <a:solidFill>
              <a:srgbClr val="D0CEC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0" name="Google Shape;410;p26"/>
            <p:cNvSpPr/>
            <p:nvPr/>
          </p:nvSpPr>
          <p:spPr>
            <a:xfrm>
              <a:off x="4119020" y="5446428"/>
              <a:ext cx="436701" cy="216310"/>
            </a:xfrm>
            <a:prstGeom prst="notchedRightArrow">
              <a:avLst>
                <a:gd fmla="val 50000" name="adj1"/>
                <a:gd fmla="val 50000" name="adj2"/>
              </a:avLst>
            </a:prstGeom>
            <a:solidFill>
              <a:srgbClr val="D0CEC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1" name="Google Shape;411;p26"/>
            <p:cNvSpPr/>
            <p:nvPr/>
          </p:nvSpPr>
          <p:spPr>
            <a:xfrm>
              <a:off x="4402116" y="6142927"/>
              <a:ext cx="5638136" cy="999444"/>
            </a:xfrm>
            <a:prstGeom prst="roundRect">
              <a:avLst>
                <a:gd fmla="val 16667" name="adj"/>
              </a:avLst>
            </a:prstGeom>
            <a:solidFill>
              <a:srgbClr val="0070C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Positive predictive value or Precision – Probability that it is true success when model predicted success (When it predicts Y, how often is it correct?).</a:t>
              </a:r>
              <a:endParaRPr sz="1400">
                <a:solidFill>
                  <a:schemeClr val="lt1"/>
                </a:solidFill>
                <a:latin typeface="Calibri"/>
                <a:ea typeface="Calibri"/>
                <a:cs typeface="Calibri"/>
                <a:sym typeface="Calibri"/>
              </a:endParaRPr>
            </a:p>
          </p:txBody>
        </p:sp>
        <p:sp>
          <p:nvSpPr>
            <p:cNvPr id="412" name="Google Shape;412;p26"/>
            <p:cNvSpPr/>
            <p:nvPr/>
          </p:nvSpPr>
          <p:spPr>
            <a:xfrm>
              <a:off x="2386502" y="6142927"/>
              <a:ext cx="1917291" cy="999444"/>
            </a:xfrm>
            <a:prstGeom prst="roundRect">
              <a:avLst>
                <a:gd fmla="val 16667" name="adj"/>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200">
                  <a:solidFill>
                    <a:schemeClr val="lt1"/>
                  </a:solidFill>
                  <a:latin typeface="Calibri"/>
                  <a:ea typeface="Calibri"/>
                  <a:cs typeface="Calibri"/>
                  <a:sym typeface="Calibri"/>
                </a:rPr>
                <a:t>PPV</a:t>
              </a:r>
              <a:endParaRPr sz="3200">
                <a:solidFill>
                  <a:schemeClr val="lt1"/>
                </a:solidFill>
                <a:latin typeface="Calibri"/>
                <a:ea typeface="Calibri"/>
                <a:cs typeface="Calibri"/>
                <a:sym typeface="Calibri"/>
              </a:endParaRPr>
            </a:p>
          </p:txBody>
        </p:sp>
        <p:sp>
          <p:nvSpPr>
            <p:cNvPr id="413" name="Google Shape;413;p26"/>
            <p:cNvSpPr/>
            <p:nvPr/>
          </p:nvSpPr>
          <p:spPr>
            <a:xfrm>
              <a:off x="4119020" y="6534494"/>
              <a:ext cx="436701" cy="216310"/>
            </a:xfrm>
            <a:prstGeom prst="notchedRightArrow">
              <a:avLst>
                <a:gd fmla="val 50000" name="adj1"/>
                <a:gd fmla="val 50000" name="adj2"/>
              </a:avLst>
            </a:prstGeom>
            <a:solidFill>
              <a:srgbClr val="D0CEC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414" name="Google Shape;414;p26"/>
          <p:cNvSpPr txBox="1"/>
          <p:nvPr/>
        </p:nvSpPr>
        <p:spPr>
          <a:xfrm>
            <a:off x="1078078" y="1779045"/>
            <a:ext cx="7751290" cy="33855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Overall 11 different metrics are used for models evaluation.  5 of them you can find below.</a:t>
            </a:r>
            <a:endParaRPr sz="1600">
              <a:solidFill>
                <a:schemeClr val="dk1"/>
              </a:solidFill>
              <a:latin typeface="Calibri"/>
              <a:ea typeface="Calibri"/>
              <a:cs typeface="Calibri"/>
              <a:sym typeface="Calibri"/>
            </a:endParaRPr>
          </a:p>
        </p:txBody>
      </p:sp>
      <p:sp>
        <p:nvSpPr>
          <p:cNvPr id="415" name="Google Shape;415;p26"/>
          <p:cNvSpPr/>
          <p:nvPr/>
        </p:nvSpPr>
        <p:spPr>
          <a:xfrm>
            <a:off x="9020432" y="3215777"/>
            <a:ext cx="172729" cy="3529150"/>
          </a:xfrm>
          <a:prstGeom prst="rightBrace">
            <a:avLst>
              <a:gd fmla="val 157989" name="adj1"/>
              <a:gd fmla="val 50000" name="adj2"/>
            </a:avLst>
          </a:prstGeom>
          <a:noFill/>
          <a:ln cap="flat" cmpd="sng" w="9525">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16" name="Google Shape;416;p26"/>
          <p:cNvSpPr txBox="1"/>
          <p:nvPr/>
        </p:nvSpPr>
        <p:spPr>
          <a:xfrm>
            <a:off x="9386972" y="2509311"/>
            <a:ext cx="190449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US" sz="1800">
                <a:solidFill>
                  <a:schemeClr val="dk1"/>
                </a:solidFill>
                <a:latin typeface="Calibri"/>
                <a:ea typeface="Calibri"/>
                <a:cs typeface="Calibri"/>
                <a:sym typeface="Calibri"/>
              </a:rPr>
              <a:t>Regression Metric</a:t>
            </a:r>
            <a:endParaRPr b="1" i="1" sz="1800">
              <a:solidFill>
                <a:schemeClr val="dk1"/>
              </a:solidFill>
              <a:latin typeface="Calibri"/>
              <a:ea typeface="Calibri"/>
              <a:cs typeface="Calibri"/>
              <a:sym typeface="Calibri"/>
            </a:endParaRPr>
          </a:p>
        </p:txBody>
      </p:sp>
      <p:sp>
        <p:nvSpPr>
          <p:cNvPr id="417" name="Google Shape;417;p26"/>
          <p:cNvSpPr/>
          <p:nvPr/>
        </p:nvSpPr>
        <p:spPr>
          <a:xfrm>
            <a:off x="9013664" y="2221292"/>
            <a:ext cx="270617" cy="945370"/>
          </a:xfrm>
          <a:prstGeom prst="rightBrace">
            <a:avLst>
              <a:gd fmla="val 157989" name="adj1"/>
              <a:gd fmla="val 50000" name="adj2"/>
            </a:avLst>
          </a:prstGeom>
          <a:noFill/>
          <a:ln cap="flat" cmpd="sng" w="9525">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18" name="Google Shape;418;p26"/>
          <p:cNvSpPr txBox="1"/>
          <p:nvPr/>
        </p:nvSpPr>
        <p:spPr>
          <a:xfrm>
            <a:off x="9386972" y="4767045"/>
            <a:ext cx="2217082"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US" sz="1800">
                <a:solidFill>
                  <a:schemeClr val="dk1"/>
                </a:solidFill>
                <a:latin typeface="Calibri"/>
                <a:ea typeface="Calibri"/>
                <a:cs typeface="Calibri"/>
                <a:sym typeface="Calibri"/>
              </a:rPr>
              <a:t>Classification Metrics</a:t>
            </a:r>
            <a:endParaRPr b="1" i="1" sz="1800">
              <a:solidFill>
                <a:schemeClr val="dk1"/>
              </a:solidFill>
              <a:latin typeface="Calibri"/>
              <a:ea typeface="Calibri"/>
              <a:cs typeface="Calibri"/>
              <a:sym typeface="Calibri"/>
            </a:endParaRPr>
          </a:p>
        </p:txBody>
      </p:sp>
      <p:sp>
        <p:nvSpPr>
          <p:cNvPr id="419" name="Google Shape;419;p26"/>
          <p:cNvSpPr txBox="1"/>
          <p:nvPr/>
        </p:nvSpPr>
        <p:spPr>
          <a:xfrm>
            <a:off x="2744526" y="1117586"/>
            <a:ext cx="6173215"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rgbClr val="0070C0"/>
                </a:solidFill>
                <a:latin typeface="Calibri"/>
                <a:ea typeface="Calibri"/>
                <a:cs typeface="Calibri"/>
                <a:sym typeface="Calibri"/>
              </a:rPr>
              <a:t>Evaluation Metrics</a:t>
            </a:r>
            <a:endParaRPr sz="2400">
              <a:solidFill>
                <a:srgbClr val="0070C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23" name="Shape 423"/>
        <p:cNvGrpSpPr/>
        <p:nvPr/>
      </p:nvGrpSpPr>
      <p:grpSpPr>
        <a:xfrm>
          <a:off x="0" y="0"/>
          <a:ext cx="0" cy="0"/>
          <a:chOff x="0" y="0"/>
          <a:chExt cx="0" cy="0"/>
        </a:xfrm>
      </p:grpSpPr>
      <p:grpSp>
        <p:nvGrpSpPr>
          <p:cNvPr id="424" name="Google Shape;424;p27"/>
          <p:cNvGrpSpPr/>
          <p:nvPr/>
        </p:nvGrpSpPr>
        <p:grpSpPr>
          <a:xfrm flipH="1">
            <a:off x="247645" y="172446"/>
            <a:ext cx="2190765" cy="1675829"/>
            <a:chOff x="407914" y="422220"/>
            <a:chExt cx="7946190" cy="6078452"/>
          </a:xfrm>
        </p:grpSpPr>
        <p:grpSp>
          <p:nvGrpSpPr>
            <p:cNvPr id="425" name="Google Shape;425;p27"/>
            <p:cNvGrpSpPr/>
            <p:nvPr/>
          </p:nvGrpSpPr>
          <p:grpSpPr>
            <a:xfrm>
              <a:off x="407914" y="422220"/>
              <a:ext cx="4067259" cy="6043029"/>
              <a:chOff x="263536" y="550557"/>
              <a:chExt cx="4067259" cy="6043029"/>
            </a:xfrm>
          </p:grpSpPr>
          <p:grpSp>
            <p:nvGrpSpPr>
              <p:cNvPr id="426" name="Google Shape;426;p27"/>
              <p:cNvGrpSpPr/>
              <p:nvPr/>
            </p:nvGrpSpPr>
            <p:grpSpPr>
              <a:xfrm>
                <a:off x="263536" y="1600113"/>
                <a:ext cx="4067235" cy="4993473"/>
                <a:chOff x="-104587" y="1211987"/>
                <a:chExt cx="5092956" cy="6252784"/>
              </a:xfrm>
            </p:grpSpPr>
            <p:sp>
              <p:nvSpPr>
                <p:cNvPr id="427" name="Google Shape;427;p27"/>
                <p:cNvSpPr/>
                <p:nvPr/>
              </p:nvSpPr>
              <p:spPr>
                <a:xfrm>
                  <a:off x="2333006" y="2542605"/>
                  <a:ext cx="2641500" cy="2277300"/>
                </a:xfrm>
                <a:prstGeom prst="hexagon">
                  <a:avLst>
                    <a:gd fmla="val 25000" name="adj"/>
                    <a:gd fmla="val 115470" name="vf"/>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28" name="Google Shape;428;p27"/>
                <p:cNvSpPr/>
                <p:nvPr/>
              </p:nvSpPr>
              <p:spPr>
                <a:xfrm>
                  <a:off x="2346869" y="5187471"/>
                  <a:ext cx="2641500" cy="2277300"/>
                </a:xfrm>
                <a:prstGeom prst="hexagon">
                  <a:avLst>
                    <a:gd fmla="val 25000" name="adj"/>
                    <a:gd fmla="val 115470" name="vf"/>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29" name="Google Shape;429;p27"/>
                <p:cNvSpPr/>
                <p:nvPr/>
              </p:nvSpPr>
              <p:spPr>
                <a:xfrm>
                  <a:off x="-104587" y="1211987"/>
                  <a:ext cx="2641500" cy="2277300"/>
                </a:xfrm>
                <a:prstGeom prst="hexagon">
                  <a:avLst>
                    <a:gd fmla="val 25000" name="adj"/>
                    <a:gd fmla="val 115470" name="vf"/>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30" name="Google Shape;430;p27"/>
              <p:cNvSpPr/>
              <p:nvPr/>
            </p:nvSpPr>
            <p:spPr>
              <a:xfrm>
                <a:off x="2221195" y="550557"/>
                <a:ext cx="2109600" cy="1818600"/>
              </a:xfrm>
              <a:prstGeom prst="hexagon">
                <a:avLst>
                  <a:gd fmla="val 25000" name="adj"/>
                  <a:gd fmla="val 115470" name="vf"/>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31" name="Google Shape;431;p27"/>
            <p:cNvSpPr/>
            <p:nvPr/>
          </p:nvSpPr>
          <p:spPr>
            <a:xfrm>
              <a:off x="4286848" y="3608200"/>
              <a:ext cx="2109600" cy="1818600"/>
            </a:xfrm>
            <a:prstGeom prst="hexagon">
              <a:avLst>
                <a:gd fmla="val 25000" name="adj"/>
                <a:gd fmla="val 115470" name="vf"/>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32" name="Google Shape;432;p27"/>
            <p:cNvSpPr/>
            <p:nvPr/>
          </p:nvSpPr>
          <p:spPr>
            <a:xfrm>
              <a:off x="6244504" y="4682072"/>
              <a:ext cx="2109600" cy="1818600"/>
            </a:xfrm>
            <a:prstGeom prst="hexagon">
              <a:avLst>
                <a:gd fmla="val 25000" name="adj"/>
                <a:gd fmla="val 115470" name="vf"/>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33" name="Google Shape;433;p27"/>
          <p:cNvSpPr/>
          <p:nvPr/>
        </p:nvSpPr>
        <p:spPr>
          <a:xfrm>
            <a:off x="2573344" y="135809"/>
            <a:ext cx="6447000" cy="584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chemeClr val="dk1"/>
                </a:solidFill>
                <a:latin typeface="Calibri"/>
                <a:ea typeface="Calibri"/>
                <a:cs typeface="Calibri"/>
                <a:sym typeface="Calibri"/>
              </a:rPr>
              <a:t>Modeling and Evaluation</a:t>
            </a:r>
            <a:endParaRPr b="1" sz="3200">
              <a:solidFill>
                <a:schemeClr val="dk1"/>
              </a:solidFill>
              <a:latin typeface="Calibri"/>
              <a:ea typeface="Calibri"/>
              <a:cs typeface="Calibri"/>
              <a:sym typeface="Calibri"/>
            </a:endParaRPr>
          </a:p>
        </p:txBody>
      </p:sp>
      <p:cxnSp>
        <p:nvCxnSpPr>
          <p:cNvPr id="434" name="Google Shape;434;p27"/>
          <p:cNvCxnSpPr/>
          <p:nvPr/>
        </p:nvCxnSpPr>
        <p:spPr>
          <a:xfrm>
            <a:off x="2573344" y="963237"/>
            <a:ext cx="6997200" cy="0"/>
          </a:xfrm>
          <a:prstGeom prst="straightConnector1">
            <a:avLst/>
          </a:prstGeom>
          <a:noFill/>
          <a:ln cap="flat" cmpd="sng" w="57150">
            <a:solidFill>
              <a:schemeClr val="accent1"/>
            </a:solidFill>
            <a:prstDash val="solid"/>
            <a:miter lim="800000"/>
            <a:headEnd len="sm" w="sm" type="none"/>
            <a:tailEnd len="sm" w="sm" type="none"/>
          </a:ln>
        </p:spPr>
      </p:cxnSp>
      <p:pic>
        <p:nvPicPr>
          <p:cNvPr id="435" name="Google Shape;435;p27"/>
          <p:cNvPicPr preferRelativeResize="0"/>
          <p:nvPr/>
        </p:nvPicPr>
        <p:blipFill>
          <a:blip r:embed="rId3">
            <a:alphaModFix/>
          </a:blip>
          <a:stretch>
            <a:fillRect/>
          </a:stretch>
        </p:blipFill>
        <p:spPr>
          <a:xfrm>
            <a:off x="521338" y="2236975"/>
            <a:ext cx="3444074" cy="914400"/>
          </a:xfrm>
          <a:prstGeom prst="rect">
            <a:avLst/>
          </a:prstGeom>
          <a:noFill/>
          <a:ln>
            <a:noFill/>
          </a:ln>
        </p:spPr>
      </p:pic>
      <p:pic>
        <p:nvPicPr>
          <p:cNvPr id="436" name="Google Shape;436;p27"/>
          <p:cNvPicPr preferRelativeResize="0"/>
          <p:nvPr/>
        </p:nvPicPr>
        <p:blipFill>
          <a:blip r:embed="rId4">
            <a:alphaModFix/>
          </a:blip>
          <a:stretch>
            <a:fillRect/>
          </a:stretch>
        </p:blipFill>
        <p:spPr>
          <a:xfrm>
            <a:off x="6373248" y="1198184"/>
            <a:ext cx="5490751" cy="3088548"/>
          </a:xfrm>
          <a:prstGeom prst="rect">
            <a:avLst/>
          </a:prstGeom>
          <a:noFill/>
          <a:ln>
            <a:noFill/>
          </a:ln>
        </p:spPr>
      </p:pic>
      <p:pic>
        <p:nvPicPr>
          <p:cNvPr id="437" name="Google Shape;437;p27"/>
          <p:cNvPicPr preferRelativeResize="0"/>
          <p:nvPr/>
        </p:nvPicPr>
        <p:blipFill>
          <a:blip r:embed="rId5">
            <a:alphaModFix/>
          </a:blip>
          <a:stretch>
            <a:fillRect/>
          </a:stretch>
        </p:blipFill>
        <p:spPr>
          <a:xfrm>
            <a:off x="904125" y="3429000"/>
            <a:ext cx="3006975" cy="914400"/>
          </a:xfrm>
          <a:prstGeom prst="rect">
            <a:avLst/>
          </a:prstGeom>
          <a:noFill/>
          <a:ln>
            <a:noFill/>
          </a:ln>
        </p:spPr>
      </p:pic>
      <p:pic>
        <p:nvPicPr>
          <p:cNvPr id="438" name="Google Shape;438;p27"/>
          <p:cNvPicPr preferRelativeResize="0"/>
          <p:nvPr/>
        </p:nvPicPr>
        <p:blipFill>
          <a:blip r:embed="rId6">
            <a:alphaModFix/>
          </a:blip>
          <a:stretch>
            <a:fillRect/>
          </a:stretch>
        </p:blipFill>
        <p:spPr>
          <a:xfrm>
            <a:off x="247650" y="4821407"/>
            <a:ext cx="6125602" cy="1243487"/>
          </a:xfrm>
          <a:prstGeom prst="rect">
            <a:avLst/>
          </a:prstGeom>
          <a:noFill/>
          <a:ln>
            <a:noFill/>
          </a:ln>
        </p:spPr>
      </p:pic>
      <p:pic>
        <p:nvPicPr>
          <p:cNvPr id="439" name="Google Shape;439;p27"/>
          <p:cNvPicPr preferRelativeResize="0"/>
          <p:nvPr/>
        </p:nvPicPr>
        <p:blipFill>
          <a:blip r:embed="rId7">
            <a:alphaModFix/>
          </a:blip>
          <a:stretch>
            <a:fillRect/>
          </a:stretch>
        </p:blipFill>
        <p:spPr>
          <a:xfrm>
            <a:off x="8311788" y="4521675"/>
            <a:ext cx="3106598" cy="2329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4" name="Shape 444"/>
        <p:cNvGrpSpPr/>
        <p:nvPr/>
      </p:nvGrpSpPr>
      <p:grpSpPr>
        <a:xfrm>
          <a:off x="0" y="0"/>
          <a:ext cx="0" cy="0"/>
          <a:chOff x="0" y="0"/>
          <a:chExt cx="0" cy="0"/>
        </a:xfrm>
      </p:grpSpPr>
      <p:grpSp>
        <p:nvGrpSpPr>
          <p:cNvPr id="445" name="Google Shape;445;p28"/>
          <p:cNvGrpSpPr/>
          <p:nvPr/>
        </p:nvGrpSpPr>
        <p:grpSpPr>
          <a:xfrm flipH="1">
            <a:off x="247495" y="172455"/>
            <a:ext cx="2190905" cy="1675940"/>
            <a:chOff x="407917" y="422220"/>
            <a:chExt cx="7946086" cy="6078386"/>
          </a:xfrm>
        </p:grpSpPr>
        <p:grpSp>
          <p:nvGrpSpPr>
            <p:cNvPr id="446" name="Google Shape;446;p28"/>
            <p:cNvGrpSpPr/>
            <p:nvPr/>
          </p:nvGrpSpPr>
          <p:grpSpPr>
            <a:xfrm>
              <a:off x="407917" y="422220"/>
              <a:ext cx="4067155" cy="6042749"/>
              <a:chOff x="263539" y="550557"/>
              <a:chExt cx="4067155" cy="6042749"/>
            </a:xfrm>
          </p:grpSpPr>
          <p:grpSp>
            <p:nvGrpSpPr>
              <p:cNvPr id="447" name="Google Shape;447;p28"/>
              <p:cNvGrpSpPr/>
              <p:nvPr/>
            </p:nvGrpSpPr>
            <p:grpSpPr>
              <a:xfrm>
                <a:off x="263539" y="1600075"/>
                <a:ext cx="4067155" cy="4993231"/>
                <a:chOff x="-104587" y="1211987"/>
                <a:chExt cx="5093056" cy="6252725"/>
              </a:xfrm>
            </p:grpSpPr>
            <p:sp>
              <p:nvSpPr>
                <p:cNvPr id="448" name="Google Shape;448;p28"/>
                <p:cNvSpPr/>
                <p:nvPr/>
              </p:nvSpPr>
              <p:spPr>
                <a:xfrm>
                  <a:off x="2333006" y="2542605"/>
                  <a:ext cx="2641600" cy="2277241"/>
                </a:xfrm>
                <a:prstGeom prst="hexagon">
                  <a:avLst>
                    <a:gd fmla="val 25000" name="adj"/>
                    <a:gd fmla="val 115470" name="vf"/>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49" name="Google Shape;449;p28"/>
                <p:cNvSpPr/>
                <p:nvPr/>
              </p:nvSpPr>
              <p:spPr>
                <a:xfrm>
                  <a:off x="2346869" y="5187471"/>
                  <a:ext cx="2641600" cy="2277241"/>
                </a:xfrm>
                <a:prstGeom prst="hexagon">
                  <a:avLst>
                    <a:gd fmla="val 25000" name="adj"/>
                    <a:gd fmla="val 115470" name="vf"/>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50" name="Google Shape;450;p28"/>
                <p:cNvSpPr/>
                <p:nvPr/>
              </p:nvSpPr>
              <p:spPr>
                <a:xfrm>
                  <a:off x="-104587" y="1211987"/>
                  <a:ext cx="2641600" cy="2277240"/>
                </a:xfrm>
                <a:prstGeom prst="hexagon">
                  <a:avLst>
                    <a:gd fmla="val 25000" name="adj"/>
                    <a:gd fmla="val 115470" name="vf"/>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51" name="Google Shape;451;p28"/>
              <p:cNvSpPr/>
              <p:nvPr/>
            </p:nvSpPr>
            <p:spPr>
              <a:xfrm>
                <a:off x="2221195" y="550557"/>
                <a:ext cx="2109499" cy="1818533"/>
              </a:xfrm>
              <a:prstGeom prst="hexagon">
                <a:avLst>
                  <a:gd fmla="val 25000" name="adj"/>
                  <a:gd fmla="val 115470" name="vf"/>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52" name="Google Shape;452;p28"/>
            <p:cNvSpPr/>
            <p:nvPr/>
          </p:nvSpPr>
          <p:spPr>
            <a:xfrm>
              <a:off x="4286848" y="3608200"/>
              <a:ext cx="2109499" cy="1818534"/>
            </a:xfrm>
            <a:prstGeom prst="hexagon">
              <a:avLst>
                <a:gd fmla="val 25000" name="adj"/>
                <a:gd fmla="val 115470" name="vf"/>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53" name="Google Shape;453;p28"/>
            <p:cNvSpPr/>
            <p:nvPr/>
          </p:nvSpPr>
          <p:spPr>
            <a:xfrm>
              <a:off x="6244504" y="4682072"/>
              <a:ext cx="2109499" cy="1818534"/>
            </a:xfrm>
            <a:prstGeom prst="hexagon">
              <a:avLst>
                <a:gd fmla="val 25000" name="adj"/>
                <a:gd fmla="val 115470" name="vf"/>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54" name="Google Shape;454;p28"/>
          <p:cNvSpPr/>
          <p:nvPr/>
        </p:nvSpPr>
        <p:spPr>
          <a:xfrm>
            <a:off x="2573344" y="135809"/>
            <a:ext cx="6447088"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chemeClr val="dk1"/>
                </a:solidFill>
                <a:latin typeface="Calibri"/>
                <a:ea typeface="Calibri"/>
                <a:cs typeface="Calibri"/>
                <a:sym typeface="Calibri"/>
              </a:rPr>
              <a:t>Modeling and Evaluation</a:t>
            </a:r>
            <a:endParaRPr/>
          </a:p>
        </p:txBody>
      </p:sp>
      <p:cxnSp>
        <p:nvCxnSpPr>
          <p:cNvPr id="455" name="Google Shape;455;p28"/>
          <p:cNvCxnSpPr/>
          <p:nvPr/>
        </p:nvCxnSpPr>
        <p:spPr>
          <a:xfrm>
            <a:off x="2573344" y="963237"/>
            <a:ext cx="6997228" cy="0"/>
          </a:xfrm>
          <a:prstGeom prst="straightConnector1">
            <a:avLst/>
          </a:prstGeom>
          <a:noFill/>
          <a:ln cap="flat" cmpd="sng" w="57150">
            <a:solidFill>
              <a:schemeClr val="accent1"/>
            </a:solidFill>
            <a:prstDash val="solid"/>
            <a:miter lim="800000"/>
            <a:headEnd len="sm" w="sm" type="none"/>
            <a:tailEnd len="sm" w="sm" type="none"/>
          </a:ln>
        </p:spPr>
      </p:cxnSp>
      <p:pic>
        <p:nvPicPr>
          <p:cNvPr id="456" name="Google Shape;456;p28"/>
          <p:cNvPicPr preferRelativeResize="0"/>
          <p:nvPr/>
        </p:nvPicPr>
        <p:blipFill rotWithShape="1">
          <a:blip r:embed="rId3">
            <a:alphaModFix/>
          </a:blip>
          <a:srcRect b="0" l="0" r="0" t="0"/>
          <a:stretch/>
        </p:blipFill>
        <p:spPr>
          <a:xfrm>
            <a:off x="6400800" y="1429637"/>
            <a:ext cx="5486400" cy="3236880"/>
          </a:xfrm>
          <a:prstGeom prst="rect">
            <a:avLst/>
          </a:prstGeom>
          <a:noFill/>
          <a:ln>
            <a:noFill/>
          </a:ln>
        </p:spPr>
      </p:pic>
      <p:pic>
        <p:nvPicPr>
          <p:cNvPr id="457" name="Google Shape;457;p28"/>
          <p:cNvPicPr preferRelativeResize="0"/>
          <p:nvPr/>
        </p:nvPicPr>
        <p:blipFill rotWithShape="1">
          <a:blip r:embed="rId4">
            <a:alphaModFix/>
          </a:blip>
          <a:srcRect b="0" l="0" r="0" t="0"/>
          <a:stretch/>
        </p:blipFill>
        <p:spPr>
          <a:xfrm>
            <a:off x="457200" y="1770892"/>
            <a:ext cx="5486400" cy="3633660"/>
          </a:xfrm>
          <a:prstGeom prst="rect">
            <a:avLst/>
          </a:prstGeom>
          <a:noFill/>
          <a:ln>
            <a:noFill/>
          </a:ln>
        </p:spPr>
      </p:pic>
      <p:sp>
        <p:nvSpPr>
          <p:cNvPr id="458" name="Google Shape;458;p28"/>
          <p:cNvSpPr/>
          <p:nvPr/>
        </p:nvSpPr>
        <p:spPr>
          <a:xfrm>
            <a:off x="457200" y="5636852"/>
            <a:ext cx="5486400" cy="1107996"/>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100">
                <a:solidFill>
                  <a:srgbClr val="000000"/>
                </a:solidFill>
                <a:latin typeface="Helvetica Neue"/>
                <a:ea typeface="Helvetica Neue"/>
                <a:cs typeface="Helvetica Neue"/>
                <a:sym typeface="Helvetica Neue"/>
              </a:rPr>
              <a:t>As we can see </a:t>
            </a:r>
            <a:r>
              <a:rPr i="1" lang="en-US" sz="1100">
                <a:solidFill>
                  <a:srgbClr val="000000"/>
                </a:solidFill>
                <a:latin typeface="Helvetica Neue"/>
                <a:ea typeface="Helvetica Neue"/>
                <a:cs typeface="Helvetica Neue"/>
                <a:sym typeface="Helvetica Neue"/>
              </a:rPr>
              <a:t>"linear"</a:t>
            </a:r>
            <a:r>
              <a:rPr lang="en-US" sz="1100">
                <a:solidFill>
                  <a:srgbClr val="000000"/>
                </a:solidFill>
                <a:latin typeface="Helvetica Neue"/>
                <a:ea typeface="Helvetica Neue"/>
                <a:cs typeface="Helvetica Neue"/>
                <a:sym typeface="Helvetica Neue"/>
              </a:rPr>
              <a:t> models </a:t>
            </a:r>
            <a:r>
              <a:rPr b="1" lang="en-US" sz="1100">
                <a:solidFill>
                  <a:srgbClr val="000000"/>
                </a:solidFill>
                <a:latin typeface="Helvetica Neue"/>
                <a:ea typeface="Helvetica Neue"/>
                <a:cs typeface="Helvetica Neue"/>
                <a:sym typeface="Helvetica Neue"/>
              </a:rPr>
              <a:t>Lasso</a:t>
            </a:r>
            <a:r>
              <a:rPr lang="en-US" sz="1100">
                <a:solidFill>
                  <a:srgbClr val="000000"/>
                </a:solidFill>
                <a:latin typeface="Helvetica Neue"/>
                <a:ea typeface="Helvetica Neue"/>
                <a:cs typeface="Helvetica Neue"/>
                <a:sym typeface="Helvetica Neue"/>
              </a:rPr>
              <a:t> and </a:t>
            </a:r>
            <a:r>
              <a:rPr b="1" lang="en-US" sz="1100">
                <a:solidFill>
                  <a:srgbClr val="000000"/>
                </a:solidFill>
                <a:latin typeface="Helvetica Neue"/>
                <a:ea typeface="Helvetica Neue"/>
                <a:cs typeface="Helvetica Neue"/>
                <a:sym typeface="Helvetica Neue"/>
              </a:rPr>
              <a:t>Elastic Net</a:t>
            </a:r>
            <a:r>
              <a:rPr lang="en-US" sz="1100">
                <a:solidFill>
                  <a:srgbClr val="000000"/>
                </a:solidFill>
                <a:latin typeface="Helvetica Neue"/>
                <a:ea typeface="Helvetica Neue"/>
                <a:cs typeface="Helvetica Neue"/>
                <a:sym typeface="Helvetica Neue"/>
              </a:rPr>
              <a:t> are not able to fully fit even on training data. So afterwards we will not consider using them.</a:t>
            </a:r>
            <a:endParaRPr/>
          </a:p>
          <a:p>
            <a:pPr indent="0" lvl="0" marL="0" marR="0" rtl="0" algn="just">
              <a:spcBef>
                <a:spcPts val="0"/>
              </a:spcBef>
              <a:spcAft>
                <a:spcPts val="0"/>
              </a:spcAft>
              <a:buNone/>
            </a:pPr>
            <a:r>
              <a:t/>
            </a:r>
            <a:endParaRPr sz="1100">
              <a:solidFill>
                <a:srgbClr val="000000"/>
              </a:solidFill>
              <a:latin typeface="Helvetica Neue"/>
              <a:ea typeface="Helvetica Neue"/>
              <a:cs typeface="Helvetica Neue"/>
              <a:sym typeface="Helvetica Neue"/>
            </a:endParaRPr>
          </a:p>
          <a:p>
            <a:pPr indent="0" lvl="0" marL="0" marR="0" rtl="0" algn="just">
              <a:spcBef>
                <a:spcPts val="0"/>
              </a:spcBef>
              <a:spcAft>
                <a:spcPts val="0"/>
              </a:spcAft>
              <a:buNone/>
            </a:pPr>
            <a:r>
              <a:rPr lang="en-US" sz="1100">
                <a:solidFill>
                  <a:srgbClr val="000000"/>
                </a:solidFill>
                <a:latin typeface="Helvetica Neue"/>
                <a:ea typeface="Helvetica Neue"/>
                <a:cs typeface="Helvetica Neue"/>
                <a:sym typeface="Helvetica Neue"/>
              </a:rPr>
              <a:t>In contrast, </a:t>
            </a:r>
            <a:r>
              <a:rPr i="1" lang="en-US" sz="1100">
                <a:solidFill>
                  <a:srgbClr val="000000"/>
                </a:solidFill>
                <a:latin typeface="Helvetica Neue"/>
                <a:ea typeface="Helvetica Neue"/>
                <a:cs typeface="Helvetica Neue"/>
                <a:sym typeface="Helvetica Neue"/>
              </a:rPr>
              <a:t>"non linear"</a:t>
            </a:r>
            <a:r>
              <a:rPr lang="en-US" sz="1100">
                <a:solidFill>
                  <a:srgbClr val="000000"/>
                </a:solidFill>
                <a:latin typeface="Helvetica Neue"/>
                <a:ea typeface="Helvetica Neue"/>
                <a:cs typeface="Helvetica Neue"/>
                <a:sym typeface="Helvetica Neue"/>
              </a:rPr>
              <a:t> models fitted with training data almost ideally, even more they have been </a:t>
            </a:r>
            <a:r>
              <a:rPr b="1" lang="en-US" sz="1100">
                <a:solidFill>
                  <a:srgbClr val="000000"/>
                </a:solidFill>
                <a:latin typeface="Helvetica Neue"/>
                <a:ea typeface="Helvetica Neue"/>
                <a:cs typeface="Helvetica Neue"/>
                <a:sym typeface="Helvetica Neue"/>
              </a:rPr>
              <a:t>over fitted</a:t>
            </a:r>
            <a:r>
              <a:rPr lang="en-US" sz="1100">
                <a:solidFill>
                  <a:srgbClr val="000000"/>
                </a:solidFill>
                <a:latin typeface="Helvetica Neue"/>
                <a:ea typeface="Helvetica Neue"/>
                <a:cs typeface="Helvetica Neue"/>
                <a:sym typeface="Helvetica Neue"/>
              </a:rPr>
              <a:t>, that is why our validation scores are not high enough. It is expected as our data is not big enough.</a:t>
            </a:r>
            <a:endParaRPr b="0" i="0" sz="1100">
              <a:solidFill>
                <a:srgbClr val="000000"/>
              </a:solidFill>
              <a:latin typeface="Helvetica Neue"/>
              <a:ea typeface="Helvetica Neue"/>
              <a:cs typeface="Helvetica Neue"/>
              <a:sym typeface="Helvetica Neue"/>
            </a:endParaRPr>
          </a:p>
        </p:txBody>
      </p:sp>
      <p:sp>
        <p:nvSpPr>
          <p:cNvPr id="459" name="Google Shape;459;p28"/>
          <p:cNvSpPr/>
          <p:nvPr/>
        </p:nvSpPr>
        <p:spPr>
          <a:xfrm>
            <a:off x="6400800" y="4674506"/>
            <a:ext cx="5486400" cy="1954381"/>
          </a:xfrm>
          <a:prstGeom prst="rect">
            <a:avLst/>
          </a:prstGeom>
          <a:noFill/>
          <a:ln>
            <a:noFill/>
          </a:ln>
        </p:spPr>
        <p:txBody>
          <a:bodyPr anchorCtr="0" anchor="t" bIns="45700" lIns="91425" spcFirstLastPara="1" rIns="91425" wrap="square" tIns="45700">
            <a:noAutofit/>
          </a:bodyPr>
          <a:lstStyle/>
          <a:p>
            <a:pPr indent="-285750" lvl="0" marL="285750" marR="0" rtl="0" algn="just">
              <a:spcBef>
                <a:spcPts val="0"/>
              </a:spcBef>
              <a:spcAft>
                <a:spcPts val="0"/>
              </a:spcAft>
              <a:buClr>
                <a:srgbClr val="000000"/>
              </a:buClr>
              <a:buSzPts val="1100"/>
              <a:buFont typeface="Arial"/>
              <a:buChar char="•"/>
            </a:pPr>
            <a:r>
              <a:rPr b="1" lang="en-US" sz="1100">
                <a:solidFill>
                  <a:srgbClr val="000000"/>
                </a:solidFill>
                <a:latin typeface="Helvetica Neue"/>
                <a:ea typeface="Helvetica Neue"/>
                <a:cs typeface="Helvetica Neue"/>
                <a:sym typeface="Helvetica Neue"/>
              </a:rPr>
              <a:t>Lasso</a:t>
            </a:r>
            <a:r>
              <a:rPr lang="en-US" sz="1100">
                <a:solidFill>
                  <a:srgbClr val="000000"/>
                </a:solidFill>
                <a:latin typeface="Helvetica Neue"/>
                <a:ea typeface="Helvetica Neue"/>
                <a:cs typeface="Helvetica Neue"/>
                <a:sym typeface="Helvetica Neue"/>
              </a:rPr>
              <a:t> and </a:t>
            </a:r>
            <a:r>
              <a:rPr b="1" lang="en-US" sz="1100">
                <a:solidFill>
                  <a:srgbClr val="000000"/>
                </a:solidFill>
                <a:latin typeface="Helvetica Neue"/>
                <a:ea typeface="Helvetica Neue"/>
                <a:cs typeface="Helvetica Neue"/>
                <a:sym typeface="Helvetica Neue"/>
              </a:rPr>
              <a:t>Elastic Net</a:t>
            </a:r>
            <a:r>
              <a:rPr lang="en-US" sz="1100">
                <a:solidFill>
                  <a:srgbClr val="000000"/>
                </a:solidFill>
                <a:latin typeface="Helvetica Neue"/>
                <a:ea typeface="Helvetica Neue"/>
                <a:cs typeface="Helvetica Neue"/>
                <a:sym typeface="Helvetica Neue"/>
              </a:rPr>
              <a:t> performances are almost similar and their performance is low compared to Decision Tree models, which is expected as we investigated that our data mostly is non linear.</a:t>
            </a:r>
            <a:endParaRPr/>
          </a:p>
          <a:p>
            <a:pPr indent="-285750" lvl="0" marL="285750" marR="0" rtl="0" algn="just">
              <a:spcBef>
                <a:spcPts val="0"/>
              </a:spcBef>
              <a:spcAft>
                <a:spcPts val="0"/>
              </a:spcAft>
              <a:buClr>
                <a:srgbClr val="000000"/>
              </a:buClr>
              <a:buSzPts val="1100"/>
              <a:buFont typeface="Arial"/>
              <a:buChar char="•"/>
            </a:pPr>
            <a:r>
              <a:rPr lang="en-US" sz="1100">
                <a:solidFill>
                  <a:srgbClr val="000000"/>
                </a:solidFill>
                <a:latin typeface="Helvetica Neue"/>
                <a:ea typeface="Helvetica Neue"/>
                <a:cs typeface="Helvetica Neue"/>
                <a:sym typeface="Helvetica Neue"/>
              </a:rPr>
              <a:t>We can assume that </a:t>
            </a:r>
            <a:r>
              <a:rPr b="1" lang="en-US" sz="1100">
                <a:solidFill>
                  <a:srgbClr val="000000"/>
                </a:solidFill>
                <a:latin typeface="Helvetica Neue"/>
                <a:ea typeface="Helvetica Neue"/>
                <a:cs typeface="Helvetica Neue"/>
                <a:sym typeface="Helvetica Neue"/>
              </a:rPr>
              <a:t>Gradient Tree Boosting</a:t>
            </a:r>
            <a:r>
              <a:rPr lang="en-US" sz="1100">
                <a:solidFill>
                  <a:srgbClr val="000000"/>
                </a:solidFill>
                <a:latin typeface="Helvetica Neue"/>
                <a:ea typeface="Helvetica Neue"/>
                <a:cs typeface="Helvetica Neue"/>
                <a:sym typeface="Helvetica Neue"/>
              </a:rPr>
              <a:t> model learned more from data than </a:t>
            </a:r>
            <a:r>
              <a:rPr b="1" lang="en-US" sz="1100">
                <a:solidFill>
                  <a:srgbClr val="000000"/>
                </a:solidFill>
                <a:latin typeface="Helvetica Neue"/>
                <a:ea typeface="Helvetica Neue"/>
                <a:cs typeface="Helvetica Neue"/>
                <a:sym typeface="Helvetica Neue"/>
              </a:rPr>
              <a:t>Extra Trees</a:t>
            </a:r>
            <a:r>
              <a:rPr lang="en-US" sz="1100">
                <a:solidFill>
                  <a:srgbClr val="000000"/>
                </a:solidFill>
                <a:latin typeface="Helvetica Neue"/>
                <a:ea typeface="Helvetica Neue"/>
                <a:cs typeface="Helvetica Neue"/>
                <a:sym typeface="Helvetica Neue"/>
              </a:rPr>
              <a:t> did (as it is more complex model by its nature), because it can differentiate more successful launches, but together with that the false positive ratio is more by 1.8%, which is not good from business prospective. So Gradient Tree Boosting models pays </a:t>
            </a:r>
            <a:r>
              <a:rPr b="1" lang="en-US" sz="1100">
                <a:solidFill>
                  <a:srgbClr val="000000"/>
                </a:solidFill>
                <a:latin typeface="Helvetica Neue"/>
                <a:ea typeface="Helvetica Neue"/>
                <a:cs typeface="Helvetica Neue"/>
                <a:sym typeface="Helvetica Neue"/>
              </a:rPr>
              <a:t>fpr</a:t>
            </a:r>
            <a:r>
              <a:rPr lang="en-US" sz="1100">
                <a:solidFill>
                  <a:srgbClr val="000000"/>
                </a:solidFill>
                <a:latin typeface="Helvetica Neue"/>
                <a:ea typeface="Helvetica Neue"/>
                <a:cs typeface="Helvetica Neue"/>
                <a:sym typeface="Helvetica Neue"/>
              </a:rPr>
              <a:t> increase cost (by 1.8%) for having higher </a:t>
            </a:r>
            <a:r>
              <a:rPr b="1" lang="en-US" sz="1100">
                <a:solidFill>
                  <a:srgbClr val="000000"/>
                </a:solidFill>
                <a:latin typeface="Helvetica Neue"/>
                <a:ea typeface="Helvetica Neue"/>
                <a:cs typeface="Helvetica Neue"/>
                <a:sym typeface="Helvetica Neue"/>
              </a:rPr>
              <a:t>tpr</a:t>
            </a:r>
            <a:r>
              <a:rPr lang="en-US" sz="1100">
                <a:solidFill>
                  <a:srgbClr val="000000"/>
                </a:solidFill>
                <a:latin typeface="Helvetica Neue"/>
                <a:ea typeface="Helvetica Neue"/>
                <a:cs typeface="Helvetica Neue"/>
                <a:sym typeface="Helvetica Neue"/>
              </a:rPr>
              <a:t> by 8.9%.</a:t>
            </a:r>
            <a:endParaRPr/>
          </a:p>
          <a:p>
            <a:pPr indent="-285750" lvl="0" marL="285750" marR="0" rtl="0" algn="l">
              <a:spcBef>
                <a:spcPts val="0"/>
              </a:spcBef>
              <a:spcAft>
                <a:spcPts val="0"/>
              </a:spcAft>
              <a:buClr>
                <a:srgbClr val="000000"/>
              </a:buClr>
              <a:buSzPts val="1100"/>
              <a:buFont typeface="Arial"/>
              <a:buChar char="•"/>
            </a:pPr>
            <a:r>
              <a:rPr lang="en-US" sz="1100">
                <a:solidFill>
                  <a:srgbClr val="000000"/>
                </a:solidFill>
                <a:latin typeface="Helvetica Neue"/>
                <a:ea typeface="Helvetica Neue"/>
                <a:cs typeface="Helvetica Neue"/>
                <a:sym typeface="Helvetica Neue"/>
              </a:rPr>
              <a:t>All models have low </a:t>
            </a:r>
            <a:r>
              <a:rPr b="1" lang="en-US" sz="1100">
                <a:solidFill>
                  <a:srgbClr val="000000"/>
                </a:solidFill>
                <a:latin typeface="Helvetica Neue"/>
                <a:ea typeface="Helvetica Neue"/>
                <a:cs typeface="Helvetica Neue"/>
                <a:sym typeface="Helvetica Neue"/>
              </a:rPr>
              <a:t>tpr</a:t>
            </a:r>
            <a:r>
              <a:rPr lang="en-US" sz="1100">
                <a:solidFill>
                  <a:srgbClr val="000000"/>
                </a:solidFill>
                <a:latin typeface="Helvetica Neue"/>
                <a:ea typeface="Helvetica Neue"/>
                <a:cs typeface="Helvetica Neue"/>
                <a:sym typeface="Helvetica Neue"/>
              </a:rPr>
              <a:t>, which is a result of having imbalanced dataset (only 19% are successes in dataset).</a:t>
            </a:r>
            <a:endParaRPr b="0" i="0" sz="1100">
              <a:solidFill>
                <a:srgbClr val="000000"/>
              </a:solidFill>
              <a:latin typeface="Helvetica Neue"/>
              <a:ea typeface="Helvetica Neue"/>
              <a:cs typeface="Helvetica Neue"/>
              <a:sym typeface="Helvetica Neue"/>
            </a:endParaRPr>
          </a:p>
        </p:txBody>
      </p:sp>
      <p:sp>
        <p:nvSpPr>
          <p:cNvPr id="460" name="Google Shape;460;p28"/>
          <p:cNvSpPr txBox="1"/>
          <p:nvPr/>
        </p:nvSpPr>
        <p:spPr>
          <a:xfrm>
            <a:off x="7486239" y="1011569"/>
            <a:ext cx="3315523"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rgbClr val="0070C0"/>
                </a:solidFill>
                <a:latin typeface="Calibri"/>
                <a:ea typeface="Calibri"/>
                <a:cs typeface="Calibri"/>
                <a:sym typeface="Calibri"/>
              </a:rPr>
              <a:t>5 fold CV average results</a:t>
            </a:r>
            <a:endParaRPr/>
          </a:p>
        </p:txBody>
      </p:sp>
      <p:sp>
        <p:nvSpPr>
          <p:cNvPr id="461" name="Google Shape;461;p28"/>
          <p:cNvSpPr txBox="1"/>
          <p:nvPr/>
        </p:nvSpPr>
        <p:spPr>
          <a:xfrm>
            <a:off x="1808256" y="1309224"/>
            <a:ext cx="3116751"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rgbClr val="0070C0"/>
                </a:solidFill>
                <a:latin typeface="Calibri"/>
                <a:ea typeface="Calibri"/>
                <a:cs typeface="Calibri"/>
                <a:sym typeface="Calibri"/>
              </a:rPr>
              <a:t>Training data fit results</a:t>
            </a:r>
            <a:endParaRPr/>
          </a:p>
        </p:txBody>
      </p:sp>
      <p:sp>
        <p:nvSpPr>
          <p:cNvPr id="462" name="Google Shape;462;p28"/>
          <p:cNvSpPr/>
          <p:nvPr/>
        </p:nvSpPr>
        <p:spPr>
          <a:xfrm>
            <a:off x="2968324" y="3587722"/>
            <a:ext cx="2828564" cy="1034042"/>
          </a:xfrm>
          <a:prstGeom prst="ellipse">
            <a:avLst/>
          </a:prstGeom>
          <a:solidFill>
            <a:srgbClr val="FFC000"/>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lt1"/>
                </a:solidFill>
                <a:latin typeface="Calibri"/>
                <a:ea typeface="Calibri"/>
                <a:cs typeface="Calibri"/>
                <a:sym typeface="Calibri"/>
              </a:rPr>
              <a:t>Gradient Tree Boosting and Extra Trees  are selected from 4 models. </a:t>
            </a:r>
            <a:endParaRPr b="1" sz="1200">
              <a:solidFill>
                <a:schemeClr val="lt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7" name="Shape 467"/>
        <p:cNvGrpSpPr/>
        <p:nvPr/>
      </p:nvGrpSpPr>
      <p:grpSpPr>
        <a:xfrm>
          <a:off x="0" y="0"/>
          <a:ext cx="0" cy="0"/>
          <a:chOff x="0" y="0"/>
          <a:chExt cx="0" cy="0"/>
        </a:xfrm>
      </p:grpSpPr>
      <p:grpSp>
        <p:nvGrpSpPr>
          <p:cNvPr id="468" name="Google Shape;468;p29"/>
          <p:cNvGrpSpPr/>
          <p:nvPr/>
        </p:nvGrpSpPr>
        <p:grpSpPr>
          <a:xfrm flipH="1">
            <a:off x="247495" y="172455"/>
            <a:ext cx="2190905" cy="1675940"/>
            <a:chOff x="407917" y="422220"/>
            <a:chExt cx="7946086" cy="6078386"/>
          </a:xfrm>
        </p:grpSpPr>
        <p:grpSp>
          <p:nvGrpSpPr>
            <p:cNvPr id="469" name="Google Shape;469;p29"/>
            <p:cNvGrpSpPr/>
            <p:nvPr/>
          </p:nvGrpSpPr>
          <p:grpSpPr>
            <a:xfrm>
              <a:off x="407917" y="422220"/>
              <a:ext cx="4067155" cy="6042749"/>
              <a:chOff x="263539" y="550557"/>
              <a:chExt cx="4067155" cy="6042749"/>
            </a:xfrm>
          </p:grpSpPr>
          <p:grpSp>
            <p:nvGrpSpPr>
              <p:cNvPr id="470" name="Google Shape;470;p29"/>
              <p:cNvGrpSpPr/>
              <p:nvPr/>
            </p:nvGrpSpPr>
            <p:grpSpPr>
              <a:xfrm>
                <a:off x="263539" y="1600075"/>
                <a:ext cx="4067155" cy="4993231"/>
                <a:chOff x="-104587" y="1211987"/>
                <a:chExt cx="5093056" cy="6252725"/>
              </a:xfrm>
            </p:grpSpPr>
            <p:sp>
              <p:nvSpPr>
                <p:cNvPr id="471" name="Google Shape;471;p29"/>
                <p:cNvSpPr/>
                <p:nvPr/>
              </p:nvSpPr>
              <p:spPr>
                <a:xfrm>
                  <a:off x="2333006" y="2542605"/>
                  <a:ext cx="2641600" cy="2277241"/>
                </a:xfrm>
                <a:prstGeom prst="hexagon">
                  <a:avLst>
                    <a:gd fmla="val 25000" name="adj"/>
                    <a:gd fmla="val 115470" name="vf"/>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72" name="Google Shape;472;p29"/>
                <p:cNvSpPr/>
                <p:nvPr/>
              </p:nvSpPr>
              <p:spPr>
                <a:xfrm>
                  <a:off x="2346869" y="5187471"/>
                  <a:ext cx="2641600" cy="2277241"/>
                </a:xfrm>
                <a:prstGeom prst="hexagon">
                  <a:avLst>
                    <a:gd fmla="val 25000" name="adj"/>
                    <a:gd fmla="val 115470" name="vf"/>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73" name="Google Shape;473;p29"/>
                <p:cNvSpPr/>
                <p:nvPr/>
              </p:nvSpPr>
              <p:spPr>
                <a:xfrm>
                  <a:off x="-104587" y="1211987"/>
                  <a:ext cx="2641600" cy="2277240"/>
                </a:xfrm>
                <a:prstGeom prst="hexagon">
                  <a:avLst>
                    <a:gd fmla="val 25000" name="adj"/>
                    <a:gd fmla="val 115470" name="vf"/>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74" name="Google Shape;474;p29"/>
              <p:cNvSpPr/>
              <p:nvPr/>
            </p:nvSpPr>
            <p:spPr>
              <a:xfrm>
                <a:off x="2221195" y="550557"/>
                <a:ext cx="2109499" cy="1818533"/>
              </a:xfrm>
              <a:prstGeom prst="hexagon">
                <a:avLst>
                  <a:gd fmla="val 25000" name="adj"/>
                  <a:gd fmla="val 115470" name="vf"/>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75" name="Google Shape;475;p29"/>
            <p:cNvSpPr/>
            <p:nvPr/>
          </p:nvSpPr>
          <p:spPr>
            <a:xfrm>
              <a:off x="4286848" y="3608200"/>
              <a:ext cx="2109499" cy="1818534"/>
            </a:xfrm>
            <a:prstGeom prst="hexagon">
              <a:avLst>
                <a:gd fmla="val 25000" name="adj"/>
                <a:gd fmla="val 115470" name="vf"/>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76" name="Google Shape;476;p29"/>
            <p:cNvSpPr/>
            <p:nvPr/>
          </p:nvSpPr>
          <p:spPr>
            <a:xfrm>
              <a:off x="6244504" y="4682072"/>
              <a:ext cx="2109499" cy="1818534"/>
            </a:xfrm>
            <a:prstGeom prst="hexagon">
              <a:avLst>
                <a:gd fmla="val 25000" name="adj"/>
                <a:gd fmla="val 115470" name="vf"/>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77" name="Google Shape;477;p29"/>
          <p:cNvSpPr/>
          <p:nvPr/>
        </p:nvSpPr>
        <p:spPr>
          <a:xfrm>
            <a:off x="2573344" y="135809"/>
            <a:ext cx="6447088"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chemeClr val="dk1"/>
                </a:solidFill>
                <a:latin typeface="Calibri"/>
                <a:ea typeface="Calibri"/>
                <a:cs typeface="Calibri"/>
                <a:sym typeface="Calibri"/>
              </a:rPr>
              <a:t>Modeling and Evaluation</a:t>
            </a:r>
            <a:endParaRPr/>
          </a:p>
        </p:txBody>
      </p:sp>
      <p:cxnSp>
        <p:nvCxnSpPr>
          <p:cNvPr id="478" name="Google Shape;478;p29"/>
          <p:cNvCxnSpPr/>
          <p:nvPr/>
        </p:nvCxnSpPr>
        <p:spPr>
          <a:xfrm>
            <a:off x="2573344" y="963237"/>
            <a:ext cx="6997228" cy="0"/>
          </a:xfrm>
          <a:prstGeom prst="straightConnector1">
            <a:avLst/>
          </a:prstGeom>
          <a:noFill/>
          <a:ln cap="flat" cmpd="sng" w="57150">
            <a:solidFill>
              <a:schemeClr val="accent1"/>
            </a:solidFill>
            <a:prstDash val="solid"/>
            <a:miter lim="800000"/>
            <a:headEnd len="sm" w="sm" type="none"/>
            <a:tailEnd len="sm" w="sm" type="none"/>
          </a:ln>
        </p:spPr>
      </p:cxnSp>
      <p:sp>
        <p:nvSpPr>
          <p:cNvPr id="479" name="Google Shape;479;p29"/>
          <p:cNvSpPr txBox="1"/>
          <p:nvPr/>
        </p:nvSpPr>
        <p:spPr>
          <a:xfrm>
            <a:off x="4050010" y="1136026"/>
            <a:ext cx="3412674"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rgbClr val="0070C0"/>
                </a:solidFill>
                <a:latin typeface="Calibri"/>
                <a:ea typeface="Calibri"/>
                <a:cs typeface="Calibri"/>
                <a:sym typeface="Calibri"/>
              </a:rPr>
              <a:t>Feature importance plots</a:t>
            </a:r>
            <a:endParaRPr sz="2400">
              <a:solidFill>
                <a:srgbClr val="0070C0"/>
              </a:solidFill>
              <a:latin typeface="Calibri"/>
              <a:ea typeface="Calibri"/>
              <a:cs typeface="Calibri"/>
              <a:sym typeface="Calibri"/>
            </a:endParaRPr>
          </a:p>
        </p:txBody>
      </p:sp>
      <p:pic>
        <p:nvPicPr>
          <p:cNvPr id="480" name="Google Shape;480;p29"/>
          <p:cNvPicPr preferRelativeResize="0"/>
          <p:nvPr/>
        </p:nvPicPr>
        <p:blipFill rotWithShape="1">
          <a:blip r:embed="rId3">
            <a:alphaModFix/>
          </a:blip>
          <a:srcRect b="0" l="0" r="0" t="0"/>
          <a:stretch/>
        </p:blipFill>
        <p:spPr>
          <a:xfrm>
            <a:off x="371741" y="1593502"/>
            <a:ext cx="5427357" cy="5181135"/>
          </a:xfrm>
          <a:prstGeom prst="rect">
            <a:avLst/>
          </a:prstGeom>
          <a:noFill/>
          <a:ln>
            <a:noFill/>
          </a:ln>
        </p:spPr>
      </p:pic>
      <p:pic>
        <p:nvPicPr>
          <p:cNvPr id="481" name="Google Shape;481;p29"/>
          <p:cNvPicPr preferRelativeResize="0"/>
          <p:nvPr/>
        </p:nvPicPr>
        <p:blipFill rotWithShape="1">
          <a:blip r:embed="rId4">
            <a:alphaModFix/>
          </a:blip>
          <a:srcRect b="0" l="0" r="0" t="0"/>
          <a:stretch/>
        </p:blipFill>
        <p:spPr>
          <a:xfrm>
            <a:off x="6312359" y="1593502"/>
            <a:ext cx="5427357" cy="518113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5" name="Shape 485"/>
        <p:cNvGrpSpPr/>
        <p:nvPr/>
      </p:nvGrpSpPr>
      <p:grpSpPr>
        <a:xfrm>
          <a:off x="0" y="0"/>
          <a:ext cx="0" cy="0"/>
          <a:chOff x="0" y="0"/>
          <a:chExt cx="0" cy="0"/>
        </a:xfrm>
      </p:grpSpPr>
      <p:grpSp>
        <p:nvGrpSpPr>
          <p:cNvPr id="486" name="Google Shape;486;p30"/>
          <p:cNvGrpSpPr/>
          <p:nvPr/>
        </p:nvGrpSpPr>
        <p:grpSpPr>
          <a:xfrm flipH="1">
            <a:off x="247495" y="172455"/>
            <a:ext cx="2190905" cy="1675940"/>
            <a:chOff x="407917" y="422220"/>
            <a:chExt cx="7946086" cy="6078386"/>
          </a:xfrm>
        </p:grpSpPr>
        <p:grpSp>
          <p:nvGrpSpPr>
            <p:cNvPr id="487" name="Google Shape;487;p30"/>
            <p:cNvGrpSpPr/>
            <p:nvPr/>
          </p:nvGrpSpPr>
          <p:grpSpPr>
            <a:xfrm>
              <a:off x="407917" y="422220"/>
              <a:ext cx="4067155" cy="6042749"/>
              <a:chOff x="263539" y="550557"/>
              <a:chExt cx="4067155" cy="6042749"/>
            </a:xfrm>
          </p:grpSpPr>
          <p:grpSp>
            <p:nvGrpSpPr>
              <p:cNvPr id="488" name="Google Shape;488;p30"/>
              <p:cNvGrpSpPr/>
              <p:nvPr/>
            </p:nvGrpSpPr>
            <p:grpSpPr>
              <a:xfrm>
                <a:off x="263539" y="1600075"/>
                <a:ext cx="4067155" cy="4993231"/>
                <a:chOff x="-104587" y="1211987"/>
                <a:chExt cx="5093056" cy="6252725"/>
              </a:xfrm>
            </p:grpSpPr>
            <p:sp>
              <p:nvSpPr>
                <p:cNvPr id="489" name="Google Shape;489;p30"/>
                <p:cNvSpPr/>
                <p:nvPr/>
              </p:nvSpPr>
              <p:spPr>
                <a:xfrm>
                  <a:off x="2333006" y="2542605"/>
                  <a:ext cx="2641600" cy="2277241"/>
                </a:xfrm>
                <a:prstGeom prst="hexagon">
                  <a:avLst>
                    <a:gd fmla="val 25000" name="adj"/>
                    <a:gd fmla="val 115470" name="vf"/>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90" name="Google Shape;490;p30"/>
                <p:cNvSpPr/>
                <p:nvPr/>
              </p:nvSpPr>
              <p:spPr>
                <a:xfrm>
                  <a:off x="2346869" y="5187471"/>
                  <a:ext cx="2641600" cy="2277241"/>
                </a:xfrm>
                <a:prstGeom prst="hexagon">
                  <a:avLst>
                    <a:gd fmla="val 25000" name="adj"/>
                    <a:gd fmla="val 115470" name="vf"/>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91" name="Google Shape;491;p30"/>
                <p:cNvSpPr/>
                <p:nvPr/>
              </p:nvSpPr>
              <p:spPr>
                <a:xfrm>
                  <a:off x="-104587" y="1211987"/>
                  <a:ext cx="2641600" cy="2277240"/>
                </a:xfrm>
                <a:prstGeom prst="hexagon">
                  <a:avLst>
                    <a:gd fmla="val 25000" name="adj"/>
                    <a:gd fmla="val 115470" name="vf"/>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92" name="Google Shape;492;p30"/>
              <p:cNvSpPr/>
              <p:nvPr/>
            </p:nvSpPr>
            <p:spPr>
              <a:xfrm>
                <a:off x="2221195" y="550557"/>
                <a:ext cx="2109499" cy="1818533"/>
              </a:xfrm>
              <a:prstGeom prst="hexagon">
                <a:avLst>
                  <a:gd fmla="val 25000" name="adj"/>
                  <a:gd fmla="val 115470" name="vf"/>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93" name="Google Shape;493;p30"/>
            <p:cNvSpPr/>
            <p:nvPr/>
          </p:nvSpPr>
          <p:spPr>
            <a:xfrm>
              <a:off x="4286848" y="3608200"/>
              <a:ext cx="2109499" cy="1818534"/>
            </a:xfrm>
            <a:prstGeom prst="hexagon">
              <a:avLst>
                <a:gd fmla="val 25000" name="adj"/>
                <a:gd fmla="val 115470" name="vf"/>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94" name="Google Shape;494;p30"/>
            <p:cNvSpPr/>
            <p:nvPr/>
          </p:nvSpPr>
          <p:spPr>
            <a:xfrm>
              <a:off x="6244504" y="4682072"/>
              <a:ext cx="2109499" cy="1818534"/>
            </a:xfrm>
            <a:prstGeom prst="hexagon">
              <a:avLst>
                <a:gd fmla="val 25000" name="adj"/>
                <a:gd fmla="val 115470" name="vf"/>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cxnSp>
        <p:nvCxnSpPr>
          <p:cNvPr id="495" name="Google Shape;495;p30"/>
          <p:cNvCxnSpPr/>
          <p:nvPr/>
        </p:nvCxnSpPr>
        <p:spPr>
          <a:xfrm>
            <a:off x="2573344" y="963237"/>
            <a:ext cx="6997228" cy="0"/>
          </a:xfrm>
          <a:prstGeom prst="straightConnector1">
            <a:avLst/>
          </a:prstGeom>
          <a:noFill/>
          <a:ln cap="flat" cmpd="sng" w="57150">
            <a:solidFill>
              <a:schemeClr val="accent1"/>
            </a:solidFill>
            <a:prstDash val="solid"/>
            <a:miter lim="800000"/>
            <a:headEnd len="sm" w="sm" type="none"/>
            <a:tailEnd len="sm" w="sm" type="none"/>
          </a:ln>
        </p:spPr>
      </p:cxnSp>
      <p:sp>
        <p:nvSpPr>
          <p:cNvPr id="496" name="Google Shape;496;p30"/>
          <p:cNvSpPr/>
          <p:nvPr/>
        </p:nvSpPr>
        <p:spPr>
          <a:xfrm>
            <a:off x="2573344" y="135809"/>
            <a:ext cx="6447088"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chemeClr val="dk1"/>
                </a:solidFill>
                <a:latin typeface="Calibri"/>
                <a:ea typeface="Calibri"/>
                <a:cs typeface="Calibri"/>
                <a:sym typeface="Calibri"/>
              </a:rPr>
              <a:t>Modeling and Evaluation</a:t>
            </a:r>
            <a:endParaRPr b="1" sz="3200">
              <a:solidFill>
                <a:schemeClr val="dk1"/>
              </a:solidFill>
              <a:latin typeface="Calibri"/>
              <a:ea typeface="Calibri"/>
              <a:cs typeface="Calibri"/>
              <a:sym typeface="Calibri"/>
            </a:endParaRPr>
          </a:p>
        </p:txBody>
      </p:sp>
      <p:sp>
        <p:nvSpPr>
          <p:cNvPr id="497" name="Google Shape;497;p30"/>
          <p:cNvSpPr txBox="1"/>
          <p:nvPr/>
        </p:nvSpPr>
        <p:spPr>
          <a:xfrm>
            <a:off x="2744526" y="1117586"/>
            <a:ext cx="6173215"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rgbClr val="0070C0"/>
                </a:solidFill>
                <a:latin typeface="Calibri"/>
                <a:ea typeface="Calibri"/>
                <a:cs typeface="Calibri"/>
                <a:sym typeface="Calibri"/>
              </a:rPr>
              <a:t>Models hyper-parameters tuning</a:t>
            </a:r>
            <a:endParaRPr sz="2400">
              <a:solidFill>
                <a:srgbClr val="0070C0"/>
              </a:solidFill>
              <a:latin typeface="Calibri"/>
              <a:ea typeface="Calibri"/>
              <a:cs typeface="Calibri"/>
              <a:sym typeface="Calibri"/>
            </a:endParaRPr>
          </a:p>
        </p:txBody>
      </p:sp>
      <p:sp>
        <p:nvSpPr>
          <p:cNvPr id="498" name="Google Shape;498;p30"/>
          <p:cNvSpPr txBox="1"/>
          <p:nvPr/>
        </p:nvSpPr>
        <p:spPr>
          <a:xfrm>
            <a:off x="538312" y="1892570"/>
            <a:ext cx="11492633" cy="286232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Our selected 2 models are ensembles of Decision Trees. They have hyper-parameters, which have tuned for better</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handling overfitting and delivering more accurate CV results.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Some important parameters are:</a:t>
            </a:r>
            <a:endParaRPr/>
          </a:p>
          <a:p>
            <a:pPr indent="-342900" lvl="0" marL="34290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n_estimators – number of decision trees in ensemble</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max_depth – the maximum possible depth of  tree</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feature_fraction – the ratio of selected features for each training iteration</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min_data_in_leaf – minimal number of data in one leaf</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Some of parameters are responsible for complexity and some others trying to deal with overfitting.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There are different techniques for hyper-parameters tuning in ML, but we selected the simplest one: GridSearch with CV.</a:t>
            </a:r>
            <a:endParaRPr/>
          </a:p>
        </p:txBody>
      </p:sp>
      <p:pic>
        <p:nvPicPr>
          <p:cNvPr descr="Related image" id="499" name="Google Shape;499;p30"/>
          <p:cNvPicPr preferRelativeResize="0"/>
          <p:nvPr/>
        </p:nvPicPr>
        <p:blipFill rotWithShape="1">
          <a:blip r:embed="rId3">
            <a:alphaModFix/>
          </a:blip>
          <a:srcRect b="0" l="0" r="0" t="0"/>
          <a:stretch/>
        </p:blipFill>
        <p:spPr>
          <a:xfrm>
            <a:off x="6490186" y="4754880"/>
            <a:ext cx="3080386" cy="2011680"/>
          </a:xfrm>
          <a:prstGeom prst="rect">
            <a:avLst/>
          </a:prstGeom>
          <a:noFill/>
          <a:ln>
            <a:noFill/>
          </a:ln>
        </p:spPr>
      </p:pic>
      <p:pic>
        <p:nvPicPr>
          <p:cNvPr id="500" name="Google Shape;500;p30"/>
          <p:cNvPicPr preferRelativeResize="0"/>
          <p:nvPr/>
        </p:nvPicPr>
        <p:blipFill rotWithShape="1">
          <a:blip r:embed="rId4">
            <a:alphaModFix/>
          </a:blip>
          <a:srcRect b="0" l="0" r="0" t="0"/>
          <a:stretch/>
        </p:blipFill>
        <p:spPr>
          <a:xfrm>
            <a:off x="1856766" y="4754880"/>
            <a:ext cx="2723146" cy="201168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4" name="Shape 504"/>
        <p:cNvGrpSpPr/>
        <p:nvPr/>
      </p:nvGrpSpPr>
      <p:grpSpPr>
        <a:xfrm>
          <a:off x="0" y="0"/>
          <a:ext cx="0" cy="0"/>
          <a:chOff x="0" y="0"/>
          <a:chExt cx="0" cy="0"/>
        </a:xfrm>
      </p:grpSpPr>
      <p:grpSp>
        <p:nvGrpSpPr>
          <p:cNvPr id="505" name="Google Shape;505;p31"/>
          <p:cNvGrpSpPr/>
          <p:nvPr/>
        </p:nvGrpSpPr>
        <p:grpSpPr>
          <a:xfrm flipH="1">
            <a:off x="247495" y="172455"/>
            <a:ext cx="2190905" cy="1675940"/>
            <a:chOff x="407917" y="422220"/>
            <a:chExt cx="7946086" cy="6078386"/>
          </a:xfrm>
        </p:grpSpPr>
        <p:grpSp>
          <p:nvGrpSpPr>
            <p:cNvPr id="506" name="Google Shape;506;p31"/>
            <p:cNvGrpSpPr/>
            <p:nvPr/>
          </p:nvGrpSpPr>
          <p:grpSpPr>
            <a:xfrm>
              <a:off x="407917" y="422220"/>
              <a:ext cx="4067155" cy="6042749"/>
              <a:chOff x="263539" y="550557"/>
              <a:chExt cx="4067155" cy="6042749"/>
            </a:xfrm>
          </p:grpSpPr>
          <p:grpSp>
            <p:nvGrpSpPr>
              <p:cNvPr id="507" name="Google Shape;507;p31"/>
              <p:cNvGrpSpPr/>
              <p:nvPr/>
            </p:nvGrpSpPr>
            <p:grpSpPr>
              <a:xfrm>
                <a:off x="263539" y="1600075"/>
                <a:ext cx="4067155" cy="4993231"/>
                <a:chOff x="-104587" y="1211987"/>
                <a:chExt cx="5093056" cy="6252725"/>
              </a:xfrm>
            </p:grpSpPr>
            <p:sp>
              <p:nvSpPr>
                <p:cNvPr id="508" name="Google Shape;508;p31"/>
                <p:cNvSpPr/>
                <p:nvPr/>
              </p:nvSpPr>
              <p:spPr>
                <a:xfrm>
                  <a:off x="2333006" y="2542605"/>
                  <a:ext cx="2641600" cy="2277241"/>
                </a:xfrm>
                <a:prstGeom prst="hexagon">
                  <a:avLst>
                    <a:gd fmla="val 25000" name="adj"/>
                    <a:gd fmla="val 115470" name="vf"/>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509" name="Google Shape;509;p31"/>
                <p:cNvSpPr/>
                <p:nvPr/>
              </p:nvSpPr>
              <p:spPr>
                <a:xfrm>
                  <a:off x="2346869" y="5187471"/>
                  <a:ext cx="2641600" cy="2277241"/>
                </a:xfrm>
                <a:prstGeom prst="hexagon">
                  <a:avLst>
                    <a:gd fmla="val 25000" name="adj"/>
                    <a:gd fmla="val 115470" name="vf"/>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510" name="Google Shape;510;p31"/>
                <p:cNvSpPr/>
                <p:nvPr/>
              </p:nvSpPr>
              <p:spPr>
                <a:xfrm>
                  <a:off x="-104587" y="1211987"/>
                  <a:ext cx="2641600" cy="2277240"/>
                </a:xfrm>
                <a:prstGeom prst="hexagon">
                  <a:avLst>
                    <a:gd fmla="val 25000" name="adj"/>
                    <a:gd fmla="val 115470" name="vf"/>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11" name="Google Shape;511;p31"/>
              <p:cNvSpPr/>
              <p:nvPr/>
            </p:nvSpPr>
            <p:spPr>
              <a:xfrm>
                <a:off x="2221195" y="550557"/>
                <a:ext cx="2109499" cy="1818533"/>
              </a:xfrm>
              <a:prstGeom prst="hexagon">
                <a:avLst>
                  <a:gd fmla="val 25000" name="adj"/>
                  <a:gd fmla="val 115470" name="vf"/>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12" name="Google Shape;512;p31"/>
            <p:cNvSpPr/>
            <p:nvPr/>
          </p:nvSpPr>
          <p:spPr>
            <a:xfrm>
              <a:off x="4286848" y="3608200"/>
              <a:ext cx="2109499" cy="1818534"/>
            </a:xfrm>
            <a:prstGeom prst="hexagon">
              <a:avLst>
                <a:gd fmla="val 25000" name="adj"/>
                <a:gd fmla="val 115470" name="vf"/>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513" name="Google Shape;513;p31"/>
            <p:cNvSpPr/>
            <p:nvPr/>
          </p:nvSpPr>
          <p:spPr>
            <a:xfrm>
              <a:off x="6244504" y="4682072"/>
              <a:ext cx="2109499" cy="1818534"/>
            </a:xfrm>
            <a:prstGeom prst="hexagon">
              <a:avLst>
                <a:gd fmla="val 25000" name="adj"/>
                <a:gd fmla="val 115470" name="vf"/>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cxnSp>
        <p:nvCxnSpPr>
          <p:cNvPr id="514" name="Google Shape;514;p31"/>
          <p:cNvCxnSpPr/>
          <p:nvPr/>
        </p:nvCxnSpPr>
        <p:spPr>
          <a:xfrm>
            <a:off x="2573344" y="963237"/>
            <a:ext cx="6997228" cy="0"/>
          </a:xfrm>
          <a:prstGeom prst="straightConnector1">
            <a:avLst/>
          </a:prstGeom>
          <a:noFill/>
          <a:ln cap="flat" cmpd="sng" w="57150">
            <a:solidFill>
              <a:schemeClr val="accent1"/>
            </a:solidFill>
            <a:prstDash val="solid"/>
            <a:miter lim="800000"/>
            <a:headEnd len="sm" w="sm" type="none"/>
            <a:tailEnd len="sm" w="sm" type="none"/>
          </a:ln>
        </p:spPr>
      </p:cxnSp>
      <p:sp>
        <p:nvSpPr>
          <p:cNvPr id="515" name="Google Shape;515;p31"/>
          <p:cNvSpPr/>
          <p:nvPr/>
        </p:nvSpPr>
        <p:spPr>
          <a:xfrm>
            <a:off x="2573344" y="135809"/>
            <a:ext cx="6447088"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chemeClr val="dk1"/>
                </a:solidFill>
                <a:latin typeface="Calibri"/>
                <a:ea typeface="Calibri"/>
                <a:cs typeface="Calibri"/>
                <a:sym typeface="Calibri"/>
              </a:rPr>
              <a:t>Modeling and Evaluation</a:t>
            </a:r>
            <a:endParaRPr b="1" sz="3200">
              <a:solidFill>
                <a:schemeClr val="dk1"/>
              </a:solidFill>
              <a:latin typeface="Calibri"/>
              <a:ea typeface="Calibri"/>
              <a:cs typeface="Calibri"/>
              <a:sym typeface="Calibri"/>
            </a:endParaRPr>
          </a:p>
        </p:txBody>
      </p:sp>
      <p:sp>
        <p:nvSpPr>
          <p:cNvPr id="516" name="Google Shape;516;p31"/>
          <p:cNvSpPr txBox="1"/>
          <p:nvPr/>
        </p:nvSpPr>
        <p:spPr>
          <a:xfrm>
            <a:off x="2744526" y="1117586"/>
            <a:ext cx="6173215"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rgbClr val="0070C0"/>
                </a:solidFill>
                <a:latin typeface="Calibri"/>
                <a:ea typeface="Calibri"/>
                <a:cs typeface="Calibri"/>
                <a:sym typeface="Calibri"/>
              </a:rPr>
              <a:t>Testing on 15% of data</a:t>
            </a:r>
            <a:endParaRPr sz="2400">
              <a:solidFill>
                <a:srgbClr val="0070C0"/>
              </a:solidFill>
              <a:latin typeface="Calibri"/>
              <a:ea typeface="Calibri"/>
              <a:cs typeface="Calibri"/>
              <a:sym typeface="Calibri"/>
            </a:endParaRPr>
          </a:p>
        </p:txBody>
      </p:sp>
      <p:pic>
        <p:nvPicPr>
          <p:cNvPr id="517" name="Google Shape;517;p31"/>
          <p:cNvPicPr preferRelativeResize="0"/>
          <p:nvPr/>
        </p:nvPicPr>
        <p:blipFill rotWithShape="1">
          <a:blip r:embed="rId3">
            <a:alphaModFix/>
          </a:blip>
          <a:srcRect b="0" l="0" r="0" t="0"/>
          <a:stretch/>
        </p:blipFill>
        <p:spPr>
          <a:xfrm>
            <a:off x="247495" y="1542480"/>
            <a:ext cx="5204234" cy="4407054"/>
          </a:xfrm>
          <a:prstGeom prst="rect">
            <a:avLst/>
          </a:prstGeom>
          <a:noFill/>
          <a:ln>
            <a:noFill/>
          </a:ln>
        </p:spPr>
      </p:pic>
      <p:pic>
        <p:nvPicPr>
          <p:cNvPr id="518" name="Google Shape;518;p31"/>
          <p:cNvPicPr preferRelativeResize="0"/>
          <p:nvPr/>
        </p:nvPicPr>
        <p:blipFill rotWithShape="1">
          <a:blip r:embed="rId4">
            <a:alphaModFix/>
          </a:blip>
          <a:srcRect b="0" l="0" r="0" t="0"/>
          <a:stretch/>
        </p:blipFill>
        <p:spPr>
          <a:xfrm>
            <a:off x="1106537" y="5974378"/>
            <a:ext cx="3486150" cy="800100"/>
          </a:xfrm>
          <a:prstGeom prst="rect">
            <a:avLst/>
          </a:prstGeom>
          <a:noFill/>
          <a:ln>
            <a:noFill/>
          </a:ln>
        </p:spPr>
      </p:pic>
      <p:sp>
        <p:nvSpPr>
          <p:cNvPr id="519" name="Google Shape;519;p31"/>
          <p:cNvSpPr/>
          <p:nvPr/>
        </p:nvSpPr>
        <p:spPr>
          <a:xfrm>
            <a:off x="5719619" y="1899347"/>
            <a:ext cx="6096000" cy="3693319"/>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GradientTreeBoosting is more powerful model than ExtraTrees in terms of </a:t>
            </a:r>
            <a:r>
              <a:rPr b="1" lang="en-US" sz="1800">
                <a:solidFill>
                  <a:schemeClr val="dk1"/>
                </a:solidFill>
                <a:latin typeface="Calibri"/>
                <a:ea typeface="Calibri"/>
                <a:cs typeface="Calibri"/>
                <a:sym typeface="Calibri"/>
              </a:rPr>
              <a:t>tpr (0.473 vs 0.236).</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ExtraTrees is more powerful model than GradientTreeBoosting in terms of </a:t>
            </a:r>
            <a:r>
              <a:rPr b="1" lang="en-US" sz="1800">
                <a:solidFill>
                  <a:schemeClr val="dk1"/>
                </a:solidFill>
                <a:latin typeface="Calibri"/>
                <a:ea typeface="Calibri"/>
                <a:cs typeface="Calibri"/>
                <a:sym typeface="Calibri"/>
              </a:rPr>
              <a:t>fpr (0.010 vs 0.035)</a:t>
            </a:r>
            <a:r>
              <a:rPr lang="en-US" sz="1800">
                <a:solidFill>
                  <a:schemeClr val="dk1"/>
                </a:solidFill>
                <a:latin typeface="Calibri"/>
                <a:ea typeface="Calibri"/>
                <a:cs typeface="Calibri"/>
                <a:sym typeface="Calibri"/>
              </a:rPr>
              <a:t>.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As a result of having small </a:t>
            </a:r>
            <a:r>
              <a:rPr b="1" lang="en-US" sz="1800">
                <a:solidFill>
                  <a:schemeClr val="dk1"/>
                </a:solidFill>
                <a:latin typeface="Calibri"/>
                <a:ea typeface="Calibri"/>
                <a:cs typeface="Calibri"/>
                <a:sym typeface="Calibri"/>
              </a:rPr>
              <a:t>fpr</a:t>
            </a:r>
            <a:r>
              <a:rPr lang="en-US" sz="1800">
                <a:solidFill>
                  <a:schemeClr val="dk1"/>
                </a:solidFill>
                <a:latin typeface="Calibri"/>
                <a:ea typeface="Calibri"/>
                <a:cs typeface="Calibri"/>
                <a:sym typeface="Calibri"/>
              </a:rPr>
              <a:t>, ExtraTrees has more positive predictive value (0.86 vs 0.78).</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When ExtraTrees says success, then with </a:t>
            </a:r>
            <a:r>
              <a:rPr b="1" lang="en-US" sz="1800">
                <a:solidFill>
                  <a:schemeClr val="dk1"/>
                </a:solidFill>
                <a:latin typeface="Calibri"/>
                <a:ea typeface="Calibri"/>
                <a:cs typeface="Calibri"/>
                <a:sym typeface="Calibri"/>
              </a:rPr>
              <a:t>0.86</a:t>
            </a:r>
            <a:r>
              <a:rPr lang="en-US" sz="1800">
                <a:solidFill>
                  <a:schemeClr val="dk1"/>
                </a:solidFill>
                <a:latin typeface="Calibri"/>
                <a:ea typeface="Calibri"/>
                <a:cs typeface="Calibri"/>
                <a:sym typeface="Calibri"/>
              </a:rPr>
              <a:t> probability and </a:t>
            </a:r>
            <a:r>
              <a:rPr b="1" lang="en-US" sz="1800">
                <a:solidFill>
                  <a:schemeClr val="dk1"/>
                </a:solidFill>
                <a:latin typeface="Calibri"/>
                <a:ea typeface="Calibri"/>
                <a:cs typeface="Calibri"/>
                <a:sym typeface="Calibri"/>
              </a:rPr>
              <a:t>[0.69, 1.04] </a:t>
            </a:r>
            <a:r>
              <a:rPr lang="en-US" sz="1800">
                <a:solidFill>
                  <a:schemeClr val="dk1"/>
                </a:solidFill>
                <a:latin typeface="Calibri"/>
                <a:ea typeface="Calibri"/>
                <a:cs typeface="Calibri"/>
                <a:sym typeface="Calibri"/>
              </a:rPr>
              <a:t>confidence interval it will be true success.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When GradientTreeBoosting says success, then with </a:t>
            </a:r>
            <a:r>
              <a:rPr b="1" lang="en-US" sz="1800">
                <a:solidFill>
                  <a:schemeClr val="dk1"/>
                </a:solidFill>
                <a:latin typeface="Calibri"/>
                <a:ea typeface="Calibri"/>
                <a:cs typeface="Calibri"/>
                <a:sym typeface="Calibri"/>
              </a:rPr>
              <a:t>0.78</a:t>
            </a:r>
            <a:r>
              <a:rPr lang="en-US" sz="1800">
                <a:solidFill>
                  <a:schemeClr val="dk1"/>
                </a:solidFill>
                <a:latin typeface="Calibri"/>
                <a:ea typeface="Calibri"/>
                <a:cs typeface="Calibri"/>
                <a:sym typeface="Calibri"/>
              </a:rPr>
              <a:t> probability and </a:t>
            </a:r>
            <a:r>
              <a:rPr b="1" lang="en-US" sz="1800">
                <a:solidFill>
                  <a:schemeClr val="dk1"/>
                </a:solidFill>
                <a:latin typeface="Calibri"/>
                <a:ea typeface="Calibri"/>
                <a:cs typeface="Calibri"/>
                <a:sym typeface="Calibri"/>
              </a:rPr>
              <a:t>[0.65, 0.93] </a:t>
            </a:r>
            <a:r>
              <a:rPr lang="en-US" sz="1800">
                <a:solidFill>
                  <a:schemeClr val="dk1"/>
                </a:solidFill>
                <a:latin typeface="Calibri"/>
                <a:ea typeface="Calibri"/>
                <a:cs typeface="Calibri"/>
                <a:sym typeface="Calibri"/>
              </a:rPr>
              <a:t>confidence interval it will be true success.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ExtraTrees says success </a:t>
            </a:r>
            <a:r>
              <a:rPr b="1" lang="en-US" sz="1800">
                <a:solidFill>
                  <a:schemeClr val="dk1"/>
                </a:solidFill>
                <a:latin typeface="Calibri"/>
                <a:ea typeface="Calibri"/>
                <a:cs typeface="Calibri"/>
                <a:sym typeface="Calibri"/>
              </a:rPr>
              <a:t>2</a:t>
            </a:r>
            <a:r>
              <a:rPr lang="en-US" sz="1800">
                <a:solidFill>
                  <a:schemeClr val="dk1"/>
                </a:solidFill>
                <a:latin typeface="Calibri"/>
                <a:ea typeface="Calibri"/>
                <a:cs typeface="Calibri"/>
                <a:sym typeface="Calibri"/>
              </a:rPr>
              <a:t> times rarely than GradientTreeBoosting in case of  true success.</a:t>
            </a:r>
            <a:endParaRPr/>
          </a:p>
        </p:txBody>
      </p:sp>
      <p:sp>
        <p:nvSpPr>
          <p:cNvPr id="520" name="Google Shape;520;p31"/>
          <p:cNvSpPr/>
          <p:nvPr/>
        </p:nvSpPr>
        <p:spPr>
          <a:xfrm>
            <a:off x="3157354" y="1899347"/>
            <a:ext cx="5347557" cy="2789114"/>
          </a:xfrm>
          <a:prstGeom prst="rect">
            <a:avLst/>
          </a:prstGeom>
          <a:solidFill>
            <a:srgbClr val="FF0000"/>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So what model to select???</a:t>
            </a:r>
            <a:endParaRPr/>
          </a:p>
          <a:p>
            <a:pPr indent="0" lvl="0" marL="0" marR="0" rtl="0" algn="ctr">
              <a:spcBef>
                <a:spcPts val="0"/>
              </a:spcBef>
              <a:spcAft>
                <a:spcPts val="0"/>
              </a:spcAft>
              <a:buNone/>
            </a:pPr>
            <a:r>
              <a:t/>
            </a:r>
            <a:endParaRPr b="1" sz="1800">
              <a:solidFill>
                <a:schemeClr val="lt1"/>
              </a:solidFill>
              <a:latin typeface="Calibri"/>
              <a:ea typeface="Calibri"/>
              <a:cs typeface="Calibri"/>
              <a:sym typeface="Calibri"/>
            </a:endParaRPr>
          </a:p>
          <a:p>
            <a:pPr indent="0" lvl="0" marL="0" marR="0" rtl="0" algn="ctr">
              <a:spcBef>
                <a:spcPts val="0"/>
              </a:spcBef>
              <a:spcAft>
                <a:spcPts val="0"/>
              </a:spcAft>
              <a:buNone/>
            </a:pPr>
            <a:r>
              <a:rPr b="1" lang="en-US" sz="1800">
                <a:solidFill>
                  <a:schemeClr val="lt1"/>
                </a:solidFill>
                <a:latin typeface="Calibri"/>
                <a:ea typeface="Calibri"/>
                <a:cs typeface="Calibri"/>
                <a:sym typeface="Calibri"/>
              </a:rPr>
              <a:t>One of the models is very conservative and almost do not predicts wrong successes, but it classifies a lot of successes as failures. On the other hand second model in some cases can wrongly classify failure as a success, but it 2 times more correctly classifies successes.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0"/>
                                        </p:tgtEl>
                                        <p:attrNameLst>
                                          <p:attrName>style.visibility</p:attrName>
                                        </p:attrNameLst>
                                      </p:cBhvr>
                                      <p:to>
                                        <p:strVal val="visible"/>
                                      </p:to>
                                    </p:set>
                                    <p:animEffect filter="fade" transition="in">
                                      <p:cBhvr>
                                        <p:cTn dur="500"/>
                                        <p:tgtEl>
                                          <p:spTgt spid="5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4"/>
          <p:cNvSpPr/>
          <p:nvPr/>
        </p:nvSpPr>
        <p:spPr>
          <a:xfrm flipH="1" rot="10800000">
            <a:off x="1239806" y="4683790"/>
            <a:ext cx="813052" cy="700907"/>
          </a:xfrm>
          <a:prstGeom prst="hexagon">
            <a:avLst>
              <a:gd fmla="val 25000" name="adj"/>
              <a:gd fmla="val 115470" name="vf"/>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06" name="Google Shape;106;p14"/>
          <p:cNvSpPr/>
          <p:nvPr/>
        </p:nvSpPr>
        <p:spPr>
          <a:xfrm flipH="1" rot="10800000">
            <a:off x="1239806" y="1564911"/>
            <a:ext cx="813052" cy="700907"/>
          </a:xfrm>
          <a:prstGeom prst="hexagon">
            <a:avLst>
              <a:gd fmla="val 25000" name="adj"/>
              <a:gd fmla="val 115470" name="vf"/>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7" name="Google Shape;107;p14"/>
          <p:cNvSpPr/>
          <p:nvPr/>
        </p:nvSpPr>
        <p:spPr>
          <a:xfrm flipH="1" rot="10800000">
            <a:off x="1239806" y="2347248"/>
            <a:ext cx="813052" cy="700907"/>
          </a:xfrm>
          <a:prstGeom prst="hexagon">
            <a:avLst>
              <a:gd fmla="val 25000" name="adj"/>
              <a:gd fmla="val 115470" name="vf"/>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08" name="Google Shape;108;p14"/>
          <p:cNvSpPr/>
          <p:nvPr/>
        </p:nvSpPr>
        <p:spPr>
          <a:xfrm flipH="1" rot="10800000">
            <a:off x="1239806" y="5493496"/>
            <a:ext cx="813052" cy="700906"/>
          </a:xfrm>
          <a:prstGeom prst="hexagon">
            <a:avLst>
              <a:gd fmla="val 25000" name="adj"/>
              <a:gd fmla="val 115470" name="vf"/>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09" name="Google Shape;109;p14"/>
          <p:cNvSpPr/>
          <p:nvPr/>
        </p:nvSpPr>
        <p:spPr>
          <a:xfrm flipH="1" rot="10800000">
            <a:off x="1239806" y="3904942"/>
            <a:ext cx="813052" cy="700906"/>
          </a:xfrm>
          <a:prstGeom prst="hexagon">
            <a:avLst>
              <a:gd fmla="val 25000" name="adj"/>
              <a:gd fmla="val 115470" name="vf"/>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10" name="Google Shape;110;p14"/>
          <p:cNvSpPr/>
          <p:nvPr/>
        </p:nvSpPr>
        <p:spPr>
          <a:xfrm flipH="1" rot="10800000">
            <a:off x="1239806" y="3126095"/>
            <a:ext cx="813052" cy="700907"/>
          </a:xfrm>
          <a:prstGeom prst="hexagon">
            <a:avLst>
              <a:gd fmla="val 25000" name="adj"/>
              <a:gd fmla="val 115470" name="vf"/>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11" name="Google Shape;111;p14"/>
          <p:cNvSpPr/>
          <p:nvPr/>
        </p:nvSpPr>
        <p:spPr>
          <a:xfrm>
            <a:off x="2306132" y="273391"/>
            <a:ext cx="1542666" cy="5847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3200" u="none" cap="none" strike="noStrike">
                <a:solidFill>
                  <a:schemeClr val="dk1"/>
                </a:solidFill>
                <a:latin typeface="Calibri"/>
                <a:ea typeface="Calibri"/>
                <a:cs typeface="Calibri"/>
                <a:sym typeface="Calibri"/>
              </a:rPr>
              <a:t>Content</a:t>
            </a:r>
            <a:endParaRPr b="1" i="0" sz="3200" u="none" cap="none" strike="noStrike">
              <a:solidFill>
                <a:schemeClr val="dk1"/>
              </a:solidFill>
              <a:latin typeface="Calibri"/>
              <a:ea typeface="Calibri"/>
              <a:cs typeface="Calibri"/>
              <a:sym typeface="Calibri"/>
            </a:endParaRPr>
          </a:p>
        </p:txBody>
      </p:sp>
      <p:cxnSp>
        <p:nvCxnSpPr>
          <p:cNvPr id="112" name="Google Shape;112;p14"/>
          <p:cNvCxnSpPr/>
          <p:nvPr/>
        </p:nvCxnSpPr>
        <p:spPr>
          <a:xfrm>
            <a:off x="2058593" y="1122901"/>
            <a:ext cx="8769828" cy="0"/>
          </a:xfrm>
          <a:prstGeom prst="straightConnector1">
            <a:avLst/>
          </a:prstGeom>
          <a:noFill/>
          <a:ln cap="flat" cmpd="sng" w="57150">
            <a:solidFill>
              <a:schemeClr val="accent1"/>
            </a:solidFill>
            <a:prstDash val="solid"/>
            <a:miter lim="800000"/>
            <a:headEnd len="sm" w="sm" type="none"/>
            <a:tailEnd len="sm" w="sm" type="none"/>
          </a:ln>
        </p:spPr>
      </p:cxnSp>
      <p:sp>
        <p:nvSpPr>
          <p:cNvPr id="113" name="Google Shape;113;p14"/>
          <p:cNvSpPr txBox="1"/>
          <p:nvPr/>
        </p:nvSpPr>
        <p:spPr>
          <a:xfrm>
            <a:off x="2243276" y="1653754"/>
            <a:ext cx="8585145"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chemeClr val="dk1"/>
                </a:solidFill>
                <a:latin typeface="Calibri"/>
                <a:ea typeface="Calibri"/>
                <a:cs typeface="Calibri"/>
                <a:sym typeface="Calibri"/>
              </a:rPr>
              <a:t>Objective</a:t>
            </a:r>
            <a:endParaRPr/>
          </a:p>
        </p:txBody>
      </p:sp>
      <p:sp>
        <p:nvSpPr>
          <p:cNvPr id="114" name="Google Shape;114;p14"/>
          <p:cNvSpPr txBox="1"/>
          <p:nvPr/>
        </p:nvSpPr>
        <p:spPr>
          <a:xfrm>
            <a:off x="2243276" y="2439471"/>
            <a:ext cx="8585145"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Data exploration and analysis</a:t>
            </a:r>
            <a:endParaRPr/>
          </a:p>
        </p:txBody>
      </p:sp>
      <p:sp>
        <p:nvSpPr>
          <p:cNvPr id="115" name="Google Shape;115;p14"/>
          <p:cNvSpPr txBox="1"/>
          <p:nvPr/>
        </p:nvSpPr>
        <p:spPr>
          <a:xfrm>
            <a:off x="2243276" y="3225188"/>
            <a:ext cx="8585145"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Data preparation</a:t>
            </a:r>
            <a:endParaRPr/>
          </a:p>
        </p:txBody>
      </p:sp>
      <p:sp>
        <p:nvSpPr>
          <p:cNvPr id="116" name="Google Shape;116;p14"/>
          <p:cNvSpPr txBox="1"/>
          <p:nvPr/>
        </p:nvSpPr>
        <p:spPr>
          <a:xfrm>
            <a:off x="2243276" y="4010905"/>
            <a:ext cx="8585145"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Modeling</a:t>
            </a:r>
            <a:endParaRPr/>
          </a:p>
        </p:txBody>
      </p:sp>
      <p:sp>
        <p:nvSpPr>
          <p:cNvPr id="117" name="Google Shape;117;p14"/>
          <p:cNvSpPr txBox="1"/>
          <p:nvPr/>
        </p:nvSpPr>
        <p:spPr>
          <a:xfrm>
            <a:off x="2243275" y="4796622"/>
            <a:ext cx="8585145"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Evaluation</a:t>
            </a:r>
            <a:endParaRPr/>
          </a:p>
        </p:txBody>
      </p:sp>
      <p:sp>
        <p:nvSpPr>
          <p:cNvPr id="118" name="Google Shape;118;p14"/>
          <p:cNvSpPr txBox="1"/>
          <p:nvPr/>
        </p:nvSpPr>
        <p:spPr>
          <a:xfrm>
            <a:off x="2243276" y="5582339"/>
            <a:ext cx="8585144"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Next Steps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524" name="Shape 524"/>
        <p:cNvGrpSpPr/>
        <p:nvPr/>
      </p:nvGrpSpPr>
      <p:grpSpPr>
        <a:xfrm>
          <a:off x="0" y="0"/>
          <a:ext cx="0" cy="0"/>
          <a:chOff x="0" y="0"/>
          <a:chExt cx="0" cy="0"/>
        </a:xfrm>
      </p:grpSpPr>
      <p:grpSp>
        <p:nvGrpSpPr>
          <p:cNvPr id="525" name="Google Shape;525;p32"/>
          <p:cNvGrpSpPr/>
          <p:nvPr/>
        </p:nvGrpSpPr>
        <p:grpSpPr>
          <a:xfrm flipH="1">
            <a:off x="247645" y="172446"/>
            <a:ext cx="2190765" cy="1675829"/>
            <a:chOff x="407914" y="422220"/>
            <a:chExt cx="7946190" cy="6078452"/>
          </a:xfrm>
        </p:grpSpPr>
        <p:grpSp>
          <p:nvGrpSpPr>
            <p:cNvPr id="526" name="Google Shape;526;p32"/>
            <p:cNvGrpSpPr/>
            <p:nvPr/>
          </p:nvGrpSpPr>
          <p:grpSpPr>
            <a:xfrm>
              <a:off x="407914" y="422220"/>
              <a:ext cx="4067259" cy="6043029"/>
              <a:chOff x="263536" y="550557"/>
              <a:chExt cx="4067259" cy="6043029"/>
            </a:xfrm>
          </p:grpSpPr>
          <p:grpSp>
            <p:nvGrpSpPr>
              <p:cNvPr id="527" name="Google Shape;527;p32"/>
              <p:cNvGrpSpPr/>
              <p:nvPr/>
            </p:nvGrpSpPr>
            <p:grpSpPr>
              <a:xfrm>
                <a:off x="263536" y="1600113"/>
                <a:ext cx="4067235" cy="4993473"/>
                <a:chOff x="-104587" y="1211987"/>
                <a:chExt cx="5092956" cy="6252784"/>
              </a:xfrm>
            </p:grpSpPr>
            <p:sp>
              <p:nvSpPr>
                <p:cNvPr id="528" name="Google Shape;528;p32"/>
                <p:cNvSpPr/>
                <p:nvPr/>
              </p:nvSpPr>
              <p:spPr>
                <a:xfrm>
                  <a:off x="2333006" y="2542605"/>
                  <a:ext cx="2641500" cy="2277300"/>
                </a:xfrm>
                <a:prstGeom prst="hexagon">
                  <a:avLst>
                    <a:gd fmla="val 25000" name="adj"/>
                    <a:gd fmla="val 115470" name="vf"/>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529" name="Google Shape;529;p32"/>
                <p:cNvSpPr/>
                <p:nvPr/>
              </p:nvSpPr>
              <p:spPr>
                <a:xfrm>
                  <a:off x="2346869" y="5187471"/>
                  <a:ext cx="2641500" cy="2277300"/>
                </a:xfrm>
                <a:prstGeom prst="hexagon">
                  <a:avLst>
                    <a:gd fmla="val 25000" name="adj"/>
                    <a:gd fmla="val 115470" name="vf"/>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530" name="Google Shape;530;p32"/>
                <p:cNvSpPr/>
                <p:nvPr/>
              </p:nvSpPr>
              <p:spPr>
                <a:xfrm>
                  <a:off x="-104587" y="1211987"/>
                  <a:ext cx="2641500" cy="2277300"/>
                </a:xfrm>
                <a:prstGeom prst="hexagon">
                  <a:avLst>
                    <a:gd fmla="val 25000" name="adj"/>
                    <a:gd fmla="val 115470" name="vf"/>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31" name="Google Shape;531;p32"/>
              <p:cNvSpPr/>
              <p:nvPr/>
            </p:nvSpPr>
            <p:spPr>
              <a:xfrm>
                <a:off x="2221195" y="550557"/>
                <a:ext cx="2109600" cy="1818600"/>
              </a:xfrm>
              <a:prstGeom prst="hexagon">
                <a:avLst>
                  <a:gd fmla="val 25000" name="adj"/>
                  <a:gd fmla="val 115470" name="vf"/>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32" name="Google Shape;532;p32"/>
            <p:cNvSpPr/>
            <p:nvPr/>
          </p:nvSpPr>
          <p:spPr>
            <a:xfrm>
              <a:off x="4286848" y="3608200"/>
              <a:ext cx="2109600" cy="1818600"/>
            </a:xfrm>
            <a:prstGeom prst="hexagon">
              <a:avLst>
                <a:gd fmla="val 25000" name="adj"/>
                <a:gd fmla="val 115470" name="vf"/>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533" name="Google Shape;533;p32"/>
            <p:cNvSpPr/>
            <p:nvPr/>
          </p:nvSpPr>
          <p:spPr>
            <a:xfrm>
              <a:off x="6244504" y="4682072"/>
              <a:ext cx="2109600" cy="1818600"/>
            </a:xfrm>
            <a:prstGeom prst="hexagon">
              <a:avLst>
                <a:gd fmla="val 25000" name="adj"/>
                <a:gd fmla="val 115470" name="vf"/>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34" name="Google Shape;534;p32"/>
          <p:cNvSpPr/>
          <p:nvPr/>
        </p:nvSpPr>
        <p:spPr>
          <a:xfrm>
            <a:off x="2573344" y="135809"/>
            <a:ext cx="6447000" cy="584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chemeClr val="dk1"/>
                </a:solidFill>
                <a:latin typeface="Calibri"/>
                <a:ea typeface="Calibri"/>
                <a:cs typeface="Calibri"/>
                <a:sym typeface="Calibri"/>
              </a:rPr>
              <a:t>Modeling and Evaluation</a:t>
            </a:r>
            <a:endParaRPr b="1" sz="3200">
              <a:solidFill>
                <a:schemeClr val="dk1"/>
              </a:solidFill>
              <a:latin typeface="Calibri"/>
              <a:ea typeface="Calibri"/>
              <a:cs typeface="Calibri"/>
              <a:sym typeface="Calibri"/>
            </a:endParaRPr>
          </a:p>
        </p:txBody>
      </p:sp>
      <p:cxnSp>
        <p:nvCxnSpPr>
          <p:cNvPr id="535" name="Google Shape;535;p32"/>
          <p:cNvCxnSpPr/>
          <p:nvPr/>
        </p:nvCxnSpPr>
        <p:spPr>
          <a:xfrm>
            <a:off x="2573344" y="963237"/>
            <a:ext cx="6997200" cy="0"/>
          </a:xfrm>
          <a:prstGeom prst="straightConnector1">
            <a:avLst/>
          </a:prstGeom>
          <a:noFill/>
          <a:ln cap="flat" cmpd="sng" w="57150">
            <a:solidFill>
              <a:schemeClr val="accent1"/>
            </a:solidFill>
            <a:prstDash val="solid"/>
            <a:miter lim="800000"/>
            <a:headEnd len="sm" w="sm" type="none"/>
            <a:tailEnd len="sm" w="sm" type="none"/>
          </a:ln>
        </p:spPr>
      </p:cxnSp>
      <p:pic>
        <p:nvPicPr>
          <p:cNvPr id="536" name="Google Shape;536;p32"/>
          <p:cNvPicPr preferRelativeResize="0"/>
          <p:nvPr/>
        </p:nvPicPr>
        <p:blipFill>
          <a:blip r:embed="rId3">
            <a:alphaModFix/>
          </a:blip>
          <a:stretch>
            <a:fillRect/>
          </a:stretch>
        </p:blipFill>
        <p:spPr>
          <a:xfrm>
            <a:off x="4538006" y="1404834"/>
            <a:ext cx="6912693" cy="249153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0" name="Shape 540"/>
        <p:cNvGrpSpPr/>
        <p:nvPr/>
      </p:nvGrpSpPr>
      <p:grpSpPr>
        <a:xfrm>
          <a:off x="0" y="0"/>
          <a:ext cx="0" cy="0"/>
          <a:chOff x="0" y="0"/>
          <a:chExt cx="0" cy="0"/>
        </a:xfrm>
      </p:grpSpPr>
      <p:grpSp>
        <p:nvGrpSpPr>
          <p:cNvPr id="541" name="Google Shape;541;p33"/>
          <p:cNvGrpSpPr/>
          <p:nvPr/>
        </p:nvGrpSpPr>
        <p:grpSpPr>
          <a:xfrm flipH="1">
            <a:off x="247495" y="172455"/>
            <a:ext cx="2190905" cy="1675940"/>
            <a:chOff x="407917" y="422220"/>
            <a:chExt cx="7946086" cy="6078386"/>
          </a:xfrm>
        </p:grpSpPr>
        <p:grpSp>
          <p:nvGrpSpPr>
            <p:cNvPr id="542" name="Google Shape;542;p33"/>
            <p:cNvGrpSpPr/>
            <p:nvPr/>
          </p:nvGrpSpPr>
          <p:grpSpPr>
            <a:xfrm>
              <a:off x="407917" y="422220"/>
              <a:ext cx="4067155" cy="6042749"/>
              <a:chOff x="263539" y="550557"/>
              <a:chExt cx="4067155" cy="6042749"/>
            </a:xfrm>
          </p:grpSpPr>
          <p:grpSp>
            <p:nvGrpSpPr>
              <p:cNvPr id="543" name="Google Shape;543;p33"/>
              <p:cNvGrpSpPr/>
              <p:nvPr/>
            </p:nvGrpSpPr>
            <p:grpSpPr>
              <a:xfrm>
                <a:off x="263539" y="1600075"/>
                <a:ext cx="4067155" cy="4993231"/>
                <a:chOff x="-104587" y="1211987"/>
                <a:chExt cx="5093056" cy="6252725"/>
              </a:xfrm>
            </p:grpSpPr>
            <p:sp>
              <p:nvSpPr>
                <p:cNvPr id="544" name="Google Shape;544;p33"/>
                <p:cNvSpPr/>
                <p:nvPr/>
              </p:nvSpPr>
              <p:spPr>
                <a:xfrm>
                  <a:off x="2333006" y="2542605"/>
                  <a:ext cx="2641600" cy="2277241"/>
                </a:xfrm>
                <a:prstGeom prst="hexagon">
                  <a:avLst>
                    <a:gd fmla="val 25000" name="adj"/>
                    <a:gd fmla="val 115470" name="vf"/>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545" name="Google Shape;545;p33"/>
                <p:cNvSpPr/>
                <p:nvPr/>
              </p:nvSpPr>
              <p:spPr>
                <a:xfrm>
                  <a:off x="2346869" y="5187471"/>
                  <a:ext cx="2641600" cy="2277241"/>
                </a:xfrm>
                <a:prstGeom prst="hexagon">
                  <a:avLst>
                    <a:gd fmla="val 25000" name="adj"/>
                    <a:gd fmla="val 115470" name="vf"/>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546" name="Google Shape;546;p33"/>
                <p:cNvSpPr/>
                <p:nvPr/>
              </p:nvSpPr>
              <p:spPr>
                <a:xfrm>
                  <a:off x="-104587" y="1211987"/>
                  <a:ext cx="2641600" cy="2277240"/>
                </a:xfrm>
                <a:prstGeom prst="hexagon">
                  <a:avLst>
                    <a:gd fmla="val 25000" name="adj"/>
                    <a:gd fmla="val 115470" name="vf"/>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47" name="Google Shape;547;p33"/>
              <p:cNvSpPr/>
              <p:nvPr/>
            </p:nvSpPr>
            <p:spPr>
              <a:xfrm>
                <a:off x="2221195" y="550557"/>
                <a:ext cx="2109499" cy="1818533"/>
              </a:xfrm>
              <a:prstGeom prst="hexagon">
                <a:avLst>
                  <a:gd fmla="val 25000" name="adj"/>
                  <a:gd fmla="val 115470" name="vf"/>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48" name="Google Shape;548;p33"/>
            <p:cNvSpPr/>
            <p:nvPr/>
          </p:nvSpPr>
          <p:spPr>
            <a:xfrm>
              <a:off x="4286848" y="3608200"/>
              <a:ext cx="2109499" cy="1818534"/>
            </a:xfrm>
            <a:prstGeom prst="hexagon">
              <a:avLst>
                <a:gd fmla="val 25000" name="adj"/>
                <a:gd fmla="val 115470" name="vf"/>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549" name="Google Shape;549;p33"/>
            <p:cNvSpPr/>
            <p:nvPr/>
          </p:nvSpPr>
          <p:spPr>
            <a:xfrm>
              <a:off x="6244504" y="4682072"/>
              <a:ext cx="2109499" cy="1818534"/>
            </a:xfrm>
            <a:prstGeom prst="hexagon">
              <a:avLst>
                <a:gd fmla="val 25000" name="adj"/>
                <a:gd fmla="val 115470" name="vf"/>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cxnSp>
        <p:nvCxnSpPr>
          <p:cNvPr id="550" name="Google Shape;550;p33"/>
          <p:cNvCxnSpPr/>
          <p:nvPr/>
        </p:nvCxnSpPr>
        <p:spPr>
          <a:xfrm>
            <a:off x="2573344" y="963237"/>
            <a:ext cx="6997228" cy="0"/>
          </a:xfrm>
          <a:prstGeom prst="straightConnector1">
            <a:avLst/>
          </a:prstGeom>
          <a:noFill/>
          <a:ln cap="flat" cmpd="sng" w="57150">
            <a:solidFill>
              <a:schemeClr val="accent1"/>
            </a:solidFill>
            <a:prstDash val="solid"/>
            <a:miter lim="800000"/>
            <a:headEnd len="sm" w="sm" type="none"/>
            <a:tailEnd len="sm" w="sm" type="none"/>
          </a:ln>
        </p:spPr>
      </p:cxnSp>
      <p:sp>
        <p:nvSpPr>
          <p:cNvPr id="551" name="Google Shape;551;p33"/>
          <p:cNvSpPr/>
          <p:nvPr/>
        </p:nvSpPr>
        <p:spPr>
          <a:xfrm>
            <a:off x="2573344" y="135809"/>
            <a:ext cx="6447088"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chemeClr val="dk1"/>
                </a:solidFill>
                <a:latin typeface="Calibri"/>
                <a:ea typeface="Calibri"/>
                <a:cs typeface="Calibri"/>
                <a:sym typeface="Calibri"/>
              </a:rPr>
              <a:t>Modeling and Evaluation</a:t>
            </a:r>
            <a:endParaRPr b="1" sz="3200">
              <a:solidFill>
                <a:schemeClr val="dk1"/>
              </a:solidFill>
              <a:latin typeface="Calibri"/>
              <a:ea typeface="Calibri"/>
              <a:cs typeface="Calibri"/>
              <a:sym typeface="Calibri"/>
            </a:endParaRPr>
          </a:p>
        </p:txBody>
      </p:sp>
      <p:sp>
        <p:nvSpPr>
          <p:cNvPr id="552" name="Google Shape;552;p33"/>
          <p:cNvSpPr txBox="1"/>
          <p:nvPr/>
        </p:nvSpPr>
        <p:spPr>
          <a:xfrm>
            <a:off x="2744526" y="1117586"/>
            <a:ext cx="6173215"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rgbClr val="0070C0"/>
                </a:solidFill>
                <a:latin typeface="Calibri"/>
                <a:ea typeface="Calibri"/>
                <a:cs typeface="Calibri"/>
                <a:sym typeface="Calibri"/>
              </a:rPr>
              <a:t>Final model selection</a:t>
            </a:r>
            <a:endParaRPr sz="2400">
              <a:solidFill>
                <a:srgbClr val="0070C0"/>
              </a:solidFill>
              <a:latin typeface="Calibri"/>
              <a:ea typeface="Calibri"/>
              <a:cs typeface="Calibri"/>
              <a:sym typeface="Calibri"/>
            </a:endParaRPr>
          </a:p>
        </p:txBody>
      </p:sp>
      <p:sp>
        <p:nvSpPr>
          <p:cNvPr id="553" name="Google Shape;553;p33"/>
          <p:cNvSpPr/>
          <p:nvPr/>
        </p:nvSpPr>
        <p:spPr>
          <a:xfrm>
            <a:off x="932259" y="1569946"/>
            <a:ext cx="4021080" cy="1123492"/>
          </a:xfrm>
          <a:prstGeom prst="rect">
            <a:avLst/>
          </a:prstGeom>
          <a:solidFill>
            <a:srgbClr val="00B050"/>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We the final model will be the ensemble of both models with averaged prediction!!!</a:t>
            </a:r>
            <a:endParaRPr b="1" sz="1800">
              <a:solidFill>
                <a:schemeClr val="lt1"/>
              </a:solidFill>
              <a:latin typeface="Calibri"/>
              <a:ea typeface="Calibri"/>
              <a:cs typeface="Calibri"/>
              <a:sym typeface="Calibri"/>
            </a:endParaRPr>
          </a:p>
        </p:txBody>
      </p:sp>
      <p:pic>
        <p:nvPicPr>
          <p:cNvPr id="554" name="Google Shape;554;p33"/>
          <p:cNvPicPr preferRelativeResize="0"/>
          <p:nvPr/>
        </p:nvPicPr>
        <p:blipFill rotWithShape="1">
          <a:blip r:embed="rId3">
            <a:alphaModFix/>
          </a:blip>
          <a:srcRect b="0" l="0" r="0" t="0"/>
          <a:stretch/>
        </p:blipFill>
        <p:spPr>
          <a:xfrm>
            <a:off x="48585" y="2697757"/>
            <a:ext cx="6059056" cy="4030008"/>
          </a:xfrm>
          <a:prstGeom prst="rect">
            <a:avLst/>
          </a:prstGeom>
          <a:noFill/>
          <a:ln>
            <a:noFill/>
          </a:ln>
        </p:spPr>
      </p:pic>
      <p:sp>
        <p:nvSpPr>
          <p:cNvPr id="555" name="Google Shape;555;p33"/>
          <p:cNvSpPr/>
          <p:nvPr/>
        </p:nvSpPr>
        <p:spPr>
          <a:xfrm>
            <a:off x="6035040" y="5355766"/>
            <a:ext cx="593898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Positive predictive value is more than for each single model.</a:t>
            </a:r>
            <a:endParaRPr/>
          </a:p>
        </p:txBody>
      </p:sp>
      <p:sp>
        <p:nvSpPr>
          <p:cNvPr id="556" name="Google Shape;556;p33"/>
          <p:cNvSpPr/>
          <p:nvPr/>
        </p:nvSpPr>
        <p:spPr>
          <a:xfrm>
            <a:off x="229180" y="4493495"/>
            <a:ext cx="5760720" cy="274320"/>
          </a:xfrm>
          <a:prstGeom prst="rect">
            <a:avLst/>
          </a:prstGeom>
          <a:noFill/>
          <a:ln cap="flat" cmpd="sng" w="9525">
            <a:solidFill>
              <a:srgbClr val="00B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7" name="Google Shape;557;p33"/>
          <p:cNvSpPr/>
          <p:nvPr/>
        </p:nvSpPr>
        <p:spPr>
          <a:xfrm>
            <a:off x="229180" y="5403272"/>
            <a:ext cx="5760600" cy="274200"/>
          </a:xfrm>
          <a:prstGeom prst="rect">
            <a:avLst/>
          </a:prstGeom>
          <a:noFill/>
          <a:ln cap="flat" cmpd="sng" w="9525">
            <a:solidFill>
              <a:srgbClr val="00B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8" name="Google Shape;558;p33"/>
          <p:cNvSpPr/>
          <p:nvPr/>
        </p:nvSpPr>
        <p:spPr>
          <a:xfrm>
            <a:off x="6035040" y="4267344"/>
            <a:ext cx="5938982"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In case of true successes performance much better than ExtraTrees and close to GradientTreeBoosting.</a:t>
            </a:r>
            <a:endParaRPr sz="1600">
              <a:solidFill>
                <a:schemeClr val="dk1"/>
              </a:solidFill>
              <a:latin typeface="Calibri"/>
              <a:ea typeface="Calibri"/>
              <a:cs typeface="Calibri"/>
              <a:sym typeface="Calibri"/>
            </a:endParaRPr>
          </a:p>
        </p:txBody>
      </p:sp>
      <p:sp>
        <p:nvSpPr>
          <p:cNvPr id="559" name="Google Shape;559;p33"/>
          <p:cNvSpPr/>
          <p:nvPr/>
        </p:nvSpPr>
        <p:spPr>
          <a:xfrm>
            <a:off x="6035040" y="4827096"/>
            <a:ext cx="5938982"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Performance is similar to ExtraTrees and better than GradientTreeBoosting  .</a:t>
            </a:r>
            <a:endParaRPr sz="1600">
              <a:solidFill>
                <a:schemeClr val="dk1"/>
              </a:solidFill>
              <a:latin typeface="Calibri"/>
              <a:ea typeface="Calibri"/>
              <a:cs typeface="Calibri"/>
              <a:sym typeface="Calibri"/>
            </a:endParaRPr>
          </a:p>
        </p:txBody>
      </p:sp>
      <p:sp>
        <p:nvSpPr>
          <p:cNvPr id="560" name="Google Shape;560;p33"/>
          <p:cNvSpPr/>
          <p:nvPr/>
        </p:nvSpPr>
        <p:spPr>
          <a:xfrm>
            <a:off x="229180" y="5075379"/>
            <a:ext cx="5760720" cy="274320"/>
          </a:xfrm>
          <a:prstGeom prst="rect">
            <a:avLst/>
          </a:prstGeom>
          <a:noFill/>
          <a:ln cap="flat" cmpd="sng" w="9525">
            <a:solidFill>
              <a:srgbClr val="00B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61" name="Google Shape;561;p33"/>
          <p:cNvSpPr/>
          <p:nvPr/>
        </p:nvSpPr>
        <p:spPr>
          <a:xfrm>
            <a:off x="6035040" y="6268287"/>
            <a:ext cx="593898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AUC is more than for each single model.</a:t>
            </a:r>
            <a:endParaRPr/>
          </a:p>
        </p:txBody>
      </p:sp>
      <p:sp>
        <p:nvSpPr>
          <p:cNvPr id="562" name="Google Shape;562;p33"/>
          <p:cNvSpPr/>
          <p:nvPr/>
        </p:nvSpPr>
        <p:spPr>
          <a:xfrm>
            <a:off x="229180" y="6340762"/>
            <a:ext cx="5760720" cy="274320"/>
          </a:xfrm>
          <a:prstGeom prst="rect">
            <a:avLst/>
          </a:prstGeom>
          <a:noFill/>
          <a:ln cap="flat" cmpd="sng" w="9525">
            <a:solidFill>
              <a:srgbClr val="00B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563" name="Google Shape;563;p33"/>
          <p:cNvPicPr preferRelativeResize="0"/>
          <p:nvPr/>
        </p:nvPicPr>
        <p:blipFill rotWithShape="1">
          <a:blip r:embed="rId4">
            <a:alphaModFix/>
          </a:blip>
          <a:srcRect b="0" l="0" r="0" t="0"/>
          <a:stretch/>
        </p:blipFill>
        <p:spPr>
          <a:xfrm>
            <a:off x="7204306" y="3077247"/>
            <a:ext cx="3600450" cy="990600"/>
          </a:xfrm>
          <a:prstGeom prst="rect">
            <a:avLst/>
          </a:prstGeom>
          <a:noFill/>
          <a:ln>
            <a:noFill/>
          </a:ln>
        </p:spPr>
      </p:pic>
      <p:sp>
        <p:nvSpPr>
          <p:cNvPr id="564" name="Google Shape;564;p33"/>
          <p:cNvSpPr/>
          <p:nvPr/>
        </p:nvSpPr>
        <p:spPr>
          <a:xfrm>
            <a:off x="7863306" y="1374517"/>
            <a:ext cx="3414532" cy="1380227"/>
          </a:xfrm>
          <a:prstGeom prst="wedgeRoundRectCallout">
            <a:avLst>
              <a:gd fmla="val -72469" name="adj1"/>
              <a:gd fmla="val 63603" name="adj2"/>
              <a:gd fmla="val 16667" name="adj3"/>
            </a:avLst>
          </a:prstGeom>
          <a:solidFill>
            <a:srgbClr val="FFC000"/>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chemeClr val="lt1"/>
                </a:solidFill>
                <a:latin typeface="Calibri"/>
                <a:ea typeface="Calibri"/>
                <a:cs typeface="Calibri"/>
                <a:sym typeface="Calibri"/>
              </a:rPr>
              <a:t>When this model predicts success then  with 91.3% probability  it will be true success and there is only 1% percent of probability that this model will predict success in case of true failure.</a:t>
            </a:r>
            <a:endParaRPr b="1" sz="1400">
              <a:solidFill>
                <a:schemeClr val="lt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8" name="Shape 568"/>
        <p:cNvGrpSpPr/>
        <p:nvPr/>
      </p:nvGrpSpPr>
      <p:grpSpPr>
        <a:xfrm>
          <a:off x="0" y="0"/>
          <a:ext cx="0" cy="0"/>
          <a:chOff x="0" y="0"/>
          <a:chExt cx="0" cy="0"/>
        </a:xfrm>
      </p:grpSpPr>
      <p:sp>
        <p:nvSpPr>
          <p:cNvPr id="569" name="Google Shape;569;p34"/>
          <p:cNvSpPr/>
          <p:nvPr/>
        </p:nvSpPr>
        <p:spPr>
          <a:xfrm>
            <a:off x="2612973" y="1495265"/>
            <a:ext cx="6407459" cy="2653947"/>
          </a:xfrm>
          <a:prstGeom prst="roundRect">
            <a:avLst>
              <a:gd fmla="val 16667" name="adj"/>
            </a:avLst>
          </a:prstGeom>
          <a:solidFill>
            <a:srgbClr val="0070C0"/>
          </a:solidFill>
          <a:ln>
            <a:noFill/>
          </a:ln>
        </p:spPr>
        <p:txBody>
          <a:bodyPr anchorCtr="0" anchor="ctr" bIns="45700" lIns="91425" spcFirstLastPara="1" rIns="91425" wrap="square" tIns="45700">
            <a:noAutofit/>
          </a:bodyPr>
          <a:lstStyle/>
          <a:p>
            <a:pPr indent="-285750" lvl="0" marL="285750" marR="0" rtl="0" algn="l">
              <a:spcBef>
                <a:spcPts val="0"/>
              </a:spcBef>
              <a:spcAft>
                <a:spcPts val="0"/>
              </a:spcAft>
              <a:buClr>
                <a:schemeClr val="lt1"/>
              </a:buClr>
              <a:buSzPts val="1600"/>
              <a:buFont typeface="Arial"/>
              <a:buChar char="•"/>
            </a:pPr>
            <a:r>
              <a:rPr lang="en-US" sz="1600">
                <a:solidFill>
                  <a:schemeClr val="lt1"/>
                </a:solidFill>
                <a:latin typeface="Calibri"/>
                <a:ea typeface="Calibri"/>
                <a:cs typeface="Calibri"/>
                <a:sym typeface="Calibri"/>
              </a:rPr>
              <a:t>Request for detailed information about </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dataset features, so we can understand </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technical and business specifications of </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features. This will help to improve provided result.</a:t>
            </a:r>
            <a:endParaRPr/>
          </a:p>
          <a:p>
            <a:pPr indent="-285750" lvl="0" marL="285750" marR="0" rtl="0" algn="l">
              <a:spcBef>
                <a:spcPts val="0"/>
              </a:spcBef>
              <a:spcAft>
                <a:spcPts val="0"/>
              </a:spcAft>
              <a:buClr>
                <a:schemeClr val="lt1"/>
              </a:buClr>
              <a:buSzPts val="1600"/>
              <a:buFont typeface="Arial"/>
              <a:buChar char="•"/>
            </a:pPr>
            <a:r>
              <a:rPr lang="en-US" sz="1600">
                <a:solidFill>
                  <a:schemeClr val="lt1"/>
                </a:solidFill>
                <a:latin typeface="Calibri"/>
                <a:ea typeface="Calibri"/>
                <a:cs typeface="Calibri"/>
                <a:sym typeface="Calibri"/>
              </a:rPr>
              <a:t>More features about different market specifics. </a:t>
            </a:r>
            <a:endParaRPr sz="1600">
              <a:solidFill>
                <a:schemeClr val="lt1"/>
              </a:solidFill>
              <a:latin typeface="Calibri"/>
              <a:ea typeface="Calibri"/>
              <a:cs typeface="Calibri"/>
              <a:sym typeface="Calibri"/>
            </a:endParaRPr>
          </a:p>
          <a:p>
            <a:pPr indent="-285750" lvl="0" marL="285750" marR="0" rtl="0" algn="l">
              <a:spcBef>
                <a:spcPts val="0"/>
              </a:spcBef>
              <a:spcAft>
                <a:spcPts val="0"/>
              </a:spcAft>
              <a:buClr>
                <a:schemeClr val="lt1"/>
              </a:buClr>
              <a:buSzPts val="1600"/>
              <a:buFont typeface="Arial"/>
              <a:buChar char="•"/>
            </a:pPr>
            <a:r>
              <a:rPr lang="en-US" sz="1600">
                <a:solidFill>
                  <a:schemeClr val="lt1"/>
                </a:solidFill>
                <a:latin typeface="Calibri"/>
                <a:ea typeface="Calibri"/>
                <a:cs typeface="Calibri"/>
                <a:sym typeface="Calibri"/>
              </a:rPr>
              <a:t>More feature engineering. </a:t>
            </a:r>
            <a:endParaRPr sz="1600">
              <a:solidFill>
                <a:schemeClr val="lt1"/>
              </a:solidFill>
              <a:latin typeface="Calibri"/>
              <a:ea typeface="Calibri"/>
              <a:cs typeface="Calibri"/>
              <a:sym typeface="Calibri"/>
            </a:endParaRPr>
          </a:p>
        </p:txBody>
      </p:sp>
      <p:grpSp>
        <p:nvGrpSpPr>
          <p:cNvPr id="570" name="Google Shape;570;p34"/>
          <p:cNvGrpSpPr/>
          <p:nvPr/>
        </p:nvGrpSpPr>
        <p:grpSpPr>
          <a:xfrm flipH="1">
            <a:off x="247495" y="172455"/>
            <a:ext cx="2190905" cy="1675940"/>
            <a:chOff x="407917" y="422220"/>
            <a:chExt cx="7946086" cy="6078386"/>
          </a:xfrm>
        </p:grpSpPr>
        <p:grpSp>
          <p:nvGrpSpPr>
            <p:cNvPr id="571" name="Google Shape;571;p34"/>
            <p:cNvGrpSpPr/>
            <p:nvPr/>
          </p:nvGrpSpPr>
          <p:grpSpPr>
            <a:xfrm>
              <a:off x="407917" y="422220"/>
              <a:ext cx="4067155" cy="6042749"/>
              <a:chOff x="263539" y="550557"/>
              <a:chExt cx="4067155" cy="6042749"/>
            </a:xfrm>
          </p:grpSpPr>
          <p:grpSp>
            <p:nvGrpSpPr>
              <p:cNvPr id="572" name="Google Shape;572;p34"/>
              <p:cNvGrpSpPr/>
              <p:nvPr/>
            </p:nvGrpSpPr>
            <p:grpSpPr>
              <a:xfrm>
                <a:off x="263539" y="1600075"/>
                <a:ext cx="4067155" cy="4993231"/>
                <a:chOff x="-104587" y="1211987"/>
                <a:chExt cx="5093056" cy="6252725"/>
              </a:xfrm>
            </p:grpSpPr>
            <p:sp>
              <p:nvSpPr>
                <p:cNvPr id="573" name="Google Shape;573;p34"/>
                <p:cNvSpPr/>
                <p:nvPr/>
              </p:nvSpPr>
              <p:spPr>
                <a:xfrm>
                  <a:off x="2333006" y="2542605"/>
                  <a:ext cx="2641600" cy="2277241"/>
                </a:xfrm>
                <a:prstGeom prst="hexagon">
                  <a:avLst>
                    <a:gd fmla="val 25000" name="adj"/>
                    <a:gd fmla="val 115470" name="vf"/>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574" name="Google Shape;574;p34"/>
                <p:cNvSpPr/>
                <p:nvPr/>
              </p:nvSpPr>
              <p:spPr>
                <a:xfrm>
                  <a:off x="2346869" y="5187471"/>
                  <a:ext cx="2641600" cy="2277241"/>
                </a:xfrm>
                <a:prstGeom prst="hexagon">
                  <a:avLst>
                    <a:gd fmla="val 25000" name="adj"/>
                    <a:gd fmla="val 115470" name="vf"/>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575" name="Google Shape;575;p34"/>
                <p:cNvSpPr/>
                <p:nvPr/>
              </p:nvSpPr>
              <p:spPr>
                <a:xfrm>
                  <a:off x="-104587" y="1211987"/>
                  <a:ext cx="2641600" cy="2277240"/>
                </a:xfrm>
                <a:prstGeom prst="hexagon">
                  <a:avLst>
                    <a:gd fmla="val 25000" name="adj"/>
                    <a:gd fmla="val 115470" name="vf"/>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76" name="Google Shape;576;p34"/>
              <p:cNvSpPr/>
              <p:nvPr/>
            </p:nvSpPr>
            <p:spPr>
              <a:xfrm>
                <a:off x="2221195" y="550557"/>
                <a:ext cx="2109499" cy="1818533"/>
              </a:xfrm>
              <a:prstGeom prst="hexagon">
                <a:avLst>
                  <a:gd fmla="val 25000" name="adj"/>
                  <a:gd fmla="val 115470" name="vf"/>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77" name="Google Shape;577;p34"/>
            <p:cNvSpPr/>
            <p:nvPr/>
          </p:nvSpPr>
          <p:spPr>
            <a:xfrm>
              <a:off x="4286848" y="3608200"/>
              <a:ext cx="2109499" cy="1818534"/>
            </a:xfrm>
            <a:prstGeom prst="hexagon">
              <a:avLst>
                <a:gd fmla="val 25000" name="adj"/>
                <a:gd fmla="val 115470" name="vf"/>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578" name="Google Shape;578;p34"/>
            <p:cNvSpPr/>
            <p:nvPr/>
          </p:nvSpPr>
          <p:spPr>
            <a:xfrm>
              <a:off x="6244504" y="4682072"/>
              <a:ext cx="2109499" cy="1818534"/>
            </a:xfrm>
            <a:prstGeom prst="hexagon">
              <a:avLst>
                <a:gd fmla="val 25000" name="adj"/>
                <a:gd fmla="val 115470" name="vf"/>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cxnSp>
        <p:nvCxnSpPr>
          <p:cNvPr id="579" name="Google Shape;579;p34"/>
          <p:cNvCxnSpPr/>
          <p:nvPr/>
        </p:nvCxnSpPr>
        <p:spPr>
          <a:xfrm>
            <a:off x="2573344" y="963237"/>
            <a:ext cx="6997228" cy="0"/>
          </a:xfrm>
          <a:prstGeom prst="straightConnector1">
            <a:avLst/>
          </a:prstGeom>
          <a:noFill/>
          <a:ln cap="flat" cmpd="sng" w="57150">
            <a:solidFill>
              <a:schemeClr val="accent1"/>
            </a:solidFill>
            <a:prstDash val="solid"/>
            <a:miter lim="800000"/>
            <a:headEnd len="sm" w="sm" type="none"/>
            <a:tailEnd len="sm" w="sm" type="none"/>
          </a:ln>
        </p:spPr>
      </p:cxnSp>
      <p:sp>
        <p:nvSpPr>
          <p:cNvPr id="580" name="Google Shape;580;p34"/>
          <p:cNvSpPr/>
          <p:nvPr/>
        </p:nvSpPr>
        <p:spPr>
          <a:xfrm>
            <a:off x="2573344" y="135809"/>
            <a:ext cx="6447088"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chemeClr val="dk1"/>
                </a:solidFill>
                <a:latin typeface="Calibri"/>
                <a:ea typeface="Calibri"/>
                <a:cs typeface="Calibri"/>
                <a:sym typeface="Calibri"/>
              </a:rPr>
              <a:t>Next Steps</a:t>
            </a:r>
            <a:endParaRPr b="1" sz="3200">
              <a:solidFill>
                <a:schemeClr val="dk1"/>
              </a:solidFill>
              <a:latin typeface="Calibri"/>
              <a:ea typeface="Calibri"/>
              <a:cs typeface="Calibri"/>
              <a:sym typeface="Calibri"/>
            </a:endParaRPr>
          </a:p>
        </p:txBody>
      </p:sp>
      <p:sp>
        <p:nvSpPr>
          <p:cNvPr id="581" name="Google Shape;581;p34"/>
          <p:cNvSpPr/>
          <p:nvPr/>
        </p:nvSpPr>
        <p:spPr>
          <a:xfrm>
            <a:off x="2293424" y="1175716"/>
            <a:ext cx="639097" cy="639097"/>
          </a:xfrm>
          <a:prstGeom prst="ellipse">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rgbClr val="0070C0"/>
                </a:solidFill>
                <a:latin typeface="Calibri"/>
                <a:ea typeface="Calibri"/>
                <a:cs typeface="Calibri"/>
                <a:sym typeface="Calibri"/>
              </a:rPr>
              <a:t>1</a:t>
            </a:r>
            <a:endParaRPr sz="2800">
              <a:solidFill>
                <a:srgbClr val="0070C0"/>
              </a:solidFill>
              <a:latin typeface="Calibri"/>
              <a:ea typeface="Calibri"/>
              <a:cs typeface="Calibri"/>
              <a:sym typeface="Calibri"/>
            </a:endParaRPr>
          </a:p>
        </p:txBody>
      </p:sp>
      <p:pic>
        <p:nvPicPr>
          <p:cNvPr descr="Image result for to explore icon" id="582" name="Google Shape;582;p34"/>
          <p:cNvPicPr preferRelativeResize="0"/>
          <p:nvPr/>
        </p:nvPicPr>
        <p:blipFill rotWithShape="1">
          <a:blip r:embed="rId3">
            <a:alphaModFix/>
          </a:blip>
          <a:srcRect b="0" l="0" r="0" t="0"/>
          <a:stretch/>
        </p:blipFill>
        <p:spPr>
          <a:xfrm>
            <a:off x="7167716" y="1866212"/>
            <a:ext cx="1592826" cy="1592826"/>
          </a:xfrm>
          <a:prstGeom prst="rect">
            <a:avLst/>
          </a:prstGeom>
          <a:noFill/>
          <a:ln>
            <a:noFill/>
          </a:ln>
        </p:spPr>
      </p:pic>
      <p:sp>
        <p:nvSpPr>
          <p:cNvPr id="583" name="Google Shape;583;p34"/>
          <p:cNvSpPr/>
          <p:nvPr/>
        </p:nvSpPr>
        <p:spPr>
          <a:xfrm>
            <a:off x="2612973" y="4681237"/>
            <a:ext cx="6407459" cy="1847382"/>
          </a:xfrm>
          <a:prstGeom prst="roundRect">
            <a:avLst>
              <a:gd fmla="val 16667" name="adj"/>
            </a:avLst>
          </a:prstGeom>
          <a:solidFill>
            <a:srgbClr val="0070C0"/>
          </a:solidFill>
          <a:ln>
            <a:noFill/>
          </a:ln>
        </p:spPr>
        <p:txBody>
          <a:bodyPr anchorCtr="0" anchor="ctr" bIns="45700" lIns="91425" spcFirstLastPara="1" rIns="91425" wrap="square" tIns="45700">
            <a:noAutofit/>
          </a:bodyPr>
          <a:lstStyle/>
          <a:p>
            <a:pPr indent="-285750" lvl="0" marL="285750" marR="0" rtl="0" algn="l">
              <a:spcBef>
                <a:spcPts val="0"/>
              </a:spcBef>
              <a:spcAft>
                <a:spcPts val="0"/>
              </a:spcAft>
              <a:buClr>
                <a:schemeClr val="lt1"/>
              </a:buClr>
              <a:buSzPts val="1600"/>
              <a:buFont typeface="Arial"/>
              <a:buChar char="•"/>
            </a:pPr>
            <a:r>
              <a:rPr lang="en-US" sz="1600">
                <a:solidFill>
                  <a:schemeClr val="lt1"/>
                </a:solidFill>
                <a:latin typeface="Calibri"/>
                <a:ea typeface="Calibri"/>
                <a:cs typeface="Calibri"/>
                <a:sym typeface="Calibri"/>
              </a:rPr>
              <a:t>To try other Machine Learning algorithms such as </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Neural Networks and Probabilistic Models.</a:t>
            </a:r>
            <a:endParaRPr/>
          </a:p>
          <a:p>
            <a:pPr indent="-285750" lvl="0" marL="285750" marR="0" rtl="0" algn="l">
              <a:spcBef>
                <a:spcPts val="0"/>
              </a:spcBef>
              <a:spcAft>
                <a:spcPts val="0"/>
              </a:spcAft>
              <a:buClr>
                <a:schemeClr val="lt1"/>
              </a:buClr>
              <a:buSzPts val="1600"/>
              <a:buFont typeface="Arial"/>
              <a:buChar char="•"/>
            </a:pPr>
            <a:r>
              <a:rPr lang="en-US" sz="1600">
                <a:solidFill>
                  <a:schemeClr val="lt1"/>
                </a:solidFill>
                <a:latin typeface="Calibri"/>
                <a:ea typeface="Calibri"/>
                <a:cs typeface="Calibri"/>
                <a:sym typeface="Calibri"/>
              </a:rPr>
              <a:t>To try other methods for hyper parameters tuning.</a:t>
            </a:r>
            <a:endParaRPr/>
          </a:p>
          <a:p>
            <a:pPr indent="-285750" lvl="0" marL="285750" marR="0" rtl="0" algn="l">
              <a:spcBef>
                <a:spcPts val="0"/>
              </a:spcBef>
              <a:spcAft>
                <a:spcPts val="0"/>
              </a:spcAft>
              <a:buClr>
                <a:schemeClr val="lt1"/>
              </a:buClr>
              <a:buSzPts val="1600"/>
              <a:buFont typeface="Arial"/>
              <a:buChar char="•"/>
            </a:pPr>
            <a:r>
              <a:rPr lang="en-US" sz="1600">
                <a:solidFill>
                  <a:schemeClr val="lt1"/>
                </a:solidFill>
                <a:latin typeface="Calibri"/>
                <a:ea typeface="Calibri"/>
                <a:cs typeface="Calibri"/>
                <a:sym typeface="Calibri"/>
              </a:rPr>
              <a:t>To try different approach: to treat problem directly </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as classification problem (without estimating market </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share number - to estimate product will be successful or not).</a:t>
            </a:r>
            <a:endParaRPr sz="1600">
              <a:solidFill>
                <a:schemeClr val="lt1"/>
              </a:solidFill>
              <a:latin typeface="Calibri"/>
              <a:ea typeface="Calibri"/>
              <a:cs typeface="Calibri"/>
              <a:sym typeface="Calibri"/>
            </a:endParaRPr>
          </a:p>
        </p:txBody>
      </p:sp>
      <p:sp>
        <p:nvSpPr>
          <p:cNvPr id="584" name="Google Shape;584;p34"/>
          <p:cNvSpPr/>
          <p:nvPr/>
        </p:nvSpPr>
        <p:spPr>
          <a:xfrm>
            <a:off x="2293424" y="4361689"/>
            <a:ext cx="639097" cy="639097"/>
          </a:xfrm>
          <a:prstGeom prst="ellipse">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rgbClr val="0070C0"/>
                </a:solidFill>
                <a:latin typeface="Calibri"/>
                <a:ea typeface="Calibri"/>
                <a:cs typeface="Calibri"/>
                <a:sym typeface="Calibri"/>
              </a:rPr>
              <a:t>2</a:t>
            </a:r>
            <a:endParaRPr sz="2800">
              <a:solidFill>
                <a:srgbClr val="0070C0"/>
              </a:solidFill>
              <a:latin typeface="Calibri"/>
              <a:ea typeface="Calibri"/>
              <a:cs typeface="Calibri"/>
              <a:sym typeface="Calibri"/>
            </a:endParaRPr>
          </a:p>
        </p:txBody>
      </p:sp>
      <p:sp>
        <p:nvSpPr>
          <p:cNvPr id="585" name="Google Shape;585;p34"/>
          <p:cNvSpPr txBox="1"/>
          <p:nvPr/>
        </p:nvSpPr>
        <p:spPr>
          <a:xfrm>
            <a:off x="2868174" y="1198830"/>
            <a:ext cx="139807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1800">
                <a:solidFill>
                  <a:srgbClr val="0070C0"/>
                </a:solidFill>
                <a:latin typeface="Calibri"/>
                <a:ea typeface="Calibri"/>
                <a:cs typeface="Calibri"/>
                <a:sym typeface="Calibri"/>
              </a:rPr>
              <a:t>Data Related</a:t>
            </a:r>
            <a:endParaRPr i="1" sz="1800">
              <a:solidFill>
                <a:srgbClr val="0070C0"/>
              </a:solidFill>
              <a:latin typeface="Calibri"/>
              <a:ea typeface="Calibri"/>
              <a:cs typeface="Calibri"/>
              <a:sym typeface="Calibri"/>
            </a:endParaRPr>
          </a:p>
        </p:txBody>
      </p:sp>
      <p:pic>
        <p:nvPicPr>
          <p:cNvPr descr="Image result for algorithm icon" id="586" name="Google Shape;586;p34"/>
          <p:cNvPicPr preferRelativeResize="0"/>
          <p:nvPr/>
        </p:nvPicPr>
        <p:blipFill rotWithShape="1">
          <a:blip r:embed="rId4">
            <a:alphaModFix/>
          </a:blip>
          <a:srcRect b="0" l="0" r="0" t="0"/>
          <a:stretch/>
        </p:blipFill>
        <p:spPr>
          <a:xfrm>
            <a:off x="7417775" y="4901254"/>
            <a:ext cx="1431258" cy="1259949"/>
          </a:xfrm>
          <a:prstGeom prst="rect">
            <a:avLst/>
          </a:prstGeom>
          <a:noFill/>
          <a:ln>
            <a:noFill/>
          </a:ln>
        </p:spPr>
      </p:pic>
      <p:sp>
        <p:nvSpPr>
          <p:cNvPr id="587" name="Google Shape;587;p34"/>
          <p:cNvSpPr txBox="1"/>
          <p:nvPr/>
        </p:nvSpPr>
        <p:spPr>
          <a:xfrm>
            <a:off x="2868174" y="4342402"/>
            <a:ext cx="183242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1800">
                <a:solidFill>
                  <a:srgbClr val="0070C0"/>
                </a:solidFill>
                <a:latin typeface="Calibri"/>
                <a:ea typeface="Calibri"/>
                <a:cs typeface="Calibri"/>
                <a:sym typeface="Calibri"/>
              </a:rPr>
              <a:t>Modeling Related</a:t>
            </a:r>
            <a:endParaRPr i="1" sz="1800">
              <a:solidFill>
                <a:srgbClr val="0070C0"/>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1" name="Shape 591"/>
        <p:cNvGrpSpPr/>
        <p:nvPr/>
      </p:nvGrpSpPr>
      <p:grpSpPr>
        <a:xfrm>
          <a:off x="0" y="0"/>
          <a:ext cx="0" cy="0"/>
          <a:chOff x="0" y="0"/>
          <a:chExt cx="0" cy="0"/>
        </a:xfrm>
      </p:grpSpPr>
      <p:grpSp>
        <p:nvGrpSpPr>
          <p:cNvPr id="592" name="Google Shape;592;p35"/>
          <p:cNvGrpSpPr/>
          <p:nvPr/>
        </p:nvGrpSpPr>
        <p:grpSpPr>
          <a:xfrm>
            <a:off x="15599" y="241278"/>
            <a:ext cx="8117051" cy="6616722"/>
            <a:chOff x="15599" y="227436"/>
            <a:chExt cx="7245981" cy="5906658"/>
          </a:xfrm>
        </p:grpSpPr>
        <p:sp>
          <p:nvSpPr>
            <p:cNvPr id="593" name="Google Shape;593;p35"/>
            <p:cNvSpPr/>
            <p:nvPr/>
          </p:nvSpPr>
          <p:spPr>
            <a:xfrm>
              <a:off x="2317789" y="227436"/>
              <a:ext cx="2641600" cy="2164946"/>
            </a:xfrm>
            <a:prstGeom prst="hexagon">
              <a:avLst>
                <a:gd fmla="val 25000" name="adj"/>
                <a:gd fmla="val 115470" name="vf"/>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4000">
                <a:solidFill>
                  <a:schemeClr val="lt1"/>
                </a:solidFill>
                <a:latin typeface="Calibri"/>
                <a:ea typeface="Calibri"/>
                <a:cs typeface="Calibri"/>
                <a:sym typeface="Calibri"/>
              </a:endParaRPr>
            </a:p>
          </p:txBody>
        </p:sp>
        <p:sp>
          <p:nvSpPr>
            <p:cNvPr id="594" name="Google Shape;594;p35"/>
            <p:cNvSpPr/>
            <p:nvPr/>
          </p:nvSpPr>
          <p:spPr>
            <a:xfrm>
              <a:off x="2317789" y="2619820"/>
              <a:ext cx="2641600" cy="2277241"/>
            </a:xfrm>
            <a:prstGeom prst="hexagon">
              <a:avLst>
                <a:gd fmla="val 25000" name="adj"/>
                <a:gd fmla="val 115470" name="vf"/>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595" name="Google Shape;595;p35"/>
            <p:cNvSpPr/>
            <p:nvPr/>
          </p:nvSpPr>
          <p:spPr>
            <a:xfrm>
              <a:off x="15599" y="3856853"/>
              <a:ext cx="2641600" cy="2277241"/>
            </a:xfrm>
            <a:prstGeom prst="hexagon">
              <a:avLst>
                <a:gd fmla="val 25000" name="adj"/>
                <a:gd fmla="val 115470" name="vf"/>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6" name="Google Shape;596;p35"/>
            <p:cNvSpPr/>
            <p:nvPr/>
          </p:nvSpPr>
          <p:spPr>
            <a:xfrm>
              <a:off x="4619980" y="1309910"/>
              <a:ext cx="2641600" cy="2277241"/>
            </a:xfrm>
            <a:prstGeom prst="hexagon">
              <a:avLst>
                <a:gd fmla="val 25000" name="adj"/>
                <a:gd fmla="val 115470" name="vf"/>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4800">
                  <a:solidFill>
                    <a:srgbClr val="0070C0"/>
                  </a:solidFill>
                  <a:latin typeface="Calibri"/>
                  <a:ea typeface="Calibri"/>
                  <a:cs typeface="Calibri"/>
                  <a:sym typeface="Calibri"/>
                </a:rPr>
                <a:t>Q&amp;A</a:t>
              </a:r>
              <a:endParaRPr sz="4800">
                <a:solidFill>
                  <a:srgbClr val="0070C0"/>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grpSp>
        <p:nvGrpSpPr>
          <p:cNvPr id="123" name="Google Shape;123;p15"/>
          <p:cNvGrpSpPr/>
          <p:nvPr/>
        </p:nvGrpSpPr>
        <p:grpSpPr>
          <a:xfrm flipH="1">
            <a:off x="247495" y="172455"/>
            <a:ext cx="2190905" cy="1675940"/>
            <a:chOff x="407917" y="422220"/>
            <a:chExt cx="7946086" cy="6078386"/>
          </a:xfrm>
        </p:grpSpPr>
        <p:grpSp>
          <p:nvGrpSpPr>
            <p:cNvPr id="124" name="Google Shape;124;p15"/>
            <p:cNvGrpSpPr/>
            <p:nvPr/>
          </p:nvGrpSpPr>
          <p:grpSpPr>
            <a:xfrm>
              <a:off x="407917" y="422220"/>
              <a:ext cx="4067155" cy="6042749"/>
              <a:chOff x="263539" y="550557"/>
              <a:chExt cx="4067155" cy="6042749"/>
            </a:xfrm>
          </p:grpSpPr>
          <p:grpSp>
            <p:nvGrpSpPr>
              <p:cNvPr id="125" name="Google Shape;125;p15"/>
              <p:cNvGrpSpPr/>
              <p:nvPr/>
            </p:nvGrpSpPr>
            <p:grpSpPr>
              <a:xfrm>
                <a:off x="263539" y="1600075"/>
                <a:ext cx="4067155" cy="4993231"/>
                <a:chOff x="-104587" y="1211987"/>
                <a:chExt cx="5093056" cy="6252725"/>
              </a:xfrm>
            </p:grpSpPr>
            <p:sp>
              <p:nvSpPr>
                <p:cNvPr id="126" name="Google Shape;126;p15"/>
                <p:cNvSpPr/>
                <p:nvPr/>
              </p:nvSpPr>
              <p:spPr>
                <a:xfrm>
                  <a:off x="2333006" y="2542605"/>
                  <a:ext cx="2641600" cy="2277241"/>
                </a:xfrm>
                <a:prstGeom prst="hexagon">
                  <a:avLst>
                    <a:gd fmla="val 25000" name="adj"/>
                    <a:gd fmla="val 115470" name="vf"/>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27" name="Google Shape;127;p15"/>
                <p:cNvSpPr/>
                <p:nvPr/>
              </p:nvSpPr>
              <p:spPr>
                <a:xfrm>
                  <a:off x="2346869" y="5187471"/>
                  <a:ext cx="2641600" cy="2277241"/>
                </a:xfrm>
                <a:prstGeom prst="hexagon">
                  <a:avLst>
                    <a:gd fmla="val 25000" name="adj"/>
                    <a:gd fmla="val 115470" name="vf"/>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28" name="Google Shape;128;p15"/>
                <p:cNvSpPr/>
                <p:nvPr/>
              </p:nvSpPr>
              <p:spPr>
                <a:xfrm>
                  <a:off x="-104587" y="1211987"/>
                  <a:ext cx="2641600" cy="2277240"/>
                </a:xfrm>
                <a:prstGeom prst="hexagon">
                  <a:avLst>
                    <a:gd fmla="val 25000" name="adj"/>
                    <a:gd fmla="val 115470" name="vf"/>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29" name="Google Shape;129;p15"/>
              <p:cNvSpPr/>
              <p:nvPr/>
            </p:nvSpPr>
            <p:spPr>
              <a:xfrm>
                <a:off x="2221195" y="550557"/>
                <a:ext cx="2109499" cy="1818533"/>
              </a:xfrm>
              <a:prstGeom prst="hexagon">
                <a:avLst>
                  <a:gd fmla="val 25000" name="adj"/>
                  <a:gd fmla="val 115470" name="vf"/>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30" name="Google Shape;130;p15"/>
            <p:cNvSpPr/>
            <p:nvPr/>
          </p:nvSpPr>
          <p:spPr>
            <a:xfrm>
              <a:off x="4286848" y="3608200"/>
              <a:ext cx="2109499" cy="1818534"/>
            </a:xfrm>
            <a:prstGeom prst="hexagon">
              <a:avLst>
                <a:gd fmla="val 25000" name="adj"/>
                <a:gd fmla="val 115470" name="vf"/>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31" name="Google Shape;131;p15"/>
            <p:cNvSpPr/>
            <p:nvPr/>
          </p:nvSpPr>
          <p:spPr>
            <a:xfrm>
              <a:off x="6244504" y="4682072"/>
              <a:ext cx="2109499" cy="1818534"/>
            </a:xfrm>
            <a:prstGeom prst="hexagon">
              <a:avLst>
                <a:gd fmla="val 25000" name="adj"/>
                <a:gd fmla="val 115470" name="vf"/>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32" name="Google Shape;132;p15"/>
          <p:cNvSpPr/>
          <p:nvPr/>
        </p:nvSpPr>
        <p:spPr>
          <a:xfrm>
            <a:off x="2573344" y="135809"/>
            <a:ext cx="5631542"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chemeClr val="dk1"/>
                </a:solidFill>
                <a:latin typeface="Calibri"/>
                <a:ea typeface="Calibri"/>
                <a:cs typeface="Calibri"/>
                <a:sym typeface="Calibri"/>
              </a:rPr>
              <a:t>Objective</a:t>
            </a:r>
            <a:endParaRPr b="1" sz="3200">
              <a:solidFill>
                <a:schemeClr val="dk1"/>
              </a:solidFill>
              <a:latin typeface="Calibri"/>
              <a:ea typeface="Calibri"/>
              <a:cs typeface="Calibri"/>
              <a:sym typeface="Calibri"/>
            </a:endParaRPr>
          </a:p>
        </p:txBody>
      </p:sp>
      <p:cxnSp>
        <p:nvCxnSpPr>
          <p:cNvPr id="133" name="Google Shape;133;p15"/>
          <p:cNvCxnSpPr/>
          <p:nvPr/>
        </p:nvCxnSpPr>
        <p:spPr>
          <a:xfrm>
            <a:off x="2573344" y="963237"/>
            <a:ext cx="6997228" cy="0"/>
          </a:xfrm>
          <a:prstGeom prst="straightConnector1">
            <a:avLst/>
          </a:prstGeom>
          <a:noFill/>
          <a:ln cap="flat" cmpd="sng" w="57150">
            <a:solidFill>
              <a:schemeClr val="accent1"/>
            </a:solidFill>
            <a:prstDash val="solid"/>
            <a:miter lim="800000"/>
            <a:headEnd len="sm" w="sm" type="none"/>
            <a:tailEnd len="sm" w="sm" type="none"/>
          </a:ln>
        </p:spPr>
      </p:cxnSp>
      <p:grpSp>
        <p:nvGrpSpPr>
          <p:cNvPr id="134" name="Google Shape;134;p15"/>
          <p:cNvGrpSpPr/>
          <p:nvPr/>
        </p:nvGrpSpPr>
        <p:grpSpPr>
          <a:xfrm>
            <a:off x="1171575" y="1552306"/>
            <a:ext cx="9486901" cy="4778722"/>
            <a:chOff x="1579205" y="1463526"/>
            <a:chExt cx="9134479" cy="4601200"/>
          </a:xfrm>
        </p:grpSpPr>
        <p:sp>
          <p:nvSpPr>
            <p:cNvPr id="135" name="Google Shape;135;p15"/>
            <p:cNvSpPr/>
            <p:nvPr/>
          </p:nvSpPr>
          <p:spPr>
            <a:xfrm>
              <a:off x="1579205" y="3073250"/>
              <a:ext cx="2591719" cy="1352819"/>
            </a:xfrm>
            <a:prstGeom prst="roundRect">
              <a:avLst>
                <a:gd fmla="val 16667" name="adj"/>
              </a:avLst>
            </a:prstGeom>
            <a:solidFill>
              <a:srgbClr val="0070C0"/>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1600">
                  <a:solidFill>
                    <a:schemeClr val="lt1"/>
                  </a:solidFill>
                  <a:latin typeface="Calibri"/>
                  <a:ea typeface="Calibri"/>
                  <a:cs typeface="Calibri"/>
                  <a:sym typeface="Calibri"/>
                </a:rPr>
                <a:t>Dataset of 1716 </a:t>
              </a:r>
              <a:endParaRPr/>
            </a:p>
            <a:p>
              <a:pPr indent="0" lvl="0" marL="0" marR="0" rtl="0" algn="r">
                <a:spcBef>
                  <a:spcPts val="0"/>
                </a:spcBef>
                <a:spcAft>
                  <a:spcPts val="0"/>
                </a:spcAft>
                <a:buNone/>
              </a:pPr>
              <a:r>
                <a:rPr lang="en-US" sz="1600">
                  <a:solidFill>
                    <a:schemeClr val="lt1"/>
                  </a:solidFill>
                  <a:latin typeface="Calibri"/>
                  <a:ea typeface="Calibri"/>
                  <a:cs typeface="Calibri"/>
                  <a:sym typeface="Calibri"/>
                </a:rPr>
                <a:t>products from </a:t>
              </a:r>
              <a:endParaRPr/>
            </a:p>
            <a:p>
              <a:pPr indent="0" lvl="0" marL="0" marR="0" rtl="0" algn="r">
                <a:spcBef>
                  <a:spcPts val="0"/>
                </a:spcBef>
                <a:spcAft>
                  <a:spcPts val="0"/>
                </a:spcAft>
                <a:buNone/>
              </a:pPr>
              <a:r>
                <a:rPr lang="en-US" sz="1600">
                  <a:solidFill>
                    <a:schemeClr val="lt1"/>
                  </a:solidFill>
                  <a:latin typeface="Calibri"/>
                  <a:ea typeface="Calibri"/>
                  <a:cs typeface="Calibri"/>
                  <a:sym typeface="Calibri"/>
                </a:rPr>
                <a:t>different markets</a:t>
              </a:r>
              <a:endParaRPr sz="1600">
                <a:solidFill>
                  <a:schemeClr val="lt1"/>
                </a:solidFill>
                <a:latin typeface="Calibri"/>
                <a:ea typeface="Calibri"/>
                <a:cs typeface="Calibri"/>
                <a:sym typeface="Calibri"/>
              </a:endParaRPr>
            </a:p>
          </p:txBody>
        </p:sp>
        <p:sp>
          <p:nvSpPr>
            <p:cNvPr id="136" name="Google Shape;136;p15"/>
            <p:cNvSpPr/>
            <p:nvPr/>
          </p:nvSpPr>
          <p:spPr>
            <a:xfrm>
              <a:off x="4654782" y="1463526"/>
              <a:ext cx="2926138" cy="1352819"/>
            </a:xfrm>
            <a:prstGeom prst="roundRect">
              <a:avLst>
                <a:gd fmla="val 16667" name="adj"/>
              </a:avLst>
            </a:prstGeom>
            <a:solidFill>
              <a:srgbClr val="0070C0"/>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1600">
                  <a:solidFill>
                    <a:schemeClr val="lt1"/>
                  </a:solidFill>
                  <a:latin typeface="Calibri"/>
                  <a:ea typeface="Calibri"/>
                  <a:cs typeface="Calibri"/>
                  <a:sym typeface="Calibri"/>
                </a:rPr>
                <a:t>Dataset includes </a:t>
              </a:r>
              <a:endParaRPr/>
            </a:p>
            <a:p>
              <a:pPr indent="0" lvl="0" marL="0" marR="0" rtl="0" algn="r">
                <a:spcBef>
                  <a:spcPts val="0"/>
                </a:spcBef>
                <a:spcAft>
                  <a:spcPts val="0"/>
                </a:spcAft>
                <a:buNone/>
              </a:pPr>
              <a:r>
                <a:rPr lang="en-US" sz="1600">
                  <a:solidFill>
                    <a:schemeClr val="lt1"/>
                  </a:solidFill>
                  <a:latin typeface="Calibri"/>
                  <a:ea typeface="Calibri"/>
                  <a:cs typeface="Calibri"/>
                  <a:sym typeface="Calibri"/>
                </a:rPr>
                <a:t>categorical </a:t>
              </a:r>
              <a:endParaRPr/>
            </a:p>
            <a:p>
              <a:pPr indent="0" lvl="0" marL="0" marR="0" rtl="0" algn="r">
                <a:spcBef>
                  <a:spcPts val="0"/>
                </a:spcBef>
                <a:spcAft>
                  <a:spcPts val="0"/>
                </a:spcAft>
                <a:buNone/>
              </a:pPr>
              <a:r>
                <a:rPr lang="en-US" sz="1600">
                  <a:solidFill>
                    <a:schemeClr val="lt1"/>
                  </a:solidFill>
                  <a:latin typeface="Calibri"/>
                  <a:ea typeface="Calibri"/>
                  <a:cs typeface="Calibri"/>
                  <a:sym typeface="Calibri"/>
                </a:rPr>
                <a:t>and numerical </a:t>
              </a:r>
              <a:endParaRPr sz="1600">
                <a:solidFill>
                  <a:schemeClr val="lt1"/>
                </a:solidFill>
                <a:latin typeface="Calibri"/>
                <a:ea typeface="Calibri"/>
                <a:cs typeface="Calibri"/>
                <a:sym typeface="Calibri"/>
              </a:endParaRPr>
            </a:p>
            <a:p>
              <a:pPr indent="0" lvl="0" marL="0" marR="0" rtl="0" algn="r">
                <a:spcBef>
                  <a:spcPts val="0"/>
                </a:spcBef>
                <a:spcAft>
                  <a:spcPts val="0"/>
                </a:spcAft>
                <a:buNone/>
              </a:pPr>
              <a:r>
                <a:rPr lang="en-US" sz="1600">
                  <a:solidFill>
                    <a:schemeClr val="lt1"/>
                  </a:solidFill>
                  <a:latin typeface="Calibri"/>
                  <a:ea typeface="Calibri"/>
                  <a:cs typeface="Calibri"/>
                  <a:sym typeface="Calibri"/>
                </a:rPr>
                <a:t>predictors</a:t>
              </a:r>
              <a:endParaRPr sz="1600">
                <a:solidFill>
                  <a:schemeClr val="lt1"/>
                </a:solidFill>
                <a:latin typeface="Calibri"/>
                <a:ea typeface="Calibri"/>
                <a:cs typeface="Calibri"/>
                <a:sym typeface="Calibri"/>
              </a:endParaRPr>
            </a:p>
          </p:txBody>
        </p:sp>
        <p:sp>
          <p:nvSpPr>
            <p:cNvPr id="137" name="Google Shape;137;p15"/>
            <p:cNvSpPr/>
            <p:nvPr/>
          </p:nvSpPr>
          <p:spPr>
            <a:xfrm>
              <a:off x="8001567" y="3073250"/>
              <a:ext cx="2712117" cy="1352819"/>
            </a:xfrm>
            <a:prstGeom prst="roundRect">
              <a:avLst>
                <a:gd fmla="val 16667" name="adj"/>
              </a:avLst>
            </a:prstGeom>
            <a:solidFill>
              <a:srgbClr val="0070C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MS &gt; 0.7% </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considered </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as success</a:t>
              </a:r>
              <a:endParaRPr sz="1600">
                <a:solidFill>
                  <a:schemeClr val="lt1"/>
                </a:solidFill>
                <a:latin typeface="Calibri"/>
                <a:ea typeface="Calibri"/>
                <a:cs typeface="Calibri"/>
                <a:sym typeface="Calibri"/>
              </a:endParaRPr>
            </a:p>
          </p:txBody>
        </p:sp>
        <p:sp>
          <p:nvSpPr>
            <p:cNvPr id="138" name="Google Shape;138;p15"/>
            <p:cNvSpPr/>
            <p:nvPr/>
          </p:nvSpPr>
          <p:spPr>
            <a:xfrm>
              <a:off x="4376507" y="2952750"/>
              <a:ext cx="3429000" cy="1028700"/>
            </a:xfrm>
            <a:prstGeom prst="leftRightUpArrow">
              <a:avLst>
                <a:gd fmla="val 25000" name="adj1"/>
                <a:gd fmla="val 25000" name="adj2"/>
                <a:gd fmla="val 25000" name="adj3"/>
              </a:avLst>
            </a:prstGeom>
            <a:solidFill>
              <a:srgbClr val="D0CEC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139" name="Google Shape;139;p15"/>
            <p:cNvSpPr/>
            <p:nvPr/>
          </p:nvSpPr>
          <p:spPr>
            <a:xfrm rot="5400000">
              <a:off x="5671906" y="3897297"/>
              <a:ext cx="838200" cy="542925"/>
            </a:xfrm>
            <a:prstGeom prst="stripedRightArrow">
              <a:avLst>
                <a:gd fmla="val 50000" name="adj1"/>
                <a:gd fmla="val 50000" name="adj2"/>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140" name="Google Shape;140;p15"/>
            <p:cNvSpPr/>
            <p:nvPr/>
          </p:nvSpPr>
          <p:spPr>
            <a:xfrm>
              <a:off x="4793252" y="4711907"/>
              <a:ext cx="2595510" cy="1352819"/>
            </a:xfrm>
            <a:prstGeom prst="roundRect">
              <a:avLst>
                <a:gd fmla="val 16667" name="adj"/>
              </a:avLst>
            </a:prstGeom>
            <a:solidFill>
              <a:srgbClr val="FFC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To create a model</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that predicts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the success </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of a product.</a:t>
              </a:r>
              <a:endParaRPr sz="1600">
                <a:solidFill>
                  <a:schemeClr val="dk1"/>
                </a:solidFill>
                <a:latin typeface="Calibri"/>
                <a:ea typeface="Calibri"/>
                <a:cs typeface="Calibri"/>
                <a:sym typeface="Calibri"/>
              </a:endParaRPr>
            </a:p>
          </p:txBody>
        </p:sp>
      </p:grpSp>
      <p:pic>
        <p:nvPicPr>
          <p:cNvPr descr="ÐÐ°ÑÑÐ¸Ð½ÐºÐ¸ Ð¿Ð¾ Ð·Ð°Ð¿ÑÐ¾ÑÑ different market icon" id="141" name="Google Shape;141;p15"/>
          <p:cNvPicPr preferRelativeResize="0"/>
          <p:nvPr/>
        </p:nvPicPr>
        <p:blipFill rotWithShape="1">
          <a:blip r:embed="rId3">
            <a:alphaModFix/>
          </a:blip>
          <a:srcRect b="0" l="0" r="0" t="0"/>
          <a:stretch/>
        </p:blipFill>
        <p:spPr>
          <a:xfrm>
            <a:off x="4684063" y="1765862"/>
            <a:ext cx="977900" cy="977900"/>
          </a:xfrm>
          <a:prstGeom prst="rect">
            <a:avLst/>
          </a:prstGeom>
          <a:noFill/>
          <a:ln>
            <a:noFill/>
          </a:ln>
        </p:spPr>
      </p:pic>
      <p:sp>
        <p:nvSpPr>
          <p:cNvPr descr="ÐÐ¾ÑÐ¾Ð¶ÐµÐµ Ð¸Ð·Ð¾Ð±ÑÐ°Ð¶ÐµÐ½Ð¸Ðµ" id="142" name="Google Shape;142;p15"/>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ÐÐ¾ÑÐ¾Ð¶ÐµÐµ Ð¸Ð·Ð¾Ð±ÑÐ°Ð¶ÐµÐ½Ð¸Ðµ" id="143" name="Google Shape;143;p15"/>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ÐÐ¾ÑÐ¾Ð¶ÐµÐµ Ð¸Ð·Ð¾Ð±ÑÐ°Ð¶ÐµÐ½Ð¸Ðµ" id="144" name="Google Shape;144;p15"/>
          <p:cNvSpPr/>
          <p:nvPr/>
        </p:nvSpPr>
        <p:spPr>
          <a:xfrm>
            <a:off x="460375" y="1603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ÐÐ¾ÑÐ¾Ð¶ÐµÐµ Ð¸Ð·Ð¾Ð±ÑÐ°Ð¶ÐµÐ½Ð¸Ðµ" id="145" name="Google Shape;145;p15"/>
          <p:cNvSpPr/>
          <p:nvPr/>
        </p:nvSpPr>
        <p:spPr>
          <a:xfrm>
            <a:off x="612775" y="3127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ÐÐ¾ÑÐ¾Ð¶ÐµÐµ Ð¸Ð·Ð¾Ð±ÑÐ°Ð¶ÐµÐ½Ð¸Ðµ" id="146" name="Google Shape;146;p15"/>
          <p:cNvSpPr/>
          <p:nvPr/>
        </p:nvSpPr>
        <p:spPr>
          <a:xfrm>
            <a:off x="765175" y="4651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ÐÐ¾ÑÐ¾Ð¶ÐµÐµ Ð¸Ð·Ð¾Ð±ÑÐ°Ð¶ÐµÐ½Ð¸Ðµ" id="147" name="Google Shape;147;p15"/>
          <p:cNvPicPr preferRelativeResize="0"/>
          <p:nvPr/>
        </p:nvPicPr>
        <p:blipFill rotWithShape="1">
          <a:blip r:embed="rId4">
            <a:alphaModFix/>
          </a:blip>
          <a:srcRect b="0" l="0" r="0" t="0"/>
          <a:stretch/>
        </p:blipFill>
        <p:spPr>
          <a:xfrm>
            <a:off x="1220038" y="3353040"/>
            <a:ext cx="1147203" cy="1147203"/>
          </a:xfrm>
          <a:prstGeom prst="rect">
            <a:avLst/>
          </a:prstGeom>
          <a:noFill/>
          <a:ln>
            <a:noFill/>
          </a:ln>
        </p:spPr>
      </p:pic>
      <p:pic>
        <p:nvPicPr>
          <p:cNvPr descr="ÐÐ¾ÑÐ¾Ð¶ÐµÐµ Ð¸Ð·Ð¾Ð±ÑÐ°Ð¶ÐµÐ½Ð¸Ðµ" id="148" name="Google Shape;148;p15"/>
          <p:cNvPicPr preferRelativeResize="0"/>
          <p:nvPr/>
        </p:nvPicPr>
        <p:blipFill rotWithShape="1">
          <a:blip r:embed="rId5">
            <a:alphaModFix/>
          </a:blip>
          <a:srcRect b="0" l="0" r="0" t="0"/>
          <a:stretch/>
        </p:blipFill>
        <p:spPr>
          <a:xfrm>
            <a:off x="5532796" y="5076607"/>
            <a:ext cx="2618300" cy="1745533"/>
          </a:xfrm>
          <a:prstGeom prst="rect">
            <a:avLst/>
          </a:prstGeom>
          <a:noFill/>
          <a:ln>
            <a:noFill/>
          </a:ln>
        </p:spPr>
      </p:pic>
      <p:pic>
        <p:nvPicPr>
          <p:cNvPr descr="ÐÐ°ÑÑÐ¸Ð½ÐºÐ¸ Ð¿Ð¾ Ð·Ð°Ð¿ÑÐ¾ÑÑ market share icon" id="149" name="Google Shape;149;p15"/>
          <p:cNvPicPr preferRelativeResize="0"/>
          <p:nvPr/>
        </p:nvPicPr>
        <p:blipFill rotWithShape="1">
          <a:blip r:embed="rId6">
            <a:alphaModFix/>
          </a:blip>
          <a:srcRect b="0" l="0" r="0" t="0"/>
          <a:stretch/>
        </p:blipFill>
        <p:spPr>
          <a:xfrm>
            <a:off x="9349776" y="3404147"/>
            <a:ext cx="1044988" cy="1044988"/>
          </a:xfrm>
          <a:prstGeom prst="rect">
            <a:avLst/>
          </a:prstGeom>
          <a:noFill/>
          <a:ln>
            <a:noFill/>
          </a:ln>
        </p:spPr>
      </p:pic>
      <p:sp>
        <p:nvSpPr>
          <p:cNvPr id="150" name="Google Shape;150;p15"/>
          <p:cNvSpPr/>
          <p:nvPr/>
        </p:nvSpPr>
        <p:spPr>
          <a:xfrm>
            <a:off x="3039035" y="1888064"/>
            <a:ext cx="1102659" cy="1176996"/>
          </a:xfrm>
          <a:prstGeom prst="bentArrow">
            <a:avLst>
              <a:gd fmla="val 25000" name="adj1"/>
              <a:gd fmla="val 25000" name="adj2"/>
              <a:gd fmla="val 25000" name="adj3"/>
              <a:gd fmla="val 43750" name="adj4"/>
            </a:avLst>
          </a:prstGeom>
          <a:noFill/>
          <a:ln cap="flat" cmpd="sng" w="12700">
            <a:solidFill>
              <a:srgbClr val="0070C0"/>
            </a:solidFill>
            <a:prstDash val="dash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51" name="Google Shape;151;p15"/>
          <p:cNvSpPr/>
          <p:nvPr/>
        </p:nvSpPr>
        <p:spPr>
          <a:xfrm rot="5400000">
            <a:off x="7675265" y="1925233"/>
            <a:ext cx="1102659" cy="1176996"/>
          </a:xfrm>
          <a:prstGeom prst="bentArrow">
            <a:avLst>
              <a:gd fmla="val 25000" name="adj1"/>
              <a:gd fmla="val 25000" name="adj2"/>
              <a:gd fmla="val 25000" name="adj3"/>
              <a:gd fmla="val 43750" name="adj4"/>
            </a:avLst>
          </a:prstGeom>
          <a:noFill/>
          <a:ln cap="flat" cmpd="sng" w="12700">
            <a:solidFill>
              <a:srgbClr val="0070C0"/>
            </a:solidFill>
            <a:prstDash val="dash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grpSp>
        <p:nvGrpSpPr>
          <p:cNvPr id="156" name="Google Shape;156;p16"/>
          <p:cNvGrpSpPr/>
          <p:nvPr/>
        </p:nvGrpSpPr>
        <p:grpSpPr>
          <a:xfrm flipH="1">
            <a:off x="247495" y="172455"/>
            <a:ext cx="2190905" cy="1675940"/>
            <a:chOff x="407917" y="422220"/>
            <a:chExt cx="7946086" cy="6078386"/>
          </a:xfrm>
        </p:grpSpPr>
        <p:grpSp>
          <p:nvGrpSpPr>
            <p:cNvPr id="157" name="Google Shape;157;p16"/>
            <p:cNvGrpSpPr/>
            <p:nvPr/>
          </p:nvGrpSpPr>
          <p:grpSpPr>
            <a:xfrm>
              <a:off x="407917" y="422220"/>
              <a:ext cx="4067155" cy="6042749"/>
              <a:chOff x="263539" y="550557"/>
              <a:chExt cx="4067155" cy="6042749"/>
            </a:xfrm>
          </p:grpSpPr>
          <p:grpSp>
            <p:nvGrpSpPr>
              <p:cNvPr id="158" name="Google Shape;158;p16"/>
              <p:cNvGrpSpPr/>
              <p:nvPr/>
            </p:nvGrpSpPr>
            <p:grpSpPr>
              <a:xfrm>
                <a:off x="263539" y="1600075"/>
                <a:ext cx="4067155" cy="4993231"/>
                <a:chOff x="-104587" y="1211987"/>
                <a:chExt cx="5093056" cy="6252725"/>
              </a:xfrm>
            </p:grpSpPr>
            <p:sp>
              <p:nvSpPr>
                <p:cNvPr id="159" name="Google Shape;159;p16"/>
                <p:cNvSpPr/>
                <p:nvPr/>
              </p:nvSpPr>
              <p:spPr>
                <a:xfrm>
                  <a:off x="2333006" y="2542605"/>
                  <a:ext cx="2641600" cy="2277241"/>
                </a:xfrm>
                <a:prstGeom prst="hexagon">
                  <a:avLst>
                    <a:gd fmla="val 25000" name="adj"/>
                    <a:gd fmla="val 115470" name="vf"/>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60" name="Google Shape;160;p16"/>
                <p:cNvSpPr/>
                <p:nvPr/>
              </p:nvSpPr>
              <p:spPr>
                <a:xfrm>
                  <a:off x="2346869" y="5187471"/>
                  <a:ext cx="2641600" cy="2277241"/>
                </a:xfrm>
                <a:prstGeom prst="hexagon">
                  <a:avLst>
                    <a:gd fmla="val 25000" name="adj"/>
                    <a:gd fmla="val 115470" name="vf"/>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61" name="Google Shape;161;p16"/>
                <p:cNvSpPr/>
                <p:nvPr/>
              </p:nvSpPr>
              <p:spPr>
                <a:xfrm>
                  <a:off x="-104587" y="1211987"/>
                  <a:ext cx="2641600" cy="2277240"/>
                </a:xfrm>
                <a:prstGeom prst="hexagon">
                  <a:avLst>
                    <a:gd fmla="val 25000" name="adj"/>
                    <a:gd fmla="val 115470" name="vf"/>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62" name="Google Shape;162;p16"/>
              <p:cNvSpPr/>
              <p:nvPr/>
            </p:nvSpPr>
            <p:spPr>
              <a:xfrm>
                <a:off x="2221195" y="550557"/>
                <a:ext cx="2109499" cy="1818533"/>
              </a:xfrm>
              <a:prstGeom prst="hexagon">
                <a:avLst>
                  <a:gd fmla="val 25000" name="adj"/>
                  <a:gd fmla="val 115470" name="vf"/>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63" name="Google Shape;163;p16"/>
            <p:cNvSpPr/>
            <p:nvPr/>
          </p:nvSpPr>
          <p:spPr>
            <a:xfrm>
              <a:off x="4286848" y="3608200"/>
              <a:ext cx="2109499" cy="1818534"/>
            </a:xfrm>
            <a:prstGeom prst="hexagon">
              <a:avLst>
                <a:gd fmla="val 25000" name="adj"/>
                <a:gd fmla="val 115470" name="vf"/>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64" name="Google Shape;164;p16"/>
            <p:cNvSpPr/>
            <p:nvPr/>
          </p:nvSpPr>
          <p:spPr>
            <a:xfrm>
              <a:off x="6244504" y="4682072"/>
              <a:ext cx="2109499" cy="1818534"/>
            </a:xfrm>
            <a:prstGeom prst="hexagon">
              <a:avLst>
                <a:gd fmla="val 25000" name="adj"/>
                <a:gd fmla="val 115470" name="vf"/>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65" name="Google Shape;165;p16"/>
          <p:cNvSpPr/>
          <p:nvPr/>
        </p:nvSpPr>
        <p:spPr>
          <a:xfrm>
            <a:off x="2573343" y="135809"/>
            <a:ext cx="9199557"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chemeClr val="dk1"/>
                </a:solidFill>
                <a:latin typeface="Calibri"/>
                <a:ea typeface="Calibri"/>
                <a:cs typeface="Calibri"/>
                <a:sym typeface="Calibri"/>
              </a:rPr>
              <a:t>Data exploration and analysis</a:t>
            </a:r>
            <a:endParaRPr/>
          </a:p>
        </p:txBody>
      </p:sp>
      <p:cxnSp>
        <p:nvCxnSpPr>
          <p:cNvPr id="166" name="Google Shape;166;p16"/>
          <p:cNvCxnSpPr/>
          <p:nvPr/>
        </p:nvCxnSpPr>
        <p:spPr>
          <a:xfrm>
            <a:off x="2573344" y="963237"/>
            <a:ext cx="6997228" cy="0"/>
          </a:xfrm>
          <a:prstGeom prst="straightConnector1">
            <a:avLst/>
          </a:prstGeom>
          <a:noFill/>
          <a:ln cap="flat" cmpd="sng" w="57150">
            <a:solidFill>
              <a:schemeClr val="accent1"/>
            </a:solidFill>
            <a:prstDash val="solid"/>
            <a:miter lim="800000"/>
            <a:headEnd len="sm" w="sm" type="none"/>
            <a:tailEnd len="sm" w="sm" type="none"/>
          </a:ln>
        </p:spPr>
      </p:cxnSp>
      <p:grpSp>
        <p:nvGrpSpPr>
          <p:cNvPr id="167" name="Google Shape;167;p16"/>
          <p:cNvGrpSpPr/>
          <p:nvPr/>
        </p:nvGrpSpPr>
        <p:grpSpPr>
          <a:xfrm>
            <a:off x="1316998" y="2124834"/>
            <a:ext cx="9097111" cy="3183018"/>
            <a:chOff x="1316998" y="1765156"/>
            <a:chExt cx="9097111" cy="3183018"/>
          </a:xfrm>
        </p:grpSpPr>
        <p:sp>
          <p:nvSpPr>
            <p:cNvPr id="168" name="Google Shape;168;p16"/>
            <p:cNvSpPr/>
            <p:nvPr/>
          </p:nvSpPr>
          <p:spPr>
            <a:xfrm>
              <a:off x="1316998" y="3232232"/>
              <a:ext cx="3618271" cy="1707535"/>
            </a:xfrm>
            <a:prstGeom prst="rightArrowCallout">
              <a:avLst>
                <a:gd fmla="val 13484" name="adj1"/>
                <a:gd fmla="val 12908" name="adj2"/>
                <a:gd fmla="val 25000" name="adj3"/>
                <a:gd fmla="val 74216" name="adj4"/>
              </a:avLst>
            </a:prstGeom>
            <a:solidFill>
              <a:srgbClr val="0070C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Calibri"/>
                  <a:ea typeface="Calibri"/>
                  <a:cs typeface="Calibri"/>
                  <a:sym typeface="Calibri"/>
                </a:rPr>
                <a:t>4 numeric features:</a:t>
              </a:r>
              <a:endParaRPr b="1" sz="1800">
                <a:solidFill>
                  <a:schemeClr val="lt1"/>
                </a:solidFill>
                <a:latin typeface="Calibri"/>
                <a:ea typeface="Calibri"/>
                <a:cs typeface="Calibri"/>
                <a:sym typeface="Calibri"/>
              </a:endParaRPr>
            </a:p>
            <a:p>
              <a:pPr indent="-285750" lvl="0" marL="285750" marR="0" rtl="0" algn="l">
                <a:spcBef>
                  <a:spcPts val="0"/>
                </a:spcBef>
                <a:spcAft>
                  <a:spcPts val="0"/>
                </a:spcAft>
                <a:buClr>
                  <a:schemeClr val="lt1"/>
                </a:buClr>
                <a:buSzPts val="1600"/>
                <a:buFont typeface="Arial"/>
                <a:buChar char="•"/>
              </a:pPr>
              <a:r>
                <a:rPr lang="en-US" sz="1600">
                  <a:solidFill>
                    <a:schemeClr val="lt1"/>
                  </a:solidFill>
                  <a:latin typeface="Calibri"/>
                  <a:ea typeface="Calibri"/>
                  <a:cs typeface="Calibri"/>
                  <a:sym typeface="Calibri"/>
                </a:rPr>
                <a:t>RETAILPACKPRICE</a:t>
              </a:r>
              <a:endParaRPr/>
            </a:p>
            <a:p>
              <a:pPr indent="-285750" lvl="0" marL="285750" marR="0" rtl="0" algn="l">
                <a:spcBef>
                  <a:spcPts val="0"/>
                </a:spcBef>
                <a:spcAft>
                  <a:spcPts val="0"/>
                </a:spcAft>
                <a:buClr>
                  <a:schemeClr val="lt1"/>
                </a:buClr>
                <a:buSzPts val="1600"/>
                <a:buFont typeface="Arial"/>
                <a:buChar char="•"/>
              </a:pPr>
              <a:r>
                <a:rPr lang="en-US" sz="1600">
                  <a:solidFill>
                    <a:schemeClr val="lt1"/>
                  </a:solidFill>
                  <a:latin typeface="Calibri"/>
                  <a:ea typeface="Calibri"/>
                  <a:cs typeface="Calibri"/>
                  <a:sym typeface="Calibri"/>
                </a:rPr>
                <a:t>LEN </a:t>
              </a:r>
              <a:endParaRPr/>
            </a:p>
            <a:p>
              <a:pPr indent="-285750" lvl="0" marL="285750" marR="0" rtl="0" algn="l">
                <a:spcBef>
                  <a:spcPts val="0"/>
                </a:spcBef>
                <a:spcAft>
                  <a:spcPts val="0"/>
                </a:spcAft>
                <a:buClr>
                  <a:schemeClr val="lt1"/>
                </a:buClr>
                <a:buSzPts val="1600"/>
                <a:buFont typeface="Arial"/>
                <a:buChar char="•"/>
              </a:pPr>
              <a:r>
                <a:rPr lang="en-US" sz="1600">
                  <a:solidFill>
                    <a:schemeClr val="lt1"/>
                  </a:solidFill>
                  <a:latin typeface="Calibri"/>
                  <a:ea typeface="Calibri"/>
                  <a:cs typeface="Calibri"/>
                  <a:sym typeface="Calibri"/>
                </a:rPr>
                <a:t>NCON </a:t>
              </a:r>
              <a:endParaRPr/>
            </a:p>
            <a:p>
              <a:pPr indent="-285750" lvl="0" marL="285750" marR="0" rtl="0" algn="l">
                <a:spcBef>
                  <a:spcPts val="0"/>
                </a:spcBef>
                <a:spcAft>
                  <a:spcPts val="0"/>
                </a:spcAft>
                <a:buClr>
                  <a:schemeClr val="lt1"/>
                </a:buClr>
                <a:buSzPts val="1600"/>
                <a:buFont typeface="Arial"/>
                <a:buChar char="•"/>
              </a:pPr>
              <a:r>
                <a:rPr lang="en-US" sz="1600">
                  <a:solidFill>
                    <a:schemeClr val="lt1"/>
                  </a:solidFill>
                  <a:latin typeface="Calibri"/>
                  <a:ea typeface="Calibri"/>
                  <a:cs typeface="Calibri"/>
                  <a:sym typeface="Calibri"/>
                </a:rPr>
                <a:t>TRCONTE </a:t>
              </a:r>
              <a:endParaRPr sz="1600">
                <a:solidFill>
                  <a:schemeClr val="lt1"/>
                </a:solidFill>
                <a:latin typeface="Calibri"/>
                <a:ea typeface="Calibri"/>
                <a:cs typeface="Calibri"/>
                <a:sym typeface="Calibri"/>
              </a:endParaRPr>
            </a:p>
          </p:txBody>
        </p:sp>
        <p:pic>
          <p:nvPicPr>
            <p:cNvPr descr="ÐÐ°ÑÑÐ¸Ð½ÐºÐ¸ Ð¿Ð¾ Ð·Ð°Ð¿ÑÐ¾ÑÑ different market icon" id="169" name="Google Shape;169;p16"/>
            <p:cNvPicPr preferRelativeResize="0"/>
            <p:nvPr/>
          </p:nvPicPr>
          <p:blipFill rotWithShape="1">
            <a:blip r:embed="rId3">
              <a:alphaModFix/>
            </a:blip>
            <a:srcRect b="0" l="0" r="0" t="0"/>
            <a:stretch/>
          </p:blipFill>
          <p:spPr>
            <a:xfrm>
              <a:off x="2963418" y="3898695"/>
              <a:ext cx="977900" cy="977900"/>
            </a:xfrm>
            <a:prstGeom prst="rect">
              <a:avLst/>
            </a:prstGeom>
            <a:noFill/>
            <a:ln>
              <a:noFill/>
            </a:ln>
          </p:spPr>
        </p:pic>
        <p:sp>
          <p:nvSpPr>
            <p:cNvPr id="170" name="Google Shape;170;p16"/>
            <p:cNvSpPr/>
            <p:nvPr/>
          </p:nvSpPr>
          <p:spPr>
            <a:xfrm>
              <a:off x="6794831" y="3232232"/>
              <a:ext cx="3618271" cy="1697710"/>
            </a:xfrm>
            <a:prstGeom prst="leftArrowCallout">
              <a:avLst>
                <a:gd fmla="val 13417" name="adj1"/>
                <a:gd fmla="val 12838" name="adj2"/>
                <a:gd fmla="val 27317" name="adj3"/>
                <a:gd fmla="val 74011" name="adj4"/>
              </a:avLst>
            </a:prstGeom>
            <a:solidFill>
              <a:srgbClr val="0070C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Calibri"/>
                  <a:ea typeface="Calibri"/>
                  <a:cs typeface="Calibri"/>
                  <a:sym typeface="Calibri"/>
                </a:rPr>
                <a:t>35 categorical features:</a:t>
              </a:r>
              <a:endParaRPr/>
            </a:p>
            <a:p>
              <a:pPr indent="-285750" lvl="0" marL="285750" marR="0" rtl="0" algn="l">
                <a:spcBef>
                  <a:spcPts val="0"/>
                </a:spcBef>
                <a:spcAft>
                  <a:spcPts val="0"/>
                </a:spcAft>
                <a:buClr>
                  <a:schemeClr val="lt1"/>
                </a:buClr>
                <a:buSzPts val="1600"/>
                <a:buFont typeface="Arial"/>
                <a:buChar char="•"/>
              </a:pPr>
              <a:r>
                <a:rPr lang="en-US" sz="1600">
                  <a:solidFill>
                    <a:schemeClr val="lt1"/>
                  </a:solidFill>
                  <a:latin typeface="Calibri"/>
                  <a:ea typeface="Calibri"/>
                  <a:cs typeface="Calibri"/>
                  <a:sym typeface="Calibri"/>
                </a:rPr>
                <a:t>REGION </a:t>
              </a:r>
              <a:endParaRPr/>
            </a:p>
            <a:p>
              <a:pPr indent="-285750" lvl="0" marL="285750" marR="0" rtl="0" algn="l">
                <a:spcBef>
                  <a:spcPts val="0"/>
                </a:spcBef>
                <a:spcAft>
                  <a:spcPts val="0"/>
                </a:spcAft>
                <a:buClr>
                  <a:schemeClr val="lt1"/>
                </a:buClr>
                <a:buSzPts val="1600"/>
                <a:buFont typeface="Arial"/>
                <a:buChar char="•"/>
              </a:pPr>
              <a:r>
                <a:rPr lang="en-US" sz="1600">
                  <a:solidFill>
                    <a:schemeClr val="lt1"/>
                  </a:solidFill>
                  <a:latin typeface="Calibri"/>
                  <a:ea typeface="Calibri"/>
                  <a:cs typeface="Calibri"/>
                  <a:sym typeface="Calibri"/>
                </a:rPr>
                <a:t>MARKET</a:t>
              </a:r>
              <a:endParaRPr/>
            </a:p>
            <a:p>
              <a:pPr indent="-285750" lvl="0" marL="285750" marR="0" rtl="0" algn="l">
                <a:spcBef>
                  <a:spcPts val="0"/>
                </a:spcBef>
                <a:spcAft>
                  <a:spcPts val="0"/>
                </a:spcAft>
                <a:buClr>
                  <a:schemeClr val="lt1"/>
                </a:buClr>
                <a:buSzPts val="1600"/>
                <a:buFont typeface="Arial"/>
                <a:buChar char="•"/>
              </a:pPr>
              <a:r>
                <a:rPr lang="en-US" sz="1600">
                  <a:solidFill>
                    <a:schemeClr val="lt1"/>
                  </a:solidFill>
                  <a:latin typeface="Calibri"/>
                  <a:ea typeface="Calibri"/>
                  <a:cs typeface="Calibri"/>
                  <a:sym typeface="Calibri"/>
                </a:rPr>
                <a:t>BRANDFAMILY </a:t>
              </a:r>
              <a:endParaRPr/>
            </a:p>
            <a:p>
              <a:pPr indent="-285750" lvl="0" marL="285750" marR="0" rtl="0" algn="l">
                <a:spcBef>
                  <a:spcPts val="0"/>
                </a:spcBef>
                <a:spcAft>
                  <a:spcPts val="0"/>
                </a:spcAft>
                <a:buClr>
                  <a:schemeClr val="lt1"/>
                </a:buClr>
                <a:buSzPts val="1600"/>
                <a:buFont typeface="Arial"/>
                <a:buChar char="•"/>
              </a:pPr>
              <a:r>
                <a:rPr lang="en-US" sz="1600">
                  <a:solidFill>
                    <a:schemeClr val="lt1"/>
                  </a:solidFill>
                  <a:latin typeface="Calibri"/>
                  <a:ea typeface="Calibri"/>
                  <a:cs typeface="Calibri"/>
                  <a:sym typeface="Calibri"/>
                </a:rPr>
                <a:t>ISSTRATEGIC  </a:t>
              </a:r>
              <a:endParaRPr/>
            </a:p>
            <a:p>
              <a:pPr indent="-285750" lvl="0" marL="285750" marR="0" rtl="0" algn="l">
                <a:spcBef>
                  <a:spcPts val="0"/>
                </a:spcBef>
                <a:spcAft>
                  <a:spcPts val="0"/>
                </a:spcAft>
                <a:buClr>
                  <a:schemeClr val="lt1"/>
                </a:buClr>
                <a:buSzPts val="1600"/>
                <a:buFont typeface="Arial"/>
                <a:buChar char="•"/>
              </a:pPr>
              <a:r>
                <a:rPr lang="en-US" sz="1600">
                  <a:solidFill>
                    <a:schemeClr val="lt1"/>
                  </a:solidFill>
                  <a:latin typeface="Calibri"/>
                  <a:ea typeface="Calibri"/>
                  <a:cs typeface="Calibri"/>
                  <a:sym typeface="Calibri"/>
                </a:rPr>
                <a:t>…</a:t>
              </a:r>
              <a:endParaRPr sz="1600">
                <a:solidFill>
                  <a:schemeClr val="lt1"/>
                </a:solidFill>
                <a:latin typeface="Calibri"/>
                <a:ea typeface="Calibri"/>
                <a:cs typeface="Calibri"/>
                <a:sym typeface="Calibri"/>
              </a:endParaRPr>
            </a:p>
          </p:txBody>
        </p:sp>
        <p:pic>
          <p:nvPicPr>
            <p:cNvPr descr="ÐÐ¾ÑÐ¾Ð¶ÐµÐµ Ð¸Ð·Ð¾Ð±ÑÐ°Ð¶ÐµÐ½Ð¸Ðµ" id="171" name="Google Shape;171;p16"/>
            <p:cNvPicPr preferRelativeResize="0"/>
            <p:nvPr/>
          </p:nvPicPr>
          <p:blipFill rotWithShape="1">
            <a:blip r:embed="rId4">
              <a:alphaModFix/>
            </a:blip>
            <a:srcRect b="0" l="0" r="0" t="0"/>
            <a:stretch/>
          </p:blipFill>
          <p:spPr>
            <a:xfrm>
              <a:off x="9266906" y="3618511"/>
              <a:ext cx="1147203" cy="1147203"/>
            </a:xfrm>
            <a:prstGeom prst="rect">
              <a:avLst/>
            </a:prstGeom>
            <a:noFill/>
            <a:ln>
              <a:noFill/>
            </a:ln>
          </p:spPr>
        </p:pic>
        <p:sp>
          <p:nvSpPr>
            <p:cNvPr id="172" name="Google Shape;172;p16"/>
            <p:cNvSpPr/>
            <p:nvPr/>
          </p:nvSpPr>
          <p:spPr>
            <a:xfrm>
              <a:off x="5006777" y="3231628"/>
              <a:ext cx="1716546" cy="1716546"/>
            </a:xfrm>
            <a:prstGeom prst="ellipse">
              <a:avLst/>
            </a:prstGeom>
            <a:solidFill>
              <a:srgbClr val="FFC000"/>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Calibri"/>
                  <a:ea typeface="Calibri"/>
                  <a:cs typeface="Calibri"/>
                  <a:sym typeface="Calibri"/>
                </a:rPr>
                <a:t>Market Share</a:t>
              </a:r>
              <a:endParaRPr b="1" sz="2400">
                <a:solidFill>
                  <a:schemeClr val="lt1"/>
                </a:solidFill>
                <a:latin typeface="Calibri"/>
                <a:ea typeface="Calibri"/>
                <a:cs typeface="Calibri"/>
                <a:sym typeface="Calibri"/>
              </a:endParaRPr>
            </a:p>
          </p:txBody>
        </p:sp>
        <p:sp>
          <p:nvSpPr>
            <p:cNvPr id="173" name="Google Shape;173;p16"/>
            <p:cNvSpPr/>
            <p:nvPr/>
          </p:nvSpPr>
          <p:spPr>
            <a:xfrm>
              <a:off x="2573343" y="1765156"/>
              <a:ext cx="6488045" cy="349090"/>
            </a:xfrm>
            <a:prstGeom prst="rect">
              <a:avLst/>
            </a:prstGeom>
            <a:solidFill>
              <a:srgbClr val="0070C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39 predictors (features) and 1 response variable - MarketShare</a:t>
              </a:r>
              <a:endParaRPr sz="1800">
                <a:solidFill>
                  <a:schemeClr val="lt1"/>
                </a:solidFill>
                <a:latin typeface="Calibri"/>
                <a:ea typeface="Calibri"/>
                <a:cs typeface="Calibri"/>
                <a:sym typeface="Calibri"/>
              </a:endParaRPr>
            </a:p>
          </p:txBody>
        </p:sp>
        <p:sp>
          <p:nvSpPr>
            <p:cNvPr id="174" name="Google Shape;174;p16"/>
            <p:cNvSpPr/>
            <p:nvPr/>
          </p:nvSpPr>
          <p:spPr>
            <a:xfrm rot="5400000">
              <a:off x="2209186" y="2477396"/>
              <a:ext cx="1117382" cy="391082"/>
            </a:xfrm>
            <a:prstGeom prst="homePlate">
              <a:avLst>
                <a:gd fmla="val 50000" name="adj"/>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5" name="Google Shape;175;p16"/>
            <p:cNvSpPr/>
            <p:nvPr/>
          </p:nvSpPr>
          <p:spPr>
            <a:xfrm rot="5400000">
              <a:off x="8316988" y="2477396"/>
              <a:ext cx="1117382" cy="391082"/>
            </a:xfrm>
            <a:prstGeom prst="homePlate">
              <a:avLst>
                <a:gd fmla="val 50000" name="adj"/>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grpSp>
        <p:nvGrpSpPr>
          <p:cNvPr id="180" name="Google Shape;180;p17"/>
          <p:cNvGrpSpPr/>
          <p:nvPr/>
        </p:nvGrpSpPr>
        <p:grpSpPr>
          <a:xfrm flipH="1">
            <a:off x="247495" y="172455"/>
            <a:ext cx="2190905" cy="1675940"/>
            <a:chOff x="407917" y="422220"/>
            <a:chExt cx="7946086" cy="6078386"/>
          </a:xfrm>
        </p:grpSpPr>
        <p:grpSp>
          <p:nvGrpSpPr>
            <p:cNvPr id="181" name="Google Shape;181;p17"/>
            <p:cNvGrpSpPr/>
            <p:nvPr/>
          </p:nvGrpSpPr>
          <p:grpSpPr>
            <a:xfrm>
              <a:off x="407917" y="422220"/>
              <a:ext cx="4067155" cy="6042749"/>
              <a:chOff x="263539" y="550557"/>
              <a:chExt cx="4067155" cy="6042749"/>
            </a:xfrm>
          </p:grpSpPr>
          <p:grpSp>
            <p:nvGrpSpPr>
              <p:cNvPr id="182" name="Google Shape;182;p17"/>
              <p:cNvGrpSpPr/>
              <p:nvPr/>
            </p:nvGrpSpPr>
            <p:grpSpPr>
              <a:xfrm>
                <a:off x="263539" y="1600075"/>
                <a:ext cx="4067155" cy="4993231"/>
                <a:chOff x="-104587" y="1211987"/>
                <a:chExt cx="5093056" cy="6252725"/>
              </a:xfrm>
            </p:grpSpPr>
            <p:sp>
              <p:nvSpPr>
                <p:cNvPr id="183" name="Google Shape;183;p17"/>
                <p:cNvSpPr/>
                <p:nvPr/>
              </p:nvSpPr>
              <p:spPr>
                <a:xfrm>
                  <a:off x="2333006" y="2542605"/>
                  <a:ext cx="2641600" cy="2277241"/>
                </a:xfrm>
                <a:prstGeom prst="hexagon">
                  <a:avLst>
                    <a:gd fmla="val 25000" name="adj"/>
                    <a:gd fmla="val 115470" name="vf"/>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84" name="Google Shape;184;p17"/>
                <p:cNvSpPr/>
                <p:nvPr/>
              </p:nvSpPr>
              <p:spPr>
                <a:xfrm>
                  <a:off x="2346869" y="5187471"/>
                  <a:ext cx="2641600" cy="2277241"/>
                </a:xfrm>
                <a:prstGeom prst="hexagon">
                  <a:avLst>
                    <a:gd fmla="val 25000" name="adj"/>
                    <a:gd fmla="val 115470" name="vf"/>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85" name="Google Shape;185;p17"/>
                <p:cNvSpPr/>
                <p:nvPr/>
              </p:nvSpPr>
              <p:spPr>
                <a:xfrm>
                  <a:off x="-104587" y="1211987"/>
                  <a:ext cx="2641600" cy="2277240"/>
                </a:xfrm>
                <a:prstGeom prst="hexagon">
                  <a:avLst>
                    <a:gd fmla="val 25000" name="adj"/>
                    <a:gd fmla="val 115470" name="vf"/>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86" name="Google Shape;186;p17"/>
              <p:cNvSpPr/>
              <p:nvPr/>
            </p:nvSpPr>
            <p:spPr>
              <a:xfrm>
                <a:off x="2221195" y="550557"/>
                <a:ext cx="2109499" cy="1818533"/>
              </a:xfrm>
              <a:prstGeom prst="hexagon">
                <a:avLst>
                  <a:gd fmla="val 25000" name="adj"/>
                  <a:gd fmla="val 115470" name="vf"/>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87" name="Google Shape;187;p17"/>
            <p:cNvSpPr/>
            <p:nvPr/>
          </p:nvSpPr>
          <p:spPr>
            <a:xfrm>
              <a:off x="4286848" y="3608200"/>
              <a:ext cx="2109499" cy="1818534"/>
            </a:xfrm>
            <a:prstGeom prst="hexagon">
              <a:avLst>
                <a:gd fmla="val 25000" name="adj"/>
                <a:gd fmla="val 115470" name="vf"/>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88" name="Google Shape;188;p17"/>
            <p:cNvSpPr/>
            <p:nvPr/>
          </p:nvSpPr>
          <p:spPr>
            <a:xfrm>
              <a:off x="6244504" y="4682072"/>
              <a:ext cx="2109499" cy="1818534"/>
            </a:xfrm>
            <a:prstGeom prst="hexagon">
              <a:avLst>
                <a:gd fmla="val 25000" name="adj"/>
                <a:gd fmla="val 115470" name="vf"/>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89" name="Google Shape;189;p17"/>
          <p:cNvSpPr/>
          <p:nvPr/>
        </p:nvSpPr>
        <p:spPr>
          <a:xfrm>
            <a:off x="2573343" y="135809"/>
            <a:ext cx="9199557"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chemeClr val="dk1"/>
                </a:solidFill>
                <a:latin typeface="Calibri"/>
                <a:ea typeface="Calibri"/>
                <a:cs typeface="Calibri"/>
                <a:sym typeface="Calibri"/>
              </a:rPr>
              <a:t>Data exploration and analysis</a:t>
            </a:r>
            <a:endParaRPr/>
          </a:p>
        </p:txBody>
      </p:sp>
      <p:cxnSp>
        <p:nvCxnSpPr>
          <p:cNvPr id="190" name="Google Shape;190;p17"/>
          <p:cNvCxnSpPr/>
          <p:nvPr/>
        </p:nvCxnSpPr>
        <p:spPr>
          <a:xfrm>
            <a:off x="2573344" y="963237"/>
            <a:ext cx="6997228" cy="0"/>
          </a:xfrm>
          <a:prstGeom prst="straightConnector1">
            <a:avLst/>
          </a:prstGeom>
          <a:noFill/>
          <a:ln cap="flat" cmpd="sng" w="57150">
            <a:solidFill>
              <a:schemeClr val="accent1"/>
            </a:solidFill>
            <a:prstDash val="solid"/>
            <a:miter lim="800000"/>
            <a:headEnd len="sm" w="sm" type="none"/>
            <a:tailEnd len="sm" w="sm" type="none"/>
          </a:ln>
        </p:spPr>
      </p:cxnSp>
      <p:pic>
        <p:nvPicPr>
          <p:cNvPr id="191" name="Google Shape;191;p17"/>
          <p:cNvPicPr preferRelativeResize="0"/>
          <p:nvPr/>
        </p:nvPicPr>
        <p:blipFill rotWithShape="1">
          <a:blip r:embed="rId3">
            <a:alphaModFix/>
          </a:blip>
          <a:srcRect b="0" l="0" r="0" t="0"/>
          <a:stretch/>
        </p:blipFill>
        <p:spPr>
          <a:xfrm>
            <a:off x="247495" y="2710900"/>
            <a:ext cx="4428540" cy="3240000"/>
          </a:xfrm>
          <a:prstGeom prst="rect">
            <a:avLst/>
          </a:prstGeom>
          <a:noFill/>
          <a:ln>
            <a:noFill/>
          </a:ln>
        </p:spPr>
      </p:pic>
      <p:pic>
        <p:nvPicPr>
          <p:cNvPr id="192" name="Google Shape;192;p17"/>
          <p:cNvPicPr preferRelativeResize="0"/>
          <p:nvPr/>
        </p:nvPicPr>
        <p:blipFill rotWithShape="1">
          <a:blip r:embed="rId4">
            <a:alphaModFix/>
          </a:blip>
          <a:srcRect b="0" l="0" r="0" t="11038"/>
          <a:stretch/>
        </p:blipFill>
        <p:spPr>
          <a:xfrm>
            <a:off x="6604732" y="2710900"/>
            <a:ext cx="5561190" cy="3240000"/>
          </a:xfrm>
          <a:prstGeom prst="rect">
            <a:avLst/>
          </a:prstGeom>
          <a:noFill/>
          <a:ln>
            <a:noFill/>
          </a:ln>
        </p:spPr>
      </p:pic>
      <p:sp>
        <p:nvSpPr>
          <p:cNvPr id="193" name="Google Shape;193;p17"/>
          <p:cNvSpPr/>
          <p:nvPr/>
        </p:nvSpPr>
        <p:spPr>
          <a:xfrm>
            <a:off x="4856166" y="4026139"/>
            <a:ext cx="1416988" cy="609522"/>
          </a:xfrm>
          <a:prstGeom prst="stripedRightArrow">
            <a:avLst>
              <a:gd fmla="val 50000" name="adj1"/>
              <a:gd fmla="val 50000" name="adj2"/>
            </a:avLst>
          </a:prstGeom>
          <a:solidFill>
            <a:srgbClr val="75707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4" name="Google Shape;194;p17"/>
          <p:cNvSpPr txBox="1"/>
          <p:nvPr/>
        </p:nvSpPr>
        <p:spPr>
          <a:xfrm>
            <a:off x="4151885" y="1090641"/>
            <a:ext cx="3840143"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rgbClr val="0070C0"/>
                </a:solidFill>
                <a:latin typeface="Calibri"/>
                <a:ea typeface="Calibri"/>
                <a:cs typeface="Calibri"/>
                <a:sym typeface="Calibri"/>
              </a:rPr>
              <a:t>Market share distribution</a:t>
            </a:r>
            <a:endParaRPr/>
          </a:p>
        </p:txBody>
      </p:sp>
      <p:sp>
        <p:nvSpPr>
          <p:cNvPr id="195" name="Google Shape;195;p17"/>
          <p:cNvSpPr/>
          <p:nvPr/>
        </p:nvSpPr>
        <p:spPr>
          <a:xfrm>
            <a:off x="4716017" y="3164848"/>
            <a:ext cx="1697285" cy="861291"/>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BoxCox  (lambda=0.25)</a:t>
            </a:r>
            <a:endParaRPr sz="1800">
              <a:solidFill>
                <a:schemeClr val="dk1"/>
              </a:solidFill>
              <a:latin typeface="Calibri"/>
              <a:ea typeface="Calibri"/>
              <a:cs typeface="Calibri"/>
              <a:sym typeface="Calibri"/>
            </a:endParaRPr>
          </a:p>
        </p:txBody>
      </p:sp>
      <p:sp>
        <p:nvSpPr>
          <p:cNvPr id="196" name="Google Shape;196;p17"/>
          <p:cNvSpPr/>
          <p:nvPr/>
        </p:nvSpPr>
        <p:spPr>
          <a:xfrm>
            <a:off x="419513" y="6155622"/>
            <a:ext cx="618521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BoxCox formula: y = (x**lambda - 1) / lambda (for lambda &gt; 0) </a:t>
            </a:r>
            <a:endParaRPr sz="1800">
              <a:solidFill>
                <a:schemeClr val="dk1"/>
              </a:solidFill>
              <a:latin typeface="Calibri"/>
              <a:ea typeface="Calibri"/>
              <a:cs typeface="Calibri"/>
              <a:sym typeface="Calibri"/>
            </a:endParaRPr>
          </a:p>
        </p:txBody>
      </p:sp>
      <p:sp>
        <p:nvSpPr>
          <p:cNvPr id="197" name="Google Shape;197;p17"/>
          <p:cNvSpPr/>
          <p:nvPr/>
        </p:nvSpPr>
        <p:spPr>
          <a:xfrm>
            <a:off x="985764" y="2088000"/>
            <a:ext cx="3177774" cy="540000"/>
          </a:xfrm>
          <a:prstGeom prst="roundRect">
            <a:avLst>
              <a:gd fmla="val 16667" name="adj"/>
            </a:avLst>
          </a:prstGeom>
          <a:solidFill>
            <a:srgbClr val="0070C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Exponential distribution shape, skew=7.5</a:t>
            </a:r>
            <a:endParaRPr/>
          </a:p>
        </p:txBody>
      </p:sp>
      <p:sp>
        <p:nvSpPr>
          <p:cNvPr id="198" name="Google Shape;198;p17"/>
          <p:cNvSpPr/>
          <p:nvPr/>
        </p:nvSpPr>
        <p:spPr>
          <a:xfrm>
            <a:off x="7909326" y="2088000"/>
            <a:ext cx="3177774" cy="540000"/>
          </a:xfrm>
          <a:prstGeom prst="roundRect">
            <a:avLst>
              <a:gd fmla="val 16667" name="adj"/>
            </a:avLst>
          </a:prstGeom>
          <a:solidFill>
            <a:srgbClr val="0070C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Normal distribution shape, skew=0.35</a:t>
            </a:r>
            <a:endParaRPr/>
          </a:p>
        </p:txBody>
      </p:sp>
      <p:sp>
        <p:nvSpPr>
          <p:cNvPr id="199" name="Google Shape;199;p17"/>
          <p:cNvSpPr txBox="1"/>
          <p:nvPr/>
        </p:nvSpPr>
        <p:spPr>
          <a:xfrm>
            <a:off x="4262317" y="1509846"/>
            <a:ext cx="3548230" cy="73866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As a classification data our dataset is imbalanced: only 19% of products in dataset are successful with given threshold  0.7%.</a:t>
            </a:r>
            <a:endParaRPr sz="14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grpSp>
        <p:nvGrpSpPr>
          <p:cNvPr id="204" name="Google Shape;204;p18"/>
          <p:cNvGrpSpPr/>
          <p:nvPr/>
        </p:nvGrpSpPr>
        <p:grpSpPr>
          <a:xfrm flipH="1">
            <a:off x="247495" y="172455"/>
            <a:ext cx="2190905" cy="1675940"/>
            <a:chOff x="407917" y="422220"/>
            <a:chExt cx="7946086" cy="6078386"/>
          </a:xfrm>
        </p:grpSpPr>
        <p:grpSp>
          <p:nvGrpSpPr>
            <p:cNvPr id="205" name="Google Shape;205;p18"/>
            <p:cNvGrpSpPr/>
            <p:nvPr/>
          </p:nvGrpSpPr>
          <p:grpSpPr>
            <a:xfrm>
              <a:off x="407917" y="422220"/>
              <a:ext cx="4067155" cy="6042749"/>
              <a:chOff x="263539" y="550557"/>
              <a:chExt cx="4067155" cy="6042749"/>
            </a:xfrm>
          </p:grpSpPr>
          <p:grpSp>
            <p:nvGrpSpPr>
              <p:cNvPr id="206" name="Google Shape;206;p18"/>
              <p:cNvGrpSpPr/>
              <p:nvPr/>
            </p:nvGrpSpPr>
            <p:grpSpPr>
              <a:xfrm>
                <a:off x="263539" y="1600075"/>
                <a:ext cx="4067155" cy="4993231"/>
                <a:chOff x="-104587" y="1211987"/>
                <a:chExt cx="5093056" cy="6252725"/>
              </a:xfrm>
            </p:grpSpPr>
            <p:sp>
              <p:nvSpPr>
                <p:cNvPr id="207" name="Google Shape;207;p18"/>
                <p:cNvSpPr/>
                <p:nvPr/>
              </p:nvSpPr>
              <p:spPr>
                <a:xfrm>
                  <a:off x="2333006" y="2542605"/>
                  <a:ext cx="2641600" cy="2277241"/>
                </a:xfrm>
                <a:prstGeom prst="hexagon">
                  <a:avLst>
                    <a:gd fmla="val 25000" name="adj"/>
                    <a:gd fmla="val 115470" name="vf"/>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08" name="Google Shape;208;p18"/>
                <p:cNvSpPr/>
                <p:nvPr/>
              </p:nvSpPr>
              <p:spPr>
                <a:xfrm>
                  <a:off x="2346869" y="5187471"/>
                  <a:ext cx="2641600" cy="2277241"/>
                </a:xfrm>
                <a:prstGeom prst="hexagon">
                  <a:avLst>
                    <a:gd fmla="val 25000" name="adj"/>
                    <a:gd fmla="val 115470" name="vf"/>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09" name="Google Shape;209;p18"/>
                <p:cNvSpPr/>
                <p:nvPr/>
              </p:nvSpPr>
              <p:spPr>
                <a:xfrm>
                  <a:off x="-104587" y="1211987"/>
                  <a:ext cx="2641600" cy="2277240"/>
                </a:xfrm>
                <a:prstGeom prst="hexagon">
                  <a:avLst>
                    <a:gd fmla="val 25000" name="adj"/>
                    <a:gd fmla="val 115470" name="vf"/>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10" name="Google Shape;210;p18"/>
              <p:cNvSpPr/>
              <p:nvPr/>
            </p:nvSpPr>
            <p:spPr>
              <a:xfrm>
                <a:off x="2221195" y="550557"/>
                <a:ext cx="2109499" cy="1818533"/>
              </a:xfrm>
              <a:prstGeom prst="hexagon">
                <a:avLst>
                  <a:gd fmla="val 25000" name="adj"/>
                  <a:gd fmla="val 115470" name="vf"/>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11" name="Google Shape;211;p18"/>
            <p:cNvSpPr/>
            <p:nvPr/>
          </p:nvSpPr>
          <p:spPr>
            <a:xfrm>
              <a:off x="4286848" y="3608200"/>
              <a:ext cx="2109499" cy="1818534"/>
            </a:xfrm>
            <a:prstGeom prst="hexagon">
              <a:avLst>
                <a:gd fmla="val 25000" name="adj"/>
                <a:gd fmla="val 115470" name="vf"/>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12" name="Google Shape;212;p18"/>
            <p:cNvSpPr/>
            <p:nvPr/>
          </p:nvSpPr>
          <p:spPr>
            <a:xfrm>
              <a:off x="6244504" y="4682072"/>
              <a:ext cx="2109499" cy="1818534"/>
            </a:xfrm>
            <a:prstGeom prst="hexagon">
              <a:avLst>
                <a:gd fmla="val 25000" name="adj"/>
                <a:gd fmla="val 115470" name="vf"/>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13" name="Google Shape;213;p18"/>
          <p:cNvSpPr/>
          <p:nvPr/>
        </p:nvSpPr>
        <p:spPr>
          <a:xfrm>
            <a:off x="2573343" y="135809"/>
            <a:ext cx="9199557"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chemeClr val="dk1"/>
                </a:solidFill>
                <a:latin typeface="Calibri"/>
                <a:ea typeface="Calibri"/>
                <a:cs typeface="Calibri"/>
                <a:sym typeface="Calibri"/>
              </a:rPr>
              <a:t>Data exploration and analysis</a:t>
            </a:r>
            <a:endParaRPr/>
          </a:p>
        </p:txBody>
      </p:sp>
      <p:cxnSp>
        <p:nvCxnSpPr>
          <p:cNvPr id="214" name="Google Shape;214;p18"/>
          <p:cNvCxnSpPr/>
          <p:nvPr/>
        </p:nvCxnSpPr>
        <p:spPr>
          <a:xfrm>
            <a:off x="2573344" y="963237"/>
            <a:ext cx="6997228" cy="0"/>
          </a:xfrm>
          <a:prstGeom prst="straightConnector1">
            <a:avLst/>
          </a:prstGeom>
          <a:noFill/>
          <a:ln cap="flat" cmpd="sng" w="57150">
            <a:solidFill>
              <a:schemeClr val="accent1"/>
            </a:solidFill>
            <a:prstDash val="solid"/>
            <a:miter lim="800000"/>
            <a:headEnd len="sm" w="sm" type="none"/>
            <a:tailEnd len="sm" w="sm" type="none"/>
          </a:ln>
        </p:spPr>
      </p:cxnSp>
      <p:pic>
        <p:nvPicPr>
          <p:cNvPr id="215" name="Google Shape;215;p18"/>
          <p:cNvPicPr preferRelativeResize="0"/>
          <p:nvPr/>
        </p:nvPicPr>
        <p:blipFill rotWithShape="1">
          <a:blip r:embed="rId3">
            <a:alphaModFix/>
          </a:blip>
          <a:srcRect b="0" l="0" r="0" t="0"/>
          <a:stretch/>
        </p:blipFill>
        <p:spPr>
          <a:xfrm>
            <a:off x="274585" y="4593522"/>
            <a:ext cx="9000001" cy="1800000"/>
          </a:xfrm>
          <a:prstGeom prst="rect">
            <a:avLst/>
          </a:prstGeom>
          <a:noFill/>
          <a:ln>
            <a:noFill/>
          </a:ln>
        </p:spPr>
      </p:pic>
      <p:pic>
        <p:nvPicPr>
          <p:cNvPr id="216" name="Google Shape;216;p18"/>
          <p:cNvPicPr preferRelativeResize="0"/>
          <p:nvPr/>
        </p:nvPicPr>
        <p:blipFill rotWithShape="1">
          <a:blip r:embed="rId4">
            <a:alphaModFix/>
          </a:blip>
          <a:srcRect b="0" l="0" r="0" t="0"/>
          <a:stretch/>
        </p:blipFill>
        <p:spPr>
          <a:xfrm>
            <a:off x="80910" y="2283818"/>
            <a:ext cx="8999999" cy="1800000"/>
          </a:xfrm>
          <a:prstGeom prst="rect">
            <a:avLst/>
          </a:prstGeom>
          <a:noFill/>
          <a:ln>
            <a:noFill/>
          </a:ln>
        </p:spPr>
      </p:pic>
      <p:sp>
        <p:nvSpPr>
          <p:cNvPr id="217" name="Google Shape;217;p18"/>
          <p:cNvSpPr/>
          <p:nvPr/>
        </p:nvSpPr>
        <p:spPr>
          <a:xfrm>
            <a:off x="9105901" y="2284400"/>
            <a:ext cx="2666999" cy="2139551"/>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boxcox1p transformation in order to have less skew in features distributions.</a:t>
            </a:r>
            <a:endParaRPr sz="1800">
              <a:solidFill>
                <a:schemeClr val="dk1"/>
              </a:solidFill>
              <a:latin typeface="Calibri"/>
              <a:ea typeface="Calibri"/>
              <a:cs typeface="Calibri"/>
              <a:sym typeface="Calibri"/>
            </a:endParaRPr>
          </a:p>
        </p:txBody>
      </p:sp>
      <p:sp>
        <p:nvSpPr>
          <p:cNvPr id="218" name="Google Shape;218;p18"/>
          <p:cNvSpPr/>
          <p:nvPr/>
        </p:nvSpPr>
        <p:spPr>
          <a:xfrm rot="5400000">
            <a:off x="4588049" y="3961732"/>
            <a:ext cx="447300" cy="816000"/>
          </a:xfrm>
          <a:prstGeom prst="stripedRightArrow">
            <a:avLst>
              <a:gd fmla="val 50000" name="adj1"/>
              <a:gd fmla="val 50000" name="adj2"/>
            </a:avLst>
          </a:prstGeom>
          <a:solidFill>
            <a:srgbClr val="75707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9" name="Google Shape;219;p18"/>
          <p:cNvSpPr txBox="1"/>
          <p:nvPr/>
        </p:nvSpPr>
        <p:spPr>
          <a:xfrm>
            <a:off x="3975379" y="1090641"/>
            <a:ext cx="3840143"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rgbClr val="0070C0"/>
                </a:solidFill>
                <a:latin typeface="Calibri"/>
                <a:ea typeface="Calibri"/>
                <a:cs typeface="Calibri"/>
                <a:sym typeface="Calibri"/>
              </a:rPr>
              <a:t>Numeric features distribution</a:t>
            </a:r>
            <a:endParaRPr/>
          </a:p>
        </p:txBody>
      </p:sp>
      <p:sp>
        <p:nvSpPr>
          <p:cNvPr id="220" name="Google Shape;220;p18"/>
          <p:cNvSpPr/>
          <p:nvPr/>
        </p:nvSpPr>
        <p:spPr>
          <a:xfrm>
            <a:off x="2767133" y="2088000"/>
            <a:ext cx="1585637" cy="392800"/>
          </a:xfrm>
          <a:prstGeom prst="roundRect">
            <a:avLst>
              <a:gd fmla="val 16667" name="adj"/>
            </a:avLst>
          </a:prstGeom>
          <a:solidFill>
            <a:srgbClr val="0070C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NCON</a:t>
            </a:r>
            <a:endParaRPr sz="1400">
              <a:solidFill>
                <a:schemeClr val="lt1"/>
              </a:solidFill>
              <a:latin typeface="Calibri"/>
              <a:ea typeface="Calibri"/>
              <a:cs typeface="Calibri"/>
              <a:sym typeface="Calibri"/>
            </a:endParaRPr>
          </a:p>
        </p:txBody>
      </p:sp>
      <p:sp>
        <p:nvSpPr>
          <p:cNvPr id="221" name="Google Shape;221;p18"/>
          <p:cNvSpPr/>
          <p:nvPr/>
        </p:nvSpPr>
        <p:spPr>
          <a:xfrm>
            <a:off x="7071521" y="2088000"/>
            <a:ext cx="1585637" cy="392800"/>
          </a:xfrm>
          <a:prstGeom prst="roundRect">
            <a:avLst>
              <a:gd fmla="val 16667" name="adj"/>
            </a:avLst>
          </a:prstGeom>
          <a:solidFill>
            <a:srgbClr val="0070C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TRCONTE</a:t>
            </a:r>
            <a:endParaRPr sz="1400">
              <a:solidFill>
                <a:schemeClr val="lt1"/>
              </a:solidFill>
              <a:latin typeface="Calibri"/>
              <a:ea typeface="Calibri"/>
              <a:cs typeface="Calibri"/>
              <a:sym typeface="Calibri"/>
            </a:endParaRPr>
          </a:p>
        </p:txBody>
      </p:sp>
      <p:sp>
        <p:nvSpPr>
          <p:cNvPr id="222" name="Google Shape;222;p18"/>
          <p:cNvSpPr/>
          <p:nvPr/>
        </p:nvSpPr>
        <p:spPr>
          <a:xfrm>
            <a:off x="603731" y="1859400"/>
            <a:ext cx="1585500" cy="392700"/>
          </a:xfrm>
          <a:prstGeom prst="roundRect">
            <a:avLst>
              <a:gd fmla="val 16667" name="adj"/>
            </a:avLst>
          </a:prstGeom>
          <a:solidFill>
            <a:srgbClr val="0070C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LEN</a:t>
            </a:r>
            <a:endParaRPr sz="1400">
              <a:solidFill>
                <a:schemeClr val="lt1"/>
              </a:solidFill>
              <a:latin typeface="Calibri"/>
              <a:ea typeface="Calibri"/>
              <a:cs typeface="Calibri"/>
              <a:sym typeface="Calibri"/>
            </a:endParaRPr>
          </a:p>
        </p:txBody>
      </p:sp>
      <p:sp>
        <p:nvSpPr>
          <p:cNvPr id="223" name="Google Shape;223;p18"/>
          <p:cNvSpPr/>
          <p:nvPr/>
        </p:nvSpPr>
        <p:spPr>
          <a:xfrm>
            <a:off x="4909906" y="2088000"/>
            <a:ext cx="1585637" cy="392800"/>
          </a:xfrm>
          <a:prstGeom prst="roundRect">
            <a:avLst>
              <a:gd fmla="val 16667" name="adj"/>
            </a:avLst>
          </a:prstGeom>
          <a:solidFill>
            <a:srgbClr val="0070C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RETAILPACKPRICE</a:t>
            </a:r>
            <a:endParaRPr sz="1400">
              <a:solidFill>
                <a:schemeClr val="lt1"/>
              </a:solidFill>
              <a:latin typeface="Calibri"/>
              <a:ea typeface="Calibri"/>
              <a:cs typeface="Calibri"/>
              <a:sym typeface="Calibri"/>
            </a:endParaRPr>
          </a:p>
        </p:txBody>
      </p:sp>
      <p:sp>
        <p:nvSpPr>
          <p:cNvPr id="224" name="Google Shape;224;p18"/>
          <p:cNvSpPr/>
          <p:nvPr/>
        </p:nvSpPr>
        <p:spPr>
          <a:xfrm>
            <a:off x="9274585" y="5131861"/>
            <a:ext cx="2828514" cy="824439"/>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boxcox1p  (lambda = -0.25) </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((1+x)**lambda - 1) / lambda</a:t>
            </a:r>
            <a:endParaRPr sz="1800">
              <a:solidFill>
                <a:schemeClr val="dk1"/>
              </a:solidFill>
              <a:latin typeface="Calibri"/>
              <a:ea typeface="Calibri"/>
              <a:cs typeface="Calibri"/>
              <a:sym typeface="Calibri"/>
            </a:endParaRPr>
          </a:p>
        </p:txBody>
      </p:sp>
      <p:sp>
        <p:nvSpPr>
          <p:cNvPr id="225" name="Google Shape;225;p18"/>
          <p:cNvSpPr/>
          <p:nvPr/>
        </p:nvSpPr>
        <p:spPr>
          <a:xfrm>
            <a:off x="467399" y="6411050"/>
            <a:ext cx="114669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solidFill>
                  <a:schemeClr val="dk1"/>
                </a:solidFill>
                <a:latin typeface="Calibri"/>
                <a:ea typeface="Calibri"/>
                <a:cs typeface="Calibri"/>
                <a:sym typeface="Calibri"/>
              </a:rPr>
              <a:t>Skewness is asymmetry in a statistical distribution, in which the curve appears distorted or skewed either to the left or to the right.</a:t>
            </a:r>
            <a:endParaRPr>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grpSp>
        <p:nvGrpSpPr>
          <p:cNvPr id="230" name="Google Shape;230;p19"/>
          <p:cNvGrpSpPr/>
          <p:nvPr/>
        </p:nvGrpSpPr>
        <p:grpSpPr>
          <a:xfrm flipH="1">
            <a:off x="247495" y="172455"/>
            <a:ext cx="2190905" cy="1675940"/>
            <a:chOff x="407917" y="422220"/>
            <a:chExt cx="7946086" cy="6078386"/>
          </a:xfrm>
        </p:grpSpPr>
        <p:grpSp>
          <p:nvGrpSpPr>
            <p:cNvPr id="231" name="Google Shape;231;p19"/>
            <p:cNvGrpSpPr/>
            <p:nvPr/>
          </p:nvGrpSpPr>
          <p:grpSpPr>
            <a:xfrm>
              <a:off x="407917" y="422220"/>
              <a:ext cx="4067155" cy="6042749"/>
              <a:chOff x="263539" y="550557"/>
              <a:chExt cx="4067155" cy="6042749"/>
            </a:xfrm>
          </p:grpSpPr>
          <p:grpSp>
            <p:nvGrpSpPr>
              <p:cNvPr id="232" name="Google Shape;232;p19"/>
              <p:cNvGrpSpPr/>
              <p:nvPr/>
            </p:nvGrpSpPr>
            <p:grpSpPr>
              <a:xfrm>
                <a:off x="263539" y="1600075"/>
                <a:ext cx="4067155" cy="4993231"/>
                <a:chOff x="-104587" y="1211987"/>
                <a:chExt cx="5093056" cy="6252725"/>
              </a:xfrm>
            </p:grpSpPr>
            <p:sp>
              <p:nvSpPr>
                <p:cNvPr id="233" name="Google Shape;233;p19"/>
                <p:cNvSpPr/>
                <p:nvPr/>
              </p:nvSpPr>
              <p:spPr>
                <a:xfrm>
                  <a:off x="2333006" y="2542605"/>
                  <a:ext cx="2641600" cy="2277241"/>
                </a:xfrm>
                <a:prstGeom prst="hexagon">
                  <a:avLst>
                    <a:gd fmla="val 25000" name="adj"/>
                    <a:gd fmla="val 115470" name="vf"/>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34" name="Google Shape;234;p19"/>
                <p:cNvSpPr/>
                <p:nvPr/>
              </p:nvSpPr>
              <p:spPr>
                <a:xfrm>
                  <a:off x="2346869" y="5187471"/>
                  <a:ext cx="2641600" cy="2277241"/>
                </a:xfrm>
                <a:prstGeom prst="hexagon">
                  <a:avLst>
                    <a:gd fmla="val 25000" name="adj"/>
                    <a:gd fmla="val 115470" name="vf"/>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35" name="Google Shape;235;p19"/>
                <p:cNvSpPr/>
                <p:nvPr/>
              </p:nvSpPr>
              <p:spPr>
                <a:xfrm>
                  <a:off x="-104587" y="1211987"/>
                  <a:ext cx="2641600" cy="2277240"/>
                </a:xfrm>
                <a:prstGeom prst="hexagon">
                  <a:avLst>
                    <a:gd fmla="val 25000" name="adj"/>
                    <a:gd fmla="val 115470" name="vf"/>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36" name="Google Shape;236;p19"/>
              <p:cNvSpPr/>
              <p:nvPr/>
            </p:nvSpPr>
            <p:spPr>
              <a:xfrm>
                <a:off x="2221195" y="550557"/>
                <a:ext cx="2109499" cy="1818533"/>
              </a:xfrm>
              <a:prstGeom prst="hexagon">
                <a:avLst>
                  <a:gd fmla="val 25000" name="adj"/>
                  <a:gd fmla="val 115470" name="vf"/>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37" name="Google Shape;237;p19"/>
            <p:cNvSpPr/>
            <p:nvPr/>
          </p:nvSpPr>
          <p:spPr>
            <a:xfrm>
              <a:off x="4286848" y="3608200"/>
              <a:ext cx="2109499" cy="1818534"/>
            </a:xfrm>
            <a:prstGeom prst="hexagon">
              <a:avLst>
                <a:gd fmla="val 25000" name="adj"/>
                <a:gd fmla="val 115470" name="vf"/>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38" name="Google Shape;238;p19"/>
            <p:cNvSpPr/>
            <p:nvPr/>
          </p:nvSpPr>
          <p:spPr>
            <a:xfrm>
              <a:off x="6244504" y="4682072"/>
              <a:ext cx="2109499" cy="1818534"/>
            </a:xfrm>
            <a:prstGeom prst="hexagon">
              <a:avLst>
                <a:gd fmla="val 25000" name="adj"/>
                <a:gd fmla="val 115470" name="vf"/>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39" name="Google Shape;239;p19"/>
          <p:cNvSpPr/>
          <p:nvPr/>
        </p:nvSpPr>
        <p:spPr>
          <a:xfrm>
            <a:off x="2573344" y="135809"/>
            <a:ext cx="6447088"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chemeClr val="dk1"/>
                </a:solidFill>
                <a:latin typeface="Calibri"/>
                <a:ea typeface="Calibri"/>
                <a:cs typeface="Calibri"/>
                <a:sym typeface="Calibri"/>
              </a:rPr>
              <a:t>Data exploration and analysis</a:t>
            </a:r>
            <a:endParaRPr/>
          </a:p>
        </p:txBody>
      </p:sp>
      <p:cxnSp>
        <p:nvCxnSpPr>
          <p:cNvPr id="240" name="Google Shape;240;p19"/>
          <p:cNvCxnSpPr/>
          <p:nvPr/>
        </p:nvCxnSpPr>
        <p:spPr>
          <a:xfrm>
            <a:off x="2573344" y="963237"/>
            <a:ext cx="6997228" cy="0"/>
          </a:xfrm>
          <a:prstGeom prst="straightConnector1">
            <a:avLst/>
          </a:prstGeom>
          <a:noFill/>
          <a:ln cap="flat" cmpd="sng" w="57150">
            <a:solidFill>
              <a:schemeClr val="accent1"/>
            </a:solidFill>
            <a:prstDash val="solid"/>
            <a:miter lim="800000"/>
            <a:headEnd len="sm" w="sm" type="none"/>
            <a:tailEnd len="sm" w="sm" type="none"/>
          </a:ln>
        </p:spPr>
      </p:cxnSp>
      <p:sp>
        <p:nvSpPr>
          <p:cNvPr id="241" name="Google Shape;241;p19"/>
          <p:cNvSpPr txBox="1"/>
          <p:nvPr/>
        </p:nvSpPr>
        <p:spPr>
          <a:xfrm>
            <a:off x="3300985" y="1090641"/>
            <a:ext cx="6173215"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rgbClr val="0070C0"/>
                </a:solidFill>
                <a:latin typeface="Calibri"/>
                <a:ea typeface="Calibri"/>
                <a:cs typeface="Calibri"/>
                <a:sym typeface="Calibri"/>
              </a:rPr>
              <a:t>Market share and numeric features correlation</a:t>
            </a:r>
            <a:endParaRPr/>
          </a:p>
        </p:txBody>
      </p:sp>
      <p:pic>
        <p:nvPicPr>
          <p:cNvPr id="242" name="Google Shape;242;p19"/>
          <p:cNvPicPr preferRelativeResize="0"/>
          <p:nvPr/>
        </p:nvPicPr>
        <p:blipFill rotWithShape="1">
          <a:blip r:embed="rId3">
            <a:alphaModFix/>
          </a:blip>
          <a:srcRect b="0" l="0" r="0" t="0"/>
          <a:stretch/>
        </p:blipFill>
        <p:spPr>
          <a:xfrm>
            <a:off x="1316998" y="1552306"/>
            <a:ext cx="5825956" cy="5120708"/>
          </a:xfrm>
          <a:prstGeom prst="rect">
            <a:avLst/>
          </a:prstGeom>
          <a:noFill/>
          <a:ln>
            <a:noFill/>
          </a:ln>
        </p:spPr>
      </p:pic>
      <p:sp>
        <p:nvSpPr>
          <p:cNvPr id="243" name="Google Shape;243;p19"/>
          <p:cNvSpPr/>
          <p:nvPr/>
        </p:nvSpPr>
        <p:spPr>
          <a:xfrm>
            <a:off x="7543800" y="1922375"/>
            <a:ext cx="3984600" cy="41526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Correlation shows how close two variables are to having a</a:t>
            </a:r>
            <a:r>
              <a:rPr b="1" lang="en-US" sz="1800">
                <a:solidFill>
                  <a:schemeClr val="dk1"/>
                </a:solidFill>
                <a:latin typeface="Calibri"/>
                <a:ea typeface="Calibri"/>
                <a:cs typeface="Calibri"/>
                <a:sym typeface="Calibri"/>
              </a:rPr>
              <a:t> linear relationship</a:t>
            </a:r>
            <a:r>
              <a:rPr lang="en-US" sz="1800">
                <a:solidFill>
                  <a:schemeClr val="dk1"/>
                </a:solidFill>
                <a:latin typeface="Calibri"/>
                <a:ea typeface="Calibri"/>
                <a:cs typeface="Calibri"/>
                <a:sym typeface="Calibri"/>
              </a:rPr>
              <a:t> with each other.</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We can see that there is </a:t>
            </a:r>
            <a:r>
              <a:rPr b="1" lang="en-US" sz="1800">
                <a:solidFill>
                  <a:schemeClr val="dk1"/>
                </a:solidFill>
                <a:latin typeface="Calibri"/>
                <a:ea typeface="Calibri"/>
                <a:cs typeface="Calibri"/>
                <a:sym typeface="Calibri"/>
              </a:rPr>
              <a:t>no linear relationship between numeric features and response variable.</a:t>
            </a:r>
            <a:endParaRPr b="1"/>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This is gives us insight that most probably linear regression models will not have high accuracy on this data.</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grpSp>
        <p:nvGrpSpPr>
          <p:cNvPr id="248" name="Google Shape;248;p20"/>
          <p:cNvGrpSpPr/>
          <p:nvPr/>
        </p:nvGrpSpPr>
        <p:grpSpPr>
          <a:xfrm flipH="1">
            <a:off x="247495" y="172455"/>
            <a:ext cx="2190905" cy="1675940"/>
            <a:chOff x="407917" y="422220"/>
            <a:chExt cx="7946086" cy="6078386"/>
          </a:xfrm>
        </p:grpSpPr>
        <p:grpSp>
          <p:nvGrpSpPr>
            <p:cNvPr id="249" name="Google Shape;249;p20"/>
            <p:cNvGrpSpPr/>
            <p:nvPr/>
          </p:nvGrpSpPr>
          <p:grpSpPr>
            <a:xfrm>
              <a:off x="407917" y="422220"/>
              <a:ext cx="4067155" cy="6042749"/>
              <a:chOff x="263539" y="550557"/>
              <a:chExt cx="4067155" cy="6042749"/>
            </a:xfrm>
          </p:grpSpPr>
          <p:grpSp>
            <p:nvGrpSpPr>
              <p:cNvPr id="250" name="Google Shape;250;p20"/>
              <p:cNvGrpSpPr/>
              <p:nvPr/>
            </p:nvGrpSpPr>
            <p:grpSpPr>
              <a:xfrm>
                <a:off x="263539" y="1600075"/>
                <a:ext cx="4067155" cy="4993231"/>
                <a:chOff x="-104587" y="1211987"/>
                <a:chExt cx="5093056" cy="6252725"/>
              </a:xfrm>
            </p:grpSpPr>
            <p:sp>
              <p:nvSpPr>
                <p:cNvPr id="251" name="Google Shape;251;p20"/>
                <p:cNvSpPr/>
                <p:nvPr/>
              </p:nvSpPr>
              <p:spPr>
                <a:xfrm>
                  <a:off x="2333006" y="2542605"/>
                  <a:ext cx="2641600" cy="2277241"/>
                </a:xfrm>
                <a:prstGeom prst="hexagon">
                  <a:avLst>
                    <a:gd fmla="val 25000" name="adj"/>
                    <a:gd fmla="val 115470" name="vf"/>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52" name="Google Shape;252;p20"/>
                <p:cNvSpPr/>
                <p:nvPr/>
              </p:nvSpPr>
              <p:spPr>
                <a:xfrm>
                  <a:off x="2346869" y="5187471"/>
                  <a:ext cx="2641600" cy="2277241"/>
                </a:xfrm>
                <a:prstGeom prst="hexagon">
                  <a:avLst>
                    <a:gd fmla="val 25000" name="adj"/>
                    <a:gd fmla="val 115470" name="vf"/>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53" name="Google Shape;253;p20"/>
                <p:cNvSpPr/>
                <p:nvPr/>
              </p:nvSpPr>
              <p:spPr>
                <a:xfrm>
                  <a:off x="-104587" y="1211987"/>
                  <a:ext cx="2641600" cy="2277240"/>
                </a:xfrm>
                <a:prstGeom prst="hexagon">
                  <a:avLst>
                    <a:gd fmla="val 25000" name="adj"/>
                    <a:gd fmla="val 115470" name="vf"/>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54" name="Google Shape;254;p20"/>
              <p:cNvSpPr/>
              <p:nvPr/>
            </p:nvSpPr>
            <p:spPr>
              <a:xfrm>
                <a:off x="2221195" y="550557"/>
                <a:ext cx="2109499" cy="1818533"/>
              </a:xfrm>
              <a:prstGeom prst="hexagon">
                <a:avLst>
                  <a:gd fmla="val 25000" name="adj"/>
                  <a:gd fmla="val 115470" name="vf"/>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55" name="Google Shape;255;p20"/>
            <p:cNvSpPr/>
            <p:nvPr/>
          </p:nvSpPr>
          <p:spPr>
            <a:xfrm>
              <a:off x="4286848" y="3608200"/>
              <a:ext cx="2109499" cy="1818534"/>
            </a:xfrm>
            <a:prstGeom prst="hexagon">
              <a:avLst>
                <a:gd fmla="val 25000" name="adj"/>
                <a:gd fmla="val 115470" name="vf"/>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56" name="Google Shape;256;p20"/>
            <p:cNvSpPr/>
            <p:nvPr/>
          </p:nvSpPr>
          <p:spPr>
            <a:xfrm>
              <a:off x="6244504" y="4682072"/>
              <a:ext cx="2109499" cy="1818534"/>
            </a:xfrm>
            <a:prstGeom prst="hexagon">
              <a:avLst>
                <a:gd fmla="val 25000" name="adj"/>
                <a:gd fmla="val 115470" name="vf"/>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57" name="Google Shape;257;p20"/>
          <p:cNvSpPr/>
          <p:nvPr/>
        </p:nvSpPr>
        <p:spPr>
          <a:xfrm>
            <a:off x="2573344" y="135809"/>
            <a:ext cx="6447088"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chemeClr val="dk1"/>
                </a:solidFill>
                <a:latin typeface="Calibri"/>
                <a:ea typeface="Calibri"/>
                <a:cs typeface="Calibri"/>
                <a:sym typeface="Calibri"/>
              </a:rPr>
              <a:t>Data exploration and analysis</a:t>
            </a:r>
            <a:endParaRPr/>
          </a:p>
        </p:txBody>
      </p:sp>
      <p:cxnSp>
        <p:nvCxnSpPr>
          <p:cNvPr id="258" name="Google Shape;258;p20"/>
          <p:cNvCxnSpPr/>
          <p:nvPr/>
        </p:nvCxnSpPr>
        <p:spPr>
          <a:xfrm>
            <a:off x="2573344" y="963237"/>
            <a:ext cx="6997228" cy="0"/>
          </a:xfrm>
          <a:prstGeom prst="straightConnector1">
            <a:avLst/>
          </a:prstGeom>
          <a:noFill/>
          <a:ln cap="flat" cmpd="sng" w="57150">
            <a:solidFill>
              <a:schemeClr val="accent1"/>
            </a:solidFill>
            <a:prstDash val="solid"/>
            <a:miter lim="800000"/>
            <a:headEnd len="sm" w="sm" type="none"/>
            <a:tailEnd len="sm" w="sm" type="none"/>
          </a:ln>
        </p:spPr>
      </p:cxnSp>
      <p:sp>
        <p:nvSpPr>
          <p:cNvPr id="259" name="Google Shape;259;p20"/>
          <p:cNvSpPr txBox="1"/>
          <p:nvPr/>
        </p:nvSpPr>
        <p:spPr>
          <a:xfrm>
            <a:off x="3300985" y="1090641"/>
            <a:ext cx="6173215"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rgbClr val="0070C0"/>
                </a:solidFill>
                <a:latin typeface="Calibri"/>
                <a:ea typeface="Calibri"/>
                <a:cs typeface="Calibri"/>
                <a:sym typeface="Calibri"/>
              </a:rPr>
              <a:t>Market share and Categorical features</a:t>
            </a:r>
            <a:endParaRPr/>
          </a:p>
        </p:txBody>
      </p:sp>
      <p:sp>
        <p:nvSpPr>
          <p:cNvPr id="260" name="Google Shape;260;p20"/>
          <p:cNvSpPr/>
          <p:nvPr/>
        </p:nvSpPr>
        <p:spPr>
          <a:xfrm>
            <a:off x="7697325" y="1922375"/>
            <a:ext cx="3746400" cy="44118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Box plots are used to find out relationships with categorical features and response variable.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According to analysis we see that Market share distribution varies within MARKETs, BRANDs, PRICECLASSs, PCKTs and within some other categorical features.</a:t>
            </a:r>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As for numeric features, here also we could not find any strong relationship between any of categorical features and response variable.</a:t>
            </a:r>
            <a:endParaRPr/>
          </a:p>
        </p:txBody>
      </p:sp>
      <p:grpSp>
        <p:nvGrpSpPr>
          <p:cNvPr id="261" name="Google Shape;261;p20"/>
          <p:cNvGrpSpPr/>
          <p:nvPr/>
        </p:nvGrpSpPr>
        <p:grpSpPr>
          <a:xfrm>
            <a:off x="1078078" y="2030299"/>
            <a:ext cx="6368000" cy="4411880"/>
            <a:chOff x="2054279" y="1727763"/>
            <a:chExt cx="6538576" cy="5850323"/>
          </a:xfrm>
        </p:grpSpPr>
        <p:pic>
          <p:nvPicPr>
            <p:cNvPr id="262" name="Google Shape;262;p20"/>
            <p:cNvPicPr preferRelativeResize="0"/>
            <p:nvPr/>
          </p:nvPicPr>
          <p:blipFill rotWithShape="1">
            <a:blip r:embed="rId3">
              <a:alphaModFix/>
            </a:blip>
            <a:srcRect b="0" l="0" r="0" t="0"/>
            <a:stretch/>
          </p:blipFill>
          <p:spPr>
            <a:xfrm>
              <a:off x="2054279" y="1727763"/>
              <a:ext cx="6538576" cy="2568229"/>
            </a:xfrm>
            <a:prstGeom prst="rect">
              <a:avLst/>
            </a:prstGeom>
            <a:noFill/>
            <a:ln>
              <a:noFill/>
            </a:ln>
          </p:spPr>
        </p:pic>
        <p:pic>
          <p:nvPicPr>
            <p:cNvPr id="263" name="Google Shape;263;p20"/>
            <p:cNvPicPr preferRelativeResize="0"/>
            <p:nvPr/>
          </p:nvPicPr>
          <p:blipFill rotWithShape="1">
            <a:blip r:embed="rId4">
              <a:alphaModFix/>
            </a:blip>
            <a:srcRect b="0" l="0" r="0" t="0"/>
            <a:stretch/>
          </p:blipFill>
          <p:spPr>
            <a:xfrm>
              <a:off x="2054279" y="5009854"/>
              <a:ext cx="6538576" cy="2568232"/>
            </a:xfrm>
            <a:prstGeom prst="rect">
              <a:avLst/>
            </a:prstGeom>
            <a:noFill/>
            <a:ln>
              <a:noFill/>
            </a:ln>
          </p:spPr>
        </p:pic>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grpSp>
        <p:nvGrpSpPr>
          <p:cNvPr id="268" name="Google Shape;268;p21"/>
          <p:cNvGrpSpPr/>
          <p:nvPr/>
        </p:nvGrpSpPr>
        <p:grpSpPr>
          <a:xfrm flipH="1">
            <a:off x="247495" y="172455"/>
            <a:ext cx="2190905" cy="1675940"/>
            <a:chOff x="407917" y="422220"/>
            <a:chExt cx="7946086" cy="6078386"/>
          </a:xfrm>
        </p:grpSpPr>
        <p:grpSp>
          <p:nvGrpSpPr>
            <p:cNvPr id="269" name="Google Shape;269;p21"/>
            <p:cNvGrpSpPr/>
            <p:nvPr/>
          </p:nvGrpSpPr>
          <p:grpSpPr>
            <a:xfrm>
              <a:off x="407917" y="422220"/>
              <a:ext cx="4067155" cy="6042749"/>
              <a:chOff x="263539" y="550557"/>
              <a:chExt cx="4067155" cy="6042749"/>
            </a:xfrm>
          </p:grpSpPr>
          <p:grpSp>
            <p:nvGrpSpPr>
              <p:cNvPr id="270" name="Google Shape;270;p21"/>
              <p:cNvGrpSpPr/>
              <p:nvPr/>
            </p:nvGrpSpPr>
            <p:grpSpPr>
              <a:xfrm>
                <a:off x="263539" y="1600075"/>
                <a:ext cx="4067155" cy="4993231"/>
                <a:chOff x="-104587" y="1211987"/>
                <a:chExt cx="5093056" cy="6252725"/>
              </a:xfrm>
            </p:grpSpPr>
            <p:sp>
              <p:nvSpPr>
                <p:cNvPr id="271" name="Google Shape;271;p21"/>
                <p:cNvSpPr/>
                <p:nvPr/>
              </p:nvSpPr>
              <p:spPr>
                <a:xfrm>
                  <a:off x="2333006" y="2542605"/>
                  <a:ext cx="2641600" cy="2277241"/>
                </a:xfrm>
                <a:prstGeom prst="hexagon">
                  <a:avLst>
                    <a:gd fmla="val 25000" name="adj"/>
                    <a:gd fmla="val 115470" name="vf"/>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72" name="Google Shape;272;p21"/>
                <p:cNvSpPr/>
                <p:nvPr/>
              </p:nvSpPr>
              <p:spPr>
                <a:xfrm>
                  <a:off x="2346869" y="5187471"/>
                  <a:ext cx="2641600" cy="2277241"/>
                </a:xfrm>
                <a:prstGeom prst="hexagon">
                  <a:avLst>
                    <a:gd fmla="val 25000" name="adj"/>
                    <a:gd fmla="val 115470" name="vf"/>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73" name="Google Shape;273;p21"/>
                <p:cNvSpPr/>
                <p:nvPr/>
              </p:nvSpPr>
              <p:spPr>
                <a:xfrm>
                  <a:off x="-104587" y="1211987"/>
                  <a:ext cx="2641600" cy="2277240"/>
                </a:xfrm>
                <a:prstGeom prst="hexagon">
                  <a:avLst>
                    <a:gd fmla="val 25000" name="adj"/>
                    <a:gd fmla="val 115470" name="vf"/>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74" name="Google Shape;274;p21"/>
              <p:cNvSpPr/>
              <p:nvPr/>
            </p:nvSpPr>
            <p:spPr>
              <a:xfrm>
                <a:off x="2221195" y="550557"/>
                <a:ext cx="2109499" cy="1818533"/>
              </a:xfrm>
              <a:prstGeom prst="hexagon">
                <a:avLst>
                  <a:gd fmla="val 25000" name="adj"/>
                  <a:gd fmla="val 115470" name="vf"/>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75" name="Google Shape;275;p21"/>
            <p:cNvSpPr/>
            <p:nvPr/>
          </p:nvSpPr>
          <p:spPr>
            <a:xfrm>
              <a:off x="4286848" y="3608200"/>
              <a:ext cx="2109499" cy="1818534"/>
            </a:xfrm>
            <a:prstGeom prst="hexagon">
              <a:avLst>
                <a:gd fmla="val 25000" name="adj"/>
                <a:gd fmla="val 115470" name="vf"/>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76" name="Google Shape;276;p21"/>
            <p:cNvSpPr/>
            <p:nvPr/>
          </p:nvSpPr>
          <p:spPr>
            <a:xfrm>
              <a:off x="6244504" y="4682072"/>
              <a:ext cx="2109499" cy="1818534"/>
            </a:xfrm>
            <a:prstGeom prst="hexagon">
              <a:avLst>
                <a:gd fmla="val 25000" name="adj"/>
                <a:gd fmla="val 115470" name="vf"/>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77" name="Google Shape;277;p21"/>
          <p:cNvSpPr/>
          <p:nvPr/>
        </p:nvSpPr>
        <p:spPr>
          <a:xfrm>
            <a:off x="2573344" y="135809"/>
            <a:ext cx="6447088"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chemeClr val="dk1"/>
                </a:solidFill>
                <a:latin typeface="Calibri"/>
                <a:ea typeface="Calibri"/>
                <a:cs typeface="Calibri"/>
                <a:sym typeface="Calibri"/>
              </a:rPr>
              <a:t>Data preparation</a:t>
            </a:r>
            <a:endParaRPr b="1" sz="3200">
              <a:solidFill>
                <a:schemeClr val="dk1"/>
              </a:solidFill>
              <a:latin typeface="Calibri"/>
              <a:ea typeface="Calibri"/>
              <a:cs typeface="Calibri"/>
              <a:sym typeface="Calibri"/>
            </a:endParaRPr>
          </a:p>
        </p:txBody>
      </p:sp>
      <p:cxnSp>
        <p:nvCxnSpPr>
          <p:cNvPr id="278" name="Google Shape;278;p21"/>
          <p:cNvCxnSpPr/>
          <p:nvPr/>
        </p:nvCxnSpPr>
        <p:spPr>
          <a:xfrm>
            <a:off x="2573344" y="963237"/>
            <a:ext cx="6997228" cy="0"/>
          </a:xfrm>
          <a:prstGeom prst="straightConnector1">
            <a:avLst/>
          </a:prstGeom>
          <a:noFill/>
          <a:ln cap="flat" cmpd="sng" w="57150">
            <a:solidFill>
              <a:schemeClr val="accent1"/>
            </a:solidFill>
            <a:prstDash val="solid"/>
            <a:miter lim="800000"/>
            <a:headEnd len="sm" w="sm" type="none"/>
            <a:tailEnd len="sm" w="sm" type="none"/>
          </a:ln>
        </p:spPr>
      </p:cxnSp>
      <p:sp>
        <p:nvSpPr>
          <p:cNvPr id="279" name="Google Shape;279;p21"/>
          <p:cNvSpPr txBox="1"/>
          <p:nvPr/>
        </p:nvSpPr>
        <p:spPr>
          <a:xfrm>
            <a:off x="2710280" y="1136807"/>
            <a:ext cx="7843420" cy="83099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rgbClr val="0070C0"/>
                </a:solidFill>
                <a:latin typeface="Calibri"/>
                <a:ea typeface="Calibri"/>
                <a:cs typeface="Calibri"/>
                <a:sym typeface="Calibri"/>
              </a:rPr>
              <a:t>Data Cleaning, Feature Engineering , </a:t>
            </a:r>
            <a:endParaRPr/>
          </a:p>
          <a:p>
            <a:pPr indent="0" lvl="0" marL="0" marR="0" rtl="0" algn="ctr">
              <a:spcBef>
                <a:spcPts val="0"/>
              </a:spcBef>
              <a:spcAft>
                <a:spcPts val="0"/>
              </a:spcAft>
              <a:buNone/>
            </a:pPr>
            <a:r>
              <a:rPr lang="en-US" sz="2400">
                <a:solidFill>
                  <a:srgbClr val="0070C0"/>
                </a:solidFill>
                <a:latin typeface="Calibri"/>
                <a:ea typeface="Calibri"/>
                <a:cs typeface="Calibri"/>
                <a:sym typeface="Calibri"/>
              </a:rPr>
              <a:t>Handling Categorical variables, Train-Validation-Test split</a:t>
            </a:r>
            <a:endParaRPr/>
          </a:p>
        </p:txBody>
      </p:sp>
      <p:sp>
        <p:nvSpPr>
          <p:cNvPr id="280" name="Google Shape;280;p21"/>
          <p:cNvSpPr/>
          <p:nvPr/>
        </p:nvSpPr>
        <p:spPr>
          <a:xfrm>
            <a:off x="2628000" y="2057736"/>
            <a:ext cx="9491656" cy="2769296"/>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196850" lvl="0" marL="285750" marR="0" rtl="0" algn="l">
              <a:spcBef>
                <a:spcPts val="0"/>
              </a:spcBef>
              <a:spcAft>
                <a:spcPts val="0"/>
              </a:spcAft>
              <a:buClr>
                <a:schemeClr val="dk1"/>
              </a:buClr>
              <a:buSzPts val="1400"/>
              <a:buFont typeface="Arial"/>
              <a:buNone/>
            </a:pPr>
            <a:r>
              <a:t/>
            </a:r>
            <a:endParaRPr b="1" sz="14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400"/>
              <a:buFont typeface="Arial"/>
              <a:buChar char="•"/>
            </a:pPr>
            <a:r>
              <a:rPr lang="en-US" sz="1400">
                <a:solidFill>
                  <a:schemeClr val="dk1"/>
                </a:solidFill>
                <a:latin typeface="Calibri"/>
                <a:ea typeface="Calibri"/>
                <a:cs typeface="Calibri"/>
                <a:sym typeface="Calibri"/>
              </a:rPr>
              <a:t>BoxCox transformations of response variable and numeric variables, for having small skew and being more normally distributed</a:t>
            </a:r>
            <a:endParaRPr sz="14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400"/>
              <a:buFont typeface="Arial"/>
              <a:buChar char="•"/>
            </a:pPr>
            <a:r>
              <a:rPr b="1" lang="en-US" sz="1400">
                <a:solidFill>
                  <a:schemeClr val="dk1"/>
                </a:solidFill>
                <a:latin typeface="Calibri"/>
                <a:ea typeface="Calibri"/>
                <a:cs typeface="Calibri"/>
                <a:sym typeface="Calibri"/>
              </a:rPr>
              <a:t>BRMID </a:t>
            </a:r>
            <a:r>
              <a:rPr lang="en-US" sz="1400">
                <a:solidFill>
                  <a:schemeClr val="dk1"/>
                </a:solidFill>
                <a:latin typeface="Calibri"/>
                <a:ea typeface="Calibri"/>
                <a:cs typeface="Calibri"/>
                <a:sym typeface="Calibri"/>
              </a:rPr>
              <a:t>- unique ID for each product, drop</a:t>
            </a:r>
            <a:endParaRPr/>
          </a:p>
          <a:p>
            <a:pPr indent="-285750" lvl="0" marL="285750" marR="0" rtl="0" algn="l">
              <a:spcBef>
                <a:spcPts val="0"/>
              </a:spcBef>
              <a:spcAft>
                <a:spcPts val="0"/>
              </a:spcAft>
              <a:buClr>
                <a:schemeClr val="dk1"/>
              </a:buClr>
              <a:buSzPts val="1400"/>
              <a:buFont typeface="Arial"/>
              <a:buChar char="•"/>
            </a:pPr>
            <a:r>
              <a:rPr b="1" lang="en-US" sz="1400">
                <a:solidFill>
                  <a:schemeClr val="dk1"/>
                </a:solidFill>
                <a:latin typeface="Calibri"/>
                <a:ea typeface="Calibri"/>
                <a:cs typeface="Calibri"/>
                <a:sym typeface="Calibri"/>
              </a:rPr>
              <a:t>LATESTPERIODINDEX </a:t>
            </a:r>
            <a:r>
              <a:rPr lang="en-US" sz="1400">
                <a:solidFill>
                  <a:schemeClr val="dk1"/>
                </a:solidFill>
                <a:latin typeface="Calibri"/>
                <a:ea typeface="Calibri"/>
                <a:cs typeface="Calibri"/>
                <a:sym typeface="Calibri"/>
              </a:rPr>
              <a:t> - the same for all products and informing us that Market shares are 12 months after launch, drop</a:t>
            </a:r>
            <a:endParaRPr/>
          </a:p>
          <a:p>
            <a:pPr indent="-285750" lvl="0" marL="285750" marR="0" rtl="0" algn="l">
              <a:spcBef>
                <a:spcPts val="0"/>
              </a:spcBef>
              <a:spcAft>
                <a:spcPts val="0"/>
              </a:spcAft>
              <a:buClr>
                <a:schemeClr val="dk1"/>
              </a:buClr>
              <a:buSzPts val="1400"/>
              <a:buFont typeface="Arial"/>
              <a:buChar char="•"/>
            </a:pPr>
            <a:r>
              <a:rPr b="1" lang="en-US" sz="1400">
                <a:solidFill>
                  <a:schemeClr val="dk1"/>
                </a:solidFill>
                <a:latin typeface="Calibri"/>
                <a:ea typeface="Calibri"/>
                <a:cs typeface="Calibri"/>
                <a:sym typeface="Calibri"/>
              </a:rPr>
              <a:t>BRM, BRANDONMARKET, MARKETEDBRAND </a:t>
            </a:r>
            <a:r>
              <a:rPr lang="en-US" sz="1400">
                <a:solidFill>
                  <a:schemeClr val="dk1"/>
                </a:solidFill>
                <a:latin typeface="Calibri"/>
                <a:ea typeface="Calibri"/>
                <a:cs typeface="Calibri"/>
                <a:sym typeface="Calibri"/>
              </a:rPr>
              <a:t>- these 3 features are the same, so we keep only one of them</a:t>
            </a:r>
            <a:endParaRPr/>
          </a:p>
          <a:p>
            <a:pPr indent="-285750" lvl="0" marL="285750" marR="0" rtl="0" algn="l">
              <a:spcBef>
                <a:spcPts val="0"/>
              </a:spcBef>
              <a:spcAft>
                <a:spcPts val="0"/>
              </a:spcAft>
              <a:buClr>
                <a:schemeClr val="dk1"/>
              </a:buClr>
              <a:buSzPts val="1400"/>
              <a:buFont typeface="Arial"/>
              <a:buChar char="•"/>
            </a:pPr>
            <a:r>
              <a:rPr b="1" lang="en-US" sz="1400">
                <a:solidFill>
                  <a:schemeClr val="dk1"/>
                </a:solidFill>
                <a:latin typeface="Calibri"/>
                <a:ea typeface="Calibri"/>
                <a:cs typeface="Calibri"/>
                <a:sym typeface="Calibri"/>
              </a:rPr>
              <a:t>BRANDSUBFAMILY, BRANDSUBFAMILYGROUPING - </a:t>
            </a:r>
            <a:r>
              <a:rPr lang="en-US" sz="1400">
                <a:solidFill>
                  <a:schemeClr val="dk1"/>
                </a:solidFill>
                <a:latin typeface="Calibri"/>
                <a:ea typeface="Calibri"/>
                <a:cs typeface="Calibri"/>
                <a:sym typeface="Calibri"/>
              </a:rPr>
              <a:t>these 2 features are the same, so we keep only one of them</a:t>
            </a:r>
            <a:endParaRPr/>
          </a:p>
          <a:p>
            <a:pPr indent="-285750" lvl="0" marL="285750" marR="0" rtl="0" algn="l">
              <a:spcBef>
                <a:spcPts val="0"/>
              </a:spcBef>
              <a:spcAft>
                <a:spcPts val="0"/>
              </a:spcAft>
              <a:buClr>
                <a:schemeClr val="dk1"/>
              </a:buClr>
              <a:buSzPts val="1400"/>
              <a:buFont typeface="Arial"/>
              <a:buChar char="•"/>
            </a:pPr>
            <a:r>
              <a:rPr b="1" lang="en-US" sz="1400">
                <a:solidFill>
                  <a:schemeClr val="dk1"/>
                </a:solidFill>
                <a:latin typeface="Calibri"/>
                <a:ea typeface="Calibri"/>
                <a:cs typeface="Calibri"/>
                <a:sym typeface="Calibri"/>
              </a:rPr>
              <a:t>NPLLAUNCHDATE </a:t>
            </a:r>
            <a:r>
              <a:rPr lang="en-US" sz="1400">
                <a:solidFill>
                  <a:schemeClr val="dk1"/>
                </a:solidFill>
                <a:latin typeface="Calibri"/>
                <a:ea typeface="Calibri"/>
                <a:cs typeface="Calibri"/>
                <a:sym typeface="Calibri"/>
              </a:rPr>
              <a:t>- split into </a:t>
            </a:r>
            <a:r>
              <a:rPr b="1" lang="en-US" sz="1400">
                <a:solidFill>
                  <a:schemeClr val="dk1"/>
                </a:solidFill>
                <a:latin typeface="Calibri"/>
                <a:ea typeface="Calibri"/>
                <a:cs typeface="Calibri"/>
                <a:sym typeface="Calibri"/>
              </a:rPr>
              <a:t>LAUNCH_YEAR</a:t>
            </a:r>
            <a:r>
              <a:rPr lang="en-US" sz="1400">
                <a:solidFill>
                  <a:schemeClr val="dk1"/>
                </a:solidFill>
                <a:latin typeface="Calibri"/>
                <a:ea typeface="Calibri"/>
                <a:cs typeface="Calibri"/>
                <a:sym typeface="Calibri"/>
              </a:rPr>
              <a:t> and </a:t>
            </a:r>
            <a:r>
              <a:rPr b="1" lang="en-US" sz="1400">
                <a:solidFill>
                  <a:schemeClr val="dk1"/>
                </a:solidFill>
                <a:latin typeface="Calibri"/>
                <a:ea typeface="Calibri"/>
                <a:cs typeface="Calibri"/>
                <a:sym typeface="Calibri"/>
              </a:rPr>
              <a:t>LAUNCH_MONTH</a:t>
            </a:r>
            <a:endParaRPr/>
          </a:p>
          <a:p>
            <a:pPr indent="-285750" lvl="0" marL="285750" marR="0" rtl="0" algn="l">
              <a:spcBef>
                <a:spcPts val="0"/>
              </a:spcBef>
              <a:spcAft>
                <a:spcPts val="0"/>
              </a:spcAft>
              <a:buClr>
                <a:schemeClr val="dk1"/>
              </a:buClr>
              <a:buSzPts val="1400"/>
              <a:buFont typeface="Arial"/>
              <a:buChar char="•"/>
            </a:pPr>
            <a:r>
              <a:rPr b="1" lang="en-US" sz="1400">
                <a:solidFill>
                  <a:schemeClr val="dk1"/>
                </a:solidFill>
                <a:latin typeface="Calibri"/>
                <a:ea typeface="Calibri"/>
                <a:cs typeface="Calibri"/>
                <a:sym typeface="Calibri"/>
              </a:rPr>
              <a:t>NPLLAUNCHYEAR </a:t>
            </a:r>
            <a:r>
              <a:rPr lang="en-US" sz="1400">
                <a:solidFill>
                  <a:schemeClr val="dk1"/>
                </a:solidFill>
                <a:latin typeface="Calibri"/>
                <a:ea typeface="Calibri"/>
                <a:cs typeface="Calibri"/>
                <a:sym typeface="Calibri"/>
              </a:rPr>
              <a:t>- drop this feature, as it is the same with </a:t>
            </a:r>
            <a:r>
              <a:rPr b="1" lang="en-US" sz="1400">
                <a:solidFill>
                  <a:schemeClr val="dk1"/>
                </a:solidFill>
                <a:latin typeface="Calibri"/>
                <a:ea typeface="Calibri"/>
                <a:cs typeface="Calibri"/>
                <a:sym typeface="Calibri"/>
              </a:rPr>
              <a:t>LAUNCH_YEAR</a:t>
            </a:r>
            <a:endParaRPr b="1" sz="14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400"/>
              <a:buFont typeface="Arial"/>
              <a:buChar char="•"/>
            </a:pPr>
            <a:r>
              <a:rPr b="1" lang="en-US" sz="1400">
                <a:solidFill>
                  <a:schemeClr val="dk1"/>
                </a:solidFill>
                <a:latin typeface="Calibri"/>
                <a:ea typeface="Calibri"/>
                <a:cs typeface="Calibri"/>
                <a:sym typeface="Calibri"/>
              </a:rPr>
              <a:t>RTYPE</a:t>
            </a:r>
            <a:r>
              <a:rPr lang="en-US" sz="1400">
                <a:solidFill>
                  <a:schemeClr val="dk1"/>
                </a:solidFill>
                <a:latin typeface="Calibri"/>
                <a:ea typeface="Calibri"/>
                <a:cs typeface="Calibri"/>
                <a:sym typeface="Calibri"/>
              </a:rPr>
              <a:t> - 73% missing values, drop</a:t>
            </a:r>
            <a:endParaRPr/>
          </a:p>
          <a:p>
            <a:pPr indent="-285750" lvl="0" marL="285750" marR="0" rtl="0" algn="l">
              <a:spcBef>
                <a:spcPts val="0"/>
              </a:spcBef>
              <a:spcAft>
                <a:spcPts val="0"/>
              </a:spcAft>
              <a:buClr>
                <a:schemeClr val="dk1"/>
              </a:buClr>
              <a:buSzPts val="1400"/>
              <a:buFont typeface="Arial"/>
              <a:buChar char="•"/>
            </a:pPr>
            <a:r>
              <a:rPr b="1" lang="en-US" sz="1400">
                <a:solidFill>
                  <a:schemeClr val="dk1"/>
                </a:solidFill>
                <a:latin typeface="Calibri"/>
                <a:ea typeface="Calibri"/>
                <a:cs typeface="Calibri"/>
                <a:sym typeface="Calibri"/>
              </a:rPr>
              <a:t>ITEMSHAPE</a:t>
            </a:r>
            <a:r>
              <a:rPr lang="en-US" sz="1400">
                <a:solidFill>
                  <a:schemeClr val="dk1"/>
                </a:solidFill>
                <a:latin typeface="Calibri"/>
                <a:ea typeface="Calibri"/>
                <a:cs typeface="Calibri"/>
                <a:sym typeface="Calibri"/>
              </a:rPr>
              <a:t> - 53% missing values, drop</a:t>
            </a:r>
            <a:endParaRPr/>
          </a:p>
          <a:p>
            <a:pPr indent="-285750" lvl="0" marL="285750" marR="0" rtl="0" algn="l">
              <a:spcBef>
                <a:spcPts val="0"/>
              </a:spcBef>
              <a:spcAft>
                <a:spcPts val="0"/>
              </a:spcAft>
              <a:buClr>
                <a:schemeClr val="dk1"/>
              </a:buClr>
              <a:buSzPts val="1400"/>
              <a:buFont typeface="Arial"/>
              <a:buChar char="•"/>
            </a:pPr>
            <a:r>
              <a:rPr b="1" lang="en-US" sz="1400">
                <a:solidFill>
                  <a:schemeClr val="dk1"/>
                </a:solidFill>
                <a:latin typeface="Calibri"/>
                <a:ea typeface="Calibri"/>
                <a:cs typeface="Calibri"/>
                <a:sym typeface="Calibri"/>
              </a:rPr>
              <a:t>SPECIALFLAVOR</a:t>
            </a:r>
            <a:r>
              <a:rPr lang="en-US" sz="1400">
                <a:solidFill>
                  <a:schemeClr val="dk1"/>
                </a:solidFill>
                <a:latin typeface="Calibri"/>
                <a:ea typeface="Calibri"/>
                <a:cs typeface="Calibri"/>
                <a:sym typeface="Calibri"/>
              </a:rPr>
              <a:t> - fill missing values of this feature with NOSPECIALFLAVOR as one additional category</a:t>
            </a:r>
            <a:endParaRPr/>
          </a:p>
          <a:p>
            <a:pPr indent="-285750" lvl="0" marL="285750" marR="0" rtl="0" algn="l">
              <a:spcBef>
                <a:spcPts val="0"/>
              </a:spcBef>
              <a:spcAft>
                <a:spcPts val="0"/>
              </a:spcAft>
              <a:buClr>
                <a:schemeClr val="dk1"/>
              </a:buClr>
              <a:buSzPts val="1400"/>
              <a:buFont typeface="Arial"/>
              <a:buChar char="•"/>
            </a:pPr>
            <a:r>
              <a:rPr b="1" lang="en-US" sz="1400">
                <a:solidFill>
                  <a:schemeClr val="dk1"/>
                </a:solidFill>
                <a:latin typeface="Calibri"/>
                <a:ea typeface="Calibri"/>
                <a:cs typeface="Calibri"/>
                <a:sym typeface="Calibri"/>
              </a:rPr>
              <a:t>TIPCOLOR</a:t>
            </a:r>
            <a:r>
              <a:rPr lang="en-US" sz="1400">
                <a:solidFill>
                  <a:schemeClr val="dk1"/>
                </a:solidFill>
                <a:latin typeface="Calibri"/>
                <a:ea typeface="Calibri"/>
                <a:cs typeface="Calibri"/>
                <a:sym typeface="Calibri"/>
              </a:rPr>
              <a:t>  - fill missing values of this feature with NOTIPCOLOR as one additional category</a:t>
            </a:r>
            <a:endParaRPr sz="1400">
              <a:solidFill>
                <a:schemeClr val="dk1"/>
              </a:solidFill>
              <a:latin typeface="Calibri"/>
              <a:ea typeface="Calibri"/>
              <a:cs typeface="Calibri"/>
              <a:sym typeface="Calibri"/>
            </a:endParaRPr>
          </a:p>
          <a:p>
            <a:pPr indent="-196850" lvl="0" marL="285750" marR="0" rtl="0" algn="l">
              <a:spcBef>
                <a:spcPts val="0"/>
              </a:spcBef>
              <a:spcAft>
                <a:spcPts val="0"/>
              </a:spcAft>
              <a:buClr>
                <a:schemeClr val="dk1"/>
              </a:buClr>
              <a:buSzPts val="1400"/>
              <a:buFont typeface="Arial"/>
              <a:buNone/>
            </a:pPr>
            <a:r>
              <a:t/>
            </a:r>
            <a:endParaRPr b="1" sz="1400">
              <a:solidFill>
                <a:schemeClr val="dk1"/>
              </a:solidFill>
              <a:latin typeface="Calibri"/>
              <a:ea typeface="Calibri"/>
              <a:cs typeface="Calibri"/>
              <a:sym typeface="Calibri"/>
            </a:endParaRPr>
          </a:p>
        </p:txBody>
      </p:sp>
      <p:sp>
        <p:nvSpPr>
          <p:cNvPr id="281" name="Google Shape;281;p21"/>
          <p:cNvSpPr txBox="1"/>
          <p:nvPr/>
        </p:nvSpPr>
        <p:spPr>
          <a:xfrm>
            <a:off x="247495" y="3257718"/>
            <a:ext cx="2462785" cy="369332"/>
          </a:xfrm>
          <a:prstGeom prst="rect">
            <a:avLst/>
          </a:prstGeom>
          <a:noFill/>
          <a:ln>
            <a:noFill/>
          </a:ln>
        </p:spPr>
        <p:txBody>
          <a:bodyPr anchorCtr="0" anchor="t" bIns="45700" lIns="91425" spcFirstLastPara="1" rIns="91425" wrap="square" tIns="45700">
            <a:noAutofit/>
          </a:bodyPr>
          <a:lstStyle/>
          <a:p>
            <a:pPr indent="-342900" lvl="0" marL="342900" marR="0" rtl="0" algn="ctr">
              <a:spcBef>
                <a:spcPts val="0"/>
              </a:spcBef>
              <a:spcAft>
                <a:spcPts val="0"/>
              </a:spcAft>
              <a:buClr>
                <a:schemeClr val="accent2"/>
              </a:buClr>
              <a:buSzPts val="1800"/>
              <a:buFont typeface="Arial"/>
              <a:buChar char="•"/>
            </a:pPr>
            <a:r>
              <a:rPr lang="en-US" sz="1800">
                <a:solidFill>
                  <a:schemeClr val="accent2"/>
                </a:solidFill>
                <a:latin typeface="Calibri"/>
                <a:ea typeface="Calibri"/>
                <a:cs typeface="Calibri"/>
                <a:sym typeface="Calibri"/>
              </a:rPr>
              <a:t>Data Cleaning</a:t>
            </a:r>
            <a:endParaRPr/>
          </a:p>
        </p:txBody>
      </p:sp>
      <p:sp>
        <p:nvSpPr>
          <p:cNvPr id="282" name="Google Shape;282;p21"/>
          <p:cNvSpPr/>
          <p:nvPr/>
        </p:nvSpPr>
        <p:spPr>
          <a:xfrm>
            <a:off x="2628000" y="4741576"/>
            <a:ext cx="9491656" cy="1938646"/>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285750" lvl="0" marL="285750" marR="0" rtl="0" algn="l">
              <a:spcBef>
                <a:spcPts val="0"/>
              </a:spcBef>
              <a:spcAft>
                <a:spcPts val="0"/>
              </a:spcAft>
              <a:buClr>
                <a:schemeClr val="dk1"/>
              </a:buClr>
              <a:buSzPts val="1400"/>
              <a:buFont typeface="Arial"/>
              <a:buChar char="•"/>
            </a:pPr>
            <a:r>
              <a:rPr lang="en-US" sz="1400">
                <a:solidFill>
                  <a:schemeClr val="dk1"/>
                </a:solidFill>
                <a:latin typeface="Calibri"/>
                <a:ea typeface="Calibri"/>
                <a:cs typeface="Calibri"/>
                <a:sym typeface="Calibri"/>
              </a:rPr>
              <a:t>For </a:t>
            </a:r>
            <a:r>
              <a:rPr b="1" lang="en-US" sz="1400">
                <a:solidFill>
                  <a:schemeClr val="dk1"/>
                </a:solidFill>
                <a:latin typeface="Calibri"/>
                <a:ea typeface="Calibri"/>
                <a:cs typeface="Calibri"/>
                <a:sym typeface="Calibri"/>
              </a:rPr>
              <a:t>TCLASS</a:t>
            </a:r>
            <a:r>
              <a:rPr lang="en-US" sz="1400">
                <a:solidFill>
                  <a:schemeClr val="dk1"/>
                </a:solidFill>
                <a:latin typeface="Calibri"/>
                <a:ea typeface="Calibri"/>
                <a:cs typeface="Calibri"/>
                <a:sym typeface="Calibri"/>
              </a:rPr>
              <a:t>,  </a:t>
            </a:r>
            <a:r>
              <a:rPr b="1" lang="en-US" sz="1400">
                <a:solidFill>
                  <a:schemeClr val="dk1"/>
                </a:solidFill>
                <a:latin typeface="Calibri"/>
                <a:ea typeface="Calibri"/>
                <a:cs typeface="Calibri"/>
                <a:sym typeface="Calibri"/>
              </a:rPr>
              <a:t>REGION</a:t>
            </a:r>
            <a:r>
              <a:rPr lang="en-US" sz="1400">
                <a:solidFill>
                  <a:schemeClr val="dk1"/>
                </a:solidFill>
                <a:latin typeface="Calibri"/>
                <a:ea typeface="Calibri"/>
                <a:cs typeface="Calibri"/>
                <a:sym typeface="Calibri"/>
              </a:rPr>
              <a:t>,  </a:t>
            </a:r>
            <a:r>
              <a:rPr b="1" lang="en-US" sz="1400">
                <a:solidFill>
                  <a:schemeClr val="dk1"/>
                </a:solidFill>
                <a:latin typeface="Calibri"/>
                <a:ea typeface="Calibri"/>
                <a:cs typeface="Calibri"/>
                <a:sym typeface="Calibri"/>
              </a:rPr>
              <a:t>LOCALCLASS</a:t>
            </a:r>
            <a:r>
              <a:rPr lang="en-US" sz="1400">
                <a:solidFill>
                  <a:schemeClr val="dk1"/>
                </a:solidFill>
                <a:latin typeface="Calibri"/>
                <a:ea typeface="Calibri"/>
                <a:cs typeface="Calibri"/>
                <a:sym typeface="Calibri"/>
              </a:rPr>
              <a:t>, </a:t>
            </a:r>
            <a:r>
              <a:rPr b="1" lang="en-US" sz="1400">
                <a:solidFill>
                  <a:schemeClr val="dk1"/>
                </a:solidFill>
                <a:latin typeface="Calibri"/>
                <a:ea typeface="Calibri"/>
                <a:cs typeface="Calibri"/>
                <a:sym typeface="Calibri"/>
              </a:rPr>
              <a:t>BLDIMAGE</a:t>
            </a:r>
            <a:r>
              <a:rPr lang="en-US" sz="1400">
                <a:solidFill>
                  <a:schemeClr val="dk1"/>
                </a:solidFill>
                <a:latin typeface="Calibri"/>
                <a:ea typeface="Calibri"/>
                <a:cs typeface="Calibri"/>
                <a:sym typeface="Calibri"/>
              </a:rPr>
              <a:t>, </a:t>
            </a:r>
            <a:r>
              <a:rPr b="1" lang="en-US" sz="1400">
                <a:solidFill>
                  <a:schemeClr val="dk1"/>
                </a:solidFill>
                <a:latin typeface="Calibri"/>
                <a:ea typeface="Calibri"/>
                <a:cs typeface="Calibri"/>
                <a:sym typeface="Calibri"/>
              </a:rPr>
              <a:t>MARKET</a:t>
            </a:r>
            <a:r>
              <a:rPr lang="en-US" sz="1400">
                <a:solidFill>
                  <a:schemeClr val="dk1"/>
                </a:solidFill>
                <a:latin typeface="Calibri"/>
                <a:ea typeface="Calibri"/>
                <a:cs typeface="Calibri"/>
                <a:sym typeface="Calibri"/>
              </a:rPr>
              <a:t>,  </a:t>
            </a:r>
            <a:r>
              <a:rPr b="1" lang="en-US" sz="1400">
                <a:solidFill>
                  <a:schemeClr val="dk1"/>
                </a:solidFill>
                <a:latin typeface="Calibri"/>
                <a:ea typeface="Calibri"/>
                <a:cs typeface="Calibri"/>
                <a:sym typeface="Calibri"/>
              </a:rPr>
              <a:t>MINDICATOR</a:t>
            </a:r>
            <a:r>
              <a:rPr lang="en-US" sz="1400">
                <a:solidFill>
                  <a:schemeClr val="dk1"/>
                </a:solidFill>
                <a:latin typeface="Calibri"/>
                <a:ea typeface="Calibri"/>
                <a:cs typeface="Calibri"/>
                <a:sym typeface="Calibri"/>
              </a:rPr>
              <a:t>,  </a:t>
            </a:r>
            <a:r>
              <a:rPr b="1" lang="en-US" sz="1400">
                <a:solidFill>
                  <a:schemeClr val="dk1"/>
                </a:solidFill>
                <a:latin typeface="Calibri"/>
                <a:ea typeface="Calibri"/>
                <a:cs typeface="Calibri"/>
                <a:sym typeface="Calibri"/>
              </a:rPr>
              <a:t>THICATEGORY</a:t>
            </a:r>
            <a:r>
              <a:rPr lang="en-US" sz="1400">
                <a:solidFill>
                  <a:schemeClr val="dk1"/>
                </a:solidFill>
                <a:latin typeface="Calibri"/>
                <a:ea typeface="Calibri"/>
                <a:cs typeface="Calibri"/>
                <a:sym typeface="Calibri"/>
              </a:rPr>
              <a:t>,</a:t>
            </a:r>
            <a:r>
              <a:rPr b="1" lang="en-US" sz="1400">
                <a:solidFill>
                  <a:schemeClr val="dk1"/>
                </a:solidFill>
                <a:latin typeface="Calibri"/>
                <a:ea typeface="Calibri"/>
                <a:cs typeface="Calibri"/>
                <a:sym typeface="Calibri"/>
              </a:rPr>
              <a:t>PCKT</a:t>
            </a:r>
            <a:r>
              <a:rPr lang="en-US" sz="1400">
                <a:solidFill>
                  <a:schemeClr val="dk1"/>
                </a:solidFill>
                <a:latin typeface="Calibri"/>
                <a:ea typeface="Calibri"/>
                <a:cs typeface="Calibri"/>
                <a:sym typeface="Calibri"/>
              </a:rPr>
              <a:t> categorical features  aggregation is done by numeric features, for example: for each from 4 different </a:t>
            </a:r>
            <a:r>
              <a:rPr b="1" lang="en-US" sz="1400">
                <a:solidFill>
                  <a:schemeClr val="dk1"/>
                </a:solidFill>
                <a:latin typeface="Calibri"/>
                <a:ea typeface="Calibri"/>
                <a:cs typeface="Calibri"/>
                <a:sym typeface="Calibri"/>
              </a:rPr>
              <a:t>REGIONs </a:t>
            </a:r>
            <a:r>
              <a:rPr lang="en-US" sz="1400">
                <a:solidFill>
                  <a:schemeClr val="dk1"/>
                </a:solidFill>
                <a:latin typeface="Calibri"/>
                <a:ea typeface="Calibri"/>
                <a:cs typeface="Calibri"/>
                <a:sym typeface="Calibri"/>
              </a:rPr>
              <a:t> calculated </a:t>
            </a:r>
            <a:r>
              <a:rPr b="1" lang="en-US" sz="1400">
                <a:solidFill>
                  <a:schemeClr val="dk1"/>
                </a:solidFill>
                <a:latin typeface="Calibri"/>
                <a:ea typeface="Calibri"/>
                <a:cs typeface="Calibri"/>
                <a:sym typeface="Calibri"/>
              </a:rPr>
              <a:t>RETAILPACKPRICE</a:t>
            </a:r>
            <a:r>
              <a:rPr lang="en-US" sz="1400">
                <a:solidFill>
                  <a:schemeClr val="dk1"/>
                </a:solidFill>
                <a:latin typeface="Calibri"/>
                <a:ea typeface="Calibri"/>
                <a:cs typeface="Calibri"/>
                <a:sym typeface="Calibri"/>
              </a:rPr>
              <a:t> </a:t>
            </a:r>
            <a:r>
              <a:rPr b="1" lang="en-US" sz="1400">
                <a:solidFill>
                  <a:schemeClr val="dk1"/>
                </a:solidFill>
                <a:latin typeface="Calibri"/>
                <a:ea typeface="Calibri"/>
                <a:cs typeface="Calibri"/>
                <a:sym typeface="Calibri"/>
              </a:rPr>
              <a:t>mean, median,  std and skew</a:t>
            </a:r>
            <a:r>
              <a:rPr lang="en-US" sz="1400">
                <a:solidFill>
                  <a:schemeClr val="dk1"/>
                </a:solidFill>
                <a:latin typeface="Calibri"/>
                <a:ea typeface="Calibri"/>
                <a:cs typeface="Calibri"/>
                <a:sym typeface="Calibri"/>
              </a:rPr>
              <a:t>. </a:t>
            </a:r>
            <a:endParaRPr/>
          </a:p>
          <a:p>
            <a:pPr indent="-285750" lvl="0" marL="285750" marR="0" rtl="0" algn="l">
              <a:spcBef>
                <a:spcPts val="0"/>
              </a:spcBef>
              <a:spcAft>
                <a:spcPts val="0"/>
              </a:spcAft>
              <a:buClr>
                <a:schemeClr val="dk1"/>
              </a:buClr>
              <a:buSzPts val="1400"/>
              <a:buFont typeface="Arial"/>
              <a:buChar char="•"/>
            </a:pPr>
            <a:r>
              <a:rPr lang="en-US" sz="1400">
                <a:solidFill>
                  <a:schemeClr val="dk1"/>
                </a:solidFill>
                <a:latin typeface="Calibri"/>
                <a:ea typeface="Calibri"/>
                <a:cs typeface="Calibri"/>
                <a:sym typeface="Calibri"/>
              </a:rPr>
              <a:t>For each aggregation  </a:t>
            </a:r>
            <a:r>
              <a:rPr b="1" lang="en-US" sz="1400">
                <a:solidFill>
                  <a:schemeClr val="dk1"/>
                </a:solidFill>
                <a:latin typeface="Calibri"/>
                <a:ea typeface="Calibri"/>
                <a:cs typeface="Calibri"/>
                <a:sym typeface="Calibri"/>
              </a:rPr>
              <a:t>relative median</a:t>
            </a:r>
            <a:r>
              <a:rPr lang="en-US" sz="1400">
                <a:solidFill>
                  <a:schemeClr val="dk1"/>
                </a:solidFill>
                <a:latin typeface="Calibri"/>
                <a:ea typeface="Calibri"/>
                <a:cs typeface="Calibri"/>
                <a:sym typeface="Calibri"/>
              </a:rPr>
              <a:t> is calculated, for example:  for each product </a:t>
            </a:r>
            <a:r>
              <a:rPr b="1" lang="en-US" sz="1400">
                <a:solidFill>
                  <a:schemeClr val="dk1"/>
                </a:solidFill>
                <a:latin typeface="Calibri"/>
                <a:ea typeface="Calibri"/>
                <a:cs typeface="Calibri"/>
                <a:sym typeface="Calibri"/>
              </a:rPr>
              <a:t>RETAILPACKPRICE</a:t>
            </a:r>
            <a:r>
              <a:rPr lang="en-US" sz="1400">
                <a:solidFill>
                  <a:schemeClr val="dk1"/>
                </a:solidFill>
                <a:latin typeface="Calibri"/>
                <a:ea typeface="Calibri"/>
                <a:cs typeface="Calibri"/>
                <a:sym typeface="Calibri"/>
              </a:rPr>
              <a:t> is divided to its </a:t>
            </a:r>
            <a:r>
              <a:rPr b="1" lang="en-US" sz="1400">
                <a:solidFill>
                  <a:schemeClr val="dk1"/>
                </a:solidFill>
                <a:latin typeface="Calibri"/>
                <a:ea typeface="Calibri"/>
                <a:cs typeface="Calibri"/>
                <a:sym typeface="Calibri"/>
              </a:rPr>
              <a:t>REGION median of RETAILPACKPRICE. </a:t>
            </a:r>
            <a:r>
              <a:rPr lang="en-US" sz="1400">
                <a:solidFill>
                  <a:schemeClr val="dk1"/>
                </a:solidFill>
                <a:latin typeface="Calibri"/>
                <a:ea typeface="Calibri"/>
                <a:cs typeface="Calibri"/>
                <a:sym typeface="Calibri"/>
              </a:rPr>
              <a:t>In the feature we will see that these relative features  are very important for models.</a:t>
            </a:r>
            <a:endParaRPr/>
          </a:p>
          <a:p>
            <a:pPr indent="-285750" lvl="0" marL="285750" marR="0" rtl="0" algn="l">
              <a:spcBef>
                <a:spcPts val="0"/>
              </a:spcBef>
              <a:spcAft>
                <a:spcPts val="0"/>
              </a:spcAft>
              <a:buClr>
                <a:schemeClr val="dk1"/>
              </a:buClr>
              <a:buSzPts val="1400"/>
              <a:buFont typeface="Arial"/>
              <a:buChar char="•"/>
            </a:pPr>
            <a:r>
              <a:rPr lang="en-US" sz="1400">
                <a:solidFill>
                  <a:schemeClr val="dk1"/>
                </a:solidFill>
                <a:latin typeface="Calibri"/>
                <a:ea typeface="Calibri"/>
                <a:cs typeface="Calibri"/>
                <a:sym typeface="Calibri"/>
              </a:rPr>
              <a:t>For numeric features </a:t>
            </a:r>
            <a:r>
              <a:rPr b="1" lang="en-US" sz="1400">
                <a:solidFill>
                  <a:schemeClr val="dk1"/>
                </a:solidFill>
                <a:latin typeface="Calibri"/>
                <a:ea typeface="Calibri"/>
                <a:cs typeface="Calibri"/>
                <a:sym typeface="Calibri"/>
              </a:rPr>
              <a:t>LEN</a:t>
            </a:r>
            <a:r>
              <a:rPr lang="en-US" sz="1400">
                <a:solidFill>
                  <a:schemeClr val="dk1"/>
                </a:solidFill>
                <a:latin typeface="Calibri"/>
                <a:ea typeface="Calibri"/>
                <a:cs typeface="Calibri"/>
                <a:sym typeface="Calibri"/>
              </a:rPr>
              <a:t> and </a:t>
            </a:r>
            <a:r>
              <a:rPr b="1" lang="en-US" sz="1400">
                <a:solidFill>
                  <a:schemeClr val="dk1"/>
                </a:solidFill>
                <a:latin typeface="Calibri"/>
                <a:ea typeface="Calibri"/>
                <a:cs typeface="Calibri"/>
                <a:sym typeface="Calibri"/>
              </a:rPr>
              <a:t>RETAILPACKPRICE </a:t>
            </a:r>
            <a:r>
              <a:rPr lang="en-US" sz="1400">
                <a:solidFill>
                  <a:schemeClr val="dk1"/>
                </a:solidFill>
                <a:latin typeface="Calibri"/>
                <a:ea typeface="Calibri"/>
                <a:cs typeface="Calibri"/>
                <a:sym typeface="Calibri"/>
              </a:rPr>
              <a:t>polynomial degrees are added (0.5, 2, 3) </a:t>
            </a:r>
            <a:endParaRPr/>
          </a:p>
        </p:txBody>
      </p:sp>
      <p:sp>
        <p:nvSpPr>
          <p:cNvPr id="283" name="Google Shape;283;p21"/>
          <p:cNvSpPr txBox="1"/>
          <p:nvPr/>
        </p:nvSpPr>
        <p:spPr>
          <a:xfrm>
            <a:off x="247495" y="5526233"/>
            <a:ext cx="2462785" cy="369332"/>
          </a:xfrm>
          <a:prstGeom prst="rect">
            <a:avLst/>
          </a:prstGeom>
          <a:noFill/>
          <a:ln>
            <a:noFill/>
          </a:ln>
        </p:spPr>
        <p:txBody>
          <a:bodyPr anchorCtr="0" anchor="t" bIns="45700" lIns="91425" spcFirstLastPara="1" rIns="91425" wrap="square" tIns="45700">
            <a:noAutofit/>
          </a:bodyPr>
          <a:lstStyle/>
          <a:p>
            <a:pPr indent="-342900" lvl="0" marL="342900" marR="0" rtl="0" algn="ctr">
              <a:spcBef>
                <a:spcPts val="0"/>
              </a:spcBef>
              <a:spcAft>
                <a:spcPts val="0"/>
              </a:spcAft>
              <a:buClr>
                <a:schemeClr val="accent2"/>
              </a:buClr>
              <a:buSzPts val="1800"/>
              <a:buFont typeface="Arial"/>
              <a:buChar char="•"/>
            </a:pPr>
            <a:r>
              <a:rPr lang="en-US" sz="1800">
                <a:solidFill>
                  <a:schemeClr val="accent2"/>
                </a:solidFill>
                <a:latin typeface="Calibri"/>
                <a:ea typeface="Calibri"/>
                <a:cs typeface="Calibri"/>
                <a:sym typeface="Calibri"/>
              </a:rPr>
              <a:t>Feature Engineering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