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4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2"/>
    <p:restoredTop sz="94547"/>
  </p:normalViewPr>
  <p:slideViewPr>
    <p:cSldViewPr snapToGrid="0" snapToObjects="1" showGuides="1">
      <p:cViewPr varScale="1">
        <p:scale>
          <a:sx n="65" d="100"/>
          <a:sy n="65" d="100"/>
        </p:scale>
        <p:origin x="232" y="664"/>
      </p:cViewPr>
      <p:guideLst>
        <p:guide orient="horz" pos="2115"/>
        <p:guide pos="42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06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1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98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573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295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10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8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7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187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F778-EF19-8544-B6CA-84738E7F7132}" type="datetimeFigureOut">
              <a:rPr lang="sv-SE" smtClean="0"/>
              <a:t>2021-08-31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114C-9656-BC4D-A023-3DB474B599AD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448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Meeting with Rasmus and Caroline, Sep 1 2021</a:t>
            </a:r>
            <a:endParaRPr lang="sv-SE" b="1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background to the current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7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What we try to visualize</a:t>
            </a:r>
            <a:endParaRPr lang="en-US" b="1" dirty="0"/>
          </a:p>
        </p:txBody>
      </p:sp>
      <p:grpSp>
        <p:nvGrpSpPr>
          <p:cNvPr id="24" name="Grupp 23"/>
          <p:cNvGrpSpPr/>
          <p:nvPr/>
        </p:nvGrpSpPr>
        <p:grpSpPr>
          <a:xfrm>
            <a:off x="1239414" y="1782593"/>
            <a:ext cx="5101319" cy="1462391"/>
            <a:chOff x="1318927" y="2756629"/>
            <a:chExt cx="5101319" cy="1462391"/>
          </a:xfrm>
        </p:grpSpPr>
        <p:cxnSp>
          <p:nvCxnSpPr>
            <p:cNvPr id="10" name="Rak pil 9"/>
            <p:cNvCxnSpPr/>
            <p:nvPr/>
          </p:nvCxnSpPr>
          <p:spPr>
            <a:xfrm>
              <a:off x="1575298" y="3392488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k pil 12"/>
            <p:cNvCxnSpPr/>
            <p:nvPr/>
          </p:nvCxnSpPr>
          <p:spPr>
            <a:xfrm>
              <a:off x="2443316" y="3392488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pil 13"/>
            <p:cNvCxnSpPr/>
            <p:nvPr/>
          </p:nvCxnSpPr>
          <p:spPr>
            <a:xfrm>
              <a:off x="3331213" y="3405741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k pil 14"/>
            <p:cNvCxnSpPr/>
            <p:nvPr/>
          </p:nvCxnSpPr>
          <p:spPr>
            <a:xfrm>
              <a:off x="4278744" y="3399116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pil 15"/>
            <p:cNvCxnSpPr/>
            <p:nvPr/>
          </p:nvCxnSpPr>
          <p:spPr>
            <a:xfrm>
              <a:off x="5464811" y="3392490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 3"/>
            <p:cNvSpPr/>
            <p:nvPr/>
          </p:nvSpPr>
          <p:spPr>
            <a:xfrm>
              <a:off x="1343385" y="3163888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Ellips 4"/>
            <p:cNvSpPr/>
            <p:nvPr/>
          </p:nvSpPr>
          <p:spPr>
            <a:xfrm>
              <a:off x="2251159" y="3163888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Ellips 5"/>
            <p:cNvSpPr/>
            <p:nvPr/>
          </p:nvSpPr>
          <p:spPr>
            <a:xfrm>
              <a:off x="3158933" y="3163888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Ellips 7"/>
            <p:cNvSpPr/>
            <p:nvPr/>
          </p:nvSpPr>
          <p:spPr>
            <a:xfrm>
              <a:off x="5264316" y="3163888"/>
              <a:ext cx="4572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textruta 16"/>
            <p:cNvSpPr txBox="1"/>
            <p:nvPr/>
          </p:nvSpPr>
          <p:spPr>
            <a:xfrm>
              <a:off x="1318927" y="3849688"/>
              <a:ext cx="1553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Differentiation</a:t>
              </a:r>
              <a:endParaRPr lang="sv-SE" dirty="0"/>
            </a:p>
          </p:txBody>
        </p:sp>
        <p:cxnSp>
          <p:nvCxnSpPr>
            <p:cNvPr id="18" name="Rak pil 17"/>
            <p:cNvCxnSpPr/>
            <p:nvPr/>
          </p:nvCxnSpPr>
          <p:spPr>
            <a:xfrm>
              <a:off x="2874014" y="4061724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ruta 18"/>
            <p:cNvSpPr txBox="1"/>
            <p:nvPr/>
          </p:nvSpPr>
          <p:spPr>
            <a:xfrm>
              <a:off x="1321823" y="2816263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HSC</a:t>
              </a:r>
              <a:endParaRPr lang="sv-SE" dirty="0"/>
            </a:p>
          </p:txBody>
        </p:sp>
        <p:sp>
          <p:nvSpPr>
            <p:cNvPr id="20" name="textruta 19"/>
            <p:cNvSpPr txBox="1"/>
            <p:nvPr/>
          </p:nvSpPr>
          <p:spPr>
            <a:xfrm>
              <a:off x="2772803" y="2756629"/>
              <a:ext cx="126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Progenitors</a:t>
              </a:r>
              <a:endParaRPr lang="sv-SE" dirty="0"/>
            </a:p>
          </p:txBody>
        </p:sp>
        <p:sp>
          <p:nvSpPr>
            <p:cNvPr id="21" name="textruta 20"/>
            <p:cNvSpPr txBox="1"/>
            <p:nvPr/>
          </p:nvSpPr>
          <p:spPr>
            <a:xfrm>
              <a:off x="5166633" y="2794556"/>
              <a:ext cx="125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Mature</a:t>
              </a:r>
              <a:r>
                <a:rPr lang="sv-SE" dirty="0" smtClean="0"/>
                <a:t> cell</a:t>
              </a:r>
              <a:endParaRPr lang="sv-SE" dirty="0"/>
            </a:p>
          </p:txBody>
        </p:sp>
        <p:cxnSp>
          <p:nvCxnSpPr>
            <p:cNvPr id="22" name="Rak pil 21"/>
            <p:cNvCxnSpPr/>
            <p:nvPr/>
          </p:nvCxnSpPr>
          <p:spPr>
            <a:xfrm>
              <a:off x="4391388" y="3392490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ak pil 22"/>
            <p:cNvCxnSpPr/>
            <p:nvPr/>
          </p:nvCxnSpPr>
          <p:spPr>
            <a:xfrm>
              <a:off x="4543788" y="3405742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lips 6"/>
            <p:cNvSpPr/>
            <p:nvPr/>
          </p:nvSpPr>
          <p:spPr>
            <a:xfrm>
              <a:off x="4066707" y="3163888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5" name="Rubrik 1"/>
          <p:cNvSpPr txBox="1">
            <a:spLocks/>
          </p:cNvSpPr>
          <p:nvPr/>
        </p:nvSpPr>
        <p:spPr>
          <a:xfrm>
            <a:off x="838200" y="32945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How?</a:t>
            </a:r>
            <a:endParaRPr lang="en-US" b="1" dirty="0"/>
          </a:p>
        </p:txBody>
      </p:sp>
      <p:cxnSp>
        <p:nvCxnSpPr>
          <p:cNvPr id="27" name="Rak 26"/>
          <p:cNvCxnSpPr/>
          <p:nvPr/>
        </p:nvCxnSpPr>
        <p:spPr>
          <a:xfrm>
            <a:off x="2012107" y="2135362"/>
            <a:ext cx="27719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882820" y="4349714"/>
            <a:ext cx="450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common: ”Snapshot” analysis of organs:</a:t>
            </a:r>
            <a:endParaRPr lang="en-US" dirty="0"/>
          </a:p>
        </p:txBody>
      </p:sp>
      <p:sp>
        <p:nvSpPr>
          <p:cNvPr id="37" name="Ellips 36"/>
          <p:cNvSpPr/>
          <p:nvPr/>
        </p:nvSpPr>
        <p:spPr>
          <a:xfrm>
            <a:off x="5642003" y="3867912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Ellips 37"/>
          <p:cNvSpPr/>
          <p:nvPr/>
        </p:nvSpPr>
        <p:spPr>
          <a:xfrm>
            <a:off x="6340733" y="3639312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Ellips 38"/>
          <p:cNvSpPr/>
          <p:nvPr/>
        </p:nvSpPr>
        <p:spPr>
          <a:xfrm>
            <a:off x="6129894" y="462959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Ellips 39"/>
          <p:cNvSpPr/>
          <p:nvPr/>
        </p:nvSpPr>
        <p:spPr>
          <a:xfrm>
            <a:off x="7496663" y="4260263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Ellips 47"/>
          <p:cNvSpPr/>
          <p:nvPr/>
        </p:nvSpPr>
        <p:spPr>
          <a:xfrm>
            <a:off x="6797933" y="417239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Ellips 48"/>
          <p:cNvSpPr/>
          <p:nvPr/>
        </p:nvSpPr>
        <p:spPr>
          <a:xfrm>
            <a:off x="8827248" y="4084534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Ellips 49"/>
          <p:cNvSpPr/>
          <p:nvPr/>
        </p:nvSpPr>
        <p:spPr>
          <a:xfrm>
            <a:off x="9525978" y="3855934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Ellips 50"/>
          <p:cNvSpPr/>
          <p:nvPr/>
        </p:nvSpPr>
        <p:spPr>
          <a:xfrm>
            <a:off x="9315139" y="4846217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10681908" y="4476885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Ellips 52"/>
          <p:cNvSpPr/>
          <p:nvPr/>
        </p:nvSpPr>
        <p:spPr>
          <a:xfrm>
            <a:off x="9983178" y="438901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textruta 53"/>
          <p:cNvSpPr txBox="1"/>
          <p:nvPr/>
        </p:nvSpPr>
        <p:spPr>
          <a:xfrm>
            <a:off x="5344653" y="5483020"/>
            <a:ext cx="440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- </a:t>
            </a:r>
            <a:r>
              <a:rPr lang="sv-SE" dirty="0" err="1" smtClean="0"/>
              <a:t>Isolate</a:t>
            </a:r>
            <a:r>
              <a:rPr lang="sv-SE" dirty="0" smtClean="0"/>
              <a:t> cells</a:t>
            </a:r>
          </a:p>
          <a:p>
            <a:r>
              <a:rPr lang="sv-SE" dirty="0" smtClean="0"/>
              <a:t>- </a:t>
            </a:r>
            <a:r>
              <a:rPr lang="sv-SE" dirty="0" err="1" smtClean="0"/>
              <a:t>Establish</a:t>
            </a:r>
            <a:r>
              <a:rPr lang="sv-SE" dirty="0" smtClean="0"/>
              <a:t> </a:t>
            </a:r>
            <a:r>
              <a:rPr lang="sv-SE" dirty="0" err="1" smtClean="0"/>
              <a:t>molecular</a:t>
            </a:r>
            <a:r>
              <a:rPr lang="sv-SE" dirty="0" smtClean="0"/>
              <a:t> </a:t>
            </a:r>
            <a:r>
              <a:rPr lang="sv-SE" dirty="0" err="1" smtClean="0"/>
              <a:t>profiles</a:t>
            </a:r>
            <a:r>
              <a:rPr lang="sv-SE" dirty="0" smtClean="0"/>
              <a:t> to ”</a:t>
            </a:r>
            <a:r>
              <a:rPr lang="sv-SE" dirty="0" err="1" smtClean="0"/>
              <a:t>define</a:t>
            </a:r>
            <a:r>
              <a:rPr lang="sv-SE" dirty="0" smtClean="0"/>
              <a:t>” cells</a:t>
            </a:r>
            <a:endParaRPr lang="sv-SE" dirty="0"/>
          </a:p>
        </p:txBody>
      </p:sp>
      <p:cxnSp>
        <p:nvCxnSpPr>
          <p:cNvPr id="55" name="Rak pil 54"/>
          <p:cNvCxnSpPr/>
          <p:nvPr/>
        </p:nvCxnSpPr>
        <p:spPr>
          <a:xfrm flipV="1">
            <a:off x="8209448" y="4965979"/>
            <a:ext cx="717190" cy="41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ak pil 57"/>
          <p:cNvCxnSpPr/>
          <p:nvPr/>
        </p:nvCxnSpPr>
        <p:spPr>
          <a:xfrm flipH="1" flipV="1">
            <a:off x="6540362" y="2929419"/>
            <a:ext cx="2339767" cy="9068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ruta 82"/>
          <p:cNvSpPr txBox="1"/>
          <p:nvPr/>
        </p:nvSpPr>
        <p:spPr>
          <a:xfrm>
            <a:off x="7647914" y="2529025"/>
            <a:ext cx="271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Order cells by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endParaRPr lang="sv-SE" dirty="0" smtClean="0"/>
          </a:p>
          <a:p>
            <a:r>
              <a:rPr lang="sv-SE" dirty="0" smtClean="0"/>
              <a:t>(</a:t>
            </a:r>
            <a:r>
              <a:rPr lang="sv-SE" dirty="0" err="1" smtClean="0"/>
              <a:t>clustering</a:t>
            </a:r>
            <a:r>
              <a:rPr lang="sv-SE" dirty="0" smtClean="0"/>
              <a:t>, pseudotime)</a:t>
            </a:r>
            <a:endParaRPr lang="sv-SE" dirty="0"/>
          </a:p>
        </p:txBody>
      </p:sp>
      <p:sp>
        <p:nvSpPr>
          <p:cNvPr id="84" name="Rektangel 83"/>
          <p:cNvSpPr/>
          <p:nvPr/>
        </p:nvSpPr>
        <p:spPr>
          <a:xfrm>
            <a:off x="1094125" y="1613747"/>
            <a:ext cx="5190312" cy="170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textruta 84"/>
          <p:cNvSpPr txBox="1"/>
          <p:nvPr/>
        </p:nvSpPr>
        <p:spPr>
          <a:xfrm>
            <a:off x="241661" y="6308954"/>
            <a:ext cx="794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FF0000"/>
                </a:solidFill>
              </a:rPr>
              <a:t>Cons</a:t>
            </a:r>
            <a:r>
              <a:rPr lang="sv-SE" dirty="0" smtClean="0">
                <a:solidFill>
                  <a:srgbClr val="FF0000"/>
                </a:solidFill>
              </a:rPr>
              <a:t>: </a:t>
            </a:r>
            <a:r>
              <a:rPr lang="sv-SE" dirty="0" err="1" smtClean="0">
                <a:solidFill>
                  <a:srgbClr val="FF0000"/>
                </a:solidFill>
              </a:rPr>
              <a:t>we</a:t>
            </a:r>
            <a:r>
              <a:rPr lang="sv-SE" dirty="0" smtClean="0">
                <a:solidFill>
                  <a:srgbClr val="FF0000"/>
                </a:solidFill>
              </a:rPr>
              <a:t> do not </a:t>
            </a:r>
            <a:r>
              <a:rPr lang="sv-SE" dirty="0" err="1" smtClean="0">
                <a:solidFill>
                  <a:srgbClr val="FF0000"/>
                </a:solidFill>
              </a:rPr>
              <a:t>really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know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when</a:t>
            </a:r>
            <a:r>
              <a:rPr lang="sv-SE" dirty="0" smtClean="0">
                <a:solidFill>
                  <a:srgbClr val="FF0000"/>
                </a:solidFill>
              </a:rPr>
              <a:t> cells </a:t>
            </a:r>
            <a:r>
              <a:rPr lang="sv-SE" dirty="0" err="1" smtClean="0">
                <a:solidFill>
                  <a:srgbClr val="FF0000"/>
                </a:solidFill>
              </a:rPr>
              <a:t>have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been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generated</a:t>
            </a:r>
            <a:r>
              <a:rPr lang="sv-SE" dirty="0" smtClean="0">
                <a:solidFill>
                  <a:srgbClr val="FF0000"/>
                </a:solidFill>
              </a:rPr>
              <a:t> and in </a:t>
            </a:r>
            <a:r>
              <a:rPr lang="sv-SE" dirty="0" err="1" smtClean="0">
                <a:solidFill>
                  <a:srgbClr val="FF0000"/>
                </a:solidFill>
              </a:rPr>
              <a:t>what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sequence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5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An alternative approach</a:t>
            </a:r>
            <a:endParaRPr lang="sv-SE" b="1" dirty="0"/>
          </a:p>
        </p:txBody>
      </p:sp>
      <p:sp>
        <p:nvSpPr>
          <p:cNvPr id="4" name="Ellips 3"/>
          <p:cNvSpPr/>
          <p:nvPr/>
        </p:nvSpPr>
        <p:spPr>
          <a:xfrm>
            <a:off x="473770" y="2196617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/>
          <p:cNvSpPr/>
          <p:nvPr/>
        </p:nvSpPr>
        <p:spPr>
          <a:xfrm>
            <a:off x="1840884" y="173941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/>
          <p:cNvSpPr/>
          <p:nvPr/>
        </p:nvSpPr>
        <p:spPr>
          <a:xfrm>
            <a:off x="2539614" y="151081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/>
          <p:cNvSpPr/>
          <p:nvPr/>
        </p:nvSpPr>
        <p:spPr>
          <a:xfrm>
            <a:off x="2069484" y="25011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Ellips 11"/>
          <p:cNvSpPr/>
          <p:nvPr/>
        </p:nvSpPr>
        <p:spPr>
          <a:xfrm>
            <a:off x="3244002" y="2388388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/>
          <p:cNvSpPr/>
          <p:nvPr/>
        </p:nvSpPr>
        <p:spPr>
          <a:xfrm>
            <a:off x="2656743" y="204390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Rak pil 13"/>
          <p:cNvCxnSpPr/>
          <p:nvPr/>
        </p:nvCxnSpPr>
        <p:spPr>
          <a:xfrm>
            <a:off x="1184365" y="2451584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/>
          <p:cNvSpPr txBox="1"/>
          <p:nvPr/>
        </p:nvSpPr>
        <p:spPr>
          <a:xfrm>
            <a:off x="972577" y="264181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Culture</a:t>
            </a:r>
            <a:endParaRPr lang="sv-SE" dirty="0"/>
          </a:p>
        </p:txBody>
      </p:sp>
      <p:cxnSp>
        <p:nvCxnSpPr>
          <p:cNvPr id="16" name="Rak pil 15"/>
          <p:cNvCxnSpPr/>
          <p:nvPr/>
        </p:nvCxnSpPr>
        <p:spPr>
          <a:xfrm>
            <a:off x="3881182" y="2425217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4360742" y="1739417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4978469" y="1510817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/>
          <p:cNvSpPr/>
          <p:nvPr/>
        </p:nvSpPr>
        <p:spPr>
          <a:xfrm>
            <a:off x="4670320" y="25011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Ellips 19"/>
          <p:cNvSpPr/>
          <p:nvPr/>
        </p:nvSpPr>
        <p:spPr>
          <a:xfrm>
            <a:off x="5732961" y="240209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Ellips 20"/>
          <p:cNvSpPr/>
          <p:nvPr/>
        </p:nvSpPr>
        <p:spPr>
          <a:xfrm>
            <a:off x="5186740" y="20439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Rak pil 21"/>
          <p:cNvCxnSpPr/>
          <p:nvPr/>
        </p:nvCxnSpPr>
        <p:spPr>
          <a:xfrm>
            <a:off x="6339460" y="2378904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 22"/>
          <p:cNvGrpSpPr/>
          <p:nvPr/>
        </p:nvGrpSpPr>
        <p:grpSpPr>
          <a:xfrm>
            <a:off x="6961578" y="1739417"/>
            <a:ext cx="4823025" cy="1462391"/>
            <a:chOff x="1318927" y="2756629"/>
            <a:chExt cx="4823025" cy="1462391"/>
          </a:xfrm>
        </p:grpSpPr>
        <p:cxnSp>
          <p:nvCxnSpPr>
            <p:cNvPr id="24" name="Rak pil 23"/>
            <p:cNvCxnSpPr/>
            <p:nvPr/>
          </p:nvCxnSpPr>
          <p:spPr>
            <a:xfrm>
              <a:off x="1575298" y="3392488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ak pil 24"/>
            <p:cNvCxnSpPr/>
            <p:nvPr/>
          </p:nvCxnSpPr>
          <p:spPr>
            <a:xfrm>
              <a:off x="2443316" y="3392488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Rak pil 25"/>
            <p:cNvCxnSpPr/>
            <p:nvPr/>
          </p:nvCxnSpPr>
          <p:spPr>
            <a:xfrm>
              <a:off x="3331213" y="3405741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ak pil 26"/>
            <p:cNvCxnSpPr/>
            <p:nvPr/>
          </p:nvCxnSpPr>
          <p:spPr>
            <a:xfrm>
              <a:off x="4278744" y="3399116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ak pil 27"/>
            <p:cNvCxnSpPr/>
            <p:nvPr/>
          </p:nvCxnSpPr>
          <p:spPr>
            <a:xfrm>
              <a:off x="5464811" y="3392490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 28"/>
            <p:cNvSpPr/>
            <p:nvPr/>
          </p:nvSpPr>
          <p:spPr>
            <a:xfrm>
              <a:off x="1343385" y="3163888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Ellips 29"/>
            <p:cNvSpPr/>
            <p:nvPr/>
          </p:nvSpPr>
          <p:spPr>
            <a:xfrm>
              <a:off x="2251159" y="3163888"/>
              <a:ext cx="457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Ellips 30"/>
            <p:cNvSpPr/>
            <p:nvPr/>
          </p:nvSpPr>
          <p:spPr>
            <a:xfrm>
              <a:off x="3158933" y="3163888"/>
              <a:ext cx="457200" cy="4572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/>
            <p:cNvSpPr/>
            <p:nvPr/>
          </p:nvSpPr>
          <p:spPr>
            <a:xfrm>
              <a:off x="5264316" y="3163888"/>
              <a:ext cx="457200" cy="457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3" name="textruta 32"/>
            <p:cNvSpPr txBox="1"/>
            <p:nvPr/>
          </p:nvSpPr>
          <p:spPr>
            <a:xfrm>
              <a:off x="1318927" y="3849688"/>
              <a:ext cx="1553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Differentiation</a:t>
              </a:r>
              <a:endParaRPr lang="sv-SE" dirty="0"/>
            </a:p>
          </p:txBody>
        </p:sp>
        <p:cxnSp>
          <p:nvCxnSpPr>
            <p:cNvPr id="34" name="Rak pil 33"/>
            <p:cNvCxnSpPr/>
            <p:nvPr/>
          </p:nvCxnSpPr>
          <p:spPr>
            <a:xfrm>
              <a:off x="2874014" y="4061724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ruta 34"/>
            <p:cNvSpPr txBox="1"/>
            <p:nvPr/>
          </p:nvSpPr>
          <p:spPr>
            <a:xfrm>
              <a:off x="1321823" y="2816263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HSC</a:t>
              </a:r>
              <a:endParaRPr lang="sv-SE" dirty="0"/>
            </a:p>
          </p:txBody>
        </p:sp>
        <p:sp>
          <p:nvSpPr>
            <p:cNvPr id="36" name="textruta 35"/>
            <p:cNvSpPr txBox="1"/>
            <p:nvPr/>
          </p:nvSpPr>
          <p:spPr>
            <a:xfrm>
              <a:off x="2772803" y="2756629"/>
              <a:ext cx="126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Progenitors</a:t>
              </a:r>
              <a:endParaRPr lang="sv-SE" dirty="0"/>
            </a:p>
          </p:txBody>
        </p:sp>
        <p:sp>
          <p:nvSpPr>
            <p:cNvPr id="37" name="textruta 36"/>
            <p:cNvSpPr txBox="1"/>
            <p:nvPr/>
          </p:nvSpPr>
          <p:spPr>
            <a:xfrm>
              <a:off x="4888339" y="2794556"/>
              <a:ext cx="1253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Mature</a:t>
              </a:r>
              <a:r>
                <a:rPr lang="sv-SE" dirty="0" smtClean="0"/>
                <a:t> cell</a:t>
              </a:r>
              <a:endParaRPr lang="sv-SE" dirty="0"/>
            </a:p>
          </p:txBody>
        </p:sp>
        <p:cxnSp>
          <p:nvCxnSpPr>
            <p:cNvPr id="38" name="Rak pil 37"/>
            <p:cNvCxnSpPr/>
            <p:nvPr/>
          </p:nvCxnSpPr>
          <p:spPr>
            <a:xfrm>
              <a:off x="4391388" y="3392490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ak pil 38"/>
            <p:cNvCxnSpPr/>
            <p:nvPr/>
          </p:nvCxnSpPr>
          <p:spPr>
            <a:xfrm>
              <a:off x="4543788" y="3405742"/>
              <a:ext cx="450574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 39"/>
            <p:cNvSpPr/>
            <p:nvPr/>
          </p:nvSpPr>
          <p:spPr>
            <a:xfrm>
              <a:off x="4066707" y="3163888"/>
              <a:ext cx="457200" cy="457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/>
          <p:cNvGrpSpPr/>
          <p:nvPr/>
        </p:nvGrpSpPr>
        <p:grpSpPr>
          <a:xfrm>
            <a:off x="380952" y="4088506"/>
            <a:ext cx="1606826" cy="1537147"/>
            <a:chOff x="808383" y="3982142"/>
            <a:chExt cx="1606826" cy="1537147"/>
          </a:xfrm>
        </p:grpSpPr>
        <p:sp>
          <p:nvSpPr>
            <p:cNvPr id="5" name="Ellips 4"/>
            <p:cNvSpPr/>
            <p:nvPr/>
          </p:nvSpPr>
          <p:spPr>
            <a:xfrm>
              <a:off x="1040296" y="3982142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Ellips 5"/>
            <p:cNvSpPr/>
            <p:nvPr/>
          </p:nvSpPr>
          <p:spPr>
            <a:xfrm>
              <a:off x="808383" y="4556678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" name="Ellips 6"/>
            <p:cNvSpPr/>
            <p:nvPr/>
          </p:nvSpPr>
          <p:spPr>
            <a:xfrm>
              <a:off x="1500809" y="4487553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Ellips 7"/>
            <p:cNvSpPr/>
            <p:nvPr/>
          </p:nvSpPr>
          <p:spPr>
            <a:xfrm>
              <a:off x="1265583" y="5062089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Ellips 40"/>
            <p:cNvSpPr/>
            <p:nvPr/>
          </p:nvSpPr>
          <p:spPr>
            <a:xfrm>
              <a:off x="1958009" y="4992964"/>
              <a:ext cx="457200" cy="4572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textruta 41"/>
            <p:cNvSpPr txBox="1"/>
            <p:nvPr/>
          </p:nvSpPr>
          <p:spPr>
            <a:xfrm>
              <a:off x="1125262" y="399553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>
                  <a:solidFill>
                    <a:schemeClr val="bg1"/>
                  </a:solidFill>
                </a:rPr>
                <a:t>A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ruta 42"/>
            <p:cNvSpPr txBox="1"/>
            <p:nvPr/>
          </p:nvSpPr>
          <p:spPr>
            <a:xfrm>
              <a:off x="877956" y="4605131"/>
              <a:ext cx="34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smtClean="0">
                  <a:solidFill>
                    <a:schemeClr val="bg1"/>
                  </a:solidFill>
                </a:rPr>
                <a:t>B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ruta 43"/>
            <p:cNvSpPr txBox="1"/>
            <p:nvPr/>
          </p:nvSpPr>
          <p:spPr>
            <a:xfrm>
              <a:off x="1587811" y="4540563"/>
              <a:ext cx="346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smtClean="0">
                  <a:solidFill>
                    <a:schemeClr val="bg1"/>
                  </a:solidFill>
                </a:rPr>
                <a:t>C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ruta 44"/>
            <p:cNvSpPr txBox="1"/>
            <p:nvPr/>
          </p:nvSpPr>
          <p:spPr>
            <a:xfrm flipH="1">
              <a:off x="1338470" y="5125901"/>
              <a:ext cx="24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smtClean="0">
                  <a:solidFill>
                    <a:schemeClr val="bg1"/>
                  </a:solidFill>
                </a:rPr>
                <a:t>D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ruta 45"/>
            <p:cNvSpPr txBox="1"/>
            <p:nvPr/>
          </p:nvSpPr>
          <p:spPr>
            <a:xfrm flipH="1">
              <a:off x="2073104" y="5041076"/>
              <a:ext cx="242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b="1" smtClean="0">
                  <a:solidFill>
                    <a:schemeClr val="bg1"/>
                  </a:solidFill>
                </a:rPr>
                <a:t>E</a:t>
              </a:r>
              <a:endParaRPr lang="sv-SE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ruta 47"/>
          <p:cNvSpPr txBox="1"/>
          <p:nvPr/>
        </p:nvSpPr>
        <p:spPr>
          <a:xfrm>
            <a:off x="306570" y="5755319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Barcode</a:t>
            </a:r>
            <a:r>
              <a:rPr lang="sv-SE" dirty="0" smtClean="0"/>
              <a:t> (RNA)</a:t>
            </a:r>
            <a:endParaRPr lang="sv-SE" dirty="0"/>
          </a:p>
        </p:txBody>
      </p:sp>
      <p:cxnSp>
        <p:nvCxnSpPr>
          <p:cNvPr id="49" name="Rak pil 48"/>
          <p:cNvCxnSpPr/>
          <p:nvPr/>
        </p:nvCxnSpPr>
        <p:spPr>
          <a:xfrm>
            <a:off x="1888388" y="4891642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 49"/>
          <p:cNvSpPr/>
          <p:nvPr/>
        </p:nvSpPr>
        <p:spPr>
          <a:xfrm>
            <a:off x="2403733" y="3868386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Ellips 50"/>
          <p:cNvSpPr/>
          <p:nvPr/>
        </p:nvSpPr>
        <p:spPr>
          <a:xfrm>
            <a:off x="2885343" y="3513042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2415213" y="450332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Ellips 52"/>
          <p:cNvSpPr/>
          <p:nvPr/>
        </p:nvSpPr>
        <p:spPr>
          <a:xfrm>
            <a:off x="3589731" y="4390613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Ellips 53"/>
          <p:cNvSpPr/>
          <p:nvPr/>
        </p:nvSpPr>
        <p:spPr>
          <a:xfrm>
            <a:off x="3002472" y="404612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Ellips 54"/>
          <p:cNvSpPr/>
          <p:nvPr/>
        </p:nvSpPr>
        <p:spPr>
          <a:xfrm>
            <a:off x="3002472" y="4687063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Ellips 55"/>
          <p:cNvSpPr/>
          <p:nvPr/>
        </p:nvSpPr>
        <p:spPr>
          <a:xfrm>
            <a:off x="2465790" y="5147440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Ellips 56"/>
          <p:cNvSpPr/>
          <p:nvPr/>
        </p:nvSpPr>
        <p:spPr>
          <a:xfrm>
            <a:off x="3545083" y="3819071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Ellips 57"/>
          <p:cNvSpPr/>
          <p:nvPr/>
        </p:nvSpPr>
        <p:spPr>
          <a:xfrm>
            <a:off x="4095751" y="4130191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Ellips 58"/>
          <p:cNvSpPr/>
          <p:nvPr/>
        </p:nvSpPr>
        <p:spPr>
          <a:xfrm>
            <a:off x="3537584" y="4974199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Ellips 59"/>
          <p:cNvSpPr/>
          <p:nvPr/>
        </p:nvSpPr>
        <p:spPr>
          <a:xfrm>
            <a:off x="4050277" y="4772816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/>
          <p:cNvSpPr/>
          <p:nvPr/>
        </p:nvSpPr>
        <p:spPr>
          <a:xfrm>
            <a:off x="3199353" y="542265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Ellips 61"/>
          <p:cNvSpPr/>
          <p:nvPr/>
        </p:nvSpPr>
        <p:spPr>
          <a:xfrm>
            <a:off x="4552951" y="4495796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Ellips 62"/>
          <p:cNvSpPr/>
          <p:nvPr/>
        </p:nvSpPr>
        <p:spPr>
          <a:xfrm>
            <a:off x="4053393" y="5358279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Ellips 63"/>
          <p:cNvSpPr/>
          <p:nvPr/>
        </p:nvSpPr>
        <p:spPr>
          <a:xfrm>
            <a:off x="4507477" y="5138421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Ellips 64"/>
          <p:cNvSpPr/>
          <p:nvPr/>
        </p:nvSpPr>
        <p:spPr>
          <a:xfrm>
            <a:off x="3656553" y="5788262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textruta 65"/>
          <p:cNvSpPr txBox="1"/>
          <p:nvPr/>
        </p:nvSpPr>
        <p:spPr>
          <a:xfrm>
            <a:off x="2480248" y="39163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67" name="textruta 66"/>
          <p:cNvSpPr txBox="1"/>
          <p:nvPr/>
        </p:nvSpPr>
        <p:spPr>
          <a:xfrm>
            <a:off x="3067237" y="47245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68" name="textruta 67"/>
          <p:cNvSpPr txBox="1"/>
          <p:nvPr/>
        </p:nvSpPr>
        <p:spPr>
          <a:xfrm>
            <a:off x="4134036" y="48173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69" name="textruta 68"/>
          <p:cNvSpPr txBox="1"/>
          <p:nvPr/>
        </p:nvSpPr>
        <p:spPr>
          <a:xfrm>
            <a:off x="4147287" y="54070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0" name="textruta 69"/>
          <p:cNvSpPr txBox="1"/>
          <p:nvPr/>
        </p:nvSpPr>
        <p:spPr>
          <a:xfrm>
            <a:off x="2491360" y="4585599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B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1" name="textruta 70"/>
          <p:cNvSpPr txBox="1"/>
          <p:nvPr/>
        </p:nvSpPr>
        <p:spPr>
          <a:xfrm>
            <a:off x="2569080" y="5178293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B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textruta 71"/>
          <p:cNvSpPr txBox="1"/>
          <p:nvPr/>
        </p:nvSpPr>
        <p:spPr>
          <a:xfrm>
            <a:off x="3694078" y="4438601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B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3" name="textruta 72"/>
          <p:cNvSpPr txBox="1"/>
          <p:nvPr/>
        </p:nvSpPr>
        <p:spPr>
          <a:xfrm>
            <a:off x="2983159" y="3547033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4" name="textruta 73"/>
          <p:cNvSpPr txBox="1"/>
          <p:nvPr/>
        </p:nvSpPr>
        <p:spPr>
          <a:xfrm>
            <a:off x="3056228" y="4096986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5" name="textruta 74"/>
          <p:cNvSpPr txBox="1"/>
          <p:nvPr/>
        </p:nvSpPr>
        <p:spPr>
          <a:xfrm>
            <a:off x="3248101" y="5460737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6" name="textruta 75"/>
          <p:cNvSpPr txBox="1"/>
          <p:nvPr/>
        </p:nvSpPr>
        <p:spPr>
          <a:xfrm>
            <a:off x="3718554" y="5811921"/>
            <a:ext cx="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7" name="textruta 76"/>
          <p:cNvSpPr txBox="1"/>
          <p:nvPr/>
        </p:nvSpPr>
        <p:spPr>
          <a:xfrm>
            <a:off x="4609378" y="5168801"/>
            <a:ext cx="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8" name="textruta 77"/>
          <p:cNvSpPr txBox="1"/>
          <p:nvPr/>
        </p:nvSpPr>
        <p:spPr>
          <a:xfrm flipH="1">
            <a:off x="3608404" y="5027721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9" name="textruta 78"/>
          <p:cNvSpPr txBox="1"/>
          <p:nvPr/>
        </p:nvSpPr>
        <p:spPr>
          <a:xfrm flipH="1">
            <a:off x="3619576" y="3866957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0" name="textruta 79"/>
          <p:cNvSpPr txBox="1"/>
          <p:nvPr/>
        </p:nvSpPr>
        <p:spPr>
          <a:xfrm flipH="1">
            <a:off x="4176920" y="4179886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81" name="textruta 80"/>
          <p:cNvSpPr txBox="1"/>
          <p:nvPr/>
        </p:nvSpPr>
        <p:spPr>
          <a:xfrm flipH="1">
            <a:off x="4647912" y="4549484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82" name="Rak pil 81"/>
          <p:cNvCxnSpPr/>
          <p:nvPr/>
        </p:nvCxnSpPr>
        <p:spPr>
          <a:xfrm>
            <a:off x="5186740" y="4915663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 82"/>
          <p:cNvSpPr/>
          <p:nvPr/>
        </p:nvSpPr>
        <p:spPr>
          <a:xfrm>
            <a:off x="5797063" y="388290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Ellips 83"/>
          <p:cNvSpPr/>
          <p:nvPr/>
        </p:nvSpPr>
        <p:spPr>
          <a:xfrm>
            <a:off x="6278673" y="3527565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Ellips 84"/>
          <p:cNvSpPr/>
          <p:nvPr/>
        </p:nvSpPr>
        <p:spPr>
          <a:xfrm>
            <a:off x="5808543" y="4517848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Ellips 85"/>
          <p:cNvSpPr/>
          <p:nvPr/>
        </p:nvSpPr>
        <p:spPr>
          <a:xfrm>
            <a:off x="6983061" y="44051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Ellips 86"/>
          <p:cNvSpPr/>
          <p:nvPr/>
        </p:nvSpPr>
        <p:spPr>
          <a:xfrm>
            <a:off x="6395802" y="4060648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Ellips 87"/>
          <p:cNvSpPr/>
          <p:nvPr/>
        </p:nvSpPr>
        <p:spPr>
          <a:xfrm>
            <a:off x="6395802" y="4701586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Ellips 88"/>
          <p:cNvSpPr/>
          <p:nvPr/>
        </p:nvSpPr>
        <p:spPr>
          <a:xfrm>
            <a:off x="5859120" y="516196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Ellips 89"/>
          <p:cNvSpPr/>
          <p:nvPr/>
        </p:nvSpPr>
        <p:spPr>
          <a:xfrm>
            <a:off x="6938413" y="383359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Ellips 90"/>
          <p:cNvSpPr/>
          <p:nvPr/>
        </p:nvSpPr>
        <p:spPr>
          <a:xfrm>
            <a:off x="7489081" y="4144714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Ellips 91"/>
          <p:cNvSpPr/>
          <p:nvPr/>
        </p:nvSpPr>
        <p:spPr>
          <a:xfrm>
            <a:off x="6930914" y="49887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Ellips 92"/>
          <p:cNvSpPr/>
          <p:nvPr/>
        </p:nvSpPr>
        <p:spPr>
          <a:xfrm>
            <a:off x="7443607" y="478733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6592683" y="543718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7946281" y="4510319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7446723" y="5372802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7900807" y="5152944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Ellips 97"/>
          <p:cNvSpPr/>
          <p:nvPr/>
        </p:nvSpPr>
        <p:spPr>
          <a:xfrm>
            <a:off x="7049883" y="5802785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textruta 98"/>
          <p:cNvSpPr txBox="1"/>
          <p:nvPr/>
        </p:nvSpPr>
        <p:spPr>
          <a:xfrm>
            <a:off x="5873578" y="39308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0" name="textruta 99"/>
          <p:cNvSpPr txBox="1"/>
          <p:nvPr/>
        </p:nvSpPr>
        <p:spPr>
          <a:xfrm>
            <a:off x="6460567" y="47390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1" name="textruta 100"/>
          <p:cNvSpPr txBox="1"/>
          <p:nvPr/>
        </p:nvSpPr>
        <p:spPr>
          <a:xfrm>
            <a:off x="7527366" y="48318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2" name="textruta 101"/>
          <p:cNvSpPr txBox="1"/>
          <p:nvPr/>
        </p:nvSpPr>
        <p:spPr>
          <a:xfrm>
            <a:off x="7540617" y="542155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chemeClr val="bg1"/>
                </a:solidFill>
              </a:rPr>
              <a:t>A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3" name="textruta 102"/>
          <p:cNvSpPr txBox="1"/>
          <p:nvPr/>
        </p:nvSpPr>
        <p:spPr>
          <a:xfrm>
            <a:off x="5884690" y="4600122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B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4" name="textruta 103"/>
          <p:cNvSpPr txBox="1"/>
          <p:nvPr/>
        </p:nvSpPr>
        <p:spPr>
          <a:xfrm>
            <a:off x="5962410" y="5192816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B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5" name="textruta 104"/>
          <p:cNvSpPr txBox="1"/>
          <p:nvPr/>
        </p:nvSpPr>
        <p:spPr>
          <a:xfrm>
            <a:off x="7087408" y="4453124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B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6" name="textruta 105"/>
          <p:cNvSpPr txBox="1"/>
          <p:nvPr/>
        </p:nvSpPr>
        <p:spPr>
          <a:xfrm>
            <a:off x="6376489" y="3561556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7" name="textruta 106"/>
          <p:cNvSpPr txBox="1"/>
          <p:nvPr/>
        </p:nvSpPr>
        <p:spPr>
          <a:xfrm>
            <a:off x="6449558" y="4111509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8" name="textruta 107"/>
          <p:cNvSpPr txBox="1"/>
          <p:nvPr/>
        </p:nvSpPr>
        <p:spPr>
          <a:xfrm>
            <a:off x="6641431" y="5475260"/>
            <a:ext cx="34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09" name="textruta 108"/>
          <p:cNvSpPr txBox="1"/>
          <p:nvPr/>
        </p:nvSpPr>
        <p:spPr>
          <a:xfrm>
            <a:off x="7111884" y="5826444"/>
            <a:ext cx="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10" name="textruta 109"/>
          <p:cNvSpPr txBox="1"/>
          <p:nvPr/>
        </p:nvSpPr>
        <p:spPr>
          <a:xfrm>
            <a:off x="8002708" y="5183324"/>
            <a:ext cx="48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C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11" name="textruta 110"/>
          <p:cNvSpPr txBox="1"/>
          <p:nvPr/>
        </p:nvSpPr>
        <p:spPr>
          <a:xfrm flipH="1">
            <a:off x="7001734" y="5042244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12" name="textruta 111"/>
          <p:cNvSpPr txBox="1"/>
          <p:nvPr/>
        </p:nvSpPr>
        <p:spPr>
          <a:xfrm flipH="1">
            <a:off x="7012906" y="3881480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13" name="textruta 112"/>
          <p:cNvSpPr txBox="1"/>
          <p:nvPr/>
        </p:nvSpPr>
        <p:spPr>
          <a:xfrm flipH="1">
            <a:off x="7570250" y="4194409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114" name="textruta 113"/>
          <p:cNvSpPr txBox="1"/>
          <p:nvPr/>
        </p:nvSpPr>
        <p:spPr>
          <a:xfrm flipH="1">
            <a:off x="8041242" y="4564007"/>
            <a:ext cx="7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smtClean="0">
                <a:solidFill>
                  <a:schemeClr val="bg1"/>
                </a:solidFill>
              </a:rPr>
              <a:t>D</a:t>
            </a:r>
            <a:endParaRPr lang="sv-SE" b="1" dirty="0">
              <a:solidFill>
                <a:schemeClr val="bg1"/>
              </a:solidFill>
            </a:endParaRPr>
          </a:p>
        </p:txBody>
      </p:sp>
      <p:cxnSp>
        <p:nvCxnSpPr>
          <p:cNvPr id="115" name="Rak pil 114"/>
          <p:cNvCxnSpPr/>
          <p:nvPr/>
        </p:nvCxnSpPr>
        <p:spPr>
          <a:xfrm>
            <a:off x="8514952" y="4674985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 115"/>
          <p:cNvSpPr/>
          <p:nvPr/>
        </p:nvSpPr>
        <p:spPr>
          <a:xfrm>
            <a:off x="8814839" y="3411638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Ellips 116"/>
          <p:cNvSpPr/>
          <p:nvPr/>
        </p:nvSpPr>
        <p:spPr>
          <a:xfrm>
            <a:off x="9026556" y="356400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8" name="Ellips 117"/>
          <p:cNvSpPr/>
          <p:nvPr/>
        </p:nvSpPr>
        <p:spPr>
          <a:xfrm>
            <a:off x="9576839" y="349356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9" name="Ellips 118"/>
          <p:cNvSpPr/>
          <p:nvPr/>
        </p:nvSpPr>
        <p:spPr>
          <a:xfrm>
            <a:off x="9018861" y="4134871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Ellips 119"/>
          <p:cNvSpPr/>
          <p:nvPr/>
        </p:nvSpPr>
        <p:spPr>
          <a:xfrm>
            <a:off x="9576839" y="4134871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2" name="Ellips 121"/>
          <p:cNvSpPr/>
          <p:nvPr/>
        </p:nvSpPr>
        <p:spPr>
          <a:xfrm>
            <a:off x="10134183" y="41348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Ellips 122"/>
          <p:cNvSpPr/>
          <p:nvPr/>
        </p:nvSpPr>
        <p:spPr>
          <a:xfrm>
            <a:off x="9045577" y="4701586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Ellips 123"/>
          <p:cNvSpPr/>
          <p:nvPr/>
        </p:nvSpPr>
        <p:spPr>
          <a:xfrm>
            <a:off x="9576839" y="4701586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5" name="Ellips 124"/>
          <p:cNvSpPr/>
          <p:nvPr/>
        </p:nvSpPr>
        <p:spPr>
          <a:xfrm>
            <a:off x="10149574" y="470158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Ellips 126"/>
          <p:cNvSpPr/>
          <p:nvPr/>
        </p:nvSpPr>
        <p:spPr>
          <a:xfrm>
            <a:off x="11151833" y="4701586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Ellips 127"/>
          <p:cNvSpPr/>
          <p:nvPr/>
        </p:nvSpPr>
        <p:spPr>
          <a:xfrm>
            <a:off x="11684812" y="4701586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Ellips 129"/>
          <p:cNvSpPr/>
          <p:nvPr/>
        </p:nvSpPr>
        <p:spPr>
          <a:xfrm>
            <a:off x="10143369" y="52703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Ellips 130"/>
          <p:cNvSpPr/>
          <p:nvPr/>
        </p:nvSpPr>
        <p:spPr>
          <a:xfrm>
            <a:off x="11151368" y="5270340"/>
            <a:ext cx="457200" cy="457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Ellips 131"/>
          <p:cNvSpPr/>
          <p:nvPr/>
        </p:nvSpPr>
        <p:spPr>
          <a:xfrm>
            <a:off x="11684347" y="5270340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3" name="textruta 132"/>
          <p:cNvSpPr txBox="1"/>
          <p:nvPr/>
        </p:nvSpPr>
        <p:spPr>
          <a:xfrm>
            <a:off x="8505924" y="35714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A</a:t>
            </a:r>
            <a:endParaRPr lang="sv-SE" dirty="0"/>
          </a:p>
        </p:txBody>
      </p:sp>
      <p:sp>
        <p:nvSpPr>
          <p:cNvPr id="134" name="textruta 133"/>
          <p:cNvSpPr txBox="1"/>
          <p:nvPr/>
        </p:nvSpPr>
        <p:spPr>
          <a:xfrm>
            <a:off x="8698837" y="4201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B</a:t>
            </a:r>
            <a:endParaRPr lang="sv-SE" dirty="0"/>
          </a:p>
        </p:txBody>
      </p:sp>
      <p:sp>
        <p:nvSpPr>
          <p:cNvPr id="135" name="textruta 134"/>
          <p:cNvSpPr txBox="1"/>
          <p:nvPr/>
        </p:nvSpPr>
        <p:spPr>
          <a:xfrm>
            <a:off x="8752883" y="47881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</a:t>
            </a:r>
            <a:endParaRPr lang="sv-SE" dirty="0"/>
          </a:p>
        </p:txBody>
      </p:sp>
      <p:sp>
        <p:nvSpPr>
          <p:cNvPr id="136" name="textruta 135"/>
          <p:cNvSpPr txBox="1"/>
          <p:nvPr/>
        </p:nvSpPr>
        <p:spPr>
          <a:xfrm>
            <a:off x="8806714" y="53327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D</a:t>
            </a:r>
            <a:endParaRPr lang="sv-SE" dirty="0"/>
          </a:p>
        </p:txBody>
      </p:sp>
      <p:sp>
        <p:nvSpPr>
          <p:cNvPr id="137" name="Ellips 136"/>
          <p:cNvSpPr/>
          <p:nvPr/>
        </p:nvSpPr>
        <p:spPr>
          <a:xfrm>
            <a:off x="10654005" y="527034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Ellips 137"/>
          <p:cNvSpPr/>
          <p:nvPr/>
        </p:nvSpPr>
        <p:spPr>
          <a:xfrm>
            <a:off x="10166558" y="34933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Rektangel 138"/>
          <p:cNvSpPr/>
          <p:nvPr/>
        </p:nvSpPr>
        <p:spPr>
          <a:xfrm>
            <a:off x="6861781" y="1551542"/>
            <a:ext cx="5190312" cy="170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0" name="textruta 139"/>
          <p:cNvSpPr txBox="1"/>
          <p:nvPr/>
        </p:nvSpPr>
        <p:spPr>
          <a:xfrm>
            <a:off x="9365232" y="6376197"/>
            <a:ext cx="272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smtClean="0"/>
              <a:t>Qinyu Zhang</a:t>
            </a:r>
            <a:r>
              <a:rPr lang="sv-SE" b="1" dirty="0" smtClean="0"/>
              <a:t>, post-</a:t>
            </a:r>
            <a:r>
              <a:rPr lang="sv-SE" b="1" dirty="0" err="1" smtClean="0"/>
              <a:t>doc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7829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Heterogeneity of cultures</a:t>
            </a:r>
            <a:endParaRPr lang="en-US" b="1" dirty="0"/>
          </a:p>
        </p:txBody>
      </p:sp>
      <p:sp>
        <p:nvSpPr>
          <p:cNvPr id="19" name="Ellips 18"/>
          <p:cNvSpPr/>
          <p:nvPr/>
        </p:nvSpPr>
        <p:spPr>
          <a:xfrm>
            <a:off x="400878" y="3386999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Ellips 19"/>
          <p:cNvSpPr/>
          <p:nvPr/>
        </p:nvSpPr>
        <p:spPr>
          <a:xfrm>
            <a:off x="1755953" y="319082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Ellips 21"/>
          <p:cNvSpPr/>
          <p:nvPr/>
        </p:nvSpPr>
        <p:spPr>
          <a:xfrm>
            <a:off x="1910558" y="37387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Ellips 22"/>
          <p:cNvSpPr/>
          <p:nvPr/>
        </p:nvSpPr>
        <p:spPr>
          <a:xfrm>
            <a:off x="2411063" y="319082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" name="Rak pil 23"/>
          <p:cNvCxnSpPr/>
          <p:nvPr/>
        </p:nvCxnSpPr>
        <p:spPr>
          <a:xfrm>
            <a:off x="1124729" y="3577626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/>
          <p:cNvSpPr txBox="1"/>
          <p:nvPr/>
        </p:nvSpPr>
        <p:spPr>
          <a:xfrm>
            <a:off x="51913" y="4324474"/>
            <a:ext cx="200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Culture for </a:t>
            </a:r>
            <a:r>
              <a:rPr lang="sv-SE" dirty="0" smtClean="0"/>
              <a:t>3 </a:t>
            </a:r>
            <a:r>
              <a:rPr lang="sv-SE" dirty="0" err="1" smtClean="0"/>
              <a:t>weeks</a:t>
            </a:r>
            <a:endParaRPr lang="sv-SE" dirty="0"/>
          </a:p>
        </p:txBody>
      </p:sp>
      <p:sp>
        <p:nvSpPr>
          <p:cNvPr id="26" name="textruta 25"/>
          <p:cNvSpPr txBox="1"/>
          <p:nvPr/>
        </p:nvSpPr>
        <p:spPr>
          <a:xfrm>
            <a:off x="2561868" y="1690688"/>
            <a:ext cx="33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 out cells based on phenotype</a:t>
            </a:r>
          </a:p>
          <a:p>
            <a:pPr algn="ctr"/>
            <a:r>
              <a:rPr lang="en-US" dirty="0" smtClean="0"/>
              <a:t>(surface markers)</a:t>
            </a:r>
            <a:endParaRPr lang="en-US" dirty="0"/>
          </a:p>
        </p:txBody>
      </p:sp>
      <p:sp>
        <p:nvSpPr>
          <p:cNvPr id="27" name="Ellips 26"/>
          <p:cNvSpPr/>
          <p:nvPr/>
        </p:nvSpPr>
        <p:spPr>
          <a:xfrm>
            <a:off x="3798401" y="3124200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/>
          <p:cNvSpPr/>
          <p:nvPr/>
        </p:nvSpPr>
        <p:spPr>
          <a:xfrm>
            <a:off x="4392154" y="31242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/>
          <p:cNvSpPr/>
          <p:nvPr/>
        </p:nvSpPr>
        <p:spPr>
          <a:xfrm>
            <a:off x="4359258" y="37387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Rak pil 30"/>
          <p:cNvCxnSpPr/>
          <p:nvPr/>
        </p:nvCxnSpPr>
        <p:spPr>
          <a:xfrm>
            <a:off x="3134719" y="3557748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 32"/>
          <p:cNvCxnSpPr/>
          <p:nvPr/>
        </p:nvCxnSpPr>
        <p:spPr>
          <a:xfrm>
            <a:off x="5485459" y="3557748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33"/>
          <p:cNvSpPr txBox="1"/>
          <p:nvPr/>
        </p:nvSpPr>
        <p:spPr>
          <a:xfrm>
            <a:off x="5170956" y="3146877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mtClean="0"/>
              <a:t>Transplant</a:t>
            </a:r>
            <a:endParaRPr lang="sv-SE" dirty="0"/>
          </a:p>
        </p:txBody>
      </p:sp>
      <p:sp>
        <p:nvSpPr>
          <p:cNvPr id="35" name="Ellips 34"/>
          <p:cNvSpPr/>
          <p:nvPr/>
        </p:nvSpPr>
        <p:spPr>
          <a:xfrm>
            <a:off x="4511658" y="38911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Ellips 35"/>
          <p:cNvSpPr/>
          <p:nvPr/>
        </p:nvSpPr>
        <p:spPr>
          <a:xfrm>
            <a:off x="4664058" y="40435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Ellips 36"/>
          <p:cNvSpPr/>
          <p:nvPr/>
        </p:nvSpPr>
        <p:spPr>
          <a:xfrm>
            <a:off x="4816458" y="41959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Ellips 37"/>
          <p:cNvSpPr/>
          <p:nvPr/>
        </p:nvSpPr>
        <p:spPr>
          <a:xfrm>
            <a:off x="4968858" y="43483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Ellips 38"/>
          <p:cNvSpPr/>
          <p:nvPr/>
        </p:nvSpPr>
        <p:spPr>
          <a:xfrm>
            <a:off x="5121258" y="45007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Ellips 39"/>
          <p:cNvSpPr/>
          <p:nvPr/>
        </p:nvSpPr>
        <p:spPr>
          <a:xfrm>
            <a:off x="2062958" y="38911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Ellips 40"/>
          <p:cNvSpPr/>
          <p:nvPr/>
        </p:nvSpPr>
        <p:spPr>
          <a:xfrm>
            <a:off x="2215358" y="40435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Ellips 41"/>
          <p:cNvSpPr/>
          <p:nvPr/>
        </p:nvSpPr>
        <p:spPr>
          <a:xfrm>
            <a:off x="2367758" y="41959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Ellips 42"/>
          <p:cNvSpPr/>
          <p:nvPr/>
        </p:nvSpPr>
        <p:spPr>
          <a:xfrm>
            <a:off x="2520158" y="43483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Ellips 43"/>
          <p:cNvSpPr/>
          <p:nvPr/>
        </p:nvSpPr>
        <p:spPr>
          <a:xfrm>
            <a:off x="2672558" y="45007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Ellips 44"/>
          <p:cNvSpPr/>
          <p:nvPr/>
        </p:nvSpPr>
        <p:spPr>
          <a:xfrm>
            <a:off x="2563463" y="334322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Ellips 47"/>
          <p:cNvSpPr/>
          <p:nvPr/>
        </p:nvSpPr>
        <p:spPr>
          <a:xfrm>
            <a:off x="4544554" y="3276600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Ellips 48"/>
          <p:cNvSpPr/>
          <p:nvPr/>
        </p:nvSpPr>
        <p:spPr>
          <a:xfrm>
            <a:off x="1487199" y="27186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Ellips 49"/>
          <p:cNvSpPr/>
          <p:nvPr/>
        </p:nvSpPr>
        <p:spPr>
          <a:xfrm>
            <a:off x="1603553" y="2956647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Ellips 50"/>
          <p:cNvSpPr/>
          <p:nvPr/>
        </p:nvSpPr>
        <p:spPr>
          <a:xfrm>
            <a:off x="1302230" y="239407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Ellips 51"/>
          <p:cNvSpPr/>
          <p:nvPr/>
        </p:nvSpPr>
        <p:spPr>
          <a:xfrm>
            <a:off x="3689938" y="2920854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Ellips 52"/>
          <p:cNvSpPr/>
          <p:nvPr/>
        </p:nvSpPr>
        <p:spPr>
          <a:xfrm>
            <a:off x="3582878" y="2692254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Ellips 53"/>
          <p:cNvSpPr/>
          <p:nvPr/>
        </p:nvSpPr>
        <p:spPr>
          <a:xfrm>
            <a:off x="3439693" y="2382921"/>
            <a:ext cx="4572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Ellips 54"/>
          <p:cNvSpPr/>
          <p:nvPr/>
        </p:nvSpPr>
        <p:spPr>
          <a:xfrm>
            <a:off x="5273658" y="465310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Ellips 55"/>
          <p:cNvSpPr/>
          <p:nvPr/>
        </p:nvSpPr>
        <p:spPr>
          <a:xfrm>
            <a:off x="2824958" y="46531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Ellips 56"/>
          <p:cNvSpPr/>
          <p:nvPr/>
        </p:nvSpPr>
        <p:spPr>
          <a:xfrm>
            <a:off x="2579792" y="38911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Ellips 57"/>
          <p:cNvSpPr/>
          <p:nvPr/>
        </p:nvSpPr>
        <p:spPr>
          <a:xfrm>
            <a:off x="2732192" y="40435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Ellips 58"/>
          <p:cNvSpPr/>
          <p:nvPr/>
        </p:nvSpPr>
        <p:spPr>
          <a:xfrm>
            <a:off x="2884592" y="41959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Ellips 59"/>
          <p:cNvSpPr/>
          <p:nvPr/>
        </p:nvSpPr>
        <p:spPr>
          <a:xfrm>
            <a:off x="3036992" y="43483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Ellips 60"/>
          <p:cNvSpPr/>
          <p:nvPr/>
        </p:nvSpPr>
        <p:spPr>
          <a:xfrm>
            <a:off x="3189392" y="45007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Ellips 61"/>
          <p:cNvSpPr/>
          <p:nvPr/>
        </p:nvSpPr>
        <p:spPr>
          <a:xfrm>
            <a:off x="3341792" y="46531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Ellips 62"/>
          <p:cNvSpPr/>
          <p:nvPr/>
        </p:nvSpPr>
        <p:spPr>
          <a:xfrm>
            <a:off x="3494192" y="480550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Ellips 63"/>
          <p:cNvSpPr/>
          <p:nvPr/>
        </p:nvSpPr>
        <p:spPr>
          <a:xfrm>
            <a:off x="4988738" y="37917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Ellips 64"/>
          <p:cNvSpPr/>
          <p:nvPr/>
        </p:nvSpPr>
        <p:spPr>
          <a:xfrm>
            <a:off x="5141138" y="39441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Ellips 65"/>
          <p:cNvSpPr/>
          <p:nvPr/>
        </p:nvSpPr>
        <p:spPr>
          <a:xfrm>
            <a:off x="5293538" y="40965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Ellips 66"/>
          <p:cNvSpPr/>
          <p:nvPr/>
        </p:nvSpPr>
        <p:spPr>
          <a:xfrm>
            <a:off x="5445938" y="42489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Ellips 67"/>
          <p:cNvSpPr/>
          <p:nvPr/>
        </p:nvSpPr>
        <p:spPr>
          <a:xfrm>
            <a:off x="5598338" y="44013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Ellips 68"/>
          <p:cNvSpPr/>
          <p:nvPr/>
        </p:nvSpPr>
        <p:spPr>
          <a:xfrm>
            <a:off x="5750738" y="45537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Ellips 69"/>
          <p:cNvSpPr/>
          <p:nvPr/>
        </p:nvSpPr>
        <p:spPr>
          <a:xfrm>
            <a:off x="5903138" y="470611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72" name="Group 3">
            <a:extLst>
              <a:ext uri="{FF2B5EF4-FFF2-40B4-BE49-F238E27FC236}">
                <a16:creationId xmlns:a16="http://schemas.microsoft.com/office/drawing/2014/main" xmlns="" id="{D2F07FA6-CFD2-4EFA-A833-44161A1FC9AE}"/>
              </a:ext>
            </a:extLst>
          </p:cNvPr>
          <p:cNvGrpSpPr/>
          <p:nvPr/>
        </p:nvGrpSpPr>
        <p:grpSpPr>
          <a:xfrm>
            <a:off x="7401781" y="1707674"/>
            <a:ext cx="3589437" cy="3340759"/>
            <a:chOff x="2393580" y="3703478"/>
            <a:chExt cx="3589437" cy="3340759"/>
          </a:xfrm>
        </p:grpSpPr>
        <p:grpSp>
          <p:nvGrpSpPr>
            <p:cNvPr id="73" name="Group 2">
              <a:extLst>
                <a:ext uri="{FF2B5EF4-FFF2-40B4-BE49-F238E27FC236}">
                  <a16:creationId xmlns:a16="http://schemas.microsoft.com/office/drawing/2014/main" xmlns="" id="{D03A46D8-E71A-4A17-A7EF-F6513B4B8FEB}"/>
                </a:ext>
              </a:extLst>
            </p:cNvPr>
            <p:cNvGrpSpPr/>
            <p:nvPr/>
          </p:nvGrpSpPr>
          <p:grpSpPr>
            <a:xfrm>
              <a:off x="2571303" y="5306900"/>
              <a:ext cx="1760000" cy="1603422"/>
              <a:chOff x="5819769" y="3739574"/>
              <a:chExt cx="1760000" cy="1603422"/>
            </a:xfrm>
          </p:grpSpPr>
          <p:pic>
            <p:nvPicPr>
              <p:cNvPr id="85" name="Picture 36">
                <a:extLst>
                  <a:ext uri="{FF2B5EF4-FFF2-40B4-BE49-F238E27FC236}">
                    <a16:creationId xmlns:a16="http://schemas.microsoft.com/office/drawing/2014/main" xmlns="" id="{2D2BD6F3-2424-4520-86C8-1BACA0EF5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9769" y="3902996"/>
                <a:ext cx="1760000" cy="1440000"/>
              </a:xfrm>
              <a:prstGeom prst="rect">
                <a:avLst/>
              </a:prstGeom>
            </p:spPr>
          </p:pic>
          <p:sp>
            <p:nvSpPr>
              <p:cNvPr id="86" name="TextBox 39">
                <a:extLst>
                  <a:ext uri="{FF2B5EF4-FFF2-40B4-BE49-F238E27FC236}">
                    <a16:creationId xmlns:a16="http://schemas.microsoft.com/office/drawing/2014/main" xmlns="" id="{AAC1DA8B-9C08-48E8-A97F-4475E492741C}"/>
                  </a:ext>
                </a:extLst>
              </p:cNvPr>
              <p:cNvSpPr txBox="1"/>
              <p:nvPr/>
            </p:nvSpPr>
            <p:spPr>
              <a:xfrm>
                <a:off x="6453243" y="3739574"/>
                <a:ext cx="9781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Myeloid cells</a:t>
                </a:r>
                <a:endParaRPr lang="en-US" sz="10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40">
              <a:extLst>
                <a:ext uri="{FF2B5EF4-FFF2-40B4-BE49-F238E27FC236}">
                  <a16:creationId xmlns:a16="http://schemas.microsoft.com/office/drawing/2014/main" xmlns="" id="{D5EA48C0-0EDC-4E20-9DC8-A8DB2F5EC0D9}"/>
                </a:ext>
              </a:extLst>
            </p:cNvPr>
            <p:cNvGrpSpPr/>
            <p:nvPr/>
          </p:nvGrpSpPr>
          <p:grpSpPr>
            <a:xfrm>
              <a:off x="3586316" y="6918237"/>
              <a:ext cx="2396701" cy="126000"/>
              <a:chOff x="3219228" y="3860774"/>
              <a:chExt cx="2396701" cy="126000"/>
            </a:xfrm>
          </p:grpSpPr>
          <p:pic>
            <p:nvPicPr>
              <p:cNvPr id="81" name="Picture 42">
                <a:extLst>
                  <a:ext uri="{FF2B5EF4-FFF2-40B4-BE49-F238E27FC236}">
                    <a16:creationId xmlns:a16="http://schemas.microsoft.com/office/drawing/2014/main" xmlns="" id="{6DB6F5AB-A749-488A-B421-E1EC2B21A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783" t="64815" r="6589" b="24591"/>
              <a:stretch/>
            </p:blipFill>
            <p:spPr>
              <a:xfrm>
                <a:off x="4388712" y="3860774"/>
                <a:ext cx="743706" cy="126000"/>
              </a:xfrm>
              <a:prstGeom prst="rect">
                <a:avLst/>
              </a:prstGeom>
            </p:spPr>
          </p:pic>
          <p:pic>
            <p:nvPicPr>
              <p:cNvPr id="82" name="Picture 43">
                <a:extLst>
                  <a:ext uri="{FF2B5EF4-FFF2-40B4-BE49-F238E27FC236}">
                    <a16:creationId xmlns:a16="http://schemas.microsoft.com/office/drawing/2014/main" xmlns="" id="{49B2CFBF-08C6-414E-8A1F-AF50AF7944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783" t="79286" r="17305" b="10120"/>
              <a:stretch/>
            </p:blipFill>
            <p:spPr>
              <a:xfrm>
                <a:off x="5132418" y="3860774"/>
                <a:ext cx="483511" cy="126000"/>
              </a:xfrm>
              <a:prstGeom prst="rect">
                <a:avLst/>
              </a:prstGeom>
            </p:spPr>
          </p:pic>
          <p:pic>
            <p:nvPicPr>
              <p:cNvPr id="83" name="Picture 44">
                <a:extLst>
                  <a:ext uri="{FF2B5EF4-FFF2-40B4-BE49-F238E27FC236}">
                    <a16:creationId xmlns:a16="http://schemas.microsoft.com/office/drawing/2014/main" xmlns="" id="{1375FD2C-11EB-4234-BFC8-42EAC55EFF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624" t="49873" r="2692" b="39559"/>
              <a:stretch/>
            </p:blipFill>
            <p:spPr>
              <a:xfrm>
                <a:off x="3545074" y="3860774"/>
                <a:ext cx="844318" cy="126000"/>
              </a:xfrm>
              <a:prstGeom prst="rect">
                <a:avLst/>
              </a:prstGeom>
            </p:spPr>
          </p:pic>
          <p:pic>
            <p:nvPicPr>
              <p:cNvPr id="84" name="Picture 45">
                <a:extLst>
                  <a:ext uri="{FF2B5EF4-FFF2-40B4-BE49-F238E27FC236}">
                    <a16:creationId xmlns:a16="http://schemas.microsoft.com/office/drawing/2014/main" xmlns="" id="{F9D7A19F-2940-4324-B864-B6835AC55F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783" t="33806" r="23798" b="55598"/>
              <a:stretch/>
            </p:blipFill>
            <p:spPr>
              <a:xfrm>
                <a:off x="3219228" y="3860774"/>
                <a:ext cx="325846" cy="126000"/>
              </a:xfrm>
              <a:prstGeom prst="rect">
                <a:avLst/>
              </a:prstGeom>
            </p:spPr>
          </p:pic>
        </p:grpSp>
        <p:pic>
          <p:nvPicPr>
            <p:cNvPr id="75" name="Picture 34">
              <a:extLst>
                <a:ext uri="{FF2B5EF4-FFF2-40B4-BE49-F238E27FC236}">
                  <a16:creationId xmlns:a16="http://schemas.microsoft.com/office/drawing/2014/main" xmlns="" id="{DEA5FA28-8FA1-4F60-8817-8ACA313DB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303" y="3866900"/>
              <a:ext cx="1760000" cy="1440000"/>
            </a:xfrm>
            <a:prstGeom prst="rect">
              <a:avLst/>
            </a:prstGeom>
          </p:spPr>
        </p:pic>
        <p:pic>
          <p:nvPicPr>
            <p:cNvPr id="76" name="Picture 35">
              <a:extLst>
                <a:ext uri="{FF2B5EF4-FFF2-40B4-BE49-F238E27FC236}">
                  <a16:creationId xmlns:a16="http://schemas.microsoft.com/office/drawing/2014/main" xmlns="" id="{8079A89C-7242-4488-9809-D610AF6EE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3017" y="3866900"/>
              <a:ext cx="1760000" cy="1440000"/>
            </a:xfrm>
            <a:prstGeom prst="rect">
              <a:avLst/>
            </a:prstGeom>
          </p:spPr>
        </p:pic>
        <p:sp>
          <p:nvSpPr>
            <p:cNvPr id="77" name="TextBox 37">
              <a:extLst>
                <a:ext uri="{FF2B5EF4-FFF2-40B4-BE49-F238E27FC236}">
                  <a16:creationId xmlns:a16="http://schemas.microsoft.com/office/drawing/2014/main" xmlns="" id="{AB983584-BE91-4D3E-A58F-6F8CF21022AF}"/>
                </a:ext>
              </a:extLst>
            </p:cNvPr>
            <p:cNvSpPr txBox="1"/>
            <p:nvPr/>
          </p:nvSpPr>
          <p:spPr>
            <a:xfrm>
              <a:off x="3387181" y="3703478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B cells</a:t>
              </a:r>
              <a:endParaRPr lang="en-US" sz="10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38">
              <a:extLst>
                <a:ext uri="{FF2B5EF4-FFF2-40B4-BE49-F238E27FC236}">
                  <a16:creationId xmlns:a16="http://schemas.microsoft.com/office/drawing/2014/main" xmlns="" id="{24DD93C4-5458-42DC-AC06-0321F98DC1CB}"/>
                </a:ext>
              </a:extLst>
            </p:cNvPr>
            <p:cNvSpPr txBox="1"/>
            <p:nvPr/>
          </p:nvSpPr>
          <p:spPr>
            <a:xfrm>
              <a:off x="5047308" y="3703478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 cells</a:t>
              </a:r>
              <a:endParaRPr lang="en-US" sz="1000" b="1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41">
              <a:extLst>
                <a:ext uri="{FF2B5EF4-FFF2-40B4-BE49-F238E27FC236}">
                  <a16:creationId xmlns:a16="http://schemas.microsoft.com/office/drawing/2014/main" xmlns="" id="{5A12E415-0493-4E88-839C-7893D890AD7E}"/>
                </a:ext>
              </a:extLst>
            </p:cNvPr>
            <p:cNvSpPr txBox="1"/>
            <p:nvPr/>
          </p:nvSpPr>
          <p:spPr>
            <a:xfrm>
              <a:off x="2393580" y="37034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87" name="Ellips 86"/>
          <p:cNvSpPr/>
          <p:nvPr/>
        </p:nvSpPr>
        <p:spPr>
          <a:xfrm>
            <a:off x="789747" y="3699445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Ellips 87"/>
          <p:cNvSpPr/>
          <p:nvPr/>
        </p:nvSpPr>
        <p:spPr>
          <a:xfrm>
            <a:off x="666723" y="2936083"/>
            <a:ext cx="457200" cy="457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9" name="Ellips 88"/>
          <p:cNvSpPr/>
          <p:nvPr/>
        </p:nvSpPr>
        <p:spPr>
          <a:xfrm>
            <a:off x="5505570" y="37122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0" name="Rak pil 89"/>
          <p:cNvCxnSpPr/>
          <p:nvPr/>
        </p:nvCxnSpPr>
        <p:spPr>
          <a:xfrm>
            <a:off x="6631771" y="3531244"/>
            <a:ext cx="45057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lips 90"/>
          <p:cNvSpPr/>
          <p:nvPr/>
        </p:nvSpPr>
        <p:spPr>
          <a:xfrm>
            <a:off x="5657970" y="38646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Ellips 91"/>
          <p:cNvSpPr/>
          <p:nvPr/>
        </p:nvSpPr>
        <p:spPr>
          <a:xfrm>
            <a:off x="5810370" y="40170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Ellips 92"/>
          <p:cNvSpPr/>
          <p:nvPr/>
        </p:nvSpPr>
        <p:spPr>
          <a:xfrm>
            <a:off x="5962770" y="41694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Ellips 93"/>
          <p:cNvSpPr/>
          <p:nvPr/>
        </p:nvSpPr>
        <p:spPr>
          <a:xfrm>
            <a:off x="6115170" y="43218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Ellips 94"/>
          <p:cNvSpPr/>
          <p:nvPr/>
        </p:nvSpPr>
        <p:spPr>
          <a:xfrm>
            <a:off x="6267570" y="44742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/>
          <p:cNvSpPr/>
          <p:nvPr/>
        </p:nvSpPr>
        <p:spPr>
          <a:xfrm>
            <a:off x="6419970" y="462660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Ellips 96"/>
          <p:cNvSpPr/>
          <p:nvPr/>
        </p:nvSpPr>
        <p:spPr>
          <a:xfrm>
            <a:off x="6135050" y="37652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Ellips 97"/>
          <p:cNvSpPr/>
          <p:nvPr/>
        </p:nvSpPr>
        <p:spPr>
          <a:xfrm>
            <a:off x="6287450" y="39176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Ellips 98"/>
          <p:cNvSpPr/>
          <p:nvPr/>
        </p:nvSpPr>
        <p:spPr>
          <a:xfrm>
            <a:off x="6439850" y="40700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Ellips 99"/>
          <p:cNvSpPr/>
          <p:nvPr/>
        </p:nvSpPr>
        <p:spPr>
          <a:xfrm>
            <a:off x="6592250" y="42224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Ellips 100"/>
          <p:cNvSpPr/>
          <p:nvPr/>
        </p:nvSpPr>
        <p:spPr>
          <a:xfrm>
            <a:off x="6744650" y="43748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Ellips 101"/>
          <p:cNvSpPr/>
          <p:nvPr/>
        </p:nvSpPr>
        <p:spPr>
          <a:xfrm>
            <a:off x="6897050" y="45272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Ellips 102"/>
          <p:cNvSpPr/>
          <p:nvPr/>
        </p:nvSpPr>
        <p:spPr>
          <a:xfrm>
            <a:off x="7049450" y="467961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Ellips 103"/>
          <p:cNvSpPr/>
          <p:nvPr/>
        </p:nvSpPr>
        <p:spPr>
          <a:xfrm>
            <a:off x="2897845" y="37519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Ellips 104"/>
          <p:cNvSpPr/>
          <p:nvPr/>
        </p:nvSpPr>
        <p:spPr>
          <a:xfrm>
            <a:off x="3050245" y="39043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Ellips 105"/>
          <p:cNvSpPr/>
          <p:nvPr/>
        </p:nvSpPr>
        <p:spPr>
          <a:xfrm>
            <a:off x="3202645" y="40567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Ellips 106"/>
          <p:cNvSpPr/>
          <p:nvPr/>
        </p:nvSpPr>
        <p:spPr>
          <a:xfrm>
            <a:off x="3355045" y="42091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Ellips 107"/>
          <p:cNvSpPr/>
          <p:nvPr/>
        </p:nvSpPr>
        <p:spPr>
          <a:xfrm>
            <a:off x="3507445" y="43615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Ellips 108"/>
          <p:cNvSpPr/>
          <p:nvPr/>
        </p:nvSpPr>
        <p:spPr>
          <a:xfrm>
            <a:off x="3659845" y="45139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Ellips 109"/>
          <p:cNvSpPr/>
          <p:nvPr/>
        </p:nvSpPr>
        <p:spPr>
          <a:xfrm>
            <a:off x="3812245" y="46663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Ellips 110"/>
          <p:cNvSpPr/>
          <p:nvPr/>
        </p:nvSpPr>
        <p:spPr>
          <a:xfrm>
            <a:off x="3567079" y="39043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Ellips 111"/>
          <p:cNvSpPr/>
          <p:nvPr/>
        </p:nvSpPr>
        <p:spPr>
          <a:xfrm>
            <a:off x="3719479" y="40567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3" name="Ellips 112"/>
          <p:cNvSpPr/>
          <p:nvPr/>
        </p:nvSpPr>
        <p:spPr>
          <a:xfrm>
            <a:off x="3871879" y="42091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4" name="Ellips 113"/>
          <p:cNvSpPr/>
          <p:nvPr/>
        </p:nvSpPr>
        <p:spPr>
          <a:xfrm>
            <a:off x="4024279" y="43615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Ellips 114"/>
          <p:cNvSpPr/>
          <p:nvPr/>
        </p:nvSpPr>
        <p:spPr>
          <a:xfrm>
            <a:off x="4176679" y="45139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Ellips 115"/>
          <p:cNvSpPr/>
          <p:nvPr/>
        </p:nvSpPr>
        <p:spPr>
          <a:xfrm>
            <a:off x="4329079" y="46663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Ellips 116"/>
          <p:cNvSpPr/>
          <p:nvPr/>
        </p:nvSpPr>
        <p:spPr>
          <a:xfrm>
            <a:off x="4481479" y="481876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28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Type</a:t>
            </a:r>
            <a:r>
              <a:rPr lang="sv-SE" b="1" dirty="0" smtClean="0"/>
              <a:t> of data (</a:t>
            </a:r>
            <a:r>
              <a:rPr lang="sv-SE" b="1" dirty="0" err="1" smtClean="0"/>
              <a:t>limited</a:t>
            </a:r>
            <a:r>
              <a:rPr lang="sv-SE" b="1" dirty="0" smtClean="0"/>
              <a:t> </a:t>
            </a:r>
            <a:r>
              <a:rPr lang="sv-SE" b="1" dirty="0" err="1" smtClean="0"/>
              <a:t>clone</a:t>
            </a:r>
            <a:r>
              <a:rPr lang="sv-SE" b="1" dirty="0" smtClean="0"/>
              <a:t> </a:t>
            </a:r>
            <a:r>
              <a:rPr lang="sv-SE" b="1" dirty="0" err="1" smtClean="0"/>
              <a:t>numbers</a:t>
            </a:r>
            <a:r>
              <a:rPr lang="sv-SE" b="1" dirty="0" smtClean="0"/>
              <a:t>, </a:t>
            </a:r>
            <a:r>
              <a:rPr lang="sv-SE" b="1" dirty="0" err="1" smtClean="0"/>
              <a:t>approx</a:t>
            </a:r>
            <a:r>
              <a:rPr lang="sv-SE" b="1" dirty="0" smtClean="0"/>
              <a:t> 100-200 or so; total </a:t>
            </a:r>
            <a:r>
              <a:rPr lang="sv-SE" b="1" dirty="0" err="1" smtClean="0"/>
              <a:t>approx</a:t>
            </a:r>
            <a:r>
              <a:rPr lang="sv-SE" b="1" dirty="0" smtClean="0"/>
              <a:t> 14,000 cells)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 smtClean="0"/>
              <a:t>Single</a:t>
            </a:r>
            <a:r>
              <a:rPr lang="sv-SE" dirty="0" smtClean="0"/>
              <a:t> cell </a:t>
            </a:r>
            <a:r>
              <a:rPr lang="sv-SE" dirty="0" err="1" smtClean="0"/>
              <a:t>multiome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ATAC-seq</a:t>
            </a:r>
          </a:p>
          <a:p>
            <a:pPr lvl="1"/>
            <a:r>
              <a:rPr lang="sv-SE" dirty="0" smtClean="0"/>
              <a:t>RNA-</a:t>
            </a:r>
            <a:r>
              <a:rPr lang="sv-SE" dirty="0" err="1" smtClean="0"/>
              <a:t>seq</a:t>
            </a:r>
            <a:endParaRPr lang="sv-SE" dirty="0" smtClean="0"/>
          </a:p>
          <a:p>
            <a:r>
              <a:rPr lang="sv-SE" i="1" dirty="0" err="1" smtClean="0"/>
              <a:t>Expressed</a:t>
            </a:r>
            <a:r>
              <a:rPr lang="sv-SE" i="1" dirty="0" smtClean="0"/>
              <a:t> </a:t>
            </a:r>
            <a:r>
              <a:rPr lang="sv-SE" i="1" dirty="0" err="1" smtClean="0"/>
              <a:t>barcodes</a:t>
            </a:r>
            <a:r>
              <a:rPr lang="sv-SE" i="1" dirty="0" smtClean="0"/>
              <a:t> (</a:t>
            </a:r>
            <a:r>
              <a:rPr lang="sv-SE" i="1" dirty="0" err="1" smtClean="0"/>
              <a:t>introduced</a:t>
            </a:r>
            <a:r>
              <a:rPr lang="sv-SE" i="1" dirty="0" smtClean="0"/>
              <a:t> w </a:t>
            </a:r>
            <a:r>
              <a:rPr lang="sv-SE" i="1" dirty="0" err="1" smtClean="0"/>
              <a:t>lentivirus</a:t>
            </a:r>
            <a:r>
              <a:rPr lang="sv-SE" i="1" dirty="0" smtClean="0"/>
              <a:t>, </a:t>
            </a:r>
            <a:r>
              <a:rPr lang="sv-SE" i="1" dirty="0" err="1" smtClean="0"/>
              <a:t>expressed</a:t>
            </a:r>
            <a:r>
              <a:rPr lang="sv-SE" i="1" dirty="0" smtClean="0"/>
              <a:t> at RNA </a:t>
            </a:r>
            <a:r>
              <a:rPr lang="sv-SE" i="1" dirty="0" err="1" smtClean="0"/>
              <a:t>level</a:t>
            </a:r>
            <a:r>
              <a:rPr lang="sv-SE" i="1" dirty="0" smtClean="0"/>
              <a:t>)</a:t>
            </a:r>
          </a:p>
          <a:p>
            <a:r>
              <a:rPr lang="sv-SE" i="1" dirty="0" err="1" smtClean="0"/>
              <a:t>Two</a:t>
            </a:r>
            <a:r>
              <a:rPr lang="sv-SE" i="1" dirty="0" smtClean="0"/>
              <a:t> </a:t>
            </a:r>
            <a:r>
              <a:rPr lang="sv-SE" i="1" dirty="0" err="1" smtClean="0"/>
              <a:t>libraries</a:t>
            </a:r>
            <a:r>
              <a:rPr lang="sv-SE" i="1" dirty="0" smtClean="0"/>
              <a:t>: </a:t>
            </a:r>
            <a:r>
              <a:rPr lang="sv-SE" i="1" dirty="0" err="1" smtClean="0"/>
              <a:t>one</a:t>
            </a:r>
            <a:r>
              <a:rPr lang="sv-SE" i="1" dirty="0" smtClean="0"/>
              <a:t> with the minor populations of cells </a:t>
            </a:r>
            <a:r>
              <a:rPr lang="sv-SE" i="1" dirty="0" err="1" smtClean="0"/>
              <a:t>that</a:t>
            </a:r>
            <a:r>
              <a:rPr lang="sv-SE" i="1" dirty="0" smtClean="0"/>
              <a:t> </a:t>
            </a:r>
            <a:r>
              <a:rPr lang="sv-SE" i="1" dirty="0" err="1" smtClean="0"/>
              <a:t>can</a:t>
            </a:r>
            <a:r>
              <a:rPr lang="sv-SE" i="1" dirty="0" smtClean="0"/>
              <a:t> support </a:t>
            </a:r>
            <a:r>
              <a:rPr lang="sv-SE" i="1" dirty="0" err="1" smtClean="0"/>
              <a:t>reconstitution</a:t>
            </a:r>
            <a:r>
              <a:rPr lang="sv-SE" i="1" dirty="0" smtClean="0"/>
              <a:t> in vivo (</a:t>
            </a:r>
            <a:r>
              <a:rPr lang="sv-SE" i="1" dirty="0" err="1" smtClean="0"/>
              <a:t>approx</a:t>
            </a:r>
            <a:r>
              <a:rPr lang="sv-SE" i="1" dirty="0" smtClean="0"/>
              <a:t> 5,000 cells), </a:t>
            </a:r>
            <a:r>
              <a:rPr lang="sv-SE" i="1" dirty="0" err="1" smtClean="0"/>
              <a:t>one</a:t>
            </a:r>
            <a:r>
              <a:rPr lang="sv-SE" i="1" dirty="0" smtClean="0"/>
              <a:t> </a:t>
            </a:r>
            <a:r>
              <a:rPr lang="sv-SE" i="1" dirty="0" err="1" smtClean="0"/>
              <a:t>containing</a:t>
            </a:r>
            <a:r>
              <a:rPr lang="sv-SE" i="1" dirty="0" smtClean="0"/>
              <a:t> all cells (</a:t>
            </a:r>
            <a:r>
              <a:rPr lang="sv-SE" i="1" dirty="0" err="1" smtClean="0"/>
              <a:t>approx</a:t>
            </a:r>
            <a:r>
              <a:rPr lang="sv-SE" i="1" dirty="0" smtClean="0"/>
              <a:t> 9,000 cells)</a:t>
            </a:r>
          </a:p>
          <a:p>
            <a:pPr lvl="1"/>
            <a:r>
              <a:rPr lang="sv-SE" i="1" dirty="0" smtClean="0"/>
              <a:t>The </a:t>
            </a:r>
            <a:r>
              <a:rPr lang="sv-SE" i="1" dirty="0" err="1" smtClean="0"/>
              <a:t>underlying</a:t>
            </a:r>
            <a:r>
              <a:rPr lang="sv-SE" i="1" dirty="0" smtClean="0"/>
              <a:t> </a:t>
            </a:r>
            <a:r>
              <a:rPr lang="sv-SE" i="1" dirty="0" err="1" smtClean="0"/>
              <a:t>reason</a:t>
            </a:r>
            <a:r>
              <a:rPr lang="sv-SE" i="1" dirty="0" smtClean="0"/>
              <a:t> </a:t>
            </a:r>
            <a:r>
              <a:rPr lang="sv-SE" i="1" dirty="0" err="1" smtClean="0"/>
              <a:t>was</a:t>
            </a:r>
            <a:r>
              <a:rPr lang="sv-SE" i="1" dirty="0" smtClean="0"/>
              <a:t> to </a:t>
            </a:r>
            <a:r>
              <a:rPr lang="sv-SE" i="1" dirty="0" err="1" smtClean="0"/>
              <a:t>enrich</a:t>
            </a:r>
            <a:r>
              <a:rPr lang="sv-SE" i="1" dirty="0" smtClean="0"/>
              <a:t> for the rare cells as </a:t>
            </a:r>
            <a:r>
              <a:rPr lang="sv-SE" i="1" dirty="0" err="1" smtClean="0"/>
              <a:t>these</a:t>
            </a:r>
            <a:r>
              <a:rPr lang="sv-SE" i="1" dirty="0" smtClean="0"/>
              <a:t> </a:t>
            </a:r>
            <a:r>
              <a:rPr lang="sv-SE" i="1" dirty="0" err="1" smtClean="0"/>
              <a:t>are</a:t>
            </a:r>
            <a:r>
              <a:rPr lang="sv-SE" i="1" dirty="0" smtClean="0"/>
              <a:t> the cells </a:t>
            </a:r>
            <a:r>
              <a:rPr lang="sv-SE" i="1" dirty="0" err="1" smtClean="0"/>
              <a:t>we</a:t>
            </a:r>
            <a:r>
              <a:rPr lang="sv-SE" i="1" dirty="0" smtClean="0"/>
              <a:t> </a:t>
            </a:r>
            <a:r>
              <a:rPr lang="sv-SE" i="1" dirty="0" err="1" smtClean="0"/>
              <a:t>tend</a:t>
            </a:r>
            <a:r>
              <a:rPr lang="sv-SE" i="1" dirty="0" smtClean="0"/>
              <a:t> to focus on</a:t>
            </a:r>
          </a:p>
          <a:p>
            <a:pPr lvl="1"/>
            <a:r>
              <a:rPr lang="sv-SE" i="1" dirty="0" smtClean="0"/>
              <a:t>The </a:t>
            </a:r>
            <a:r>
              <a:rPr lang="sv-SE" i="1" dirty="0" err="1" smtClean="0"/>
              <a:t>aim</a:t>
            </a:r>
            <a:r>
              <a:rPr lang="sv-SE" i="1" dirty="0" smtClean="0"/>
              <a:t> is to pool the </a:t>
            </a:r>
            <a:r>
              <a:rPr lang="sv-SE" i="1" dirty="0" err="1" smtClean="0"/>
              <a:t>two</a:t>
            </a:r>
            <a:r>
              <a:rPr lang="sv-SE" i="1" dirty="0" smtClean="0"/>
              <a:t> </a:t>
            </a:r>
            <a:r>
              <a:rPr lang="sv-SE" i="1" dirty="0" err="1" smtClean="0"/>
              <a:t>libraries</a:t>
            </a:r>
            <a:r>
              <a:rPr lang="sv-SE" i="1" dirty="0" smtClean="0"/>
              <a:t> and </a:t>
            </a:r>
            <a:r>
              <a:rPr lang="sv-SE" i="1" dirty="0" err="1" smtClean="0"/>
              <a:t>conduct</a:t>
            </a:r>
            <a:r>
              <a:rPr lang="sv-SE" i="1" dirty="0" smtClean="0"/>
              <a:t> </a:t>
            </a:r>
            <a:r>
              <a:rPr lang="sv-SE" i="1" dirty="0" err="1" smtClean="0"/>
              <a:t>analysis</a:t>
            </a:r>
            <a:r>
              <a:rPr lang="sv-SE" i="1" dirty="0" smtClean="0"/>
              <a:t> on the joint/</a:t>
            </a:r>
            <a:r>
              <a:rPr lang="sv-SE" i="1" dirty="0" err="1" smtClean="0"/>
              <a:t>pooled</a:t>
            </a:r>
            <a:r>
              <a:rPr lang="sv-SE" i="1" dirty="0" smtClean="0"/>
              <a:t> data</a:t>
            </a:r>
            <a:endParaRPr lang="sv-SE" i="1" dirty="0"/>
          </a:p>
        </p:txBody>
      </p:sp>
      <p:sp>
        <p:nvSpPr>
          <p:cNvPr id="4" name="textruta 3"/>
          <p:cNvSpPr txBox="1"/>
          <p:nvPr/>
        </p:nvSpPr>
        <p:spPr>
          <a:xfrm>
            <a:off x="909467" y="6176963"/>
            <a:ext cx="576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</a:rPr>
              <a:t>Data </a:t>
            </a:r>
            <a:r>
              <a:rPr lang="sv-SE" dirty="0" err="1" smtClean="0">
                <a:solidFill>
                  <a:srgbClr val="FF0000"/>
                </a:solidFill>
              </a:rPr>
              <a:t>quality</a:t>
            </a:r>
            <a:r>
              <a:rPr lang="sv-SE" dirty="0" smtClean="0">
                <a:solidFill>
                  <a:srgbClr val="FF0000"/>
                </a:solidFill>
              </a:rPr>
              <a:t>? </a:t>
            </a:r>
            <a:r>
              <a:rPr lang="sv-SE" dirty="0" err="1" smtClean="0">
                <a:solidFill>
                  <a:srgbClr val="FF0000"/>
                </a:solidFill>
              </a:rPr>
              <a:t>Indication</a:t>
            </a:r>
            <a:r>
              <a:rPr lang="sv-SE" dirty="0" smtClean="0">
                <a:solidFill>
                  <a:srgbClr val="FF0000"/>
                </a:solidFill>
              </a:rPr>
              <a:t> of </a:t>
            </a:r>
            <a:r>
              <a:rPr lang="sv-SE" dirty="0" err="1" smtClean="0">
                <a:solidFill>
                  <a:srgbClr val="FF0000"/>
                </a:solidFill>
              </a:rPr>
              <a:t>low</a:t>
            </a:r>
            <a:r>
              <a:rPr lang="sv-SE" dirty="0" smtClean="0">
                <a:solidFill>
                  <a:srgbClr val="FF0000"/>
                </a:solidFill>
              </a:rPr>
              <a:t> RNA </a:t>
            </a:r>
            <a:r>
              <a:rPr lang="sv-SE" dirty="0" err="1" smtClean="0">
                <a:solidFill>
                  <a:srgbClr val="FF0000"/>
                </a:solidFill>
              </a:rPr>
              <a:t>count</a:t>
            </a:r>
            <a:r>
              <a:rPr lang="sv-SE" dirty="0" smtClean="0">
                <a:solidFill>
                  <a:srgbClr val="FF0000"/>
                </a:solidFill>
              </a:rPr>
              <a:t>, </a:t>
            </a:r>
            <a:r>
              <a:rPr lang="sv-SE" dirty="0" err="1" smtClean="0">
                <a:solidFill>
                  <a:srgbClr val="FF0000"/>
                </a:solidFill>
              </a:rPr>
              <a:t>sequence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  <a:r>
              <a:rPr lang="sv-SE" dirty="0" err="1" smtClean="0">
                <a:solidFill>
                  <a:srgbClr val="FF0000"/>
                </a:solidFill>
              </a:rPr>
              <a:t>more</a:t>
            </a:r>
            <a:r>
              <a:rPr lang="sv-SE" dirty="0" smtClean="0">
                <a:solidFill>
                  <a:srgbClr val="FF0000"/>
                </a:solidFill>
              </a:rPr>
              <a:t>?</a:t>
            </a: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err="1" smtClean="0"/>
              <a:t>Why</a:t>
            </a:r>
            <a:r>
              <a:rPr lang="sv-SE" b="1" dirty="0" smtClean="0"/>
              <a:t>?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Hematopoiesis traditionally evaluated by transplantation</a:t>
            </a:r>
          </a:p>
          <a:p>
            <a:pPr lvl="1"/>
            <a:r>
              <a:rPr lang="en-US" dirty="0" smtClean="0"/>
              <a:t>Isolate HSCs </a:t>
            </a:r>
            <a:r>
              <a:rPr lang="en-US" dirty="0" smtClean="0">
                <a:sym typeface="Wingdings"/>
              </a:rPr>
              <a:t> Transplant  </a:t>
            </a:r>
            <a:r>
              <a:rPr lang="en-US" dirty="0" smtClean="0"/>
              <a:t>Wait long time until different blood cells have formed</a:t>
            </a:r>
          </a:p>
          <a:p>
            <a:r>
              <a:rPr lang="en-US" dirty="0" smtClean="0"/>
              <a:t>Physiologically relevant, but difficult to place in time when molecular events happen that changes the identify of cells</a:t>
            </a:r>
          </a:p>
          <a:p>
            <a:pPr lvl="1"/>
            <a:r>
              <a:rPr lang="en-US" i="1" dirty="0" smtClean="0"/>
              <a:t>What are the changes?</a:t>
            </a:r>
          </a:p>
          <a:p>
            <a:pPr lvl="1"/>
            <a:r>
              <a:rPr lang="en-US" i="1" dirty="0" smtClean="0"/>
              <a:t>In vivo system theoretically introduces more “unknowns” (contribution of factors that we cannot evaluate such as influence of other cells, serum factors et c)</a:t>
            </a:r>
          </a:p>
          <a:p>
            <a:endParaRPr lang="en-US" dirty="0" smtClean="0"/>
          </a:p>
          <a:p>
            <a:r>
              <a:rPr lang="en-US" dirty="0" smtClean="0"/>
              <a:t>A more rapid ”hematopoiesis-in-a-dish” would allow for more rapid evaluation of perturbations (inhibitors et c)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0075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365</Words>
  <Application>Microsoft Macintosh PowerPoint</Application>
  <PresentationFormat>Bredbild</PresentationFormat>
  <Paragraphs>89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Office-tema</vt:lpstr>
      <vt:lpstr>Meeting with Rasmus and Caroline, Sep 1 2021</vt:lpstr>
      <vt:lpstr>What we try to visualize</vt:lpstr>
      <vt:lpstr>An alternative approach</vt:lpstr>
      <vt:lpstr>Heterogeneity of cultures</vt:lpstr>
      <vt:lpstr>Type of data (limited clone numbers, approx 100-200 or so; total approx 14,000 cells)</vt:lpstr>
      <vt:lpstr>Why?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Microsoft Office-användare</dc:creator>
  <cp:lastModifiedBy>Microsoft Office-användare</cp:lastModifiedBy>
  <cp:revision>17</cp:revision>
  <dcterms:created xsi:type="dcterms:W3CDTF">2021-08-31T08:09:06Z</dcterms:created>
  <dcterms:modified xsi:type="dcterms:W3CDTF">2021-09-01T07:54:38Z</dcterms:modified>
</cp:coreProperties>
</file>