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e4127df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e4127df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47fbf626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47fbf626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47fbf62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47fbf62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e4127dfa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e4127dfa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44409ac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44409ac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e4127df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e4127df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e4127dfa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e4127dfa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e4127dfa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e4127dfa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e4127dfa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e4127dfa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e4127dfa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e4127dfa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e4127dfa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e4127dfa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44409ac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44409ac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47fbf626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47fbf626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 Id="rId4" Type="http://schemas.openxmlformats.org/officeDocument/2006/relationships/image" Target="../media/image2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8.jpg"/><Relationship Id="rId13" Type="http://schemas.openxmlformats.org/officeDocument/2006/relationships/image" Target="../media/image10.png"/><Relationship Id="rId12"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jpg"/><Relationship Id="rId9"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 TargetMode="External"/><Relationship Id="rId4" Type="http://schemas.openxmlformats.org/officeDocument/2006/relationships/hyperlink" Target="https://www.chronicle.com/" TargetMode="External"/><Relationship Id="rId5" Type="http://schemas.openxmlformats.org/officeDocument/2006/relationships/hyperlink" Target="https://www.tuitiontracker.org/" TargetMode="External"/><Relationship Id="rId6" Type="http://schemas.openxmlformats.org/officeDocument/2006/relationships/hyperlink" Target="https://www.payscale.com/" TargetMode="External"/><Relationship Id="rId7" Type="http://schemas.openxmlformats.org/officeDocument/2006/relationships/hyperlink" Target="https://www.census.gov/geographies/reference-maps/2010/geo/2010-census-regions-and-divisions-of-the-united-stat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mt="45000"/>
          </a:blip>
          <a:srcRect b="0" l="-22723" r="39487" t="0"/>
          <a:stretch/>
        </p:blipFill>
        <p:spPr>
          <a:xfrm>
            <a:off x="-1764675" y="0"/>
            <a:ext cx="6423849" cy="5143501"/>
          </a:xfrm>
          <a:prstGeom prst="rect">
            <a:avLst/>
          </a:prstGeom>
          <a:noFill/>
          <a:ln>
            <a:noFill/>
          </a:ln>
        </p:spPr>
      </p:pic>
      <p:pic>
        <p:nvPicPr>
          <p:cNvPr id="60" name="Google Shape;60;p13"/>
          <p:cNvPicPr preferRelativeResize="0"/>
          <p:nvPr/>
        </p:nvPicPr>
        <p:blipFill rotWithShape="1">
          <a:blip r:embed="rId4">
            <a:alphaModFix amt="45000"/>
          </a:blip>
          <a:srcRect b="0" l="41425" r="-40435" t="1127"/>
          <a:stretch/>
        </p:blipFill>
        <p:spPr>
          <a:xfrm>
            <a:off x="4572000" y="0"/>
            <a:ext cx="7728123" cy="5143501"/>
          </a:xfrm>
          <a:prstGeom prst="rect">
            <a:avLst/>
          </a:prstGeom>
          <a:noFill/>
          <a:ln>
            <a:noFill/>
          </a:ln>
        </p:spPr>
      </p:pic>
      <p:sp>
        <p:nvSpPr>
          <p:cNvPr id="61" name="Google Shape;61;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600"/>
              <a:t>College Costs and Career Pay</a:t>
            </a:r>
            <a:endParaRPr b="1" sz="4300"/>
          </a:p>
        </p:txBody>
      </p:sp>
      <p:sp>
        <p:nvSpPr>
          <p:cNvPr id="62" name="Google Shape;62;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Data to Find the Balance</a:t>
            </a:r>
            <a:endParaRPr b="1">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Model Training and Testing</a:t>
            </a:r>
            <a:endParaRPr/>
          </a:p>
          <a:p>
            <a:pPr indent="0" lvl="0" marL="0" rtl="0" algn="l">
              <a:lnSpc>
                <a:spcPct val="115000"/>
              </a:lnSpc>
              <a:spcBef>
                <a:spcPts val="0"/>
              </a:spcBef>
              <a:spcAft>
                <a:spcPts val="1200"/>
              </a:spcAft>
              <a:buNone/>
            </a:pPr>
            <a:r>
              <a:t/>
            </a:r>
            <a:endParaRPr/>
          </a:p>
        </p:txBody>
      </p:sp>
      <p:sp>
        <p:nvSpPr>
          <p:cNvPr id="134" name="Google Shape;134;p22"/>
          <p:cNvSpPr txBox="1"/>
          <p:nvPr>
            <p:ph idx="1" type="body"/>
          </p:nvPr>
        </p:nvSpPr>
        <p:spPr>
          <a:xfrm>
            <a:off x="311700" y="955150"/>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pic>
        <p:nvPicPr>
          <p:cNvPr id="135" name="Google Shape;135;p22"/>
          <p:cNvPicPr preferRelativeResize="0"/>
          <p:nvPr/>
        </p:nvPicPr>
        <p:blipFill>
          <a:blip r:embed="rId3">
            <a:alphaModFix/>
          </a:blip>
          <a:stretch>
            <a:fillRect/>
          </a:stretch>
        </p:blipFill>
        <p:spPr>
          <a:xfrm>
            <a:off x="206075" y="2571750"/>
            <a:ext cx="2751151" cy="1485875"/>
          </a:xfrm>
          <a:prstGeom prst="rect">
            <a:avLst/>
          </a:prstGeom>
          <a:noFill/>
          <a:ln>
            <a:noFill/>
          </a:ln>
        </p:spPr>
      </p:pic>
      <p:sp>
        <p:nvSpPr>
          <p:cNvPr id="136" name="Google Shape;136;p22"/>
          <p:cNvSpPr txBox="1"/>
          <p:nvPr/>
        </p:nvSpPr>
        <p:spPr>
          <a:xfrm>
            <a:off x="206000" y="2211600"/>
            <a:ext cx="27513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Linear Regression </a:t>
            </a:r>
            <a:endParaRPr sz="1500">
              <a:solidFill>
                <a:schemeClr val="accent3"/>
              </a:solidFill>
              <a:latin typeface="Roboto"/>
              <a:ea typeface="Roboto"/>
              <a:cs typeface="Roboto"/>
              <a:sym typeface="Roboto"/>
            </a:endParaRPr>
          </a:p>
        </p:txBody>
      </p:sp>
      <p:sp>
        <p:nvSpPr>
          <p:cNvPr id="137" name="Google Shape;137;p22"/>
          <p:cNvSpPr txBox="1"/>
          <p:nvPr/>
        </p:nvSpPr>
        <p:spPr>
          <a:xfrm>
            <a:off x="5004575" y="2897100"/>
            <a:ext cx="318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Balanced Random Forest Classifier</a:t>
            </a:r>
            <a:endParaRPr sz="1500">
              <a:solidFill>
                <a:schemeClr val="accent3"/>
              </a:solidFill>
              <a:latin typeface="Roboto"/>
              <a:ea typeface="Roboto"/>
              <a:cs typeface="Roboto"/>
              <a:sym typeface="Roboto"/>
            </a:endParaRPr>
          </a:p>
        </p:txBody>
      </p:sp>
      <p:sp>
        <p:nvSpPr>
          <p:cNvPr id="138" name="Google Shape;138;p22"/>
          <p:cNvSpPr txBox="1"/>
          <p:nvPr/>
        </p:nvSpPr>
        <p:spPr>
          <a:xfrm>
            <a:off x="4826125" y="955150"/>
            <a:ext cx="318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Easy Ensemble AdaBoost Classifier</a:t>
            </a:r>
            <a:endParaRPr sz="1500">
              <a:solidFill>
                <a:schemeClr val="accent3"/>
              </a:solidFill>
              <a:latin typeface="Roboto"/>
              <a:ea typeface="Roboto"/>
              <a:cs typeface="Roboto"/>
              <a:sym typeface="Roboto"/>
            </a:endParaRPr>
          </a:p>
        </p:txBody>
      </p:sp>
      <p:sp>
        <p:nvSpPr>
          <p:cNvPr id="139" name="Google Shape;139;p22"/>
          <p:cNvSpPr txBox="1"/>
          <p:nvPr/>
        </p:nvSpPr>
        <p:spPr>
          <a:xfrm>
            <a:off x="206000" y="4133825"/>
            <a:ext cx="3404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Deep Neural Network - using tf.keras</a:t>
            </a:r>
            <a:endParaRPr sz="1500">
              <a:solidFill>
                <a:schemeClr val="accent3"/>
              </a:solidFill>
              <a:latin typeface="Roboto"/>
              <a:ea typeface="Roboto"/>
              <a:cs typeface="Roboto"/>
              <a:sym typeface="Roboto"/>
            </a:endParaRPr>
          </a:p>
        </p:txBody>
      </p:sp>
      <p:pic>
        <p:nvPicPr>
          <p:cNvPr id="140" name="Google Shape;140;p22"/>
          <p:cNvPicPr preferRelativeResize="0"/>
          <p:nvPr/>
        </p:nvPicPr>
        <p:blipFill>
          <a:blip r:embed="rId4">
            <a:alphaModFix/>
          </a:blip>
          <a:stretch>
            <a:fillRect/>
          </a:stretch>
        </p:blipFill>
        <p:spPr>
          <a:xfrm>
            <a:off x="237025" y="4521438"/>
            <a:ext cx="3404700" cy="289892"/>
          </a:xfrm>
          <a:prstGeom prst="rect">
            <a:avLst/>
          </a:prstGeom>
          <a:noFill/>
          <a:ln>
            <a:noFill/>
          </a:ln>
        </p:spPr>
      </p:pic>
      <p:pic>
        <p:nvPicPr>
          <p:cNvPr id="141" name="Google Shape;141;p22"/>
          <p:cNvPicPr preferRelativeResize="0"/>
          <p:nvPr/>
        </p:nvPicPr>
        <p:blipFill>
          <a:blip r:embed="rId5">
            <a:alphaModFix/>
          </a:blip>
          <a:stretch>
            <a:fillRect/>
          </a:stretch>
        </p:blipFill>
        <p:spPr>
          <a:xfrm>
            <a:off x="4050125" y="1306475"/>
            <a:ext cx="4740699" cy="1181575"/>
          </a:xfrm>
          <a:prstGeom prst="rect">
            <a:avLst/>
          </a:prstGeom>
          <a:noFill/>
          <a:ln>
            <a:noFill/>
          </a:ln>
        </p:spPr>
      </p:pic>
      <p:pic>
        <p:nvPicPr>
          <p:cNvPr id="142" name="Google Shape;142;p22"/>
          <p:cNvPicPr preferRelativeResize="0"/>
          <p:nvPr/>
        </p:nvPicPr>
        <p:blipFill>
          <a:blip r:embed="rId6">
            <a:alphaModFix/>
          </a:blip>
          <a:stretch>
            <a:fillRect/>
          </a:stretch>
        </p:blipFill>
        <p:spPr>
          <a:xfrm>
            <a:off x="4091598" y="3250724"/>
            <a:ext cx="4740700" cy="1255526"/>
          </a:xfrm>
          <a:prstGeom prst="rect">
            <a:avLst/>
          </a:prstGeom>
          <a:noFill/>
          <a:ln>
            <a:noFill/>
          </a:ln>
        </p:spPr>
      </p:pic>
      <p:sp>
        <p:nvSpPr>
          <p:cNvPr id="143" name="Google Shape;143;p22"/>
          <p:cNvSpPr txBox="1"/>
          <p:nvPr/>
        </p:nvSpPr>
        <p:spPr>
          <a:xfrm>
            <a:off x="206075" y="1107663"/>
            <a:ext cx="3531000" cy="101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29">
                <a:solidFill>
                  <a:schemeClr val="accent3"/>
                </a:solidFill>
                <a:latin typeface="Roboto"/>
                <a:ea typeface="Roboto"/>
                <a:cs typeface="Roboto"/>
                <a:sym typeface="Roboto"/>
              </a:rPr>
              <a:t>Training and Testing Sets</a:t>
            </a:r>
            <a:br>
              <a:rPr lang="en" sz="1800">
                <a:solidFill>
                  <a:schemeClr val="accent3"/>
                </a:solidFill>
                <a:latin typeface="Roboto"/>
                <a:ea typeface="Roboto"/>
                <a:cs typeface="Roboto"/>
                <a:sym typeface="Roboto"/>
              </a:rPr>
            </a:br>
            <a:r>
              <a:rPr lang="en" sz="1100">
                <a:solidFill>
                  <a:schemeClr val="accent3"/>
                </a:solidFill>
                <a:latin typeface="Roboto"/>
                <a:ea typeface="Roboto"/>
                <a:cs typeface="Roboto"/>
                <a:sym typeface="Roboto"/>
              </a:rPr>
              <a:t>We used the Sklearn train_test_split for all four of the models in our repository. In addition, 80% of our data was used for training and 20% for testing. </a:t>
            </a:r>
            <a:endParaRPr sz="1200">
              <a:solidFill>
                <a:schemeClr val="accent3"/>
              </a:solidFill>
              <a:latin typeface="Roboto"/>
              <a:ea typeface="Roboto"/>
              <a:cs typeface="Roboto"/>
              <a:sym typeface="Roboto"/>
            </a:endParaRPr>
          </a:p>
        </p:txBody>
      </p:sp>
      <p:pic>
        <p:nvPicPr>
          <p:cNvPr id="144" name="Google Shape;144;p22"/>
          <p:cNvPicPr preferRelativeResize="0"/>
          <p:nvPr/>
        </p:nvPicPr>
        <p:blipFill>
          <a:blip r:embed="rId7">
            <a:alphaModFix/>
          </a:blip>
          <a:stretch>
            <a:fillRect/>
          </a:stretch>
        </p:blipFill>
        <p:spPr>
          <a:xfrm>
            <a:off x="4050125" y="2526442"/>
            <a:ext cx="1961575" cy="332275"/>
          </a:xfrm>
          <a:prstGeom prst="rect">
            <a:avLst/>
          </a:prstGeom>
          <a:noFill/>
          <a:ln>
            <a:noFill/>
          </a:ln>
        </p:spPr>
      </p:pic>
      <p:pic>
        <p:nvPicPr>
          <p:cNvPr id="145" name="Google Shape;145;p22"/>
          <p:cNvPicPr preferRelativeResize="0"/>
          <p:nvPr/>
        </p:nvPicPr>
        <p:blipFill>
          <a:blip r:embed="rId8">
            <a:alphaModFix/>
          </a:blip>
          <a:stretch>
            <a:fillRect/>
          </a:stretch>
        </p:blipFill>
        <p:spPr>
          <a:xfrm>
            <a:off x="4091600" y="4543325"/>
            <a:ext cx="1727842" cy="3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 Model Selection with Benefits and Limitations</a:t>
            </a:r>
            <a:endParaRPr/>
          </a:p>
          <a:p>
            <a:pPr indent="0" lvl="0" marL="0" rtl="0" algn="l">
              <a:spcBef>
                <a:spcPts val="0"/>
              </a:spcBef>
              <a:spcAft>
                <a:spcPts val="0"/>
              </a:spcAft>
              <a:buNone/>
            </a:pPr>
            <a:r>
              <a:t/>
            </a:r>
            <a:endParaRPr/>
          </a:p>
        </p:txBody>
      </p:sp>
      <p:sp>
        <p:nvSpPr>
          <p:cNvPr id="151" name="Google Shape;151;p23"/>
          <p:cNvSpPr txBox="1"/>
          <p:nvPr/>
        </p:nvSpPr>
        <p:spPr>
          <a:xfrm>
            <a:off x="430050" y="1010975"/>
            <a:ext cx="835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Roboto"/>
                <a:ea typeface="Roboto"/>
                <a:cs typeface="Roboto"/>
                <a:sym typeface="Roboto"/>
              </a:rPr>
              <a:t>As presented on the previous slide, the best performing models were the </a:t>
            </a:r>
            <a:r>
              <a:rPr b="1" lang="en" sz="1200">
                <a:solidFill>
                  <a:schemeClr val="accent3"/>
                </a:solidFill>
                <a:latin typeface="Roboto"/>
                <a:ea typeface="Roboto"/>
                <a:cs typeface="Roboto"/>
                <a:sym typeface="Roboto"/>
              </a:rPr>
              <a:t>Easy Ensemble AdaBoost Classifier </a:t>
            </a:r>
            <a:r>
              <a:rPr lang="en" sz="1200">
                <a:solidFill>
                  <a:schemeClr val="accent3"/>
                </a:solidFill>
                <a:latin typeface="Roboto"/>
                <a:ea typeface="Roboto"/>
                <a:cs typeface="Roboto"/>
                <a:sym typeface="Roboto"/>
              </a:rPr>
              <a:t>and </a:t>
            </a:r>
            <a:r>
              <a:rPr b="1" lang="en" sz="1200">
                <a:solidFill>
                  <a:schemeClr val="accent3"/>
                </a:solidFill>
                <a:latin typeface="Roboto"/>
                <a:ea typeface="Roboto"/>
                <a:cs typeface="Roboto"/>
                <a:sym typeface="Roboto"/>
              </a:rPr>
              <a:t>Balanced Random Forest Classifier</a:t>
            </a:r>
            <a:r>
              <a:rPr lang="en" sz="1200">
                <a:solidFill>
                  <a:schemeClr val="accent3"/>
                </a:solidFill>
                <a:latin typeface="Roboto"/>
                <a:ea typeface="Roboto"/>
                <a:cs typeface="Roboto"/>
                <a:sym typeface="Roboto"/>
              </a:rPr>
              <a:t>.  Ultimately, we </a:t>
            </a:r>
            <a:r>
              <a:rPr lang="en" sz="1200">
                <a:solidFill>
                  <a:schemeClr val="accent3"/>
                </a:solidFill>
                <a:latin typeface="Roboto"/>
                <a:ea typeface="Roboto"/>
                <a:cs typeface="Roboto"/>
                <a:sym typeface="Roboto"/>
              </a:rPr>
              <a:t>believe that the </a:t>
            </a:r>
            <a:r>
              <a:rPr b="1" lang="en" sz="1200">
                <a:solidFill>
                  <a:schemeClr val="accent3"/>
                </a:solidFill>
                <a:latin typeface="Roboto"/>
                <a:ea typeface="Roboto"/>
                <a:cs typeface="Roboto"/>
                <a:sym typeface="Roboto"/>
              </a:rPr>
              <a:t>AdaBoost</a:t>
            </a:r>
            <a:r>
              <a:rPr lang="en" sz="1200">
                <a:solidFill>
                  <a:schemeClr val="accent3"/>
                </a:solidFill>
                <a:latin typeface="Roboto"/>
                <a:ea typeface="Roboto"/>
                <a:cs typeface="Roboto"/>
                <a:sym typeface="Roboto"/>
              </a:rPr>
              <a:t> is the most favorable for our dataset. It narrowly beats out the Random Forest with regards to precision and accuracy.  </a:t>
            </a:r>
            <a:endParaRPr sz="1200">
              <a:solidFill>
                <a:schemeClr val="accent3"/>
              </a:solidFill>
              <a:latin typeface="Roboto"/>
              <a:ea typeface="Roboto"/>
              <a:cs typeface="Roboto"/>
              <a:sym typeface="Roboto"/>
            </a:endParaRPr>
          </a:p>
        </p:txBody>
      </p:sp>
      <p:sp>
        <p:nvSpPr>
          <p:cNvPr id="152" name="Google Shape;152;p23"/>
          <p:cNvSpPr txBox="1"/>
          <p:nvPr/>
        </p:nvSpPr>
        <p:spPr>
          <a:xfrm>
            <a:off x="430050" y="1902000"/>
            <a:ext cx="30177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3"/>
                </a:solidFill>
                <a:latin typeface="Roboto"/>
                <a:ea typeface="Roboto"/>
                <a:cs typeface="Roboto"/>
                <a:sym typeface="Roboto"/>
              </a:rPr>
              <a:t>Benefits</a:t>
            </a:r>
            <a:endParaRPr b="1" sz="1500">
              <a:solidFill>
                <a:schemeClr val="accent3"/>
              </a:solidFill>
              <a:latin typeface="Roboto"/>
              <a:ea typeface="Roboto"/>
              <a:cs typeface="Roboto"/>
              <a:sym typeface="Roboto"/>
            </a:endParaRPr>
          </a:p>
          <a:p>
            <a:pPr indent="0" lvl="0" marL="0" rtl="0" algn="l">
              <a:spcBef>
                <a:spcPts val="0"/>
              </a:spcBef>
              <a:spcAft>
                <a:spcPts val="0"/>
              </a:spcAft>
              <a:buNone/>
            </a:pPr>
            <a:r>
              <a:rPr lang="en" sz="1200">
                <a:solidFill>
                  <a:schemeClr val="accent3"/>
                </a:solidFill>
                <a:latin typeface="Roboto"/>
                <a:ea typeface="Roboto"/>
                <a:cs typeface="Roboto"/>
                <a:sym typeface="Roboto"/>
              </a:rPr>
              <a:t>The AdaBoost learns by giving higher weights to errors in the previous stump. It also utilizes bootstrapping and random undersampling for balance. In this instance, the AdaBoost learners actually reduce the issue with oversampling. </a:t>
            </a:r>
            <a:endParaRPr sz="1200">
              <a:solidFill>
                <a:schemeClr val="accent3"/>
              </a:solidFill>
              <a:latin typeface="Roboto"/>
              <a:ea typeface="Roboto"/>
              <a:cs typeface="Roboto"/>
              <a:sym typeface="Roboto"/>
            </a:endParaRPr>
          </a:p>
          <a:p>
            <a:pPr indent="0" lvl="0" marL="0" rtl="0" algn="l">
              <a:spcBef>
                <a:spcPts val="0"/>
              </a:spcBef>
              <a:spcAft>
                <a:spcPts val="0"/>
              </a:spcAft>
              <a:buNone/>
            </a:pPr>
            <a:r>
              <a:t/>
            </a:r>
            <a:endParaRPr b="1" sz="1500">
              <a:solidFill>
                <a:schemeClr val="accent3"/>
              </a:solidFill>
              <a:latin typeface="Roboto"/>
              <a:ea typeface="Roboto"/>
              <a:cs typeface="Roboto"/>
              <a:sym typeface="Roboto"/>
            </a:endParaRPr>
          </a:p>
          <a:p>
            <a:pPr indent="0" lvl="0" marL="0" rtl="0" algn="l">
              <a:spcBef>
                <a:spcPts val="0"/>
              </a:spcBef>
              <a:spcAft>
                <a:spcPts val="0"/>
              </a:spcAft>
              <a:buNone/>
            </a:pPr>
            <a:r>
              <a:rPr b="1" lang="en" sz="1500">
                <a:solidFill>
                  <a:schemeClr val="accent3"/>
                </a:solidFill>
                <a:latin typeface="Roboto"/>
                <a:ea typeface="Roboto"/>
                <a:cs typeface="Roboto"/>
                <a:sym typeface="Roboto"/>
              </a:rPr>
              <a:t>Limitations</a:t>
            </a:r>
            <a:endParaRPr b="1" sz="1500">
              <a:solidFill>
                <a:schemeClr val="accent3"/>
              </a:solidFill>
              <a:latin typeface="Roboto"/>
              <a:ea typeface="Roboto"/>
              <a:cs typeface="Roboto"/>
              <a:sym typeface="Roboto"/>
            </a:endParaRPr>
          </a:p>
          <a:p>
            <a:pPr indent="0" lvl="0" marL="0" rtl="0" algn="l">
              <a:spcBef>
                <a:spcPts val="0"/>
              </a:spcBef>
              <a:spcAft>
                <a:spcPts val="0"/>
              </a:spcAft>
              <a:buNone/>
            </a:pPr>
            <a:r>
              <a:rPr lang="en" sz="1200">
                <a:solidFill>
                  <a:schemeClr val="accent3"/>
                </a:solidFill>
                <a:latin typeface="Roboto"/>
                <a:ea typeface="Roboto"/>
                <a:cs typeface="Roboto"/>
                <a:sym typeface="Roboto"/>
              </a:rPr>
              <a:t>The most notable limitation is that the AdaBoost is harder to interpret the outcome. It doesn’t include feature importance or decision path like the Balanced Random Forest. </a:t>
            </a:r>
            <a:endParaRPr>
              <a:latin typeface="Average"/>
              <a:ea typeface="Average"/>
              <a:cs typeface="Average"/>
              <a:sym typeface="Average"/>
            </a:endParaRPr>
          </a:p>
        </p:txBody>
      </p:sp>
      <p:pic>
        <p:nvPicPr>
          <p:cNvPr id="153" name="Google Shape;153;p23"/>
          <p:cNvPicPr preferRelativeResize="0"/>
          <p:nvPr/>
        </p:nvPicPr>
        <p:blipFill>
          <a:blip r:embed="rId3">
            <a:alphaModFix/>
          </a:blip>
          <a:stretch>
            <a:fillRect/>
          </a:stretch>
        </p:blipFill>
        <p:spPr>
          <a:xfrm>
            <a:off x="3600150" y="2054675"/>
            <a:ext cx="5391449" cy="21435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Dashboard</a:t>
            </a:r>
            <a:endParaRPr/>
          </a:p>
        </p:txBody>
      </p:sp>
      <p:sp>
        <p:nvSpPr>
          <p:cNvPr id="159" name="Google Shape;159;p24"/>
          <p:cNvSpPr txBox="1"/>
          <p:nvPr>
            <p:ph idx="2" type="body"/>
          </p:nvPr>
        </p:nvSpPr>
        <p:spPr>
          <a:xfrm>
            <a:off x="4941675" y="407400"/>
            <a:ext cx="3862800" cy="44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Overview</a:t>
            </a:r>
            <a:br>
              <a:rPr b="1" lang="en" sz="1840">
                <a:latin typeface="Roboto"/>
                <a:ea typeface="Roboto"/>
                <a:cs typeface="Roboto"/>
                <a:sym typeface="Roboto"/>
              </a:rPr>
            </a:br>
            <a:r>
              <a:rPr lang="en" sz="1200">
                <a:latin typeface="Roboto"/>
                <a:ea typeface="Roboto"/>
                <a:cs typeface="Roboto"/>
                <a:sym typeface="Roboto"/>
              </a:rPr>
              <a:t>We expect to have the Dashboard be a single page to remove any frustration from going back and forth to cross reference various data points. </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Future college bound students typically have a general idea of where they wish to attend school, geographically speaking, so we will focus on an interactive United States Map. This will allow the user to obtain the information they find most relevant to them, while still allowing for direct comparisons (among other states, for example) as they see fit. The visuals can be found on the following slide.</a:t>
            </a:r>
            <a:br>
              <a:rPr lang="en" sz="1200">
                <a:latin typeface="Roboto"/>
                <a:ea typeface="Roboto"/>
                <a:cs typeface="Roboto"/>
                <a:sym typeface="Roboto"/>
              </a:rPr>
            </a:br>
            <a:endParaRPr sz="1200">
              <a:latin typeface="Roboto"/>
              <a:ea typeface="Roboto"/>
              <a:cs typeface="Roboto"/>
              <a:sym typeface="Roboto"/>
            </a:endParaRPr>
          </a:p>
          <a:p>
            <a:pPr indent="0" lvl="0" marL="0" rtl="0" algn="l">
              <a:spcBef>
                <a:spcPts val="1200"/>
              </a:spcBef>
              <a:spcAft>
                <a:spcPts val="0"/>
              </a:spcAft>
              <a:buNone/>
            </a:pPr>
            <a:r>
              <a:rPr b="1" lang="en" sz="1500">
                <a:latin typeface="Roboto"/>
                <a:ea typeface="Roboto"/>
                <a:cs typeface="Roboto"/>
                <a:sym typeface="Roboto"/>
              </a:rPr>
              <a:t>Description of Tools</a:t>
            </a:r>
            <a:br>
              <a:rPr lang="en">
                <a:latin typeface="Roboto"/>
                <a:ea typeface="Roboto"/>
                <a:cs typeface="Roboto"/>
                <a:sym typeface="Roboto"/>
              </a:rPr>
            </a:br>
            <a:r>
              <a:rPr lang="en" sz="1200">
                <a:latin typeface="Roboto"/>
                <a:ea typeface="Roboto"/>
                <a:cs typeface="Roboto"/>
                <a:sym typeface="Roboto"/>
              </a:rPr>
              <a:t>The interactive dashboard will be created and hosted on Tableau Public.</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Storyboard and Interactive Elements</a:t>
            </a:r>
            <a:endParaRPr/>
          </a:p>
        </p:txBody>
      </p:sp>
      <p:sp>
        <p:nvSpPr>
          <p:cNvPr id="165" name="Google Shape;165;p25"/>
          <p:cNvSpPr txBox="1"/>
          <p:nvPr>
            <p:ph idx="1" type="body"/>
          </p:nvPr>
        </p:nvSpPr>
        <p:spPr>
          <a:xfrm>
            <a:off x="266425" y="926475"/>
            <a:ext cx="8565900" cy="37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We intend to provide a bar chart for a comparison of In-State Tuition vs. Out-of-State Tuition for each state. Similar to the first visual shown below. Our primary focus for the Dashboard will be utilizing a Map where we plan to have most of our interactive elements reside.</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pic>
        <p:nvPicPr>
          <p:cNvPr id="166" name="Google Shape;166;p25"/>
          <p:cNvPicPr preferRelativeResize="0"/>
          <p:nvPr/>
        </p:nvPicPr>
        <p:blipFill>
          <a:blip r:embed="rId3">
            <a:alphaModFix/>
          </a:blip>
          <a:stretch>
            <a:fillRect/>
          </a:stretch>
        </p:blipFill>
        <p:spPr>
          <a:xfrm>
            <a:off x="347875" y="1704300"/>
            <a:ext cx="1327575" cy="3281901"/>
          </a:xfrm>
          <a:prstGeom prst="rect">
            <a:avLst/>
          </a:prstGeom>
          <a:noFill/>
          <a:ln>
            <a:noFill/>
          </a:ln>
        </p:spPr>
      </p:pic>
      <p:pic>
        <p:nvPicPr>
          <p:cNvPr id="167" name="Google Shape;167;p25"/>
          <p:cNvPicPr preferRelativeResize="0"/>
          <p:nvPr/>
        </p:nvPicPr>
        <p:blipFill>
          <a:blip r:embed="rId4">
            <a:alphaModFix/>
          </a:blip>
          <a:stretch>
            <a:fillRect/>
          </a:stretch>
        </p:blipFill>
        <p:spPr>
          <a:xfrm>
            <a:off x="1870575" y="1704300"/>
            <a:ext cx="4147311" cy="3281901"/>
          </a:xfrm>
          <a:prstGeom prst="rect">
            <a:avLst/>
          </a:prstGeom>
          <a:noFill/>
          <a:ln>
            <a:noFill/>
          </a:ln>
        </p:spPr>
      </p:pic>
      <p:sp>
        <p:nvSpPr>
          <p:cNvPr id="168" name="Google Shape;168;p25"/>
          <p:cNvSpPr txBox="1"/>
          <p:nvPr/>
        </p:nvSpPr>
        <p:spPr>
          <a:xfrm>
            <a:off x="6171450" y="1575300"/>
            <a:ext cx="26610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Roboto"/>
                <a:ea typeface="Roboto"/>
                <a:cs typeface="Roboto"/>
                <a:sym typeface="Roboto"/>
              </a:rPr>
              <a:t>INTERACTIVE ELEMENTS</a:t>
            </a:r>
            <a:endParaRPr b="1" sz="1200">
              <a:solidFill>
                <a:schemeClr val="lt2"/>
              </a:solidFill>
              <a:latin typeface="Roboto"/>
              <a:ea typeface="Roboto"/>
              <a:cs typeface="Roboto"/>
              <a:sym typeface="Roboto"/>
            </a:endParaRPr>
          </a:p>
          <a:p>
            <a:pPr indent="0" lvl="0" marL="0" rtl="0" algn="l">
              <a:spcBef>
                <a:spcPts val="0"/>
              </a:spcBef>
              <a:spcAft>
                <a:spcPts val="0"/>
              </a:spcAft>
              <a:buNone/>
            </a:pPr>
            <a:r>
              <a:t/>
            </a:r>
            <a:endParaRPr b="1" sz="12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Filter by Salary Range - states that met the selected criteria will be highlighted (with additional information in the Tooltip).</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In-State Tuition Average with Early Career Pay Average.</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Out-of-State Tuition Average with Early Career Pay Average.</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Public vs Private regarding Early Career Pay by State - list the top school of each type for the state selected. </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0" lvl="0" marL="0" rtl="0" algn="l">
              <a:spcBef>
                <a:spcPts val="0"/>
              </a:spcBef>
              <a:spcAft>
                <a:spcPts val="0"/>
              </a:spcAft>
              <a:buNone/>
            </a:pPr>
            <a:r>
              <a:rPr i="1" lang="en" sz="700">
                <a:solidFill>
                  <a:schemeClr val="lt2"/>
                </a:solidFill>
                <a:latin typeface="Roboto"/>
                <a:ea typeface="Roboto"/>
                <a:cs typeface="Roboto"/>
                <a:sym typeface="Roboto"/>
              </a:rPr>
              <a:t>*Further adjustments/additions to the interactive elements are possible as the project continues.</a:t>
            </a:r>
            <a:endParaRPr i="1" sz="7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Summary</a:t>
            </a:r>
            <a:endParaRPr/>
          </a:p>
        </p:txBody>
      </p:sp>
      <p:sp>
        <p:nvSpPr>
          <p:cNvPr id="68" name="Google Shape;68;p14"/>
          <p:cNvSpPr txBox="1"/>
          <p:nvPr>
            <p:ph idx="2" type="body"/>
          </p:nvPr>
        </p:nvSpPr>
        <p:spPr>
          <a:xfrm>
            <a:off x="4939500" y="5718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24292F"/>
                </a:solidFill>
                <a:highlight>
                  <a:srgbClr val="FFFFFF"/>
                </a:highlight>
                <a:latin typeface="Roboto"/>
                <a:ea typeface="Roboto"/>
                <a:cs typeface="Roboto"/>
                <a:sym typeface="Roboto"/>
              </a:rPr>
              <a:t>OVERVIEW:</a:t>
            </a:r>
            <a:br>
              <a:rPr lang="en" sz="1200">
                <a:solidFill>
                  <a:srgbClr val="24292F"/>
                </a:solidFill>
                <a:highlight>
                  <a:srgbClr val="FFFFFF"/>
                </a:highlight>
                <a:latin typeface="Roboto"/>
                <a:ea typeface="Roboto"/>
                <a:cs typeface="Roboto"/>
                <a:sym typeface="Roboto"/>
              </a:rPr>
            </a:br>
            <a:r>
              <a:rPr lang="en" sz="1200">
                <a:solidFill>
                  <a:srgbClr val="24292F"/>
                </a:solidFill>
                <a:highlight>
                  <a:srgbClr val="FFFFFF"/>
                </a:highlight>
                <a:latin typeface="Roboto"/>
                <a:ea typeface="Roboto"/>
                <a:cs typeface="Roboto"/>
                <a:sym typeface="Roboto"/>
              </a:rPr>
              <a:t>According to the Department of Education, the typical undergraduate student with loans graduates with nearly $25,000 in debt. Since 1980, the </a:t>
            </a:r>
            <a:r>
              <a:rPr lang="en" sz="1200">
                <a:solidFill>
                  <a:srgbClr val="24292F"/>
                </a:solidFill>
                <a:highlight>
                  <a:srgbClr val="FFFFFF"/>
                </a:highlight>
                <a:latin typeface="Roboto"/>
                <a:ea typeface="Roboto"/>
                <a:cs typeface="Roboto"/>
                <a:sym typeface="Roboto"/>
              </a:rPr>
              <a:t>total</a:t>
            </a:r>
            <a:r>
              <a:rPr lang="en" sz="1200">
                <a:solidFill>
                  <a:srgbClr val="24292F"/>
                </a:solidFill>
                <a:highlight>
                  <a:srgbClr val="FFFFFF"/>
                </a:highlight>
                <a:latin typeface="Roboto"/>
                <a:ea typeface="Roboto"/>
                <a:cs typeface="Roboto"/>
                <a:sym typeface="Roboto"/>
              </a:rPr>
              <a:t> cost of four-year public and four-year private college has nearly tripled, even after accounting for inflation. College costs are more important than ever when considering where to go and what to study, while keeping a focus on what someone will earn once they graduate.</a:t>
            </a:r>
            <a:endParaRPr sz="1200">
              <a:solidFill>
                <a:srgbClr val="24292F"/>
              </a:solidFill>
              <a:highlight>
                <a:srgbClr val="FFFFFF"/>
              </a:highlight>
              <a:latin typeface="Roboto"/>
              <a:ea typeface="Roboto"/>
              <a:cs typeface="Roboto"/>
              <a:sym typeface="Roboto"/>
            </a:endParaRPr>
          </a:p>
          <a:p>
            <a:pPr indent="0" lvl="0" marL="0" rtl="0" algn="l">
              <a:spcBef>
                <a:spcPts val="1200"/>
              </a:spcBef>
              <a:spcAft>
                <a:spcPts val="1200"/>
              </a:spcAft>
              <a:buNone/>
            </a:pPr>
            <a:r>
              <a:rPr b="1" lang="en" sz="1200">
                <a:solidFill>
                  <a:srgbClr val="24292F"/>
                </a:solidFill>
                <a:highlight>
                  <a:srgbClr val="FFFFFF"/>
                </a:highlight>
                <a:latin typeface="Roboto"/>
                <a:ea typeface="Roboto"/>
                <a:cs typeface="Roboto"/>
                <a:sym typeface="Roboto"/>
              </a:rPr>
              <a:t>OBJECTIVE:</a:t>
            </a:r>
            <a:br>
              <a:rPr lang="en" sz="1200">
                <a:solidFill>
                  <a:srgbClr val="24292F"/>
                </a:solidFill>
                <a:highlight>
                  <a:srgbClr val="FFFFFF"/>
                </a:highlight>
                <a:latin typeface="Roboto"/>
                <a:ea typeface="Roboto"/>
                <a:cs typeface="Roboto"/>
                <a:sym typeface="Roboto"/>
              </a:rPr>
            </a:br>
            <a:r>
              <a:rPr lang="en" sz="1200">
                <a:solidFill>
                  <a:srgbClr val="24292F"/>
                </a:solidFill>
                <a:highlight>
                  <a:srgbClr val="FFFFFF"/>
                </a:highlight>
                <a:latin typeface="Roboto"/>
                <a:ea typeface="Roboto"/>
                <a:cs typeface="Roboto"/>
                <a:sym typeface="Roboto"/>
              </a:rPr>
              <a:t>We believe that by </a:t>
            </a:r>
            <a:r>
              <a:rPr lang="en" sz="1200">
                <a:solidFill>
                  <a:srgbClr val="24292F"/>
                </a:solidFill>
                <a:highlight>
                  <a:srgbClr val="FFFFFF"/>
                </a:highlight>
                <a:latin typeface="Roboto"/>
                <a:ea typeface="Roboto"/>
                <a:cs typeface="Roboto"/>
                <a:sym typeface="Roboto"/>
              </a:rPr>
              <a:t>studying</a:t>
            </a:r>
            <a:r>
              <a:rPr lang="en" sz="1200">
                <a:solidFill>
                  <a:srgbClr val="24292F"/>
                </a:solidFill>
                <a:highlight>
                  <a:srgbClr val="FFFFFF"/>
                </a:highlight>
                <a:latin typeface="Roboto"/>
                <a:ea typeface="Roboto"/>
                <a:cs typeface="Roboto"/>
                <a:sym typeface="Roboto"/>
              </a:rPr>
              <a:t> these datasets, we can better understand how to optimize college expenses in relation to the early career salary. This data-driven </a:t>
            </a:r>
            <a:r>
              <a:rPr lang="en" sz="1200">
                <a:solidFill>
                  <a:srgbClr val="24292F"/>
                </a:solidFill>
                <a:highlight>
                  <a:srgbClr val="FFFFFF"/>
                </a:highlight>
                <a:latin typeface="Roboto"/>
                <a:ea typeface="Roboto"/>
                <a:cs typeface="Roboto"/>
                <a:sym typeface="Roboto"/>
              </a:rPr>
              <a:t>research</a:t>
            </a:r>
            <a:r>
              <a:rPr lang="en" sz="1200">
                <a:solidFill>
                  <a:srgbClr val="24292F"/>
                </a:solidFill>
                <a:highlight>
                  <a:srgbClr val="FFFFFF"/>
                </a:highlight>
                <a:latin typeface="Roboto"/>
                <a:ea typeface="Roboto"/>
                <a:cs typeface="Roboto"/>
                <a:sym typeface="Roboto"/>
              </a:rPr>
              <a:t> could provide another layer of insight to future college bound students, coupled with their intuition and/or personal experience. </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and Platforms</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Data Cleaning and EDA Analysis</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latin typeface="Roboto"/>
                <a:ea typeface="Roboto"/>
                <a:cs typeface="Roboto"/>
                <a:sym typeface="Roboto"/>
              </a:rPr>
              <a:t>Database Storage and Diagram</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5" name="Google Shape;75;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Machine Learning Libraries and Flowchart</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br>
              <a:rPr lang="en">
                <a:latin typeface="Roboto"/>
                <a:ea typeface="Roboto"/>
                <a:cs typeface="Roboto"/>
                <a:sym typeface="Roboto"/>
              </a:rPr>
            </a:br>
            <a:r>
              <a:rPr lang="en">
                <a:latin typeface="Roboto"/>
                <a:ea typeface="Roboto"/>
                <a:cs typeface="Roboto"/>
                <a:sym typeface="Roboto"/>
              </a:rPr>
              <a:t>Dashboard</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pic>
        <p:nvPicPr>
          <p:cNvPr id="76" name="Google Shape;76;p15"/>
          <p:cNvPicPr preferRelativeResize="0"/>
          <p:nvPr/>
        </p:nvPicPr>
        <p:blipFill>
          <a:blip r:embed="rId3">
            <a:alphaModFix/>
          </a:blip>
          <a:stretch>
            <a:fillRect/>
          </a:stretch>
        </p:blipFill>
        <p:spPr>
          <a:xfrm>
            <a:off x="388775" y="1531775"/>
            <a:ext cx="1602726" cy="539325"/>
          </a:xfrm>
          <a:prstGeom prst="rect">
            <a:avLst/>
          </a:prstGeom>
          <a:noFill/>
          <a:ln>
            <a:noFill/>
          </a:ln>
        </p:spPr>
      </p:pic>
      <p:pic>
        <p:nvPicPr>
          <p:cNvPr id="77" name="Google Shape;77;p15"/>
          <p:cNvPicPr preferRelativeResize="0"/>
          <p:nvPr/>
        </p:nvPicPr>
        <p:blipFill>
          <a:blip r:embed="rId4">
            <a:alphaModFix/>
          </a:blip>
          <a:stretch>
            <a:fillRect/>
          </a:stretch>
        </p:blipFill>
        <p:spPr>
          <a:xfrm>
            <a:off x="2092250" y="1531776"/>
            <a:ext cx="1627179" cy="539325"/>
          </a:xfrm>
          <a:prstGeom prst="rect">
            <a:avLst/>
          </a:prstGeom>
          <a:noFill/>
          <a:ln>
            <a:noFill/>
          </a:ln>
        </p:spPr>
      </p:pic>
      <p:pic>
        <p:nvPicPr>
          <p:cNvPr id="78" name="Google Shape;78;p15"/>
          <p:cNvPicPr preferRelativeResize="0"/>
          <p:nvPr/>
        </p:nvPicPr>
        <p:blipFill>
          <a:blip r:embed="rId5">
            <a:alphaModFix/>
          </a:blip>
          <a:stretch>
            <a:fillRect/>
          </a:stretch>
        </p:blipFill>
        <p:spPr>
          <a:xfrm>
            <a:off x="388775" y="3046250"/>
            <a:ext cx="1405925" cy="539325"/>
          </a:xfrm>
          <a:prstGeom prst="rect">
            <a:avLst/>
          </a:prstGeom>
          <a:noFill/>
          <a:ln>
            <a:noFill/>
          </a:ln>
        </p:spPr>
      </p:pic>
      <p:pic>
        <p:nvPicPr>
          <p:cNvPr id="79" name="Google Shape;79;p15"/>
          <p:cNvPicPr preferRelativeResize="0"/>
          <p:nvPr/>
        </p:nvPicPr>
        <p:blipFill>
          <a:blip r:embed="rId6">
            <a:alphaModFix/>
          </a:blip>
          <a:stretch>
            <a:fillRect/>
          </a:stretch>
        </p:blipFill>
        <p:spPr>
          <a:xfrm>
            <a:off x="1942825" y="3046250"/>
            <a:ext cx="2261700" cy="466025"/>
          </a:xfrm>
          <a:prstGeom prst="rect">
            <a:avLst/>
          </a:prstGeom>
          <a:noFill/>
          <a:ln>
            <a:noFill/>
          </a:ln>
        </p:spPr>
      </p:pic>
      <p:pic>
        <p:nvPicPr>
          <p:cNvPr id="80" name="Google Shape;80;p15"/>
          <p:cNvPicPr preferRelativeResize="0"/>
          <p:nvPr/>
        </p:nvPicPr>
        <p:blipFill>
          <a:blip r:embed="rId7">
            <a:alphaModFix/>
          </a:blip>
          <a:stretch>
            <a:fillRect/>
          </a:stretch>
        </p:blipFill>
        <p:spPr>
          <a:xfrm>
            <a:off x="4906375" y="1531775"/>
            <a:ext cx="1602725" cy="629418"/>
          </a:xfrm>
          <a:prstGeom prst="rect">
            <a:avLst/>
          </a:prstGeom>
          <a:noFill/>
          <a:ln>
            <a:noFill/>
          </a:ln>
        </p:spPr>
      </p:pic>
      <p:pic>
        <p:nvPicPr>
          <p:cNvPr id="81" name="Google Shape;81;p15"/>
          <p:cNvPicPr preferRelativeResize="0"/>
          <p:nvPr/>
        </p:nvPicPr>
        <p:blipFill>
          <a:blip r:embed="rId8">
            <a:alphaModFix/>
          </a:blip>
          <a:stretch>
            <a:fillRect/>
          </a:stretch>
        </p:blipFill>
        <p:spPr>
          <a:xfrm>
            <a:off x="6607325" y="1531775"/>
            <a:ext cx="1864100" cy="466025"/>
          </a:xfrm>
          <a:prstGeom prst="rect">
            <a:avLst/>
          </a:prstGeom>
          <a:noFill/>
          <a:ln>
            <a:noFill/>
          </a:ln>
        </p:spPr>
      </p:pic>
      <p:pic>
        <p:nvPicPr>
          <p:cNvPr id="82" name="Google Shape;82;p15"/>
          <p:cNvPicPr preferRelativeResize="0"/>
          <p:nvPr/>
        </p:nvPicPr>
        <p:blipFill>
          <a:blip r:embed="rId9">
            <a:alphaModFix/>
          </a:blip>
          <a:stretch>
            <a:fillRect/>
          </a:stretch>
        </p:blipFill>
        <p:spPr>
          <a:xfrm>
            <a:off x="4906375" y="3340175"/>
            <a:ext cx="1602725" cy="1102579"/>
          </a:xfrm>
          <a:prstGeom prst="rect">
            <a:avLst/>
          </a:prstGeom>
          <a:noFill/>
          <a:ln>
            <a:noFill/>
          </a:ln>
        </p:spPr>
      </p:pic>
      <p:pic>
        <p:nvPicPr>
          <p:cNvPr id="83" name="Google Shape;83;p15"/>
          <p:cNvPicPr preferRelativeResize="0"/>
          <p:nvPr/>
        </p:nvPicPr>
        <p:blipFill>
          <a:blip r:embed="rId10">
            <a:alphaModFix/>
          </a:blip>
          <a:stretch>
            <a:fillRect/>
          </a:stretch>
        </p:blipFill>
        <p:spPr>
          <a:xfrm>
            <a:off x="388775" y="3692850"/>
            <a:ext cx="1405924" cy="562380"/>
          </a:xfrm>
          <a:prstGeom prst="rect">
            <a:avLst/>
          </a:prstGeom>
          <a:noFill/>
          <a:ln>
            <a:noFill/>
          </a:ln>
        </p:spPr>
      </p:pic>
      <p:pic>
        <p:nvPicPr>
          <p:cNvPr id="84" name="Google Shape;84;p15"/>
          <p:cNvPicPr preferRelativeResize="0"/>
          <p:nvPr/>
        </p:nvPicPr>
        <p:blipFill>
          <a:blip r:embed="rId11">
            <a:alphaModFix/>
          </a:blip>
          <a:stretch>
            <a:fillRect/>
          </a:stretch>
        </p:blipFill>
        <p:spPr>
          <a:xfrm>
            <a:off x="4906375" y="2232325"/>
            <a:ext cx="1602725" cy="607626"/>
          </a:xfrm>
          <a:prstGeom prst="rect">
            <a:avLst/>
          </a:prstGeom>
          <a:noFill/>
          <a:ln>
            <a:noFill/>
          </a:ln>
        </p:spPr>
      </p:pic>
      <p:pic>
        <p:nvPicPr>
          <p:cNvPr id="85" name="Google Shape;85;p15"/>
          <p:cNvPicPr preferRelativeResize="0"/>
          <p:nvPr/>
        </p:nvPicPr>
        <p:blipFill>
          <a:blip r:embed="rId12">
            <a:alphaModFix/>
          </a:blip>
          <a:stretch>
            <a:fillRect/>
          </a:stretch>
        </p:blipFill>
        <p:spPr>
          <a:xfrm>
            <a:off x="387900" y="2163775"/>
            <a:ext cx="1627175" cy="323497"/>
          </a:xfrm>
          <a:prstGeom prst="rect">
            <a:avLst/>
          </a:prstGeom>
          <a:noFill/>
          <a:ln>
            <a:noFill/>
          </a:ln>
        </p:spPr>
      </p:pic>
      <p:pic>
        <p:nvPicPr>
          <p:cNvPr id="86" name="Google Shape;86;p15"/>
          <p:cNvPicPr preferRelativeResize="0"/>
          <p:nvPr/>
        </p:nvPicPr>
        <p:blipFill>
          <a:blip r:embed="rId13">
            <a:alphaModFix/>
          </a:blip>
          <a:stretch>
            <a:fillRect/>
          </a:stretch>
        </p:blipFill>
        <p:spPr>
          <a:xfrm>
            <a:off x="2149299" y="2163775"/>
            <a:ext cx="1186117" cy="32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Roboto"/>
                <a:ea typeface="Roboto"/>
                <a:cs typeface="Roboto"/>
                <a:sym typeface="Roboto"/>
              </a:rPr>
              <a:t>Our data was sourced from </a:t>
            </a:r>
            <a:r>
              <a:rPr lang="en" sz="1600" u="sng">
                <a:solidFill>
                  <a:schemeClr val="hlink"/>
                </a:solidFill>
                <a:latin typeface="Roboto"/>
                <a:ea typeface="Roboto"/>
                <a:cs typeface="Roboto"/>
                <a:sym typeface="Roboto"/>
                <a:hlinkClick r:id="rId3"/>
              </a:rPr>
              <a:t>Kaggle</a:t>
            </a:r>
            <a:r>
              <a:rPr lang="en" sz="1600">
                <a:latin typeface="Roboto"/>
                <a:ea typeface="Roboto"/>
                <a:cs typeface="Roboto"/>
                <a:sym typeface="Roboto"/>
              </a:rPr>
              <a:t> and below is a breakdown of where the data originated. </a:t>
            </a:r>
            <a:endParaRPr sz="1600">
              <a:latin typeface="Roboto"/>
              <a:ea typeface="Roboto"/>
              <a:cs typeface="Roboto"/>
              <a:sym typeface="Roboto"/>
            </a:endParaRPr>
          </a:p>
          <a:p>
            <a:pPr indent="0" lvl="0" marL="0" rtl="0" algn="l">
              <a:spcBef>
                <a:spcPts val="1200"/>
              </a:spcBef>
              <a:spcAft>
                <a:spcPts val="0"/>
              </a:spcAft>
              <a:buNone/>
            </a:pPr>
            <a:r>
              <a:t/>
            </a:r>
            <a:endParaRPr sz="1600">
              <a:latin typeface="Roboto"/>
              <a:ea typeface="Roboto"/>
              <a:cs typeface="Roboto"/>
              <a:sym typeface="Roboto"/>
            </a:endParaRPr>
          </a:p>
          <a:p>
            <a:pPr indent="-330200" lvl="0" marL="457200" rtl="0" algn="l">
              <a:spcBef>
                <a:spcPts val="1200"/>
              </a:spcBef>
              <a:spcAft>
                <a:spcPts val="0"/>
              </a:spcAft>
              <a:buSzPts val="1600"/>
              <a:buFont typeface="Roboto"/>
              <a:buChar char="❖"/>
            </a:pPr>
            <a:r>
              <a:rPr lang="en" sz="1600">
                <a:latin typeface="Roboto"/>
                <a:ea typeface="Roboto"/>
                <a:cs typeface="Roboto"/>
                <a:sym typeface="Roboto"/>
              </a:rPr>
              <a:t>School name, tuition, fees, school type, degree length, state and in-state vs out-of-state comes from </a:t>
            </a:r>
            <a:r>
              <a:rPr lang="en" sz="1600" u="sng">
                <a:solidFill>
                  <a:schemeClr val="hlink"/>
                </a:solidFill>
                <a:latin typeface="Roboto"/>
                <a:ea typeface="Roboto"/>
                <a:cs typeface="Roboto"/>
                <a:sym typeface="Roboto"/>
                <a:hlinkClick r:id="rId4"/>
              </a:rPr>
              <a:t>The Chronicle of Higher Education</a:t>
            </a:r>
            <a:r>
              <a:rPr lang="en" sz="1600">
                <a:latin typeface="Roboto"/>
                <a:ea typeface="Roboto"/>
                <a:cs typeface="Roboto"/>
                <a:sym typeface="Roboto"/>
              </a:rPr>
              <a:t>. </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Enrollment size comes from </a:t>
            </a:r>
            <a:r>
              <a:rPr lang="en" sz="1600" u="sng">
                <a:solidFill>
                  <a:schemeClr val="hlink"/>
                </a:solidFill>
                <a:latin typeface="Roboto"/>
                <a:ea typeface="Roboto"/>
                <a:cs typeface="Roboto"/>
                <a:sym typeface="Roboto"/>
                <a:hlinkClick r:id="rId5"/>
              </a:rPr>
              <a:t>TuitionTracker.org</a:t>
            </a:r>
            <a:r>
              <a:rPr lang="en" sz="1600">
                <a:latin typeface="Roboto"/>
                <a:ea typeface="Roboto"/>
                <a:cs typeface="Roboto"/>
                <a:sym typeface="Roboto"/>
              </a:rPr>
              <a:t>.</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Potential salary data and percentage of STEM degrees comes from </a:t>
            </a:r>
            <a:r>
              <a:rPr lang="en" sz="1600" u="sng">
                <a:solidFill>
                  <a:schemeClr val="hlink"/>
                </a:solidFill>
                <a:latin typeface="Roboto"/>
                <a:ea typeface="Roboto"/>
                <a:cs typeface="Roboto"/>
                <a:sym typeface="Roboto"/>
                <a:hlinkClick r:id="rId6"/>
              </a:rPr>
              <a:t>payscale.com</a:t>
            </a:r>
            <a:r>
              <a:rPr lang="en" sz="1600">
                <a:latin typeface="Roboto"/>
                <a:ea typeface="Roboto"/>
                <a:cs typeface="Roboto"/>
                <a:sym typeface="Roboto"/>
              </a:rPr>
              <a:t>.</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Region and division of states comes from </a:t>
            </a:r>
            <a:r>
              <a:rPr lang="en" sz="1600" u="sng">
                <a:solidFill>
                  <a:schemeClr val="hlink"/>
                </a:solidFill>
                <a:latin typeface="Roboto"/>
                <a:ea typeface="Roboto"/>
                <a:cs typeface="Roboto"/>
                <a:sym typeface="Roboto"/>
                <a:hlinkClick r:id="rId7"/>
              </a:rPr>
              <a:t>United States Census Bureau</a:t>
            </a:r>
            <a:r>
              <a:rPr lang="en" sz="1600">
                <a:latin typeface="Roboto"/>
                <a:ea typeface="Roboto"/>
                <a:cs typeface="Roboto"/>
                <a:sym typeface="Roboto"/>
              </a:rPr>
              <a:t>.</a:t>
            </a:r>
            <a:endParaRPr sz="1600">
              <a:latin typeface="Roboto"/>
              <a:ea typeface="Roboto"/>
              <a:cs typeface="Roboto"/>
              <a:sym typeface="Roboto"/>
            </a:endParaRPr>
          </a:p>
        </p:txBody>
      </p:sp>
      <p:cxnSp>
        <p:nvCxnSpPr>
          <p:cNvPr id="93" name="Google Shape;93;p16"/>
          <p:cNvCxnSpPr/>
          <p:nvPr/>
        </p:nvCxnSpPr>
        <p:spPr>
          <a:xfrm rot="10800000">
            <a:off x="2892600" y="1784800"/>
            <a:ext cx="33588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a:t>
            </a:r>
            <a:endParaRPr/>
          </a:p>
        </p:txBody>
      </p:sp>
      <p:sp>
        <p:nvSpPr>
          <p:cNvPr id="99" name="Google Shape;99;p17"/>
          <p:cNvSpPr txBox="1"/>
          <p:nvPr>
            <p:ph idx="2" type="body"/>
          </p:nvPr>
        </p:nvSpPr>
        <p:spPr>
          <a:xfrm>
            <a:off x="4916875" y="196150"/>
            <a:ext cx="3797100" cy="42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Overview</a:t>
            </a:r>
            <a:br>
              <a:rPr lang="en" sz="1100">
                <a:latin typeface="Roboto"/>
                <a:ea typeface="Roboto"/>
                <a:cs typeface="Roboto"/>
                <a:sym typeface="Roboto"/>
              </a:rPr>
            </a:br>
            <a:r>
              <a:rPr lang="en" sz="1100">
                <a:latin typeface="Roboto"/>
                <a:ea typeface="Roboto"/>
                <a:cs typeface="Roboto"/>
                <a:sym typeface="Roboto"/>
              </a:rPr>
              <a:t>PostgreSQL, via PGAdmin, is used to store the tables of data. We used SQLAlchemy as our Object Relational Mapper.</a:t>
            </a:r>
            <a:endParaRPr sz="1100">
              <a:latin typeface="Roboto"/>
              <a:ea typeface="Roboto"/>
              <a:cs typeface="Roboto"/>
              <a:sym typeface="Roboto"/>
            </a:endParaRPr>
          </a:p>
          <a:p>
            <a:pPr indent="0" lvl="0" marL="0" rtl="0" algn="l">
              <a:spcBef>
                <a:spcPts val="1200"/>
              </a:spcBef>
              <a:spcAft>
                <a:spcPts val="0"/>
              </a:spcAft>
              <a:buNone/>
            </a:pPr>
            <a:r>
              <a:rPr lang="en" sz="1100">
                <a:latin typeface="Roboto"/>
                <a:ea typeface="Roboto"/>
                <a:cs typeface="Roboto"/>
                <a:sym typeface="Roboto"/>
              </a:rPr>
              <a:t>Below is our entity relational diagram that outlines our datasets and assisted us with our EDA process. </a:t>
            </a:r>
            <a:endParaRPr sz="1100">
              <a:latin typeface="Roboto"/>
              <a:ea typeface="Roboto"/>
              <a:cs typeface="Roboto"/>
              <a:sym typeface="Roboto"/>
            </a:endParaRPr>
          </a:p>
          <a:p>
            <a:pPr indent="0" lvl="0" marL="0" rtl="0" algn="l">
              <a:spcBef>
                <a:spcPts val="1200"/>
              </a:spcBef>
              <a:spcAft>
                <a:spcPts val="0"/>
              </a:spcAft>
              <a:buNone/>
            </a:pPr>
            <a:r>
              <a:rPr lang="en" sz="1100">
                <a:latin typeface="Roboto"/>
                <a:ea typeface="Roboto"/>
                <a:cs typeface="Roboto"/>
                <a:sym typeface="Roboto"/>
              </a:rPr>
              <a:t>The two most common features within our datasets is </a:t>
            </a:r>
            <a:r>
              <a:rPr b="1" lang="en" sz="1100">
                <a:latin typeface="Roboto"/>
                <a:ea typeface="Roboto"/>
                <a:cs typeface="Roboto"/>
                <a:sym typeface="Roboto"/>
              </a:rPr>
              <a:t>State </a:t>
            </a:r>
            <a:r>
              <a:rPr lang="en" sz="1100">
                <a:latin typeface="Roboto"/>
                <a:ea typeface="Roboto"/>
                <a:cs typeface="Roboto"/>
                <a:sym typeface="Roboto"/>
              </a:rPr>
              <a:t>and </a:t>
            </a:r>
            <a:r>
              <a:rPr b="1" lang="en" sz="1100">
                <a:latin typeface="Roboto"/>
                <a:ea typeface="Roboto"/>
                <a:cs typeface="Roboto"/>
                <a:sym typeface="Roboto"/>
              </a:rPr>
              <a:t>UniversityName</a:t>
            </a:r>
            <a:r>
              <a:rPr lang="en" sz="1100">
                <a:latin typeface="Roboto"/>
                <a:ea typeface="Roboto"/>
                <a:cs typeface="Roboto"/>
                <a:sym typeface="Roboto"/>
              </a:rPr>
              <a:t>. </a:t>
            </a:r>
            <a:endParaRPr sz="1100">
              <a:latin typeface="Roboto"/>
              <a:ea typeface="Roboto"/>
              <a:cs typeface="Roboto"/>
              <a:sym typeface="Roboto"/>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i="1" sz="1600">
              <a:latin typeface="Times New Roman"/>
              <a:ea typeface="Times New Roman"/>
              <a:cs typeface="Times New Roman"/>
              <a:sym typeface="Times New Roman"/>
            </a:endParaRPr>
          </a:p>
        </p:txBody>
      </p:sp>
      <p:pic>
        <p:nvPicPr>
          <p:cNvPr id="100" name="Google Shape;100;p17"/>
          <p:cNvPicPr preferRelativeResize="0"/>
          <p:nvPr/>
        </p:nvPicPr>
        <p:blipFill>
          <a:blip r:embed="rId3">
            <a:alphaModFix/>
          </a:blip>
          <a:stretch>
            <a:fillRect/>
          </a:stretch>
        </p:blipFill>
        <p:spPr>
          <a:xfrm>
            <a:off x="4689850" y="2273150"/>
            <a:ext cx="4326600" cy="258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65500" y="1716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
        <p:nvSpPr>
          <p:cNvPr id="106" name="Google Shape;106;p18"/>
          <p:cNvSpPr txBox="1"/>
          <p:nvPr>
            <p:ph idx="2" type="body"/>
          </p:nvPr>
        </p:nvSpPr>
        <p:spPr>
          <a:xfrm>
            <a:off x="4962125" y="407400"/>
            <a:ext cx="3706500" cy="4074000"/>
          </a:xfrm>
          <a:prstGeom prst="rect">
            <a:avLst/>
          </a:prstGeom>
        </p:spPr>
        <p:txBody>
          <a:bodyPr anchorCtr="0" anchor="ctr" bIns="91425" lIns="91425" spcFirstLastPara="1" rIns="91425" wrap="square" tIns="91425">
            <a:normAutofit fontScale="77500" lnSpcReduction="10000"/>
          </a:bodyPr>
          <a:lstStyle/>
          <a:p>
            <a:pPr indent="0" lvl="0" marL="0" rtl="0" algn="l">
              <a:spcBef>
                <a:spcPts val="0"/>
              </a:spcBef>
              <a:spcAft>
                <a:spcPts val="0"/>
              </a:spcAft>
              <a:buNone/>
            </a:pPr>
            <a:r>
              <a:rPr b="1" lang="en" sz="1814">
                <a:latin typeface="Roboto"/>
                <a:ea typeface="Roboto"/>
                <a:cs typeface="Roboto"/>
                <a:sym typeface="Roboto"/>
              </a:rPr>
              <a:t>INITIAL QUESTIONS</a:t>
            </a:r>
            <a:endParaRPr b="1" sz="1814">
              <a:latin typeface="Roboto"/>
              <a:ea typeface="Roboto"/>
              <a:cs typeface="Roboto"/>
              <a:sym typeface="Roboto"/>
            </a:endParaRPr>
          </a:p>
          <a:p>
            <a:pPr indent="-311392" lvl="0" marL="457200" rtl="0" algn="l">
              <a:spcBef>
                <a:spcPts val="1200"/>
              </a:spcBef>
              <a:spcAft>
                <a:spcPts val="0"/>
              </a:spcAft>
              <a:buClr>
                <a:schemeClr val="lt1"/>
              </a:buClr>
              <a:buSzPct val="100000"/>
              <a:buFont typeface="Roboto"/>
              <a:buChar char="❖"/>
            </a:pPr>
            <a:r>
              <a:rPr lang="en" sz="1682">
                <a:latin typeface="Roboto"/>
                <a:ea typeface="Roboto"/>
                <a:cs typeface="Roboto"/>
                <a:sym typeface="Roboto"/>
              </a:rPr>
              <a:t>How many colleges are in each state?</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How many public, private, and for-profit colleges are in each state?</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are the average tuition costs by state of a two-year and four-year college?</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How does field of study influence early career pay?</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states have the highest early career salary?</a:t>
            </a:r>
            <a:br>
              <a:rPr lang="en" sz="1682">
                <a:latin typeface="Roboto"/>
                <a:ea typeface="Roboto"/>
                <a:cs typeface="Roboto"/>
                <a:sym typeface="Roboto"/>
              </a:rPr>
            </a:br>
            <a:endParaRPr sz="1682">
              <a:latin typeface="Roboto"/>
              <a:ea typeface="Roboto"/>
              <a:cs typeface="Roboto"/>
              <a:sym typeface="Roboto"/>
            </a:endParaRPr>
          </a:p>
          <a:p>
            <a:pPr indent="-311392"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regions have the highest early career salary?</a:t>
            </a:r>
            <a:endParaRPr sz="168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Visuals and Descriptions</a:t>
            </a:r>
            <a:endParaRPr/>
          </a:p>
          <a:p>
            <a:pPr indent="0" lvl="0" marL="0" rtl="0" algn="l">
              <a:spcBef>
                <a:spcPts val="0"/>
              </a:spcBef>
              <a:spcAft>
                <a:spcPts val="0"/>
              </a:spcAft>
              <a:buNone/>
            </a:pPr>
            <a:r>
              <a:t/>
            </a:r>
            <a:endParaRPr/>
          </a:p>
        </p:txBody>
      </p:sp>
      <p:sp>
        <p:nvSpPr>
          <p:cNvPr id="112" name="Google Shape;112;p19"/>
          <p:cNvSpPr txBox="1"/>
          <p:nvPr>
            <p:ph idx="1" type="body"/>
          </p:nvPr>
        </p:nvSpPr>
        <p:spPr>
          <a:xfrm>
            <a:off x="27397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Roboto"/>
                <a:ea typeface="Roboto"/>
                <a:cs typeface="Roboto"/>
                <a:sym typeface="Roboto"/>
              </a:rPr>
              <a:t>After cleaning the data, which entailed matching and formatting the </a:t>
            </a:r>
            <a:r>
              <a:rPr lang="en" sz="1200">
                <a:latin typeface="Roboto"/>
                <a:ea typeface="Roboto"/>
                <a:cs typeface="Roboto"/>
                <a:sym typeface="Roboto"/>
              </a:rPr>
              <a:t>school</a:t>
            </a:r>
            <a:r>
              <a:rPr lang="en" sz="1200">
                <a:latin typeface="Roboto"/>
                <a:ea typeface="Roboto"/>
                <a:cs typeface="Roboto"/>
                <a:sym typeface="Roboto"/>
              </a:rPr>
              <a:t> names, we were left with 907 rows and 27 columns. Overall, the initial review showed that </a:t>
            </a:r>
            <a:r>
              <a:rPr b="1" lang="en" sz="1200">
                <a:latin typeface="Roboto"/>
                <a:ea typeface="Roboto"/>
                <a:cs typeface="Roboto"/>
                <a:sym typeface="Roboto"/>
              </a:rPr>
              <a:t>Mississippi</a:t>
            </a:r>
            <a:r>
              <a:rPr lang="en" sz="1200">
                <a:latin typeface="Roboto"/>
                <a:ea typeface="Roboto"/>
                <a:cs typeface="Roboto"/>
                <a:sym typeface="Roboto"/>
              </a:rPr>
              <a:t> had the lowest average of Early Career Pay while </a:t>
            </a:r>
            <a:r>
              <a:rPr b="1" lang="en" sz="1200">
                <a:latin typeface="Roboto"/>
                <a:ea typeface="Roboto"/>
                <a:cs typeface="Roboto"/>
                <a:sym typeface="Roboto"/>
              </a:rPr>
              <a:t>New York </a:t>
            </a:r>
            <a:r>
              <a:rPr lang="en" sz="1200">
                <a:latin typeface="Roboto"/>
                <a:ea typeface="Roboto"/>
                <a:cs typeface="Roboto"/>
                <a:sym typeface="Roboto"/>
              </a:rPr>
              <a:t>edged out California for the highest. Here are some highlights we found during the EDA process. </a:t>
            </a:r>
            <a:endParaRPr sz="1200">
              <a:latin typeface="Roboto"/>
              <a:ea typeface="Roboto"/>
              <a:cs typeface="Roboto"/>
              <a:sym typeface="Roboto"/>
            </a:endParaRPr>
          </a:p>
        </p:txBody>
      </p:sp>
      <p:pic>
        <p:nvPicPr>
          <p:cNvPr id="113" name="Google Shape;113;p19"/>
          <p:cNvPicPr preferRelativeResize="0"/>
          <p:nvPr/>
        </p:nvPicPr>
        <p:blipFill>
          <a:blip r:embed="rId3">
            <a:alphaModFix/>
          </a:blip>
          <a:stretch>
            <a:fillRect/>
          </a:stretch>
        </p:blipFill>
        <p:spPr>
          <a:xfrm>
            <a:off x="414950" y="1811750"/>
            <a:ext cx="5424525" cy="3161600"/>
          </a:xfrm>
          <a:prstGeom prst="rect">
            <a:avLst/>
          </a:prstGeom>
          <a:noFill/>
          <a:ln>
            <a:noFill/>
          </a:ln>
        </p:spPr>
      </p:pic>
      <p:sp>
        <p:nvSpPr>
          <p:cNvPr id="114" name="Google Shape;114;p19"/>
          <p:cNvSpPr txBox="1"/>
          <p:nvPr/>
        </p:nvSpPr>
        <p:spPr>
          <a:xfrm>
            <a:off x="5909650" y="1894775"/>
            <a:ext cx="2502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Roboto"/>
                <a:ea typeface="Roboto"/>
                <a:cs typeface="Roboto"/>
                <a:sym typeface="Roboto"/>
              </a:rPr>
              <a:t>This visual shows the average Early Career Pay by Division. The divisions are comprised of smaller groups with the regions, as defined by the U.S. Census Bureau. The Middle Atlantic includes New York and East South Central includes Mississippi. </a:t>
            </a:r>
            <a:endParaRPr sz="1200">
              <a:solidFill>
                <a:schemeClr val="accent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Visuals and Descriptions</a:t>
            </a:r>
            <a:endParaRPr/>
          </a:p>
        </p:txBody>
      </p:sp>
      <p:sp>
        <p:nvSpPr>
          <p:cNvPr id="120" name="Google Shape;120;p20"/>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Roboto"/>
                <a:ea typeface="Roboto"/>
                <a:cs typeface="Roboto"/>
                <a:sym typeface="Roboto"/>
              </a:rPr>
              <a:t>What we found most interesting was the correlation of </a:t>
            </a:r>
            <a:r>
              <a:rPr b="1" lang="en" sz="1200">
                <a:latin typeface="Roboto"/>
                <a:ea typeface="Roboto"/>
                <a:cs typeface="Roboto"/>
                <a:sym typeface="Roboto"/>
              </a:rPr>
              <a:t>Stem Percent </a:t>
            </a:r>
            <a:r>
              <a:rPr lang="en" sz="1200">
                <a:latin typeface="Roboto"/>
                <a:ea typeface="Roboto"/>
                <a:cs typeface="Roboto"/>
                <a:sym typeface="Roboto"/>
              </a:rPr>
              <a:t>(the percentage of students enrolled in STEM fields of study) to </a:t>
            </a:r>
            <a:r>
              <a:rPr b="1" lang="en" sz="1200">
                <a:latin typeface="Roboto"/>
                <a:ea typeface="Roboto"/>
                <a:cs typeface="Roboto"/>
                <a:sym typeface="Roboto"/>
              </a:rPr>
              <a:t>Early Career Pay</a:t>
            </a:r>
            <a:r>
              <a:rPr lang="en" sz="1200">
                <a:latin typeface="Roboto"/>
                <a:ea typeface="Roboto"/>
                <a:cs typeface="Roboto"/>
                <a:sym typeface="Roboto"/>
              </a:rPr>
              <a:t>. The higher the percentage, the higher the pay. In sharp contrast, the lower the </a:t>
            </a:r>
            <a:r>
              <a:rPr b="1" lang="en" sz="1200">
                <a:latin typeface="Roboto"/>
                <a:ea typeface="Roboto"/>
                <a:cs typeface="Roboto"/>
                <a:sym typeface="Roboto"/>
              </a:rPr>
              <a:t>Make World Better Percent</a:t>
            </a:r>
            <a:r>
              <a:rPr lang="en" sz="1200">
                <a:latin typeface="Roboto"/>
                <a:ea typeface="Roboto"/>
                <a:cs typeface="Roboto"/>
                <a:sym typeface="Roboto"/>
              </a:rPr>
              <a:t> (the percentage of students who identified themselves in fields of study to better the world around them) the lower the </a:t>
            </a:r>
            <a:r>
              <a:rPr b="1" lang="en" sz="1200">
                <a:latin typeface="Roboto"/>
                <a:ea typeface="Roboto"/>
                <a:cs typeface="Roboto"/>
                <a:sym typeface="Roboto"/>
              </a:rPr>
              <a:t>Early Career Pay</a:t>
            </a:r>
            <a:r>
              <a:rPr lang="en" sz="1200">
                <a:latin typeface="Roboto"/>
                <a:ea typeface="Roboto"/>
                <a:cs typeface="Roboto"/>
                <a:sym typeface="Roboto"/>
              </a:rPr>
              <a:t>. As you can see, these patterns exist across all regions of the United States.</a:t>
            </a:r>
            <a:endParaRPr sz="1200">
              <a:latin typeface="Roboto"/>
              <a:ea typeface="Roboto"/>
              <a:cs typeface="Roboto"/>
              <a:sym typeface="Roboto"/>
            </a:endParaRPr>
          </a:p>
        </p:txBody>
      </p:sp>
      <p:pic>
        <p:nvPicPr>
          <p:cNvPr id="121" name="Google Shape;121;p20"/>
          <p:cNvPicPr preferRelativeResize="0"/>
          <p:nvPr/>
        </p:nvPicPr>
        <p:blipFill>
          <a:blip r:embed="rId3">
            <a:alphaModFix/>
          </a:blip>
          <a:stretch>
            <a:fillRect/>
          </a:stretch>
        </p:blipFill>
        <p:spPr>
          <a:xfrm>
            <a:off x="4895650" y="2103925"/>
            <a:ext cx="3319571" cy="2803025"/>
          </a:xfrm>
          <a:prstGeom prst="rect">
            <a:avLst/>
          </a:prstGeom>
          <a:noFill/>
          <a:ln>
            <a:noFill/>
          </a:ln>
        </p:spPr>
      </p:pic>
      <p:pic>
        <p:nvPicPr>
          <p:cNvPr id="122" name="Google Shape;122;p20"/>
          <p:cNvPicPr preferRelativeResize="0"/>
          <p:nvPr/>
        </p:nvPicPr>
        <p:blipFill>
          <a:blip r:embed="rId4">
            <a:alphaModFix/>
          </a:blip>
          <a:stretch>
            <a:fillRect/>
          </a:stretch>
        </p:blipFill>
        <p:spPr>
          <a:xfrm>
            <a:off x="653450" y="2103925"/>
            <a:ext cx="3304379" cy="280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a:t>
            </a:r>
            <a:endParaRPr/>
          </a:p>
        </p:txBody>
      </p:sp>
      <p:sp>
        <p:nvSpPr>
          <p:cNvPr id="128" name="Google Shape;128;p21"/>
          <p:cNvSpPr txBox="1"/>
          <p:nvPr>
            <p:ph idx="2" type="body"/>
          </p:nvPr>
        </p:nvSpPr>
        <p:spPr>
          <a:xfrm>
            <a:off x="4813425" y="242175"/>
            <a:ext cx="3960900" cy="456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178">
                <a:latin typeface="Roboto"/>
                <a:ea typeface="Roboto"/>
                <a:cs typeface="Roboto"/>
                <a:sym typeface="Roboto"/>
              </a:rPr>
              <a:t>Preliminary Data Preprocessing</a:t>
            </a:r>
            <a:endParaRPr sz="2178">
              <a:latin typeface="Roboto"/>
              <a:ea typeface="Roboto"/>
              <a:cs typeface="Roboto"/>
              <a:sym typeface="Roboto"/>
            </a:endParaRPr>
          </a:p>
          <a:p>
            <a:pPr indent="-300653" lvl="0" marL="457200" rtl="0" algn="l">
              <a:spcBef>
                <a:spcPts val="1200"/>
              </a:spcBef>
              <a:spcAft>
                <a:spcPts val="0"/>
              </a:spcAft>
              <a:buSzPct val="100000"/>
              <a:buFont typeface="Roboto"/>
              <a:buChar char="❖"/>
            </a:pPr>
            <a:r>
              <a:rPr lang="en" sz="1621">
                <a:latin typeface="Roboto"/>
                <a:ea typeface="Roboto"/>
                <a:cs typeface="Roboto"/>
                <a:sym typeface="Roboto"/>
              </a:rPr>
              <a:t>Assessed the data types </a:t>
            </a:r>
            <a:endParaRPr sz="1621">
              <a:latin typeface="Roboto"/>
              <a:ea typeface="Roboto"/>
              <a:cs typeface="Roboto"/>
              <a:sym typeface="Roboto"/>
            </a:endParaRPr>
          </a:p>
          <a:p>
            <a:pPr indent="-300653" lvl="0" marL="457200" rtl="0" algn="l">
              <a:spcBef>
                <a:spcPts val="0"/>
              </a:spcBef>
              <a:spcAft>
                <a:spcPts val="0"/>
              </a:spcAft>
              <a:buSzPct val="100000"/>
              <a:buFont typeface="Roboto"/>
              <a:buChar char="❖"/>
            </a:pPr>
            <a:r>
              <a:rPr lang="en" sz="1621">
                <a:latin typeface="Roboto"/>
                <a:ea typeface="Roboto"/>
                <a:cs typeface="Roboto"/>
                <a:sym typeface="Roboto"/>
              </a:rPr>
              <a:t>Replaced the nulls with zero </a:t>
            </a:r>
            <a:endParaRPr sz="1621">
              <a:latin typeface="Roboto"/>
              <a:ea typeface="Roboto"/>
              <a:cs typeface="Roboto"/>
              <a:sym typeface="Roboto"/>
            </a:endParaRPr>
          </a:p>
          <a:p>
            <a:pPr indent="-300653" lvl="0" marL="457200" rtl="0" algn="l">
              <a:spcBef>
                <a:spcPts val="0"/>
              </a:spcBef>
              <a:spcAft>
                <a:spcPts val="0"/>
              </a:spcAft>
              <a:buSzPct val="100000"/>
              <a:buFont typeface="Roboto"/>
              <a:buChar char="❖"/>
            </a:pPr>
            <a:r>
              <a:rPr lang="en" sz="1621">
                <a:latin typeface="Roboto"/>
                <a:ea typeface="Roboto"/>
                <a:cs typeface="Roboto"/>
                <a:sym typeface="Roboto"/>
              </a:rPr>
              <a:t>Dropped the unnecessary columns: University Name, Rank, Mid Career Pay, and Degree Length</a:t>
            </a:r>
            <a:endParaRPr sz="1621">
              <a:latin typeface="Roboto"/>
              <a:ea typeface="Roboto"/>
              <a:cs typeface="Roboto"/>
              <a:sym typeface="Roboto"/>
            </a:endParaRPr>
          </a:p>
          <a:p>
            <a:pPr indent="-300653" lvl="0" marL="457200" rtl="0" algn="l">
              <a:spcBef>
                <a:spcPts val="0"/>
              </a:spcBef>
              <a:spcAft>
                <a:spcPts val="0"/>
              </a:spcAft>
              <a:buSzPct val="100000"/>
              <a:buFont typeface="Roboto"/>
              <a:buChar char="❖"/>
            </a:pPr>
            <a:r>
              <a:rPr lang="en" sz="1621">
                <a:latin typeface="Roboto"/>
                <a:ea typeface="Roboto"/>
                <a:cs typeface="Roboto"/>
                <a:sym typeface="Roboto"/>
              </a:rPr>
              <a:t>Pandas.get_dummies was used to convert Division, State, Region, and Type to integers</a:t>
            </a:r>
            <a:endParaRPr sz="1100">
              <a:latin typeface="Roboto"/>
              <a:ea typeface="Roboto"/>
              <a:cs typeface="Roboto"/>
              <a:sym typeface="Roboto"/>
            </a:endParaRPr>
          </a:p>
          <a:p>
            <a:pPr indent="0" lvl="0" marL="0" rtl="0" algn="l">
              <a:spcBef>
                <a:spcPts val="1200"/>
              </a:spcBef>
              <a:spcAft>
                <a:spcPts val="0"/>
              </a:spcAft>
              <a:buNone/>
            </a:pPr>
            <a:r>
              <a:rPr b="1" lang="en" sz="2178">
                <a:latin typeface="Roboto"/>
                <a:ea typeface="Roboto"/>
                <a:cs typeface="Roboto"/>
                <a:sym typeface="Roboto"/>
              </a:rPr>
              <a:t>Preliminary Feature Selection and Engineering Process</a:t>
            </a:r>
            <a:br>
              <a:rPr b="1" lang="en" sz="2178">
                <a:latin typeface="Roboto"/>
                <a:ea typeface="Roboto"/>
                <a:cs typeface="Roboto"/>
                <a:sym typeface="Roboto"/>
              </a:rPr>
            </a:br>
            <a:br>
              <a:rPr lang="en">
                <a:latin typeface="Roboto"/>
                <a:ea typeface="Roboto"/>
                <a:cs typeface="Roboto"/>
                <a:sym typeface="Roboto"/>
              </a:rPr>
            </a:br>
            <a:r>
              <a:rPr lang="en" sz="1550">
                <a:latin typeface="Roboto"/>
                <a:ea typeface="Roboto"/>
                <a:cs typeface="Roboto"/>
                <a:sym typeface="Roboto"/>
              </a:rPr>
              <a:t>We elected to convert the target column values (Early Career Pay) to either “Low” (less than $45,000) or “Medium/High” for all other amounts.  </a:t>
            </a:r>
            <a:endParaRPr sz="1550">
              <a:latin typeface="Roboto"/>
              <a:ea typeface="Roboto"/>
              <a:cs typeface="Roboto"/>
              <a:sym typeface="Roboto"/>
            </a:endParaRPr>
          </a:p>
          <a:p>
            <a:pPr indent="0" lvl="0" marL="0" rtl="0" algn="l">
              <a:spcBef>
                <a:spcPts val="1200"/>
              </a:spcBef>
              <a:spcAft>
                <a:spcPts val="0"/>
              </a:spcAft>
              <a:buNone/>
            </a:pPr>
            <a:r>
              <a:rPr lang="en" sz="1550">
                <a:latin typeface="Roboto"/>
                <a:ea typeface="Roboto"/>
                <a:cs typeface="Roboto"/>
                <a:sym typeface="Roboto"/>
              </a:rPr>
              <a:t>Of the dropped columns above we selected to remove Mid Career Pay and Rank for the initial phase of modeling. These features may be added back in pending further testing.  </a:t>
            </a:r>
            <a:endParaRPr sz="1550">
              <a:latin typeface="Roboto"/>
              <a:ea typeface="Roboto"/>
              <a:cs typeface="Roboto"/>
              <a:sym typeface="Roboto"/>
            </a:endParaRPr>
          </a:p>
          <a:p>
            <a:pPr indent="0" lvl="0" marL="0" rtl="0" algn="l">
              <a:spcBef>
                <a:spcPts val="1200"/>
              </a:spcBef>
              <a:spcAft>
                <a:spcPts val="0"/>
              </a:spcAft>
              <a:buNone/>
            </a:pPr>
            <a:r>
              <a:rPr lang="en" sz="1550">
                <a:latin typeface="Roboto"/>
                <a:ea typeface="Roboto"/>
                <a:cs typeface="Roboto"/>
                <a:sym typeface="Roboto"/>
              </a:rPr>
              <a:t>While we were initially interested in the difference of Early Career Pay between two-year and four-year degrees, we only had six rows of data associated with two-year degrees. Therefore, we did not use the Degree Length column.</a:t>
            </a:r>
            <a:endParaRPr sz="1550">
              <a:latin typeface="Roboto"/>
              <a:ea typeface="Roboto"/>
              <a:cs typeface="Roboto"/>
              <a:sym typeface="Roboto"/>
            </a:endParaRPr>
          </a:p>
          <a:p>
            <a:pPr indent="0" lvl="0" marL="0" rtl="0" algn="l">
              <a:spcBef>
                <a:spcPts val="1200"/>
              </a:spcBef>
              <a:spcAft>
                <a:spcPts val="1200"/>
              </a:spcAft>
              <a:buNone/>
            </a:pPr>
            <a:r>
              <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