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2" r:id="rId7"/>
    <p:sldId id="273" r:id="rId8"/>
    <p:sldId id="272" r:id="rId9"/>
    <p:sldId id="263" r:id="rId10"/>
    <p:sldId id="260" r:id="rId11"/>
    <p:sldId id="261" r:id="rId12"/>
    <p:sldId id="271" r:id="rId13"/>
    <p:sldId id="275" r:id="rId14"/>
    <p:sldId id="267" r:id="rId15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Mh9xBgUfs3gVdipT+encice1I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694"/>
  </p:normalViewPr>
  <p:slideViewPr>
    <p:cSldViewPr snapToGrid="0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a15179ef9_3_97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2a15179ef9_3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8530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a15179ef9_3_97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2a15179ef9_3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570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a15179ef9_3_7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32a15179ef9_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112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a15179ef9_3_7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32a15179ef9_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a1f9787d7_0_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32a1f9787d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a1f9787d7_0_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32a1f9787d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5594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a1f9787d7_0_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32a1f9787d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6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a15179ef9_3_97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2a15179ef9_3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_1/3 Foto">
  <p:cSld name="Titel_1/3 Fot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338138" y="2487600"/>
            <a:ext cx="115189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338138" y="2980800"/>
            <a:ext cx="115189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1"/>
              <a:buFont typeface="Noto Sans Symbols"/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61871" y="6049958"/>
            <a:ext cx="3232878" cy="8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0"/>
          <p:cNvPicPr preferRelativeResize="0"/>
          <p:nvPr/>
        </p:nvPicPr>
        <p:blipFill rotWithShape="1">
          <a:blip r:embed="rId3">
            <a:alphaModFix/>
          </a:blip>
          <a:srcRect t="16643" r="613" b="11769"/>
          <a:stretch/>
        </p:blipFill>
        <p:spPr>
          <a:xfrm>
            <a:off x="151" y="0"/>
            <a:ext cx="12191851" cy="23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_2_Bilder_1_Text_emn_pp">
  <p:cSld name="Inhalt_2_Bilder_1_Text_emn_pp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>
            <a:spLocks noGrp="1"/>
          </p:cNvSpPr>
          <p:nvPr>
            <p:ph type="pic" idx="2"/>
          </p:nvPr>
        </p:nvSpPr>
        <p:spPr>
          <a:xfrm>
            <a:off x="6269835" y="1152000"/>
            <a:ext cx="5587204" cy="2606066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338138" y="201600"/>
            <a:ext cx="115189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338138" y="4093028"/>
            <a:ext cx="11515724" cy="158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9"/>
          <p:cNvSpPr>
            <a:spLocks noGrp="1"/>
          </p:cNvSpPr>
          <p:nvPr>
            <p:ph type="pic" idx="3"/>
          </p:nvPr>
        </p:nvSpPr>
        <p:spPr>
          <a:xfrm>
            <a:off x="338138" y="1152000"/>
            <a:ext cx="5587204" cy="260606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0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_2_Texte-emn_pp">
  <p:cSld name="Inhalt_2_Texte-emn_pp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338138" y="201600"/>
            <a:ext cx="115189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338138" y="1152000"/>
            <a:ext cx="5587204" cy="452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2"/>
          </p:nvPr>
        </p:nvSpPr>
        <p:spPr>
          <a:xfrm>
            <a:off x="6269834" y="1152000"/>
            <a:ext cx="5587204" cy="452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0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_Bild_und_Quelle-emn_pp">
  <p:cSld name="nur_Bild_und_Quelle-emn_pp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334962" y="1152524"/>
            <a:ext cx="11518900" cy="452120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title"/>
          </p:nvPr>
        </p:nvSpPr>
        <p:spPr>
          <a:xfrm>
            <a:off x="338138" y="201600"/>
            <a:ext cx="115189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ur_Text-emn_pp">
  <p:cSld name="1_nur_Text-emn_pp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338138" y="201600"/>
            <a:ext cx="115189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338138" y="1152000"/>
            <a:ext cx="11518900" cy="452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97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_Bild">
  <p:cSld name="Inhalt_Bil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8138" y="1152525"/>
            <a:ext cx="11518900" cy="400103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338138" y="5359405"/>
            <a:ext cx="11518900" cy="499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338138" y="201600"/>
            <a:ext cx="115189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_Diagramm">
  <p:cSld name="Inhalt_Diagramm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body" idx="1"/>
          </p:nvPr>
        </p:nvSpPr>
        <p:spPr>
          <a:xfrm>
            <a:off x="338138" y="1152000"/>
            <a:ext cx="115189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1"/>
              <a:buFont typeface="Noto Sans Symbols"/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1"/>
              <a:buFont typeface="Noto Sans Symbols"/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1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1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title"/>
          </p:nvPr>
        </p:nvSpPr>
        <p:spPr>
          <a:xfrm>
            <a:off x="338138" y="201600"/>
            <a:ext cx="115189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24"/>
          <p:cNvSpPr>
            <a:spLocks noGrp="1"/>
          </p:cNvSpPr>
          <p:nvPr>
            <p:ph type="chart" idx="2"/>
          </p:nvPr>
        </p:nvSpPr>
        <p:spPr>
          <a:xfrm>
            <a:off x="338138" y="1684338"/>
            <a:ext cx="11518900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bschlussfolie">
  <p:cSld name="Abschlussfoli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/>
        </p:nvSpPr>
        <p:spPr>
          <a:xfrm>
            <a:off x="338138" y="2487613"/>
            <a:ext cx="11518900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Vielen Dank</a:t>
            </a:r>
            <a:br>
              <a:rPr lang="en-IN"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für Ihre Aufmerksamkeit</a:t>
            </a:r>
            <a:endParaRPr/>
          </a:p>
        </p:txBody>
      </p:sp>
      <p:cxnSp>
        <p:nvCxnSpPr>
          <p:cNvPr id="82" name="Google Shape;82;p25"/>
          <p:cNvCxnSpPr/>
          <p:nvPr/>
        </p:nvCxnSpPr>
        <p:spPr>
          <a:xfrm>
            <a:off x="360363" y="6040438"/>
            <a:ext cx="11483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3" name="Google Shape;83;p25"/>
          <p:cNvSpPr txBox="1">
            <a:spLocks noGrp="1"/>
          </p:cNvSpPr>
          <p:nvPr>
            <p:ph type="body" idx="1"/>
          </p:nvPr>
        </p:nvSpPr>
        <p:spPr>
          <a:xfrm>
            <a:off x="338138" y="3988800"/>
            <a:ext cx="11518900" cy="1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1"/>
              <a:buFont typeface="Noto Sans Symbols"/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1"/>
              <a:buFont typeface="Noto Sans Symbols"/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1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1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4" name="Google Shape;84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61871" y="6049958"/>
            <a:ext cx="3232878" cy="8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>
  <p:cSld name="Nur Titel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>
            <a:spLocks noGrp="1"/>
          </p:cNvSpPr>
          <p:nvPr>
            <p:ph type="body" idx="1"/>
          </p:nvPr>
        </p:nvSpPr>
        <p:spPr>
          <a:xfrm>
            <a:off x="338138" y="1152000"/>
            <a:ext cx="115189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1"/>
              <a:buFont typeface="Noto Sans Symbols"/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1"/>
              <a:buFont typeface="Noto Sans Symbols"/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1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1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338138" y="201600"/>
            <a:ext cx="115189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_Aufzählung">
  <p:cSld name="Inhalt_Aufzählung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38138" y="201600"/>
            <a:ext cx="115189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38138" y="1152000"/>
            <a:ext cx="115189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6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1"/>
              <a:buFont typeface="Noto Sans Symbols"/>
              <a:buChar char="−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338138" y="1684338"/>
            <a:ext cx="11518900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_1/3 Farbe">
  <p:cSld name="Titel_1/3 Farb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288000" tIns="0" rIns="28800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2"/>
          <p:cNvSpPr txBox="1">
            <a:spLocks noGrp="1"/>
          </p:cNvSpPr>
          <p:nvPr>
            <p:ph type="ctrTitle"/>
          </p:nvPr>
        </p:nvSpPr>
        <p:spPr>
          <a:xfrm>
            <a:off x="338138" y="2487600"/>
            <a:ext cx="115189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ubTitle" idx="1"/>
          </p:nvPr>
        </p:nvSpPr>
        <p:spPr>
          <a:xfrm>
            <a:off x="338138" y="2980800"/>
            <a:ext cx="115189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1"/>
              <a:buFont typeface="Noto Sans Symbols"/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8" name="Google Shape;2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61871" y="6049958"/>
            <a:ext cx="3232878" cy="8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_2/3 Foto">
  <p:cSld name="Titel_2/3 F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ctrTitle"/>
          </p:nvPr>
        </p:nvSpPr>
        <p:spPr>
          <a:xfrm>
            <a:off x="338138" y="4737600"/>
            <a:ext cx="115189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ubTitle" idx="1"/>
          </p:nvPr>
        </p:nvSpPr>
        <p:spPr>
          <a:xfrm>
            <a:off x="338138" y="5230805"/>
            <a:ext cx="11518900" cy="81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1"/>
              <a:buFont typeface="Noto Sans Symbols"/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2" name="Google Shape;3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61871" y="6049958"/>
            <a:ext cx="3232878" cy="8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3"/>
          <p:cNvPicPr preferRelativeResize="0"/>
          <p:nvPr/>
        </p:nvPicPr>
        <p:blipFill rotWithShape="1">
          <a:blip r:embed="rId3">
            <a:alphaModFix/>
          </a:blip>
          <a:srcRect t="10776" b="14795"/>
          <a:stretch/>
        </p:blipFill>
        <p:spPr>
          <a:xfrm>
            <a:off x="0" y="-13493"/>
            <a:ext cx="12192000" cy="453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_Text">
  <p:cSld name="Tite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4"/>
          <p:cNvCxnSpPr/>
          <p:nvPr/>
        </p:nvCxnSpPr>
        <p:spPr>
          <a:xfrm>
            <a:off x="338138" y="6040438"/>
            <a:ext cx="1151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" name="Google Shape;36;p14"/>
          <p:cNvSpPr txBox="1">
            <a:spLocks noGrp="1"/>
          </p:cNvSpPr>
          <p:nvPr>
            <p:ph type="ctrTitle"/>
          </p:nvPr>
        </p:nvSpPr>
        <p:spPr>
          <a:xfrm>
            <a:off x="338138" y="2487600"/>
            <a:ext cx="115189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ubTitle" idx="1"/>
          </p:nvPr>
        </p:nvSpPr>
        <p:spPr>
          <a:xfrm>
            <a:off x="338138" y="2980800"/>
            <a:ext cx="115189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1"/>
              <a:buFont typeface="Noto Sans Symbols"/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8" name="Google Shape;3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61871" y="6049958"/>
            <a:ext cx="3232878" cy="8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_mittig, horizontale Linie">
  <p:cSld name="Titel_mittig, horizontale Lini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15"/>
          <p:cNvCxnSpPr/>
          <p:nvPr/>
        </p:nvCxnSpPr>
        <p:spPr>
          <a:xfrm>
            <a:off x="338138" y="3036888"/>
            <a:ext cx="1151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41;p15"/>
          <p:cNvSpPr txBox="1">
            <a:spLocks noGrp="1"/>
          </p:cNvSpPr>
          <p:nvPr>
            <p:ph type="ctrTitle"/>
          </p:nvPr>
        </p:nvSpPr>
        <p:spPr>
          <a:xfrm>
            <a:off x="338138" y="2487600"/>
            <a:ext cx="115189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ubTitle" idx="1"/>
          </p:nvPr>
        </p:nvSpPr>
        <p:spPr>
          <a:xfrm>
            <a:off x="338138" y="3196800"/>
            <a:ext cx="115189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1"/>
              <a:buFont typeface="Noto Sans Symbols"/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61871" y="6049958"/>
            <a:ext cx="3232878" cy="8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_Text">
  <p:cSld name="Inhalt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338138" y="201600"/>
            <a:ext cx="115189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38138" y="1152000"/>
            <a:ext cx="115189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6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1"/>
              <a:buFont typeface="Noto Sans Symbols"/>
              <a:buChar char="−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2"/>
          </p:nvPr>
        </p:nvSpPr>
        <p:spPr>
          <a:xfrm>
            <a:off x="338138" y="1684338"/>
            <a:ext cx="11518900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_Text_Bild">
  <p:cSld name="Inhalt_Text_Bild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21664" y="1684339"/>
            <a:ext cx="3635375" cy="398938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338138" y="201600"/>
            <a:ext cx="115189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338138" y="1152000"/>
            <a:ext cx="115189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6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1"/>
              <a:buFont typeface="Noto Sans Symbols"/>
              <a:buChar char="−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338138" y="1684339"/>
            <a:ext cx="7605712" cy="398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0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_Text_Bild-emn_pp">
  <p:cSld name="Inhalt_Text_Bild-emn_pp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>
            <a:spLocks noGrp="1"/>
          </p:cNvSpPr>
          <p:nvPr>
            <p:ph type="pic" idx="2"/>
          </p:nvPr>
        </p:nvSpPr>
        <p:spPr>
          <a:xfrm>
            <a:off x="8221664" y="1152000"/>
            <a:ext cx="3635375" cy="4521726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338138" y="201600"/>
            <a:ext cx="115189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38138" y="1152000"/>
            <a:ext cx="7605712" cy="452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97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0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/>
        </p:nvSpPr>
        <p:spPr>
          <a:xfrm>
            <a:off x="1195388" y="6227764"/>
            <a:ext cx="4795838" cy="17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Werkzeugmaschinenlabor WZL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9"/>
          <p:cNvCxnSpPr/>
          <p:nvPr/>
        </p:nvCxnSpPr>
        <p:spPr>
          <a:xfrm>
            <a:off x="334965" y="814388"/>
            <a:ext cx="115220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" name="Google Shape;12;p9"/>
          <p:cNvCxnSpPr/>
          <p:nvPr/>
        </p:nvCxnSpPr>
        <p:spPr>
          <a:xfrm>
            <a:off x="334965" y="6040438"/>
            <a:ext cx="115220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9"/>
          <p:cNvSpPr txBox="1"/>
          <p:nvPr/>
        </p:nvSpPr>
        <p:spPr>
          <a:xfrm>
            <a:off x="334964" y="6227767"/>
            <a:ext cx="730250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9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761871" y="6049958"/>
            <a:ext cx="3232878" cy="81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1061">
          <p15:clr>
            <a:srgbClr val="F26B43"/>
          </p15:clr>
        </p15:guide>
        <p15:guide id="3" orient="horz" pos="3573">
          <p15:clr>
            <a:srgbClr val="F26B43"/>
          </p15:clr>
        </p15:guide>
        <p15:guide id="4" pos="7470">
          <p15:clr>
            <a:srgbClr val="F26B43"/>
          </p15:clr>
        </p15:guide>
        <p15:guide id="5" pos="2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338138" y="2487600"/>
            <a:ext cx="115189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Robotic Sensor Systems (RSS) Project</a:t>
            </a:r>
            <a:endParaRPr dirty="0"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338138" y="2980800"/>
            <a:ext cx="11518900" cy="23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1800" b="1" dirty="0"/>
              <a:t>Group Number 7</a:t>
            </a:r>
            <a:endParaRPr sz="18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dirty="0"/>
              <a:t>	Bhavika Chawla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dirty="0"/>
              <a:t>	Rohit </a:t>
            </a:r>
            <a:r>
              <a:rPr lang="en-US" sz="1800" dirty="0" err="1"/>
              <a:t>Despande</a:t>
            </a:r>
            <a:endParaRPr lang="en-US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dirty="0"/>
              <a:t>	</a:t>
            </a:r>
            <a:r>
              <a:rPr lang="en-US" sz="1800" dirty="0" err="1"/>
              <a:t>Suvid</a:t>
            </a:r>
            <a:r>
              <a:rPr lang="en-US" sz="1800" dirty="0"/>
              <a:t> Shinde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dirty="0"/>
              <a:t>	Nikhil Rane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dirty="0"/>
              <a:t>	</a:t>
            </a:r>
            <a:r>
              <a:rPr lang="en-US" sz="1800" dirty="0" err="1"/>
              <a:t>Shaunak</a:t>
            </a:r>
            <a:r>
              <a:rPr lang="en-US" sz="1800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1800" dirty="0"/>
              <a:t>Prof. </a:t>
            </a:r>
            <a:r>
              <a:rPr lang="en-IN" sz="1800" dirty="0" err="1"/>
              <a:t>Dr.</a:t>
            </a:r>
            <a:r>
              <a:rPr lang="en-IN" sz="1800" dirty="0"/>
              <a:t>-Ing. Robert Schmitt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1800" dirty="0"/>
              <a:t>Laboratory for Machine Tools and Production Engineering WZL, RWTH Aachen University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1800" dirty="0"/>
              <a:t>Winter Semester 2024/25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3" name="Picture 2" descr="A robot walking on a roof&#10;&#10;AI-generated content may be incorrect.">
            <a:extLst>
              <a:ext uri="{FF2B5EF4-FFF2-40B4-BE49-F238E27FC236}">
                <a16:creationId xmlns:a16="http://schemas.microsoft.com/office/drawing/2014/main" id="{D9CF2769-5579-6CEA-E750-8A804717B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913" y="3136451"/>
            <a:ext cx="4534272" cy="20845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338138" y="201600"/>
            <a:ext cx="115189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Unity Setup with MQTT</a:t>
            </a:r>
            <a:endParaRPr dirty="0"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2"/>
          </p:nvPr>
        </p:nvSpPr>
        <p:spPr>
          <a:xfrm>
            <a:off x="338138" y="1113649"/>
            <a:ext cx="11211437" cy="45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Wi-Fi and MQTT Setup</a:t>
            </a:r>
            <a:r>
              <a:rPr lang="en-IN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: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300" dirty="0">
              <a:solidFill>
                <a:schemeClr val="bg2"/>
              </a:solidFill>
              <a:latin typeface="+mn-lt"/>
              <a:cs typeface="Times New Roman" panose="02020603050405020304" pitchFamily="18" charset="0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b="1" dirty="0">
                <a:latin typeface="+mn-lt"/>
                <a:cs typeface="Times New Roman" panose="02020603050405020304" pitchFamily="18" charset="0"/>
              </a:rPr>
              <a:t>ESP8266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 connects to Wi-Fi </a:t>
            </a:r>
            <a:r>
              <a:rPr lang="en-IN" b="1" dirty="0">
                <a:latin typeface="+mn-lt"/>
                <a:cs typeface="Times New Roman" panose="02020603050405020304" pitchFamily="18" charset="0"/>
              </a:rPr>
              <a:t>using SSID and password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.</a:t>
            </a:r>
            <a:endParaRPr dirty="0">
              <a:latin typeface="+mn-lt"/>
              <a:cs typeface="Times New Roman" panose="02020603050405020304" pitchFamily="18" charset="0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dirty="0">
                <a:latin typeface="+mn-lt"/>
                <a:cs typeface="Times New Roman" panose="02020603050405020304" pitchFamily="18" charset="0"/>
              </a:rPr>
              <a:t>Configures MQTT broker details: </a:t>
            </a:r>
            <a:r>
              <a:rPr lang="en-IN" b="1" dirty="0">
                <a:latin typeface="+mn-lt"/>
                <a:cs typeface="Times New Roman" panose="02020603050405020304" pitchFamily="18" charset="0"/>
              </a:rPr>
              <a:t>IP address, port, username, and password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.</a:t>
            </a:r>
            <a:endParaRPr dirty="0">
              <a:latin typeface="+mn-lt"/>
              <a:cs typeface="Times New Roman" panose="02020603050405020304" pitchFamily="18" charset="0"/>
            </a:endParaRPr>
          </a:p>
          <a:p>
            <a:pPr marL="216010" lvl="0" indent="-10171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+mn-lt"/>
              <a:cs typeface="Times New Roman" panose="02020603050405020304" pitchFamily="18" charset="0"/>
            </a:endParaRPr>
          </a:p>
          <a:p>
            <a:pPr marL="216010" lvl="0" indent="-10171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+mn-lt"/>
              <a:cs typeface="Times New Roman" panose="02020603050405020304" pitchFamily="18" charset="0"/>
            </a:endParaRPr>
          </a:p>
          <a:p>
            <a:pPr marL="1143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IN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Data Transmission</a:t>
            </a:r>
            <a:r>
              <a:rPr lang="en-IN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:</a:t>
            </a:r>
          </a:p>
          <a:p>
            <a:pPr algn="just">
              <a:spcBef>
                <a:spcPts val="1200"/>
              </a:spcBef>
            </a:pPr>
            <a:r>
              <a:rPr lang="de-DE" b="1" dirty="0">
                <a:latin typeface="+mn-lt"/>
                <a:cs typeface="Times New Roman" panose="02020603050405020304" pitchFamily="18" charset="0"/>
              </a:rPr>
              <a:t>ESP8266 acts as a publisher node</a:t>
            </a:r>
            <a:r>
              <a:rPr lang="de-DE" dirty="0">
                <a:latin typeface="+mn-lt"/>
                <a:cs typeface="Times New Roman" panose="02020603050405020304" pitchFamily="18" charset="0"/>
              </a:rPr>
              <a:t> and publishes all the sensor data.</a:t>
            </a:r>
          </a:p>
          <a:p>
            <a:pPr algn="just">
              <a:spcBef>
                <a:spcPts val="1200"/>
              </a:spcBef>
            </a:pPr>
            <a:r>
              <a:rPr lang="de-DE" b="1" dirty="0">
                <a:latin typeface="+mn-lt"/>
                <a:cs typeface="Times New Roman" panose="02020603050405020304" pitchFamily="18" charset="0"/>
              </a:rPr>
              <a:t>One topic </a:t>
            </a:r>
            <a:r>
              <a:rPr lang="de-DE" dirty="0">
                <a:latin typeface="+mn-lt"/>
                <a:cs typeface="Times New Roman" panose="02020603050405020304" pitchFamily="18" charset="0"/>
              </a:rPr>
              <a:t>is </a:t>
            </a:r>
            <a:r>
              <a:rPr lang="de-DE" dirty="0" err="1">
                <a:latin typeface="+mn-lt"/>
                <a:cs typeface="Times New Roman" panose="02020603050405020304" pitchFamily="18" charset="0"/>
              </a:rPr>
              <a:t>published</a:t>
            </a:r>
            <a:r>
              <a:rPr lang="de-D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+mn-lt"/>
                <a:cs typeface="Times New Roman" panose="02020603050405020304" pitchFamily="18" charset="0"/>
              </a:rPr>
              <a:t>for</a:t>
            </a:r>
            <a:r>
              <a:rPr lang="de-D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de-DE" b="1" dirty="0" err="1">
                <a:latin typeface="+mn-lt"/>
                <a:cs typeface="Times New Roman" panose="02020603050405020304" pitchFamily="18" charset="0"/>
              </a:rPr>
              <a:t>each</a:t>
            </a:r>
            <a:r>
              <a:rPr lang="de-DE" b="1" dirty="0">
                <a:latin typeface="+mn-lt"/>
                <a:cs typeface="Times New Roman" panose="02020603050405020304" pitchFamily="18" charset="0"/>
              </a:rPr>
              <a:t> seperate functionality </a:t>
            </a:r>
            <a:r>
              <a:rPr lang="de-DE" dirty="0">
                <a:latin typeface="+mn-lt"/>
                <a:cs typeface="Times New Roman" panose="02020603050405020304" pitchFamily="18" charset="0"/>
              </a:rPr>
              <a:t>in the enviornment.</a:t>
            </a:r>
          </a:p>
          <a:p>
            <a:pPr algn="just">
              <a:spcBef>
                <a:spcPts val="1200"/>
              </a:spcBef>
            </a:pPr>
            <a:r>
              <a:rPr lang="de-DE" b="1" dirty="0" err="1">
                <a:latin typeface="+mn-lt"/>
                <a:cs typeface="Times New Roman" panose="02020603050405020304" pitchFamily="18" charset="0"/>
              </a:rPr>
              <a:t>Mosquitto</a:t>
            </a:r>
            <a:r>
              <a:rPr lang="de-DE" dirty="0">
                <a:latin typeface="+mn-lt"/>
                <a:cs typeface="Times New Roman" panose="02020603050405020304" pitchFamily="18" charset="0"/>
              </a:rPr>
              <a:t> has been setup as </a:t>
            </a:r>
            <a:r>
              <a:rPr lang="de-DE" b="1" dirty="0">
                <a:latin typeface="+mn-lt"/>
                <a:cs typeface="Times New Roman" panose="02020603050405020304" pitchFamily="18" charset="0"/>
              </a:rPr>
              <a:t>MQTT-Broker</a:t>
            </a:r>
            <a:r>
              <a:rPr lang="de-DE" dirty="0">
                <a:latin typeface="+mn-lt"/>
                <a:cs typeface="Times New Roman" panose="02020603050405020304" pitchFamily="18" charset="0"/>
              </a:rPr>
              <a:t>.</a:t>
            </a:r>
            <a:endParaRPr b="1" dirty="0">
              <a:latin typeface="+mn-lt"/>
              <a:cs typeface="Times New Roman" panose="02020603050405020304" pitchFamily="18" charset="0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-IN" b="1" dirty="0">
                <a:latin typeface="+mn-lt"/>
                <a:cs typeface="Times New Roman" panose="02020603050405020304" pitchFamily="18" charset="0"/>
              </a:rPr>
              <a:t>MQTT  Subscriber 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receives data from broker.</a:t>
            </a:r>
            <a:endParaRPr b="1" dirty="0">
              <a:latin typeface="+mn-lt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b="1" dirty="0"/>
          </a:p>
          <a:p>
            <a:pPr marL="216010" lvl="0" indent="-101710" algn="just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123" name="Google Shape;1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1370" y="1281736"/>
            <a:ext cx="3981299" cy="466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338138" y="201600"/>
            <a:ext cx="115189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Unity Integration with MQTT</a:t>
            </a:r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2"/>
          </p:nvPr>
        </p:nvSpPr>
        <p:spPr>
          <a:xfrm>
            <a:off x="338150" y="1011125"/>
            <a:ext cx="11518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Unity as an MQTT Subscriber:</a:t>
            </a:r>
            <a:endParaRPr dirty="0">
              <a:solidFill>
                <a:schemeClr val="bg2"/>
              </a:solidFill>
              <a:latin typeface="+mn-lt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 b="1" dirty="0">
                <a:latin typeface="+mn-lt"/>
                <a:cs typeface="Times New Roman" panose="02020603050405020304" pitchFamily="18" charset="0"/>
              </a:rPr>
              <a:t>Unity Subscribes </a:t>
            </a:r>
            <a:r>
              <a:rPr lang="en-IN" sz="1600" dirty="0">
                <a:latin typeface="+mn-lt"/>
                <a:cs typeface="Times New Roman" panose="02020603050405020304" pitchFamily="18" charset="0"/>
              </a:rPr>
              <a:t>to the following topics published by </a:t>
            </a:r>
            <a:r>
              <a:rPr lang="en-IN" sz="1600" b="1" dirty="0">
                <a:latin typeface="+mn-lt"/>
                <a:cs typeface="Times New Roman" panose="02020603050405020304" pitchFamily="18" charset="0"/>
              </a:rPr>
              <a:t>ESP8266:</a:t>
            </a:r>
            <a:endParaRPr sz="1600" b="1" dirty="0">
              <a:latin typeface="+mn-lt"/>
              <a:cs typeface="Times New Roman" panose="02020603050405020304" pitchFamily="18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-IN" sz="1600" dirty="0">
                <a:solidFill>
                  <a:srgbClr val="188038"/>
                </a:solidFill>
                <a:latin typeface="+mn-lt"/>
                <a:ea typeface="Roboto Mono"/>
                <a:cs typeface="Times New Roman" panose="02020603050405020304" pitchFamily="18" charset="0"/>
                <a:sym typeface="Roboto Mono"/>
              </a:rPr>
              <a:t>esp8266/gyro</a:t>
            </a:r>
            <a:r>
              <a:rPr lang="en-IN" sz="1600" dirty="0">
                <a:latin typeface="+mn-lt"/>
                <a:cs typeface="Times New Roman" panose="02020603050405020304" pitchFamily="18" charset="0"/>
              </a:rPr>
              <a:t> - Controls robot's </a:t>
            </a:r>
            <a:r>
              <a:rPr lang="en-IN" sz="1600" b="1" dirty="0">
                <a:latin typeface="+mn-lt"/>
                <a:cs typeface="Times New Roman" panose="02020603050405020304" pitchFamily="18" charset="0"/>
              </a:rPr>
              <a:t>X and Y movements</a:t>
            </a:r>
            <a:r>
              <a:rPr lang="en-IN" sz="1600" dirty="0">
                <a:latin typeface="+mn-lt"/>
                <a:cs typeface="Times New Roman" panose="02020603050405020304" pitchFamily="18" charset="0"/>
              </a:rPr>
              <a:t>.</a:t>
            </a:r>
            <a:endParaRPr sz="1600" dirty="0">
              <a:latin typeface="+mn-lt"/>
              <a:cs typeface="Times New Roman" panose="02020603050405020304" pitchFamily="18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 dirty="0">
                <a:solidFill>
                  <a:srgbClr val="188038"/>
                </a:solidFill>
                <a:latin typeface="+mn-lt"/>
                <a:ea typeface="Roboto Mono"/>
                <a:cs typeface="Times New Roman" panose="02020603050405020304" pitchFamily="18" charset="0"/>
                <a:sym typeface="Roboto Mono"/>
              </a:rPr>
              <a:t>esp8266/temp</a:t>
            </a:r>
            <a:r>
              <a:rPr lang="en-IN" sz="1600" dirty="0">
                <a:latin typeface="+mn-lt"/>
                <a:cs typeface="Times New Roman" panose="02020603050405020304" pitchFamily="18" charset="0"/>
              </a:rPr>
              <a:t> - Monitors </a:t>
            </a:r>
            <a:r>
              <a:rPr lang="en-IN" sz="1600" b="1" dirty="0">
                <a:latin typeface="+mn-lt"/>
                <a:cs typeface="Times New Roman" panose="02020603050405020304" pitchFamily="18" charset="0"/>
              </a:rPr>
              <a:t>environmental temperature</a:t>
            </a:r>
            <a:r>
              <a:rPr lang="en-IN" sz="1600" dirty="0">
                <a:latin typeface="+mn-lt"/>
                <a:cs typeface="Times New Roman" panose="02020603050405020304" pitchFamily="18" charset="0"/>
              </a:rPr>
              <a:t>.</a:t>
            </a:r>
            <a:endParaRPr sz="1600" dirty="0">
              <a:latin typeface="+mn-lt"/>
              <a:cs typeface="Times New Roman" panose="02020603050405020304" pitchFamily="18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 dirty="0">
                <a:solidFill>
                  <a:srgbClr val="188038"/>
                </a:solidFill>
                <a:latin typeface="+mn-lt"/>
                <a:ea typeface="Roboto Mono"/>
                <a:cs typeface="Times New Roman" panose="02020603050405020304" pitchFamily="18" charset="0"/>
                <a:sym typeface="Roboto Mono"/>
              </a:rPr>
              <a:t>esp8266/touch</a:t>
            </a:r>
            <a:r>
              <a:rPr lang="en-IN" sz="1600" dirty="0">
                <a:latin typeface="+mn-lt"/>
                <a:cs typeface="Times New Roman" panose="02020603050405020304" pitchFamily="18" charset="0"/>
              </a:rPr>
              <a:t> - Triggers </a:t>
            </a:r>
            <a:r>
              <a:rPr lang="en-IN" sz="1600" b="1" dirty="0">
                <a:latin typeface="+mn-lt"/>
                <a:cs typeface="Times New Roman" panose="02020603050405020304" pitchFamily="18" charset="0"/>
              </a:rPr>
              <a:t>robot’s jump</a:t>
            </a:r>
            <a:endParaRPr sz="1600" b="1" dirty="0">
              <a:latin typeface="+mn-lt"/>
              <a:cs typeface="Times New Roman" panose="02020603050405020304" pitchFamily="18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 dirty="0">
                <a:solidFill>
                  <a:srgbClr val="188038"/>
                </a:solidFill>
                <a:latin typeface="+mn-lt"/>
                <a:ea typeface="Roboto Mono"/>
                <a:cs typeface="Times New Roman" panose="02020603050405020304" pitchFamily="18" charset="0"/>
                <a:sym typeface="Roboto Mono"/>
              </a:rPr>
              <a:t>esp8266/</a:t>
            </a:r>
            <a:r>
              <a:rPr lang="en-IN" sz="1600" dirty="0" err="1">
                <a:solidFill>
                  <a:srgbClr val="188038"/>
                </a:solidFill>
                <a:latin typeface="+mn-lt"/>
                <a:ea typeface="Roboto Mono"/>
                <a:cs typeface="Times New Roman" panose="02020603050405020304" pitchFamily="18" charset="0"/>
                <a:sym typeface="Roboto Mono"/>
              </a:rPr>
              <a:t>ir</a:t>
            </a:r>
            <a:r>
              <a:rPr lang="en-IN" sz="1600" dirty="0">
                <a:latin typeface="+mn-lt"/>
                <a:cs typeface="Times New Roman" panose="02020603050405020304" pitchFamily="18" charset="0"/>
              </a:rPr>
              <a:t> - </a:t>
            </a:r>
            <a:r>
              <a:rPr lang="en-IN" sz="1600" b="1" dirty="0">
                <a:latin typeface="+mn-lt"/>
                <a:cs typeface="Times New Roman" panose="02020603050405020304" pitchFamily="18" charset="0"/>
              </a:rPr>
              <a:t>Opens Doors </a:t>
            </a:r>
            <a:r>
              <a:rPr lang="en-IN" sz="1600" dirty="0">
                <a:latin typeface="+mn-lt"/>
                <a:cs typeface="Times New Roman" panose="02020603050405020304" pitchFamily="18" charset="0"/>
              </a:rPr>
              <a:t>when robot is in the vicinity</a:t>
            </a:r>
            <a:endParaRPr sz="1600" dirty="0">
              <a:latin typeface="+mn-lt"/>
              <a:cs typeface="Times New Roman" panose="02020603050405020304" pitchFamily="18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 dirty="0">
                <a:solidFill>
                  <a:srgbClr val="188038"/>
                </a:solidFill>
                <a:latin typeface="+mn-lt"/>
                <a:ea typeface="Roboto Mono"/>
                <a:cs typeface="Times New Roman" panose="02020603050405020304" pitchFamily="18" charset="0"/>
                <a:sym typeface="Roboto Mono"/>
              </a:rPr>
              <a:t>esp8266/cam</a:t>
            </a:r>
            <a:r>
              <a:rPr lang="en-IN" sz="1600" dirty="0">
                <a:latin typeface="+mn-lt"/>
                <a:cs typeface="Times New Roman" panose="02020603050405020304" pitchFamily="18" charset="0"/>
              </a:rPr>
              <a:t> - Controls </a:t>
            </a:r>
            <a:r>
              <a:rPr lang="en-IN" sz="1600" b="1" dirty="0">
                <a:latin typeface="+mn-lt"/>
                <a:cs typeface="Times New Roman" panose="02020603050405020304" pitchFamily="18" charset="0"/>
              </a:rPr>
              <a:t>Yaw angle of camera </a:t>
            </a:r>
            <a:r>
              <a:rPr lang="en-IN" sz="1600" dirty="0">
                <a:latin typeface="+mn-lt"/>
                <a:cs typeface="Times New Roman" panose="02020603050405020304" pitchFamily="18" charset="0"/>
              </a:rPr>
              <a:t>in the scene.</a:t>
            </a:r>
            <a:endParaRPr sz="1600" dirty="0">
              <a:latin typeface="+mn-lt"/>
              <a:cs typeface="Times New Roman" panose="02020603050405020304" pitchFamily="18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 dirty="0">
                <a:solidFill>
                  <a:srgbClr val="188038"/>
                </a:solidFill>
                <a:latin typeface="+mn-lt"/>
                <a:ea typeface="Roboto Mono"/>
                <a:cs typeface="Times New Roman" panose="02020603050405020304" pitchFamily="18" charset="0"/>
                <a:sym typeface="Roboto Mono"/>
              </a:rPr>
              <a:t>esp8266/run</a:t>
            </a:r>
            <a:r>
              <a:rPr lang="en-IN" sz="1600" dirty="0">
                <a:latin typeface="+mn-lt"/>
                <a:cs typeface="Times New Roman" panose="02020603050405020304" pitchFamily="18" charset="0"/>
              </a:rPr>
              <a:t> - Detects and responds to the </a:t>
            </a:r>
            <a:r>
              <a:rPr lang="en-IN" sz="1600" b="1" dirty="0">
                <a:latin typeface="+mn-lt"/>
                <a:cs typeface="Times New Roman" panose="02020603050405020304" pitchFamily="18" charset="0"/>
              </a:rPr>
              <a:t>robot's running state</a:t>
            </a:r>
            <a:r>
              <a:rPr lang="en-IN" sz="1600" dirty="0">
                <a:latin typeface="+mn-lt"/>
                <a:cs typeface="Times New Roman" panose="02020603050405020304" pitchFamily="18" charset="0"/>
              </a:rPr>
              <a:t>.</a:t>
            </a:r>
            <a:endParaRPr sz="1600" dirty="0">
              <a:latin typeface="+mn-lt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IN" sz="1600" b="1" dirty="0">
              <a:latin typeface="+mn-lt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Event-Driven Updates</a:t>
            </a:r>
            <a:r>
              <a:rPr lang="en-IN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dirty="0">
              <a:solidFill>
                <a:schemeClr val="bg2"/>
              </a:solidFill>
              <a:latin typeface="+mn-lt"/>
              <a:cs typeface="Times New Roman" panose="02020603050405020304" pitchFamily="18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-IN" sz="1600" b="1" dirty="0">
                <a:latin typeface="+mn-lt"/>
                <a:cs typeface="Times New Roman" panose="02020603050405020304" pitchFamily="18" charset="0"/>
              </a:rPr>
              <a:t>Each topic triggers specific Unity events </a:t>
            </a:r>
            <a:r>
              <a:rPr lang="en-IN" sz="1600" dirty="0">
                <a:latin typeface="+mn-lt"/>
                <a:cs typeface="Times New Roman" panose="02020603050405020304" pitchFamily="18" charset="0"/>
              </a:rPr>
              <a:t>to update the virtual robot's behaviour dynamically.</a:t>
            </a:r>
            <a:endParaRPr sz="1600" dirty="0">
              <a:latin typeface="+mn-lt"/>
              <a:cs typeface="Times New Roman" panose="02020603050405020304" pitchFamily="18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a15179ef9_3_97"/>
          <p:cNvSpPr txBox="1">
            <a:spLocks noGrp="1"/>
          </p:cNvSpPr>
          <p:nvPr>
            <p:ph type="title"/>
          </p:nvPr>
        </p:nvSpPr>
        <p:spPr>
          <a:xfrm>
            <a:off x="338138" y="201600"/>
            <a:ext cx="115188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Game mechanics integration</a:t>
            </a:r>
            <a:endParaRPr dirty="0"/>
          </a:p>
        </p:txBody>
      </p:sp>
      <p:sp>
        <p:nvSpPr>
          <p:cNvPr id="141" name="Google Shape;141;g32a15179ef9_3_97"/>
          <p:cNvSpPr txBox="1">
            <a:spLocks noGrp="1"/>
          </p:cNvSpPr>
          <p:nvPr>
            <p:ph type="body" idx="2"/>
          </p:nvPr>
        </p:nvSpPr>
        <p:spPr>
          <a:xfrm>
            <a:off x="338138" y="843379"/>
            <a:ext cx="11085900" cy="513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de-DE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Regular Movement of Robot : </a:t>
            </a:r>
          </a:p>
          <a:p>
            <a:pPr marL="285750" indent="-285750" algn="just"/>
            <a:r>
              <a:rPr lang="de-DE" sz="1600" b="1" dirty="0">
                <a:latin typeface="+mn-lt"/>
                <a:cs typeface="Times New Roman" panose="02020603050405020304" pitchFamily="18" charset="0"/>
              </a:rPr>
              <a:t>X and Y direction movememnts </a:t>
            </a:r>
            <a:r>
              <a:rPr lang="de-DE" sz="1600" dirty="0">
                <a:latin typeface="+mn-lt"/>
                <a:cs typeface="Times New Roman" panose="02020603050405020304" pitchFamily="18" charset="0"/>
              </a:rPr>
              <a:t>are controlled by the </a:t>
            </a:r>
            <a:r>
              <a:rPr lang="de-DE" sz="1600" b="1" dirty="0">
                <a:latin typeface="+mn-lt"/>
                <a:cs typeface="Times New Roman" panose="02020603050405020304" pitchFamily="18" charset="0"/>
              </a:rPr>
              <a:t>rotation of gyroscope </a:t>
            </a:r>
            <a:r>
              <a:rPr lang="de-DE" sz="1600" dirty="0">
                <a:latin typeface="+mn-lt"/>
                <a:cs typeface="Times New Roman" panose="02020603050405020304" pitchFamily="18" charset="0"/>
              </a:rPr>
              <a:t>in one axis each. </a:t>
            </a:r>
          </a:p>
          <a:p>
            <a:pPr marL="285750" indent="-285750" algn="just"/>
            <a:endParaRPr lang="de-DE" dirty="0">
              <a:latin typeface="+mn-lt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Running action of Robot :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  <a:p>
            <a:pPr marL="285750" indent="-285750" algn="just"/>
            <a:r>
              <a:rPr lang="en-US" sz="1600" dirty="0">
                <a:latin typeface="+mn-lt"/>
                <a:cs typeface="Times New Roman" panose="02020603050405020304" pitchFamily="18" charset="0"/>
              </a:rPr>
              <a:t>A </a:t>
            </a:r>
            <a:r>
              <a:rPr lang="en-US" sz="1600" b="1" dirty="0">
                <a:latin typeface="+mn-lt"/>
                <a:cs typeface="Times New Roman" panose="02020603050405020304" pitchFamily="18" charset="0"/>
              </a:rPr>
              <a:t>separate IR sensor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is used to </a:t>
            </a:r>
            <a:r>
              <a:rPr lang="en-US" sz="1600" b="1" dirty="0">
                <a:latin typeface="+mn-lt"/>
                <a:cs typeface="Times New Roman" panose="02020603050405020304" pitchFamily="18" charset="0"/>
              </a:rPr>
              <a:t>trigger the running of robot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.</a:t>
            </a:r>
          </a:p>
          <a:p>
            <a:pPr marL="285750" indent="-285750" algn="just"/>
            <a:r>
              <a:rPr lang="en-US" sz="1600" dirty="0">
                <a:latin typeface="+mn-lt"/>
                <a:cs typeface="Times New Roman" panose="02020603050405020304" pitchFamily="18" charset="0"/>
              </a:rPr>
              <a:t>As soon as IR is triggered externally, robot starts running in the same direction as before using the gyroscope data.</a:t>
            </a:r>
          </a:p>
          <a:p>
            <a:pPr marL="285750" indent="-285750" algn="just"/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Temperature Display :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 marL="285750" indent="-285750" algn="just"/>
            <a:r>
              <a:rPr lang="en-US" sz="1600" b="1" dirty="0">
                <a:latin typeface="+mn-lt"/>
                <a:cs typeface="Times New Roman" panose="02020603050405020304" pitchFamily="18" charset="0"/>
              </a:rPr>
              <a:t>Inbuilt temperature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sensor on MPU is used.</a:t>
            </a:r>
          </a:p>
          <a:p>
            <a:pPr marL="285750" indent="-285750" algn="just"/>
            <a:r>
              <a:rPr lang="en-US" sz="1600" dirty="0">
                <a:latin typeface="+mn-lt"/>
                <a:cs typeface="Times New Roman" panose="02020603050405020304" pitchFamily="18" charset="0"/>
              </a:rPr>
              <a:t>It requires </a:t>
            </a:r>
            <a:r>
              <a:rPr lang="en-US" sz="1600" b="1" dirty="0">
                <a:latin typeface="+mn-lt"/>
                <a:cs typeface="Times New Roman" panose="02020603050405020304" pitchFamily="18" charset="0"/>
              </a:rPr>
              <a:t>I2C communication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interface.</a:t>
            </a:r>
          </a:p>
          <a:p>
            <a:pPr marL="285750" indent="-285750" algn="just"/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de-DE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Jumping of Robot : </a:t>
            </a:r>
          </a:p>
          <a:p>
            <a:pPr marL="285750" indent="-285750" algn="just"/>
            <a:r>
              <a:rPr lang="de-DE" sz="1600" b="1" dirty="0">
                <a:latin typeface="+mn-lt"/>
                <a:cs typeface="Times New Roman" panose="02020603050405020304" pitchFamily="18" charset="0"/>
              </a:rPr>
              <a:t>Capacitive touch sensor </a:t>
            </a:r>
            <a:r>
              <a:rPr lang="de-DE" sz="1600" dirty="0">
                <a:latin typeface="+mn-lt"/>
                <a:cs typeface="Times New Roman" panose="02020603050405020304" pitchFamily="18" charset="0"/>
              </a:rPr>
              <a:t>is made using </a:t>
            </a:r>
            <a:r>
              <a:rPr lang="de-DE" sz="1600" b="1" dirty="0">
                <a:latin typeface="+mn-lt"/>
                <a:cs typeface="Times New Roman" panose="02020603050405020304" pitchFamily="18" charset="0"/>
              </a:rPr>
              <a:t>two aluminium foils </a:t>
            </a:r>
            <a:r>
              <a:rPr lang="de-DE" sz="1600" dirty="0">
                <a:latin typeface="+mn-lt"/>
                <a:cs typeface="Times New Roman" panose="02020603050405020304" pitchFamily="18" charset="0"/>
              </a:rPr>
              <a:t>as electrodes connected to the ESP.</a:t>
            </a:r>
          </a:p>
          <a:p>
            <a:pPr marL="285750" indent="-285750" algn="just"/>
            <a:r>
              <a:rPr lang="de-DE" sz="1600" dirty="0">
                <a:latin typeface="+mn-lt"/>
                <a:cs typeface="Times New Roman" panose="02020603050405020304" pitchFamily="18" charset="0"/>
              </a:rPr>
              <a:t>When a </a:t>
            </a:r>
            <a:r>
              <a:rPr lang="de-DE" sz="1600" b="1" dirty="0">
                <a:latin typeface="+mn-lt"/>
                <a:cs typeface="Times New Roman" panose="02020603050405020304" pitchFamily="18" charset="0"/>
              </a:rPr>
              <a:t>finger touches the foil</a:t>
            </a:r>
            <a:r>
              <a:rPr lang="de-DE" sz="1600" dirty="0">
                <a:latin typeface="+mn-lt"/>
                <a:cs typeface="Times New Roman" panose="02020603050405020304" pitchFamily="18" charset="0"/>
              </a:rPr>
              <a:t>, the capacitance increases and thus </a:t>
            </a:r>
            <a:r>
              <a:rPr lang="de-DE" sz="1600" b="1" dirty="0">
                <a:latin typeface="+mn-lt"/>
                <a:cs typeface="Times New Roman" panose="02020603050405020304" pitchFamily="18" charset="0"/>
              </a:rPr>
              <a:t>ESP detects </a:t>
            </a:r>
            <a:r>
              <a:rPr lang="de-DE" sz="1600" dirty="0">
                <a:latin typeface="+mn-lt"/>
                <a:cs typeface="Times New Roman" panose="02020603050405020304" pitchFamily="18" charset="0"/>
              </a:rPr>
              <a:t>this as touch and </a:t>
            </a:r>
            <a:r>
              <a:rPr lang="de-DE" sz="1600" b="1" dirty="0">
                <a:latin typeface="+mn-lt"/>
                <a:cs typeface="Times New Roman" panose="02020603050405020304" pitchFamily="18" charset="0"/>
              </a:rPr>
              <a:t>generates a signal</a:t>
            </a:r>
            <a:r>
              <a:rPr lang="de-DE" sz="1600" dirty="0">
                <a:latin typeface="+mn-lt"/>
                <a:cs typeface="Times New Roman" panose="02020603050405020304" pitchFamily="18" charset="0"/>
              </a:rPr>
              <a:t>.</a:t>
            </a:r>
          </a:p>
          <a:p>
            <a:pPr marL="285750" indent="-285750" algn="just"/>
            <a:endParaRPr lang="de-DE" dirty="0">
              <a:latin typeface="+mn-lt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de-DE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Opening </a:t>
            </a:r>
            <a:r>
              <a:rPr lang="de-DE" b="1" dirty="0" err="1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of</a:t>
            </a:r>
            <a:r>
              <a:rPr lang="de-DE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 Doors :</a:t>
            </a:r>
          </a:p>
          <a:p>
            <a:pPr marL="285750" indent="-285750" algn="just"/>
            <a:r>
              <a:rPr lang="de-DE" sz="1600" dirty="0">
                <a:latin typeface="+mn-lt"/>
                <a:cs typeface="Times New Roman" panose="02020603050405020304" pitchFamily="18" charset="0"/>
              </a:rPr>
              <a:t>If the robot is within a </a:t>
            </a:r>
            <a:r>
              <a:rPr lang="de-DE" sz="1600" b="1" dirty="0">
                <a:latin typeface="+mn-lt"/>
                <a:cs typeface="Times New Roman" panose="02020603050405020304" pitchFamily="18" charset="0"/>
              </a:rPr>
              <a:t>certain distance of the door </a:t>
            </a:r>
            <a:r>
              <a:rPr lang="de-DE" sz="1600" dirty="0">
                <a:latin typeface="+mn-lt"/>
                <a:cs typeface="Times New Roman" panose="02020603050405020304" pitchFamily="18" charset="0"/>
              </a:rPr>
              <a:t>and the corresponding </a:t>
            </a:r>
            <a:r>
              <a:rPr lang="de-DE" sz="1600" b="1" dirty="0">
                <a:latin typeface="+mn-lt"/>
                <a:cs typeface="Times New Roman" panose="02020603050405020304" pitchFamily="18" charset="0"/>
              </a:rPr>
              <a:t>IR Sensor </a:t>
            </a:r>
            <a:r>
              <a:rPr lang="de-DE" sz="1600" b="1" dirty="0" err="1">
                <a:latin typeface="+mn-lt"/>
                <a:cs typeface="Times New Roman" panose="02020603050405020304" pitchFamily="18" charset="0"/>
              </a:rPr>
              <a:t>is</a:t>
            </a:r>
            <a:r>
              <a:rPr lang="de-DE" sz="1600" b="1" dirty="0">
                <a:latin typeface="+mn-lt"/>
                <a:cs typeface="Times New Roman" panose="02020603050405020304" pitchFamily="18" charset="0"/>
              </a:rPr>
              <a:t> trigerred</a:t>
            </a:r>
            <a:r>
              <a:rPr lang="de-DE" sz="1600" dirty="0">
                <a:latin typeface="+mn-lt"/>
                <a:cs typeface="Times New Roman" panose="02020603050405020304" pitchFamily="18" charset="0"/>
              </a:rPr>
              <a:t>, the door opens. </a:t>
            </a:r>
          </a:p>
          <a:p>
            <a:pPr marL="285750" indent="-285750" algn="just"/>
            <a:r>
              <a:rPr lang="de-DE" sz="1600" dirty="0">
                <a:latin typeface="+mn-lt"/>
                <a:cs typeface="Times New Roman" panose="02020603050405020304" pitchFamily="18" charset="0"/>
              </a:rPr>
              <a:t>The </a:t>
            </a:r>
            <a:r>
              <a:rPr lang="de-DE" sz="1600" b="1" dirty="0" err="1">
                <a:latin typeface="+mn-lt"/>
                <a:cs typeface="Times New Roman" panose="02020603050405020304" pitchFamily="18" charset="0"/>
              </a:rPr>
              <a:t>door</a:t>
            </a:r>
            <a:r>
              <a:rPr lang="de-DE" sz="16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1600" b="1" dirty="0" err="1">
                <a:latin typeface="+mn-lt"/>
                <a:cs typeface="Times New Roman" panose="02020603050405020304" pitchFamily="18" charset="0"/>
              </a:rPr>
              <a:t>closes</a:t>
            </a:r>
            <a:r>
              <a:rPr lang="de-DE" sz="16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+mn-lt"/>
                <a:cs typeface="Times New Roman" panose="02020603050405020304" pitchFamily="18" charset="0"/>
              </a:rPr>
              <a:t>as</a:t>
            </a:r>
            <a:r>
              <a:rPr lang="de-DE" sz="1600" dirty="0">
                <a:latin typeface="+mn-lt"/>
                <a:cs typeface="Times New Roman" panose="02020603050405020304" pitchFamily="18" charset="0"/>
              </a:rPr>
              <a:t> soon </a:t>
            </a:r>
            <a:r>
              <a:rPr lang="de-DE" sz="1600" dirty="0" err="1">
                <a:latin typeface="+mn-lt"/>
                <a:cs typeface="Times New Roman" panose="02020603050405020304" pitchFamily="18" charset="0"/>
              </a:rPr>
              <a:t>as</a:t>
            </a:r>
            <a:r>
              <a:rPr lang="de-DE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1600" b="1" dirty="0" err="1">
                <a:latin typeface="+mn-lt"/>
                <a:cs typeface="Times New Roman" panose="02020603050405020304" pitchFamily="18" charset="0"/>
              </a:rPr>
              <a:t>robot</a:t>
            </a:r>
            <a:r>
              <a:rPr lang="de-DE" sz="16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1600" b="1" dirty="0" err="1">
                <a:latin typeface="+mn-lt"/>
                <a:cs typeface="Times New Roman" panose="02020603050405020304" pitchFamily="18" charset="0"/>
              </a:rPr>
              <a:t>leaves</a:t>
            </a:r>
            <a:r>
              <a:rPr lang="de-DE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+mn-lt"/>
                <a:cs typeface="Times New Roman" panose="02020603050405020304" pitchFamily="18" charset="0"/>
              </a:rPr>
              <a:t>its</a:t>
            </a:r>
            <a:r>
              <a:rPr lang="de-DE" sz="1600" dirty="0">
                <a:latin typeface="+mn-lt"/>
                <a:cs typeface="Times New Roman" panose="02020603050405020304" pitchFamily="18" charset="0"/>
              </a:rPr>
              <a:t> vicinity.</a:t>
            </a:r>
            <a:endParaRPr sz="16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5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a15179ef9_3_97"/>
          <p:cNvSpPr txBox="1">
            <a:spLocks noGrp="1"/>
          </p:cNvSpPr>
          <p:nvPr>
            <p:ph type="title"/>
          </p:nvPr>
        </p:nvSpPr>
        <p:spPr>
          <a:xfrm>
            <a:off x="338138" y="201600"/>
            <a:ext cx="115188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Game mechanics integration</a:t>
            </a:r>
            <a:endParaRPr dirty="0"/>
          </a:p>
        </p:txBody>
      </p:sp>
      <p:sp>
        <p:nvSpPr>
          <p:cNvPr id="141" name="Google Shape;141;g32a15179ef9_3_97"/>
          <p:cNvSpPr txBox="1">
            <a:spLocks noGrp="1"/>
          </p:cNvSpPr>
          <p:nvPr>
            <p:ph type="body" idx="2"/>
          </p:nvPr>
        </p:nvSpPr>
        <p:spPr>
          <a:xfrm>
            <a:off x="338138" y="843379"/>
            <a:ext cx="11085900" cy="513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n-lt"/>
                <a:cs typeface="Times New Roman" panose="02020603050405020304" pitchFamily="18" charset="0"/>
              </a:rPr>
              <a:t> </a:t>
            </a:r>
            <a:endParaRPr lang="de-DE" dirty="0">
              <a:solidFill>
                <a:schemeClr val="bg2"/>
              </a:solidFill>
              <a:latin typeface="+mn-lt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de-DE" b="1" dirty="0">
              <a:solidFill>
                <a:schemeClr val="bg2"/>
              </a:solidFill>
              <a:latin typeface="+mn-lt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de-DE" b="1" dirty="0">
              <a:solidFill>
                <a:schemeClr val="bg2"/>
              </a:solidFill>
              <a:latin typeface="+mn-lt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de-DE" b="1" dirty="0">
              <a:solidFill>
                <a:schemeClr val="bg2"/>
              </a:solidFill>
              <a:latin typeface="+mn-lt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de-DE" b="1" dirty="0">
              <a:solidFill>
                <a:schemeClr val="bg2"/>
              </a:solidFill>
              <a:latin typeface="+mn-lt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de-DE" b="1" dirty="0">
              <a:solidFill>
                <a:schemeClr val="bg2"/>
              </a:solidFill>
              <a:latin typeface="+mn-lt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Camera movement in the Enviornment 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 marL="285750" indent="-285750" algn="just"/>
            <a:r>
              <a:rPr lang="de-DE" b="1" dirty="0">
                <a:latin typeface="+mn-lt"/>
                <a:cs typeface="Times New Roman" panose="02020603050405020304" pitchFamily="18" charset="0"/>
              </a:rPr>
              <a:t>Third </a:t>
            </a:r>
            <a:r>
              <a:rPr lang="de-DE" b="1" dirty="0" err="1">
                <a:latin typeface="+mn-lt"/>
                <a:cs typeface="Times New Roman" panose="02020603050405020304" pitchFamily="18" charset="0"/>
              </a:rPr>
              <a:t>rotation</a:t>
            </a:r>
            <a:r>
              <a:rPr lang="de-DE" b="1" dirty="0">
                <a:latin typeface="+mn-lt"/>
                <a:cs typeface="Times New Roman" panose="02020603050405020304" pitchFamily="18" charset="0"/>
              </a:rPr>
              <a:t> axis of gyroscope </a:t>
            </a:r>
            <a:r>
              <a:rPr lang="de-DE" dirty="0">
                <a:latin typeface="+mn-lt"/>
                <a:cs typeface="Times New Roman" panose="02020603050405020304" pitchFamily="18" charset="0"/>
              </a:rPr>
              <a:t>is used to control the </a:t>
            </a:r>
            <a:r>
              <a:rPr lang="de-DE" b="1" dirty="0">
                <a:latin typeface="+mn-lt"/>
                <a:cs typeface="Times New Roman" panose="02020603050405020304" pitchFamily="18" charset="0"/>
              </a:rPr>
              <a:t>Yaw movement </a:t>
            </a:r>
            <a:r>
              <a:rPr lang="de-DE" dirty="0">
                <a:latin typeface="+mn-lt"/>
                <a:cs typeface="Times New Roman" panose="02020603050405020304" pitchFamily="18" charset="0"/>
              </a:rPr>
              <a:t>of Camera.</a:t>
            </a:r>
          </a:p>
          <a:p>
            <a:pPr marL="285750" indent="-285750" algn="just"/>
            <a:r>
              <a:rPr lang="de-DE" b="1" dirty="0">
                <a:latin typeface="+mn-lt"/>
                <a:cs typeface="Times New Roman" panose="02020603050405020304" pitchFamily="18" charset="0"/>
              </a:rPr>
              <a:t>Pitch movement </a:t>
            </a:r>
            <a:r>
              <a:rPr lang="de-DE" dirty="0">
                <a:latin typeface="+mn-lt"/>
                <a:cs typeface="Times New Roman" panose="02020603050405020304" pitchFamily="18" charset="0"/>
              </a:rPr>
              <a:t>of camera was planned to be </a:t>
            </a:r>
            <a:r>
              <a:rPr lang="de-DE" b="1" dirty="0">
                <a:latin typeface="+mn-lt"/>
                <a:cs typeface="Times New Roman" panose="02020603050405020304" pitchFamily="18" charset="0"/>
              </a:rPr>
              <a:t>controlled by rotary encoder</a:t>
            </a:r>
            <a:r>
              <a:rPr lang="de-DE" dirty="0">
                <a:latin typeface="+mn-lt"/>
                <a:cs typeface="Times New Roman" panose="02020603050405020304" pitchFamily="18" charset="0"/>
              </a:rPr>
              <a:t>. (could not be completed due to hardware issues)</a:t>
            </a:r>
          </a:p>
        </p:txBody>
      </p:sp>
    </p:spTree>
    <p:extLst>
      <p:ext uri="{BB962C8B-B14F-4D97-AF65-F5344CB8AC3E}">
        <p14:creationId xmlns:p14="http://schemas.microsoft.com/office/powerpoint/2010/main" val="414149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>
            <a:spLocks noGrp="1"/>
          </p:cNvSpPr>
          <p:nvPr>
            <p:ph type="body" idx="2"/>
          </p:nvPr>
        </p:nvSpPr>
        <p:spPr>
          <a:xfrm>
            <a:off x="3557379" y="2868497"/>
            <a:ext cx="5077241" cy="1121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6010" lvl="0" indent="-10171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sz="6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6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338138" y="201600"/>
            <a:ext cx="115189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Mapping Sensor Inputs to Robot Actions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2"/>
          </p:nvPr>
        </p:nvSpPr>
        <p:spPr>
          <a:xfrm>
            <a:off x="0" y="985421"/>
            <a:ext cx="7019778" cy="468671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just">
              <a:buNone/>
            </a:pPr>
            <a:endParaRPr lang="en-IN" sz="1600" b="0" i="0" u="none" strike="noStrike" baseline="0" dirty="0">
              <a:latin typeface="+mn-lt"/>
            </a:endParaRPr>
          </a:p>
          <a:p>
            <a:pPr algn="just"/>
            <a:r>
              <a:rPr lang="en-US" sz="1600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Full Control over the robot</a:t>
            </a:r>
            <a:endParaRPr lang="en-US" sz="1600" i="0" u="none" strike="noStrike" baseline="0" dirty="0">
              <a:latin typeface="+mn-lt"/>
              <a:cs typeface="Times New Roman" panose="02020603050405020304" pitchFamily="18" charset="0"/>
            </a:endParaRPr>
          </a:p>
          <a:p>
            <a:pPr lvl="1" algn="just"/>
            <a:r>
              <a:rPr lang="en-US" b="1" i="0" u="none" strike="noStrike" baseline="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Regular Movement:</a:t>
            </a:r>
            <a:r>
              <a:rPr lang="en-US" b="1" i="0" u="none" strike="noStrike" baseline="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i="0" u="none" strike="noStrike" baseline="0" dirty="0">
                <a:latin typeface="+mn-lt"/>
                <a:cs typeface="Times New Roman" panose="02020603050405020304" pitchFamily="18" charset="0"/>
              </a:rPr>
              <a:t>2 axes </a:t>
            </a:r>
            <a:r>
              <a:rPr lang="en-US" b="0" i="0" u="none" strike="noStrike" baseline="0" dirty="0">
                <a:latin typeface="+mn-lt"/>
                <a:cs typeface="Times New Roman" panose="02020603050405020304" pitchFamily="18" charset="0"/>
              </a:rPr>
              <a:t>of </a:t>
            </a:r>
            <a:r>
              <a:rPr lang="en-US" b="1" i="0" u="none" strike="noStrike" baseline="0" dirty="0">
                <a:latin typeface="+mn-lt"/>
                <a:cs typeface="Times New Roman" panose="02020603050405020304" pitchFamily="18" charset="0"/>
              </a:rPr>
              <a:t>Gyroscope</a:t>
            </a:r>
            <a:r>
              <a:rPr lang="en-US" b="0" i="0" u="none" strike="noStrike" baseline="0" dirty="0">
                <a:latin typeface="+mn-lt"/>
                <a:cs typeface="Times New Roman" panose="02020603050405020304" pitchFamily="18" charset="0"/>
              </a:rPr>
              <a:t> for x and y movement of robot</a:t>
            </a:r>
          </a:p>
          <a:p>
            <a:pPr lvl="1" algn="just"/>
            <a:r>
              <a:rPr lang="en-IN" b="1" i="0" u="none" strike="noStrike" baseline="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Running:</a:t>
            </a:r>
            <a:r>
              <a:rPr lang="en-IN" b="1" i="0" u="none" strike="noStrike" baseline="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IN" b="0" i="0" u="none" strike="noStrike" baseline="0" dirty="0">
                <a:latin typeface="+mn-lt"/>
                <a:cs typeface="Times New Roman" panose="02020603050405020304" pitchFamily="18" charset="0"/>
              </a:rPr>
              <a:t>Triggered by the </a:t>
            </a:r>
            <a:r>
              <a:rPr lang="en-IN" b="1" i="0" u="none" strike="noStrike" baseline="0" dirty="0">
                <a:latin typeface="+mn-lt"/>
                <a:cs typeface="Times New Roman" panose="02020603050405020304" pitchFamily="18" charset="0"/>
              </a:rPr>
              <a:t>Infrared sensor </a:t>
            </a:r>
          </a:p>
          <a:p>
            <a:pPr lvl="1" algn="just"/>
            <a:r>
              <a:rPr lang="en-IN" b="1" i="0" u="none" strike="noStrike" baseline="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Jumping:</a:t>
            </a:r>
            <a:r>
              <a:rPr lang="en-IN" b="1" i="0" u="none" strike="noStrike" baseline="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IN" b="0" i="0" u="none" strike="noStrike" baseline="0" dirty="0">
                <a:latin typeface="+mn-lt"/>
                <a:cs typeface="Times New Roman" panose="02020603050405020304" pitchFamily="18" charset="0"/>
              </a:rPr>
              <a:t>Using a </a:t>
            </a:r>
            <a:r>
              <a:rPr lang="en-IN" b="1" i="0" u="none" strike="noStrike" baseline="0" dirty="0">
                <a:latin typeface="+mn-lt"/>
                <a:cs typeface="Times New Roman" panose="02020603050405020304" pitchFamily="18" charset="0"/>
              </a:rPr>
              <a:t>Capacitive Touch Sensor</a:t>
            </a:r>
          </a:p>
          <a:p>
            <a:pPr algn="just"/>
            <a:endParaRPr lang="en-IN" sz="1600" b="0" i="0" u="none" strike="noStrike" baseline="0" dirty="0"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lang="en-US" sz="1600" b="1" i="0" u="none" strike="noStrike" baseline="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Full control over the camera movement:</a:t>
            </a:r>
            <a:r>
              <a:rPr lang="en-US" sz="1600" b="1" i="0" u="none" strike="noStrike" baseline="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0" u="none" strike="noStrike" baseline="0" dirty="0">
                <a:latin typeface="+mn-lt"/>
                <a:cs typeface="Times New Roman" panose="02020603050405020304" pitchFamily="18" charset="0"/>
              </a:rPr>
              <a:t>3</a:t>
            </a:r>
            <a:r>
              <a:rPr lang="en-US" sz="1600" i="0" u="none" strike="noStrike" baseline="30000" dirty="0">
                <a:latin typeface="+mn-lt"/>
                <a:cs typeface="Times New Roman" panose="02020603050405020304" pitchFamily="18" charset="0"/>
              </a:rPr>
              <a:t>rd</a:t>
            </a:r>
            <a:r>
              <a:rPr lang="en-US" sz="1600" i="0" u="none" strike="noStrike" baseline="0" dirty="0">
                <a:latin typeface="+mn-lt"/>
                <a:cs typeface="Times New Roman" panose="02020603050405020304" pitchFamily="18" charset="0"/>
              </a:rPr>
              <a:t> axis of </a:t>
            </a:r>
            <a:r>
              <a:rPr lang="en-US" sz="1600" b="1" i="0" u="none" strike="noStrike" baseline="0" dirty="0">
                <a:latin typeface="+mn-lt"/>
                <a:cs typeface="Times New Roman" panose="02020603050405020304" pitchFamily="18" charset="0"/>
              </a:rPr>
              <a:t>Gyroscope</a:t>
            </a:r>
            <a:r>
              <a:rPr lang="en-US" sz="1600" i="0" u="none" strike="noStrike" baseline="0" dirty="0">
                <a:latin typeface="+mn-lt"/>
                <a:cs typeface="Times New Roman" panose="02020603050405020304" pitchFamily="18" charset="0"/>
              </a:rPr>
              <a:t> used for Yaw rotation of camera</a:t>
            </a:r>
          </a:p>
          <a:p>
            <a:pPr algn="just"/>
            <a:r>
              <a:rPr lang="en-IN" sz="1600" b="1" i="0" u="none" strike="noStrike" baseline="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Doors controlling:</a:t>
            </a:r>
            <a:r>
              <a:rPr lang="en-IN" sz="1600" b="1" i="0" u="none" strike="noStrike" baseline="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600" b="0" i="0" u="none" strike="noStrike" baseline="0" dirty="0">
                <a:latin typeface="+mn-lt"/>
                <a:cs typeface="Times New Roman" panose="02020603050405020304" pitchFamily="18" charset="0"/>
              </a:rPr>
              <a:t>Triggered by </a:t>
            </a:r>
            <a:r>
              <a:rPr lang="en-IN" sz="1600" b="1" i="0" u="none" strike="noStrike" baseline="0" dirty="0">
                <a:latin typeface="+mn-lt"/>
                <a:cs typeface="Times New Roman" panose="02020603050405020304" pitchFamily="18" charset="0"/>
              </a:rPr>
              <a:t>2nd</a:t>
            </a:r>
            <a:r>
              <a:rPr lang="en-IN" sz="1600" b="0" i="0" u="none" strike="noStrike" baseline="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600" b="1" i="0" u="none" strike="noStrike" baseline="0" dirty="0">
                <a:latin typeface="+mn-lt"/>
                <a:cs typeface="Times New Roman" panose="02020603050405020304" pitchFamily="18" charset="0"/>
              </a:rPr>
              <a:t>Infrared sensor </a:t>
            </a:r>
            <a:r>
              <a:rPr lang="en-IN" sz="1600" b="0" i="0" u="none" strike="noStrike" baseline="0" dirty="0">
                <a:latin typeface="+mn-lt"/>
                <a:cs typeface="Times New Roman" panose="02020603050405020304" pitchFamily="18" charset="0"/>
              </a:rPr>
              <a:t>(For all doors once robot is in specified range)</a:t>
            </a:r>
          </a:p>
          <a:p>
            <a:pPr algn="just"/>
            <a:r>
              <a:rPr lang="en-US" sz="1600" b="1" i="0" u="none" strike="noStrike" baseline="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Display the temperature of the room: </a:t>
            </a:r>
            <a:r>
              <a:rPr lang="en-US" sz="1600" b="1" i="0" u="none" strike="noStrike" baseline="0" dirty="0">
                <a:latin typeface="+mn-lt"/>
                <a:cs typeface="Times New Roman" panose="02020603050405020304" pitchFamily="18" charset="0"/>
              </a:rPr>
              <a:t>Temperature sensor </a:t>
            </a:r>
            <a:r>
              <a:rPr lang="en-US" sz="1600" b="0" i="0" u="none" strike="noStrike" baseline="0" dirty="0">
                <a:latin typeface="+mn-lt"/>
                <a:cs typeface="Times New Roman" panose="02020603050405020304" pitchFamily="18" charset="0"/>
              </a:rPr>
              <a:t>on the MPU6050</a:t>
            </a:r>
          </a:p>
          <a:p>
            <a:pPr algn="just"/>
            <a:r>
              <a:rPr lang="en-US" sz="1600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Filter:</a:t>
            </a:r>
            <a:r>
              <a:rPr lang="en-US" sz="1600" b="1" dirty="0">
                <a:latin typeface="+mn-lt"/>
                <a:cs typeface="Times New Roman" panose="02020603050405020304" pitchFamily="18" charset="0"/>
              </a:rPr>
              <a:t> Average filter</a:t>
            </a:r>
            <a:endParaRPr lang="en-US" sz="1600" b="1" i="0" u="none" strike="noStrike" baseline="0" dirty="0">
              <a:latin typeface="+mn-lt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sz="1600" b="0" i="0" u="none" strike="noStrike" baseline="0" dirty="0">
              <a:latin typeface="+mn-lt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sz="1600" b="0" i="0" u="none" strike="noStrike" baseline="0" dirty="0">
              <a:solidFill>
                <a:schemeClr val="bg2"/>
              </a:solidFill>
              <a:latin typeface="+mn-lt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IN" sz="1600" b="1" i="0" u="none" strike="noStrike" baseline="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Creativity</a:t>
            </a:r>
          </a:p>
          <a:p>
            <a:pPr marL="114300" indent="0" algn="just">
              <a:buNone/>
            </a:pPr>
            <a:r>
              <a:rPr lang="en-IN" sz="1600" dirty="0">
                <a:latin typeface="+mn-lt"/>
                <a:cs typeface="Times New Roman" panose="02020603050405020304" pitchFamily="18" charset="0"/>
              </a:rPr>
              <a:t>Implemented a </a:t>
            </a:r>
            <a:r>
              <a:rPr lang="en-IN" sz="1600" b="1" dirty="0">
                <a:latin typeface="+mn-lt"/>
                <a:cs typeface="Times New Roman" panose="02020603050405020304" pitchFamily="18" charset="0"/>
              </a:rPr>
              <a:t>sound sensor </a:t>
            </a:r>
            <a:r>
              <a:rPr lang="en-IN" sz="1600" dirty="0">
                <a:latin typeface="+mn-lt"/>
                <a:cs typeface="Times New Roman" panose="02020603050405020304" pitchFamily="18" charset="0"/>
              </a:rPr>
              <a:t>to trigger the </a:t>
            </a:r>
            <a:r>
              <a:rPr lang="en-IN" sz="1600" b="1" dirty="0">
                <a:latin typeface="+mn-lt"/>
                <a:cs typeface="Times New Roman" panose="02020603050405020304" pitchFamily="18" charset="0"/>
              </a:rPr>
              <a:t>jump functionality </a:t>
            </a:r>
            <a:r>
              <a:rPr lang="en-IN" sz="1600" dirty="0">
                <a:latin typeface="+mn-lt"/>
                <a:cs typeface="Times New Roman" panose="02020603050405020304" pitchFamily="18" charset="0"/>
              </a:rPr>
              <a:t>of the robot </a:t>
            </a:r>
            <a:endParaRPr lang="en-IN" sz="1600" b="0" i="0" u="none" strike="noStrike" baseline="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87AC697-3A2A-1CF5-9F8A-B9959611A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778" y="985420"/>
            <a:ext cx="4610775" cy="468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a15179ef9_3_70"/>
          <p:cNvSpPr txBox="1">
            <a:spLocks noGrp="1"/>
          </p:cNvSpPr>
          <p:nvPr>
            <p:ph type="title"/>
          </p:nvPr>
        </p:nvSpPr>
        <p:spPr>
          <a:xfrm>
            <a:off x="338138" y="243545"/>
            <a:ext cx="115188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Working of Sensors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A7715-3BA3-97B8-FFB7-EBE518CBBA4A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128911" y="898356"/>
            <a:ext cx="1172802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Times New Roman" panose="02020603050405020304" pitchFamily="18" charset="0"/>
              </a:rPr>
              <a:t>IR Sensor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: Infrared sensors emit IR light, which is reflected by nearby objects. The sensor detects the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reflected light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, and based on its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intensity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time of flight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, it determines the presence of objects.</a:t>
            </a:r>
          </a:p>
          <a:p>
            <a:pPr marL="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Times New Roman" panose="02020603050405020304" pitchFamily="18" charset="0"/>
              </a:rPr>
              <a:t>Gyroscope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: Gyroscopes use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principle of conservation of angular momentum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. Vibrating elements (MEMS gyroscopes) or spinning rotors detect angular velocity and orientation changes by measuring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Coriolis effect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or resistance to changes in angular motion.</a:t>
            </a:r>
          </a:p>
          <a:p>
            <a:pPr marL="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Times New Roman" panose="02020603050405020304" pitchFamily="18" charset="0"/>
              </a:rPr>
              <a:t>Temperature Sensor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: Temperature sensors, such as thermocouples and thermistors, work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sensing temperature-induced changes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in electrical properties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voltage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resistance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,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current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and converting them into readable signals for monitoring or control.</a:t>
            </a:r>
          </a:p>
          <a:p>
            <a:pPr marL="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Times New Roman" panose="02020603050405020304" pitchFamily="18" charset="0"/>
              </a:rPr>
              <a:t>Capacitive Sensor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: Capacitive sensors measure changes in capacitance between two conductive plates. The capacitance varies with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distance between the plates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the area of overlap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,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the dielectric constant of the material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between them, enabling detection of touch, proximity, or material properties.</a:t>
            </a:r>
          </a:p>
          <a:p>
            <a:pPr marL="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b="1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Rotary Encoder</a:t>
            </a:r>
            <a:r>
              <a:rPr lang="en-US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A rotary encoder converts the angular position or motion of a shaft into an electrical signal. It uses 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optical or magnetic sensors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to detect patterns from rotating disks, producing pulses that determine the direction, speed, and position of the shaft.</a:t>
            </a:r>
            <a:endParaRPr lang="en-US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85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338138" y="201600"/>
            <a:ext cx="115189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Electrical connections </a:t>
            </a:r>
            <a:endParaRPr dirty="0"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2"/>
          </p:nvPr>
        </p:nvSpPr>
        <p:spPr>
          <a:xfrm>
            <a:off x="338200" y="937850"/>
            <a:ext cx="11518800" cy="49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6010" lvl="0" indent="-20331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IN" sz="1600" b="1" dirty="0">
                <a:latin typeface="+mn-lt"/>
                <a:cs typeface="Times New Roman" panose="02020603050405020304" pitchFamily="18" charset="0"/>
              </a:rPr>
              <a:t>ESP8266 and IR Sensor</a:t>
            </a:r>
            <a:endParaRPr sz="1600" dirty="0">
              <a:latin typeface="+mn-lt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 b="1" dirty="0">
                <a:latin typeface="+mn-lt"/>
                <a:cs typeface="Times New Roman" panose="02020603050405020304" pitchFamily="18" charset="0"/>
              </a:rPr>
              <a:t>IR Sensor VCC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 → ESP8266 3.3V .</a:t>
            </a:r>
            <a:endParaRPr sz="1400" dirty="0">
              <a:latin typeface="+mn-lt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 b="1" dirty="0">
                <a:latin typeface="+mn-lt"/>
                <a:cs typeface="Times New Roman" panose="02020603050405020304" pitchFamily="18" charset="0"/>
              </a:rPr>
              <a:t>IR Sensor GND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 → ESP8266 GND.</a:t>
            </a:r>
            <a:endParaRPr sz="1400" dirty="0">
              <a:latin typeface="+mn-lt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 b="1" dirty="0">
                <a:latin typeface="+mn-lt"/>
                <a:cs typeface="Times New Roman" panose="02020603050405020304" pitchFamily="18" charset="0"/>
              </a:rPr>
              <a:t>IR Sensor OUT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 → ESP8266 GPIO pin D3</a:t>
            </a:r>
            <a:endParaRPr sz="1400" dirty="0">
              <a:latin typeface="+mn-lt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400" dirty="0">
              <a:latin typeface="+mn-lt"/>
              <a:cs typeface="Times New Roman" panose="02020603050405020304" pitchFamily="18" charset="0"/>
            </a:endParaRPr>
          </a:p>
          <a:p>
            <a:pPr marL="216010" lvl="0" indent="-20331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IN" sz="1600" b="1" dirty="0">
                <a:latin typeface="+mn-lt"/>
                <a:cs typeface="Times New Roman" panose="02020603050405020304" pitchFamily="18" charset="0"/>
              </a:rPr>
              <a:t>ESP8266 and MPU6050</a:t>
            </a:r>
            <a:endParaRPr sz="1600" dirty="0">
              <a:latin typeface="+mn-lt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 b="1" dirty="0">
                <a:latin typeface="+mn-lt"/>
                <a:cs typeface="Times New Roman" panose="02020603050405020304" pitchFamily="18" charset="0"/>
              </a:rPr>
              <a:t>MPU6050 VCC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 → ESP8266 3.3V.</a:t>
            </a:r>
            <a:endParaRPr sz="1400" dirty="0">
              <a:latin typeface="+mn-lt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 b="1" dirty="0">
                <a:latin typeface="+mn-lt"/>
                <a:cs typeface="Times New Roman" panose="02020603050405020304" pitchFamily="18" charset="0"/>
              </a:rPr>
              <a:t>MPU6050 GND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 → ESP8266 GND.</a:t>
            </a:r>
            <a:endParaRPr sz="1400" dirty="0">
              <a:latin typeface="+mn-lt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 b="1" dirty="0">
                <a:latin typeface="+mn-lt"/>
                <a:cs typeface="Times New Roman" panose="02020603050405020304" pitchFamily="18" charset="0"/>
              </a:rPr>
              <a:t>MPU6050 SCL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 → ESP8266 GPIO pin D1</a:t>
            </a:r>
            <a:endParaRPr sz="1400" dirty="0">
              <a:latin typeface="+mn-lt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 b="1" dirty="0">
                <a:latin typeface="+mn-lt"/>
                <a:cs typeface="Times New Roman" panose="02020603050405020304" pitchFamily="18" charset="0"/>
              </a:rPr>
              <a:t>MPU6050 SDA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 → ESP8266 GPIO pin D2</a:t>
            </a:r>
            <a:endParaRPr sz="1400" dirty="0">
              <a:latin typeface="+mn-lt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400" dirty="0">
              <a:latin typeface="+mn-lt"/>
              <a:cs typeface="Times New Roman" panose="02020603050405020304" pitchFamily="18" charset="0"/>
            </a:endParaRPr>
          </a:p>
          <a:p>
            <a:pPr marL="216010" lvl="0" indent="-20331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IN" sz="1600" b="1" dirty="0">
                <a:latin typeface="+mn-lt"/>
                <a:cs typeface="Times New Roman" panose="02020603050405020304" pitchFamily="18" charset="0"/>
              </a:rPr>
              <a:t>ESP8266 Capacitive Touch sensor</a:t>
            </a:r>
            <a:endParaRPr sz="1600" b="1" dirty="0">
              <a:latin typeface="+mn-lt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 b="1" dirty="0">
                <a:latin typeface="+mn-lt"/>
                <a:cs typeface="Times New Roman" panose="02020603050405020304" pitchFamily="18" charset="0"/>
              </a:rPr>
              <a:t>One terminal of foil 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→ ESP8266 3.3V</a:t>
            </a:r>
            <a:endParaRPr sz="1400" dirty="0">
              <a:latin typeface="+mn-lt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 b="1" dirty="0">
                <a:latin typeface="+mn-lt"/>
                <a:cs typeface="Times New Roman" panose="02020603050405020304" pitchFamily="18" charset="0"/>
              </a:rPr>
              <a:t>Other terminal of foil 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→ ESP8266 Pin A0</a:t>
            </a:r>
            <a:endParaRPr sz="1400" dirty="0">
              <a:latin typeface="+mn-lt"/>
              <a:cs typeface="Times New Roman" panose="02020603050405020304" pitchFamily="18" charset="0"/>
            </a:endParaRPr>
          </a:p>
          <a:p>
            <a:pPr marL="21601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latin typeface="+mn-lt"/>
              <a:cs typeface="Times New Roman" panose="02020603050405020304" pitchFamily="18" charset="0"/>
            </a:endParaRPr>
          </a:p>
          <a:p>
            <a:pPr marL="216010" lvl="0" indent="-19061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IN" sz="1600" b="1" dirty="0">
                <a:latin typeface="+mn-lt"/>
                <a:cs typeface="Times New Roman" panose="02020603050405020304" pitchFamily="18" charset="0"/>
              </a:rPr>
              <a:t>ESP8266 and Rotary Encoder</a:t>
            </a:r>
            <a:endParaRPr sz="1600" b="1" dirty="0">
              <a:latin typeface="+mn-lt"/>
              <a:cs typeface="Times New Roman" panose="02020603050405020304" pitchFamily="18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 b="1" dirty="0">
                <a:latin typeface="+mn-lt"/>
                <a:cs typeface="Times New Roman" panose="02020603050405020304" pitchFamily="18" charset="0"/>
              </a:rPr>
              <a:t>VCC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 → ESP8266 3.3V pin.</a:t>
            </a:r>
            <a:endParaRPr sz="1400" dirty="0">
              <a:latin typeface="+mn-lt"/>
              <a:cs typeface="Times New Roman" panose="02020603050405020304" pitchFamily="18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 b="1" dirty="0">
                <a:latin typeface="+mn-lt"/>
                <a:cs typeface="Times New Roman" panose="02020603050405020304" pitchFamily="18" charset="0"/>
              </a:rPr>
              <a:t>GND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 → ESP8266 GND pin.</a:t>
            </a:r>
            <a:endParaRPr sz="1400" dirty="0">
              <a:latin typeface="+mn-lt"/>
              <a:cs typeface="Times New Roman" panose="02020603050405020304" pitchFamily="18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 b="1" dirty="0">
                <a:latin typeface="+mn-lt"/>
                <a:cs typeface="Times New Roman" panose="02020603050405020304" pitchFamily="18" charset="0"/>
              </a:rPr>
              <a:t>CLK (Clock)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 → ESP8266 GPIO pin D5</a:t>
            </a:r>
            <a:endParaRPr sz="1400" dirty="0">
              <a:latin typeface="+mn-lt"/>
              <a:cs typeface="Times New Roman" panose="02020603050405020304" pitchFamily="18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 b="1" dirty="0">
                <a:latin typeface="+mn-lt"/>
                <a:cs typeface="Times New Roman" panose="02020603050405020304" pitchFamily="18" charset="0"/>
              </a:rPr>
              <a:t>DT (Data)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 → ESP8266 GPIO pin D6</a:t>
            </a:r>
            <a:endParaRPr sz="1400" dirty="0">
              <a:latin typeface="+mn-lt"/>
              <a:cs typeface="Times New Roman" panose="02020603050405020304" pitchFamily="18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 b="1" dirty="0">
                <a:latin typeface="+mn-lt"/>
                <a:cs typeface="Times New Roman" panose="02020603050405020304" pitchFamily="18" charset="0"/>
              </a:rPr>
              <a:t>SW (Switch)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 → ESP8266 GPIO pin D7</a:t>
            </a:r>
            <a:endParaRPr sz="1400" b="1" dirty="0">
              <a:latin typeface="+mn-lt"/>
              <a:cs typeface="Times New Roman" panose="02020603050405020304" pitchFamily="18" charset="0"/>
            </a:endParaRPr>
          </a:p>
          <a:p>
            <a:pPr marL="21601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107" name="Google Shape;10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644" y="3585281"/>
            <a:ext cx="3922425" cy="19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 t="10250"/>
          <a:stretch/>
        </p:blipFill>
        <p:spPr>
          <a:xfrm>
            <a:off x="4685069" y="892059"/>
            <a:ext cx="3810000" cy="198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71887" y="853397"/>
            <a:ext cx="2208295" cy="20659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10C26A-6BD2-B9CC-6775-FEA10B888D0A}"/>
              </a:ext>
            </a:extLst>
          </p:cNvPr>
          <p:cNvSpPr txBox="1"/>
          <p:nvPr/>
        </p:nvSpPr>
        <p:spPr>
          <a:xfrm>
            <a:off x="5788300" y="2834881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IR sensor and ESP</a:t>
            </a:r>
            <a:endParaRPr lang="en-IN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CF175-2F24-F508-DB66-B8E24B9DD2D4}"/>
              </a:ext>
            </a:extLst>
          </p:cNvPr>
          <p:cNvSpPr txBox="1"/>
          <p:nvPr/>
        </p:nvSpPr>
        <p:spPr>
          <a:xfrm>
            <a:off x="9430477" y="2975599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MPU6050 and ESP</a:t>
            </a: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35D06-917A-7511-1236-0FCF1CF4FD5E}"/>
              </a:ext>
            </a:extLst>
          </p:cNvPr>
          <p:cNvSpPr txBox="1"/>
          <p:nvPr/>
        </p:nvSpPr>
        <p:spPr>
          <a:xfrm>
            <a:off x="5640129" y="5553480"/>
            <a:ext cx="1899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Rotary Encoder and ESP</a:t>
            </a:r>
            <a:endParaRPr lang="en-IN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a15179ef9_3_70"/>
          <p:cNvSpPr txBox="1">
            <a:spLocks noGrp="1"/>
          </p:cNvSpPr>
          <p:nvPr>
            <p:ph type="title"/>
          </p:nvPr>
        </p:nvSpPr>
        <p:spPr>
          <a:xfrm>
            <a:off x="338138" y="201600"/>
            <a:ext cx="115188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Working Electrical connections </a:t>
            </a:r>
            <a:endParaRPr/>
          </a:p>
        </p:txBody>
      </p:sp>
      <p:pic>
        <p:nvPicPr>
          <p:cNvPr id="116" name="Google Shape;116;g32a15179ef9_3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097" y="897622"/>
            <a:ext cx="4075806" cy="4949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a1f9787d7_0_1"/>
          <p:cNvSpPr txBox="1">
            <a:spLocks noGrp="1"/>
          </p:cNvSpPr>
          <p:nvPr>
            <p:ph type="title"/>
          </p:nvPr>
        </p:nvSpPr>
        <p:spPr>
          <a:xfrm>
            <a:off x="338138" y="201600"/>
            <a:ext cx="115188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Smooth transmission of Data to Unity </a:t>
            </a:r>
            <a:endParaRPr dirty="0"/>
          </a:p>
        </p:txBody>
      </p:sp>
      <p:sp>
        <p:nvSpPr>
          <p:cNvPr id="135" name="Google Shape;135;g32a1f9787d7_0_1"/>
          <p:cNvSpPr txBox="1">
            <a:spLocks noGrp="1"/>
          </p:cNvSpPr>
          <p:nvPr>
            <p:ph type="body" idx="2"/>
          </p:nvPr>
        </p:nvSpPr>
        <p:spPr>
          <a:xfrm>
            <a:off x="338138" y="1031564"/>
            <a:ext cx="11196724" cy="479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just">
              <a:buNone/>
            </a:pPr>
            <a:r>
              <a:rPr lang="en-IN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Necessity of Filters:</a:t>
            </a:r>
            <a:endParaRPr lang="en-IN" b="1" dirty="0">
              <a:latin typeface="+mn-lt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b="1" dirty="0">
              <a:latin typeface="+mn-lt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b="1" dirty="0">
              <a:latin typeface="+mn-lt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b="1" dirty="0">
              <a:latin typeface="+mn-lt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b="1" dirty="0">
              <a:latin typeface="+mn-lt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IN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Noise Reduction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: </a:t>
            </a:r>
            <a:r>
              <a:rPr lang="en-IN" b="1" dirty="0">
                <a:latin typeface="+mn-lt"/>
                <a:cs typeface="Times New Roman" panose="02020603050405020304" pitchFamily="18" charset="0"/>
              </a:rPr>
              <a:t>Gyroscope data 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often includes </a:t>
            </a:r>
            <a:r>
              <a:rPr lang="en-IN" b="1" dirty="0">
                <a:latin typeface="+mn-lt"/>
                <a:cs typeface="Times New Roman" panose="02020603050405020304" pitchFamily="18" charset="0"/>
              </a:rPr>
              <a:t>high-frequency noise 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due to mechanical vibrations or environmental interference. A filter helps </a:t>
            </a:r>
            <a:r>
              <a:rPr lang="en-IN" b="1" dirty="0">
                <a:latin typeface="+mn-lt"/>
                <a:cs typeface="Times New Roman" panose="02020603050405020304" pitchFamily="18" charset="0"/>
              </a:rPr>
              <a:t>smooth the data 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before transmission.</a:t>
            </a:r>
          </a:p>
          <a:p>
            <a:pPr algn="just">
              <a:buFont typeface="+mj-lt"/>
              <a:buAutoNum type="arabicPeriod"/>
            </a:pPr>
            <a:endParaRPr lang="en-IN" dirty="0">
              <a:latin typeface="+mn-lt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endParaRPr lang="en-IN" dirty="0">
              <a:latin typeface="+mn-lt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endParaRPr lang="en-IN" dirty="0">
              <a:latin typeface="+mn-lt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endParaRPr lang="en-IN" dirty="0">
              <a:latin typeface="+mn-lt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IN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Accuracy Improvement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: Filters reduce </a:t>
            </a:r>
            <a:r>
              <a:rPr lang="en-IN" b="1" dirty="0">
                <a:latin typeface="+mn-lt"/>
                <a:cs typeface="Times New Roman" panose="02020603050405020304" pitchFamily="18" charset="0"/>
              </a:rPr>
              <a:t>random fluctuations 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in raw gyroscope data, providing more </a:t>
            </a:r>
            <a:r>
              <a:rPr lang="en-IN" b="1" dirty="0">
                <a:latin typeface="+mn-lt"/>
                <a:cs typeface="Times New Roman" panose="02020603050405020304" pitchFamily="18" charset="0"/>
              </a:rPr>
              <a:t>reliable and meaningful values 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for downstream applications.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a1f9787d7_0_1"/>
          <p:cNvSpPr txBox="1">
            <a:spLocks noGrp="1"/>
          </p:cNvSpPr>
          <p:nvPr>
            <p:ph type="title"/>
          </p:nvPr>
        </p:nvSpPr>
        <p:spPr>
          <a:xfrm>
            <a:off x="338138" y="201600"/>
            <a:ext cx="115188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</a:t>
            </a:r>
            <a:r>
              <a:rPr lang="en-IN" dirty="0" err="1"/>
              <a:t>ilter</a:t>
            </a:r>
            <a:r>
              <a:rPr lang="en-IN" dirty="0"/>
              <a:t> Selection 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A20A5-6231-9755-2A58-CEA83722F7EC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169069" y="942162"/>
            <a:ext cx="11853862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Advantages of Averaging Filter: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Simplicity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An averaging filter is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easy to implement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and requires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minimal computational resources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making it suitable for embedded systems and IoT devices.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Noise Mitigation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By taking the average of multiple samples, it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smooths out sudden spikes or drops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in data, ensuring steady and interpretable output.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Improved Data Quality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Reduces jitter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and provides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more stable reading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which is especially useful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real-time applications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like robotics, where consistent orientation data is critical.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Adaptable for MQTT Transmission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It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minimizes the frequency of significant data changes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reducing unnecessary MQTT message transmissions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which can help conserve network and processing resources.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DF097-1C65-27BD-9810-63E60EC2C7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1" b="8655"/>
          <a:stretch/>
        </p:blipFill>
        <p:spPr bwMode="auto">
          <a:xfrm>
            <a:off x="2266187" y="4432333"/>
            <a:ext cx="6883988" cy="148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16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a1f9787d7_0_1"/>
          <p:cNvSpPr txBox="1">
            <a:spLocks noGrp="1"/>
          </p:cNvSpPr>
          <p:nvPr>
            <p:ph type="title"/>
          </p:nvPr>
        </p:nvSpPr>
        <p:spPr>
          <a:xfrm>
            <a:off x="338138" y="201600"/>
            <a:ext cx="115188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Why MQTT</a:t>
            </a:r>
            <a:endParaRPr dirty="0"/>
          </a:p>
        </p:txBody>
      </p:sp>
      <p:sp>
        <p:nvSpPr>
          <p:cNvPr id="135" name="Google Shape;135;g32a1f9787d7_0_1"/>
          <p:cNvSpPr txBox="1">
            <a:spLocks noGrp="1"/>
          </p:cNvSpPr>
          <p:nvPr>
            <p:ph type="body" idx="2"/>
          </p:nvPr>
        </p:nvSpPr>
        <p:spPr>
          <a:xfrm>
            <a:off x="338150" y="1011125"/>
            <a:ext cx="11518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b="1" dirty="0">
              <a:latin typeface="+mn-l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-IN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Lightweight &amp; Efficient:  </a:t>
            </a:r>
            <a:r>
              <a:rPr lang="en-IN" b="1" dirty="0">
                <a:latin typeface="+mn-lt"/>
                <a:cs typeface="Times New Roman" panose="02020603050405020304" pitchFamily="18" charset="0"/>
              </a:rPr>
              <a:t>Uses minimal bandwidth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, making it ideal for real-time robotics applications.</a:t>
            </a:r>
            <a:endParaRPr dirty="0">
              <a:latin typeface="+mn-lt"/>
              <a:cs typeface="Times New Roman" panose="02020603050405020304" pitchFamily="18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+mn-lt"/>
              <a:cs typeface="Times New Roman" panose="02020603050405020304" pitchFamily="18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-IN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Publisher-Subscriber Model:  </a:t>
            </a:r>
            <a:r>
              <a:rPr lang="en-IN" b="1" dirty="0">
                <a:latin typeface="+mn-lt"/>
                <a:cs typeface="Times New Roman" panose="02020603050405020304" pitchFamily="18" charset="0"/>
              </a:rPr>
              <a:t>Enables seamless communication 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between multiple devices without direct connections.</a:t>
            </a:r>
            <a:endParaRPr dirty="0">
              <a:latin typeface="+mn-lt"/>
              <a:cs typeface="Times New Roman" panose="02020603050405020304" pitchFamily="18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+mn-lt"/>
              <a:cs typeface="Times New Roman" panose="02020603050405020304" pitchFamily="18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-IN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Integration with ROS: </a:t>
            </a:r>
            <a:r>
              <a:rPr lang="en-IN" b="1" dirty="0">
                <a:latin typeface="+mn-lt"/>
                <a:cs typeface="Times New Roman" panose="02020603050405020304" pitchFamily="18" charset="0"/>
              </a:rPr>
              <a:t>ROS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 (Robot Operating System) </a:t>
            </a:r>
            <a:r>
              <a:rPr lang="en-IN" b="1" dirty="0">
                <a:latin typeface="+mn-lt"/>
                <a:cs typeface="Times New Roman" panose="02020603050405020304" pitchFamily="18" charset="0"/>
              </a:rPr>
              <a:t>supports MQTT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, making it </a:t>
            </a:r>
            <a:r>
              <a:rPr lang="en-IN" b="1" dirty="0">
                <a:latin typeface="+mn-lt"/>
                <a:cs typeface="Times New Roman" panose="02020603050405020304" pitchFamily="18" charset="0"/>
              </a:rPr>
              <a:t>easy to extend 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this system for </a:t>
            </a:r>
            <a:r>
              <a:rPr lang="en-IN" b="1" dirty="0">
                <a:latin typeface="+mn-lt"/>
                <a:cs typeface="Times New Roman" panose="02020603050405020304" pitchFamily="18" charset="0"/>
              </a:rPr>
              <a:t>more advanced robotics applications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.</a:t>
            </a:r>
            <a:endParaRPr dirty="0">
              <a:latin typeface="+mn-lt"/>
              <a:cs typeface="Times New Roman" panose="02020603050405020304" pitchFamily="18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+mn-lt"/>
              <a:cs typeface="Times New Roman" panose="02020603050405020304" pitchFamily="18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-IN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Cross-Platform Compatibility: 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Works with </a:t>
            </a:r>
            <a:r>
              <a:rPr lang="en-IN" b="1" dirty="0">
                <a:latin typeface="+mn-lt"/>
                <a:cs typeface="Times New Roman" panose="02020603050405020304" pitchFamily="18" charset="0"/>
              </a:rPr>
              <a:t>Unity, Arduino, Python, and cloud services</a:t>
            </a:r>
            <a:endParaRPr b="1" dirty="0">
              <a:latin typeface="+mn-lt"/>
              <a:cs typeface="Times New Roman" panose="02020603050405020304" pitchFamily="18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49876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a15179ef9_3_97"/>
          <p:cNvSpPr txBox="1">
            <a:spLocks noGrp="1"/>
          </p:cNvSpPr>
          <p:nvPr>
            <p:ph type="title"/>
          </p:nvPr>
        </p:nvSpPr>
        <p:spPr>
          <a:xfrm>
            <a:off x="338138" y="201600"/>
            <a:ext cx="115188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Data Flow</a:t>
            </a:r>
            <a:endParaRPr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93FCD84-F479-B33D-1E0C-03D4C2A3E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0" y="1197766"/>
            <a:ext cx="10289956" cy="324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3D54EF-1438-CCA6-8060-6840D67A052C}"/>
              </a:ext>
            </a:extLst>
          </p:cNvPr>
          <p:cNvSpPr txBox="1"/>
          <p:nvPr/>
        </p:nvSpPr>
        <p:spPr>
          <a:xfrm>
            <a:off x="4427084" y="3941841"/>
            <a:ext cx="15183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A0F10-8C15-E718-E58C-07CA7C770DC5}"/>
              </a:ext>
            </a:extLst>
          </p:cNvPr>
          <p:cNvSpPr txBox="1"/>
          <p:nvPr/>
        </p:nvSpPr>
        <p:spPr>
          <a:xfrm>
            <a:off x="9163235" y="3925955"/>
            <a:ext cx="165942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SUBSCRIBER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äsentation_Master_RWTH_Institute_16zu9">
  <a:themeElements>
    <a:clrScheme name="RWTH Farben">
      <a:dk1>
        <a:srgbClr val="000000"/>
      </a:dk1>
      <a:lt1>
        <a:srgbClr val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1145</Words>
  <Application>Microsoft Macintosh PowerPoint</Application>
  <PresentationFormat>Widescreen</PresentationFormat>
  <Paragraphs>156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Noto Sans Symbols</vt:lpstr>
      <vt:lpstr>Präsentation_Master_RWTH_Institute_16zu9</vt:lpstr>
      <vt:lpstr>Robotic Sensor Systems (RSS) Project</vt:lpstr>
      <vt:lpstr>Mapping Sensor Inputs to Robot Actions</vt:lpstr>
      <vt:lpstr>Working of Sensors</vt:lpstr>
      <vt:lpstr>Electrical connections </vt:lpstr>
      <vt:lpstr>Working Electrical connections </vt:lpstr>
      <vt:lpstr>Smooth transmission of Data to Unity </vt:lpstr>
      <vt:lpstr>Filter Selection </vt:lpstr>
      <vt:lpstr>Why MQTT</vt:lpstr>
      <vt:lpstr>Data Flow</vt:lpstr>
      <vt:lpstr>Unity Setup with MQTT</vt:lpstr>
      <vt:lpstr>Unity Integration with MQTT</vt:lpstr>
      <vt:lpstr>Game mechanics integration</vt:lpstr>
      <vt:lpstr>Game mechanics integration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Sensor Systems (RSS) Project</dc:title>
  <dc:creator>Ahmed Baraka</dc:creator>
  <cp:lastModifiedBy>Nikhil Rane</cp:lastModifiedBy>
  <cp:revision>19</cp:revision>
  <dcterms:created xsi:type="dcterms:W3CDTF">2024-10-28T10:22:49Z</dcterms:created>
  <dcterms:modified xsi:type="dcterms:W3CDTF">2025-03-26T10:01:51Z</dcterms:modified>
</cp:coreProperties>
</file>