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4" d="100"/>
          <a:sy n="14" d="100"/>
        </p:scale>
        <p:origin x="1506" y="1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r>
              <a:rPr lang="en-US" sz="4400" dirty="0" smtClean="0">
                <a:latin typeface="Tahoma" panose="020B0604030504040204" pitchFamily="34" charset="0"/>
                <a:ea typeface="Tahoma" panose="020B0604030504040204" pitchFamily="34" charset="0"/>
                <a:cs typeface="Tahoma" panose="020B0604030504040204" pitchFamily="34" charset="0"/>
              </a:rPr>
              <a:t>5</a:t>
            </a:r>
            <a:r>
              <a:rPr lang="en-US" sz="4400" baseline="0" dirty="0" smtClean="0">
                <a:latin typeface="Tahoma" panose="020B0604030504040204" pitchFamily="34" charset="0"/>
                <a:ea typeface="Tahoma" panose="020B0604030504040204" pitchFamily="34" charset="0"/>
                <a:cs typeface="Tahoma" panose="020B0604030504040204" pitchFamily="34" charset="0"/>
              </a:rPr>
              <a:t> Highest &amp; 5 Lowest # of Followers</a:t>
            </a:r>
          </a:p>
          <a:p>
            <a:pPr>
              <a:defRPr sz="4400">
                <a:latin typeface="Tahoma" panose="020B0604030504040204" pitchFamily="34" charset="0"/>
                <a:ea typeface="Tahoma" panose="020B0604030504040204" pitchFamily="34" charset="0"/>
                <a:cs typeface="Tahoma" panose="020B0604030504040204" pitchFamily="34" charset="0"/>
              </a:defRPr>
            </a:pPr>
            <a:r>
              <a:rPr lang="en-US" sz="4400" baseline="0" dirty="0" smtClean="0">
                <a:latin typeface="Tahoma" panose="020B0604030504040204" pitchFamily="34" charset="0"/>
                <a:ea typeface="Tahoma" panose="020B0604030504040204" pitchFamily="34" charset="0"/>
                <a:cs typeface="Tahoma" panose="020B0604030504040204" pitchFamily="34" charset="0"/>
              </a:rPr>
              <a:t>Using Web Scrapping</a:t>
            </a:r>
            <a:endParaRPr lang="en-US" sz="4400" dirty="0">
              <a:latin typeface="Tahoma" panose="020B0604030504040204" pitchFamily="34" charset="0"/>
              <a:ea typeface="Tahoma" panose="020B0604030504040204" pitchFamily="34" charset="0"/>
              <a:cs typeface="Tahoma" panose="020B0604030504040204" pitchFamily="34" charset="0"/>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'[Highest&amp;Lowest_Followers (1).xlsx]Sheet1'!$B$1:$K$1</c:f>
              <c:strCache>
                <c:ptCount val="10"/>
                <c:pt idx="0">
                  <c:v>Patriots</c:v>
                </c:pt>
                <c:pt idx="1">
                  <c:v>Steelers</c:v>
                </c:pt>
                <c:pt idx="2">
                  <c:v>Cowboys</c:v>
                </c:pt>
                <c:pt idx="3">
                  <c:v>Eagles</c:v>
                </c:pt>
                <c:pt idx="4">
                  <c:v>Panthers</c:v>
                </c:pt>
                <c:pt idx="5">
                  <c:v>Buccaneers</c:v>
                </c:pt>
                <c:pt idx="6">
                  <c:v>Jaguars</c:v>
                </c:pt>
                <c:pt idx="7">
                  <c:v>Titans</c:v>
                </c:pt>
                <c:pt idx="8">
                  <c:v>Bengals</c:v>
                </c:pt>
                <c:pt idx="9">
                  <c:v>Chargers</c:v>
                </c:pt>
              </c:strCache>
            </c:strRef>
          </c:cat>
          <c:val>
            <c:numRef>
              <c:f>'[Highest&amp;Lowest_Followers (1).xlsx]Sheet1'!$B$2:$K$2</c:f>
              <c:numCache>
                <c:formatCode>General</c:formatCode>
                <c:ptCount val="10"/>
                <c:pt idx="0">
                  <c:v>4446030</c:v>
                </c:pt>
                <c:pt idx="1">
                  <c:v>3423503</c:v>
                </c:pt>
                <c:pt idx="2">
                  <c:v>3795103</c:v>
                </c:pt>
                <c:pt idx="3">
                  <c:v>3424277</c:v>
                </c:pt>
                <c:pt idx="4">
                  <c:v>3014170</c:v>
                </c:pt>
                <c:pt idx="5">
                  <c:v>768203</c:v>
                </c:pt>
                <c:pt idx="6">
                  <c:v>659909</c:v>
                </c:pt>
                <c:pt idx="7">
                  <c:v>755070</c:v>
                </c:pt>
                <c:pt idx="8">
                  <c:v>827867</c:v>
                </c:pt>
                <c:pt idx="9">
                  <c:v>839844</c:v>
                </c:pt>
              </c:numCache>
            </c:numRef>
          </c:val>
          <c:extLst>
            <c:ext xmlns:c16="http://schemas.microsoft.com/office/drawing/2014/chart" uri="{C3380CC4-5D6E-409C-BE32-E72D297353CC}">
              <c16:uniqueId val="{00000000-307B-41AF-9AC2-92263DE10C58}"/>
            </c:ext>
          </c:extLst>
        </c:ser>
        <c:dLbls>
          <c:showLegendKey val="0"/>
          <c:showVal val="0"/>
          <c:showCatName val="0"/>
          <c:showSerName val="0"/>
          <c:showPercent val="0"/>
          <c:showBubbleSize val="0"/>
        </c:dLbls>
        <c:gapWidth val="219"/>
        <c:overlap val="-27"/>
        <c:axId val="522976232"/>
        <c:axId val="522973280"/>
      </c:barChart>
      <c:catAx>
        <c:axId val="522976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522973280"/>
        <c:crosses val="autoZero"/>
        <c:auto val="1"/>
        <c:lblAlgn val="ctr"/>
        <c:lblOffset val="100"/>
        <c:noMultiLvlLbl val="0"/>
      </c:catAx>
      <c:valAx>
        <c:axId val="52297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522976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Grab data from Twitter and </a:t>
          </a:r>
          <a:r>
            <a:rPr lang="en-US" dirty="0" smtClean="0">
              <a:latin typeface="Tahoma" panose="020B0604030504040204" pitchFamily="34" charset="0"/>
              <a:ea typeface="Tahoma" panose="020B0604030504040204" pitchFamily="34" charset="0"/>
              <a:cs typeface="Tahoma" panose="020B0604030504040204" pitchFamily="34" charset="0"/>
            </a:rPr>
            <a:t>pickle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Analyze teams </a:t>
          </a:r>
          <a:r>
            <a:rPr lang="en-US" dirty="0" smtClean="0">
              <a:latin typeface="Tahoma" panose="020B0604030504040204" pitchFamily="34" charset="0"/>
              <a:ea typeface="Tahoma" panose="020B0604030504040204" pitchFamily="34" charset="0"/>
              <a:cs typeface="Tahoma" panose="020B0604030504040204" pitchFamily="34" charset="0"/>
            </a:rPr>
            <a:t>chosen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Record </a:t>
          </a:r>
          <a:r>
            <a:rPr lang="en-US" dirty="0" smtClean="0">
              <a:latin typeface="Tahoma" panose="020B0604030504040204" pitchFamily="34" charset="0"/>
              <a:ea typeface="Tahoma" panose="020B0604030504040204" pitchFamily="34" charset="0"/>
              <a:cs typeface="Tahoma" panose="020B0604030504040204" pitchFamily="34" charset="0"/>
            </a:rPr>
            <a:t>results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Post findings on </a:t>
          </a:r>
          <a:r>
            <a:rPr lang="en-US" dirty="0" smtClean="0">
              <a:latin typeface="Tahoma" panose="020B0604030504040204" pitchFamily="34" charset="0"/>
              <a:ea typeface="Tahoma" panose="020B0604030504040204" pitchFamily="34" charset="0"/>
              <a:cs typeface="Tahoma" panose="020B0604030504040204" pitchFamily="34" charset="0"/>
            </a:rPr>
            <a:t>GitHub</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rotWithShape="1">
          <a:blip xmlns:r="http://schemas.openxmlformats.org/officeDocument/2006/relationships" r:embed="rId1"/>
          <a:stretch>
            <a:fillRect/>
          </a:stretch>
        </a:blipFill>
      </dgm:spPr>
      <dgm:t>
        <a:bodyPr/>
        <a:lstStyle/>
        <a:p>
          <a:endParaRPr lang="en-US"/>
        </a:p>
      </dgm: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rotWithShape="1">
          <a:blip xmlns:r="http://schemas.openxmlformats.org/officeDocument/2006/relationships" r:embed="rId2"/>
          <a:stretch>
            <a:fillRect/>
          </a:stretch>
        </a:blipFill>
      </dgm:spPr>
      <dgm:t>
        <a:bodyPr/>
        <a:lstStyle/>
        <a:p>
          <a:endParaRPr lang="en-US"/>
        </a:p>
      </dgm: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rotWithShape="1">
          <a:blip xmlns:r="http://schemas.openxmlformats.org/officeDocument/2006/relationships" r:embed="rId3"/>
          <a:stretch>
            <a:fillRect/>
          </a:stretch>
        </a:blipFill>
      </dgm:spPr>
      <dgm:t>
        <a:bodyPr/>
        <a:lstStyle/>
        <a:p>
          <a:endParaRPr lang="en-US"/>
        </a:p>
      </dgm:t>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rotWithShape="1">
          <a:blip xmlns:r="http://schemas.openxmlformats.org/officeDocument/2006/relationships" r:embed="rId4"/>
          <a:stretch>
            <a:fillRect/>
          </a:stretch>
        </a:blipFill>
      </dgm:spPr>
      <dgm:t>
        <a:bodyPr/>
        <a:lstStyle/>
        <a:p>
          <a:endParaRPr lang="en-US"/>
        </a:p>
      </dgm: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789" y="1379377"/>
          <a:ext cx="0" cy="508734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4104" y="1548955"/>
          <a:ext cx="2675660" cy="2289304"/>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4104" y="3838260"/>
          <a:ext cx="2675660" cy="2628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Grab data from Twitter and </a:t>
          </a:r>
          <a:r>
            <a:rPr lang="en-US" sz="3600" kern="1200" dirty="0" smtClean="0">
              <a:latin typeface="Tahoma" panose="020B0604030504040204" pitchFamily="34" charset="0"/>
              <a:ea typeface="Tahoma" panose="020B0604030504040204" pitchFamily="34" charset="0"/>
              <a:cs typeface="Tahoma" panose="020B0604030504040204" pitchFamily="34" charset="0"/>
            </a:rPr>
            <a:t>pickle</a:t>
          </a:r>
          <a:endParaRPr lang="en-US" sz="3600" kern="1200" dirty="0">
            <a:latin typeface="Tahoma" panose="020B0604030504040204" pitchFamily="34" charset="0"/>
            <a:ea typeface="Tahoma" panose="020B0604030504040204" pitchFamily="34" charset="0"/>
            <a:cs typeface="Tahoma" panose="020B0604030504040204" pitchFamily="34" charset="0"/>
          </a:endParaRPr>
        </a:p>
      </dsp:txBody>
      <dsp:txXfrm>
        <a:off x="144104" y="3838260"/>
        <a:ext cx="2675660" cy="2628461"/>
      </dsp:txXfrm>
    </dsp:sp>
    <dsp:sp modelId="{770E20EC-6929-4A45-99D5-285545E37892}">
      <dsp:nvSpPr>
        <dsp:cNvPr id="0" name=""/>
        <dsp:cNvSpPr/>
      </dsp:nvSpPr>
      <dsp:spPr>
        <a:xfrm>
          <a:off x="2789" y="814117"/>
          <a:ext cx="2826302" cy="565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Step 1</a:t>
          </a:r>
          <a:endParaRPr lang="en-US" sz="3100" kern="1200" dirty="0"/>
        </a:p>
      </dsp:txBody>
      <dsp:txXfrm>
        <a:off x="2789" y="814117"/>
        <a:ext cx="2826302" cy="565260"/>
      </dsp:txXfrm>
    </dsp:sp>
    <dsp:sp modelId="{6806A88B-ACCD-4689-BA2C-F1412EF73B42}">
      <dsp:nvSpPr>
        <dsp:cNvPr id="0" name=""/>
        <dsp:cNvSpPr/>
      </dsp:nvSpPr>
      <dsp:spPr>
        <a:xfrm>
          <a:off x="3326029" y="1379377"/>
          <a:ext cx="0" cy="508734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67344" y="1548955"/>
          <a:ext cx="2675660" cy="2289304"/>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67344" y="3838260"/>
          <a:ext cx="2675660" cy="2628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Analyze teams </a:t>
          </a:r>
          <a:r>
            <a:rPr lang="en-US" sz="3600" kern="1200" dirty="0" smtClean="0">
              <a:latin typeface="Tahoma" panose="020B0604030504040204" pitchFamily="34" charset="0"/>
              <a:ea typeface="Tahoma" panose="020B0604030504040204" pitchFamily="34" charset="0"/>
              <a:cs typeface="Tahoma" panose="020B0604030504040204" pitchFamily="34" charset="0"/>
            </a:rPr>
            <a:t>chosen</a:t>
          </a:r>
          <a:endParaRPr lang="en-US" sz="3600" kern="1200" dirty="0">
            <a:latin typeface="Tahoma" panose="020B0604030504040204" pitchFamily="34" charset="0"/>
            <a:ea typeface="Tahoma" panose="020B0604030504040204" pitchFamily="34" charset="0"/>
            <a:cs typeface="Tahoma" panose="020B0604030504040204" pitchFamily="34" charset="0"/>
          </a:endParaRPr>
        </a:p>
      </dsp:txBody>
      <dsp:txXfrm>
        <a:off x="3467344" y="3838260"/>
        <a:ext cx="2675660" cy="2628461"/>
      </dsp:txXfrm>
    </dsp:sp>
    <dsp:sp modelId="{16EEE8E2-3D18-44F6-B04A-3D59841E4FA8}">
      <dsp:nvSpPr>
        <dsp:cNvPr id="0" name=""/>
        <dsp:cNvSpPr/>
      </dsp:nvSpPr>
      <dsp:spPr>
        <a:xfrm>
          <a:off x="3326029" y="814117"/>
          <a:ext cx="2826302" cy="565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Step 2</a:t>
          </a:r>
          <a:endParaRPr lang="en-US" sz="3100" kern="1200" dirty="0"/>
        </a:p>
      </dsp:txBody>
      <dsp:txXfrm>
        <a:off x="3326029" y="814117"/>
        <a:ext cx="2826302" cy="565260"/>
      </dsp:txXfrm>
    </dsp:sp>
    <dsp:sp modelId="{7F77031C-84AF-49FA-B2E3-6B22E2F49F2B}">
      <dsp:nvSpPr>
        <dsp:cNvPr id="0" name=""/>
        <dsp:cNvSpPr/>
      </dsp:nvSpPr>
      <dsp:spPr>
        <a:xfrm>
          <a:off x="6649268" y="1379377"/>
          <a:ext cx="0" cy="508734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790583" y="1548955"/>
          <a:ext cx="2675660" cy="2289304"/>
        </a:xfrm>
        <a:prstGeom prst="rect">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790583" y="3838260"/>
          <a:ext cx="2675660" cy="2628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Record </a:t>
          </a:r>
          <a:r>
            <a:rPr lang="en-US" sz="3600" kern="1200" dirty="0" smtClean="0">
              <a:latin typeface="Tahoma" panose="020B0604030504040204" pitchFamily="34" charset="0"/>
              <a:ea typeface="Tahoma" panose="020B0604030504040204" pitchFamily="34" charset="0"/>
              <a:cs typeface="Tahoma" panose="020B0604030504040204" pitchFamily="34" charset="0"/>
            </a:rPr>
            <a:t>results</a:t>
          </a:r>
          <a:endParaRPr lang="en-US" sz="3600" kern="1200" dirty="0">
            <a:latin typeface="Tahoma" panose="020B0604030504040204" pitchFamily="34" charset="0"/>
            <a:ea typeface="Tahoma" panose="020B0604030504040204" pitchFamily="34" charset="0"/>
            <a:cs typeface="Tahoma" panose="020B0604030504040204" pitchFamily="34" charset="0"/>
          </a:endParaRPr>
        </a:p>
      </dsp:txBody>
      <dsp:txXfrm>
        <a:off x="6790583" y="3838260"/>
        <a:ext cx="2675660" cy="2628461"/>
      </dsp:txXfrm>
    </dsp:sp>
    <dsp:sp modelId="{B3686B38-0C87-411A-9F82-923E333643FB}">
      <dsp:nvSpPr>
        <dsp:cNvPr id="0" name=""/>
        <dsp:cNvSpPr/>
      </dsp:nvSpPr>
      <dsp:spPr>
        <a:xfrm>
          <a:off x="6649268" y="814117"/>
          <a:ext cx="2826302" cy="565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Step 3</a:t>
          </a:r>
          <a:endParaRPr lang="en-US" sz="3100" kern="1200" dirty="0"/>
        </a:p>
      </dsp:txBody>
      <dsp:txXfrm>
        <a:off x="6649268" y="814117"/>
        <a:ext cx="2826302" cy="565260"/>
      </dsp:txXfrm>
    </dsp:sp>
    <dsp:sp modelId="{87ACD694-36F9-4193-A8FE-573DA345BCA3}">
      <dsp:nvSpPr>
        <dsp:cNvPr id="0" name=""/>
        <dsp:cNvSpPr/>
      </dsp:nvSpPr>
      <dsp:spPr>
        <a:xfrm>
          <a:off x="9972507" y="1379377"/>
          <a:ext cx="0" cy="508734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13823" y="1548955"/>
          <a:ext cx="2675660" cy="2289304"/>
        </a:xfrm>
        <a:prstGeom prst="rect">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13823" y="3838260"/>
          <a:ext cx="2675660" cy="2628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Post findings on </a:t>
          </a:r>
          <a:r>
            <a:rPr lang="en-US" sz="3600" kern="1200" dirty="0" smtClean="0">
              <a:latin typeface="Tahoma" panose="020B0604030504040204" pitchFamily="34" charset="0"/>
              <a:ea typeface="Tahoma" panose="020B0604030504040204" pitchFamily="34" charset="0"/>
              <a:cs typeface="Tahoma" panose="020B0604030504040204" pitchFamily="34" charset="0"/>
            </a:rPr>
            <a:t>GitHub</a:t>
          </a:r>
          <a:endParaRPr lang="en-US" sz="3600" kern="1200" dirty="0">
            <a:latin typeface="Tahoma" panose="020B0604030504040204" pitchFamily="34" charset="0"/>
            <a:ea typeface="Tahoma" panose="020B0604030504040204" pitchFamily="34" charset="0"/>
            <a:cs typeface="Tahoma" panose="020B0604030504040204" pitchFamily="34" charset="0"/>
          </a:endParaRPr>
        </a:p>
      </dsp:txBody>
      <dsp:txXfrm>
        <a:off x="10113823" y="3838260"/>
        <a:ext cx="2675660" cy="2628461"/>
      </dsp:txXfrm>
    </dsp:sp>
    <dsp:sp modelId="{4E89074A-DD45-4C30-BE68-0847302086FD}">
      <dsp:nvSpPr>
        <dsp:cNvPr id="0" name=""/>
        <dsp:cNvSpPr/>
      </dsp:nvSpPr>
      <dsp:spPr>
        <a:xfrm>
          <a:off x="9972507" y="814117"/>
          <a:ext cx="2826302" cy="5652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Step 4</a:t>
          </a:r>
          <a:endParaRPr lang="en-US" sz="3100" kern="1200" dirty="0"/>
        </a:p>
      </dsp:txBody>
      <dsp:txXfrm>
        <a:off x="9972507" y="814117"/>
        <a:ext cx="2826302" cy="565260"/>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a:t>
            </a:r>
            <a:r>
              <a:rPr lang="en-US"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4/19/2019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What's going on in the NFL (Twitter Analysis)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3" name="Text Placeholder 22"/>
          <p:cNvSpPr>
            <a:spLocks noGrp="1"/>
          </p:cNvSpPr>
          <p:nvPr>
            <p:ph type="body" sz="quarter" idx="36"/>
          </p:nvPr>
        </p:nvSpPr>
        <p:spPr/>
        <p:txBody>
          <a:bodyPr/>
          <a:lstStyle/>
          <a:p>
            <a:r>
              <a:rPr lang="en-US" sz="4400" dirty="0" smtClean="0">
                <a:latin typeface="Tahoma" panose="020B0604030504040204" pitchFamily="34" charset="0"/>
                <a:ea typeface="Tahoma" panose="020B0604030504040204" pitchFamily="34" charset="0"/>
                <a:cs typeface="Tahoma" panose="020B0604030504040204" pitchFamily="34" charset="0"/>
              </a:rPr>
              <a:t>Jacob McCullough | Dr. </a:t>
            </a:r>
            <a:r>
              <a:rPr lang="en-US" sz="4400" dirty="0" err="1" smtClean="0">
                <a:latin typeface="Tahoma" panose="020B0604030504040204" pitchFamily="34" charset="0"/>
                <a:ea typeface="Tahoma" panose="020B0604030504040204" pitchFamily="34" charset="0"/>
                <a:cs typeface="Tahoma" panose="020B0604030504040204" pitchFamily="34" charset="0"/>
              </a:rPr>
              <a:t>Eloe</a:t>
            </a:r>
            <a:r>
              <a:rPr lang="en-US" sz="4400" dirty="0" smtClean="0">
                <a:latin typeface="Tahoma" panose="020B0604030504040204" pitchFamily="34" charset="0"/>
                <a:ea typeface="Tahoma" panose="020B0604030504040204" pitchFamily="34" charset="0"/>
                <a:cs typeface="Tahoma" panose="020B0604030504040204" pitchFamily="34" charset="0"/>
              </a:rPr>
              <a:t> | Northwest Missouri State University</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67" name="Text Placeholder 66"/>
          <p:cNvSpPr>
            <a:spLocks noGrp="1"/>
          </p:cNvSpPr>
          <p:nvPr>
            <p:ph type="body" sz="quarter" idx="13"/>
          </p:nvPr>
        </p:nvSpPr>
        <p:spPr>
          <a:xfrm>
            <a:off x="1143000" y="5176541"/>
            <a:ext cx="12801600" cy="128016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Questions asked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9" name="Text Placeholder 68"/>
          <p:cNvSpPr>
            <a:spLocks noGrp="1"/>
          </p:cNvSpPr>
          <p:nvPr>
            <p:ph type="body" sz="quarter" idx="39"/>
          </p:nvPr>
        </p:nvSpPr>
        <p:spPr>
          <a:xfrm>
            <a:off x="1143000" y="6259177"/>
            <a:ext cx="12801600" cy="6134487"/>
          </a:xfrm>
        </p:spPr>
        <p:txBody>
          <a:bodyPr/>
          <a:lstStyle/>
          <a:p>
            <a:endParaRPr lang="en-US" sz="4000" dirty="0" smtClean="0"/>
          </a:p>
          <a:p>
            <a:pPr marL="571500" indent="-57150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Can we determine popularity based on twitter analysis</a:t>
            </a:r>
          </a:p>
          <a:p>
            <a:pPr marL="571500" indent="-57150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Can we determine what time of the year it is based off of twitter analysis (off-season, preseason, regular season, post-season)</a:t>
            </a:r>
          </a:p>
          <a:p>
            <a:pPr marL="571500" indent="-57150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Can we determine how well a team is doing/expected to do based off of twitter analysis</a:t>
            </a:r>
          </a:p>
          <a:p>
            <a:endParaRPr lang="en-US" dirty="0" smtClean="0"/>
          </a:p>
        </p:txBody>
      </p:sp>
      <p:sp>
        <p:nvSpPr>
          <p:cNvPr id="68" name="Text Placeholder 67"/>
          <p:cNvSpPr>
            <a:spLocks noGrp="1"/>
          </p:cNvSpPr>
          <p:nvPr>
            <p:ph type="body" sz="quarter" idx="37"/>
          </p:nvPr>
        </p:nvSpPr>
        <p:spPr>
          <a:xfrm>
            <a:off x="1143000" y="12813208"/>
            <a:ext cx="12801600" cy="128016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Answers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1" name="Content Placeholder 10"/>
          <p:cNvSpPr>
            <a:spLocks noGrp="1"/>
          </p:cNvSpPr>
          <p:nvPr>
            <p:ph sz="quarter" idx="38"/>
          </p:nvPr>
        </p:nvSpPr>
        <p:spPr>
          <a:xfrm>
            <a:off x="1143000" y="14328648"/>
            <a:ext cx="12801600" cy="8139240"/>
          </a:xfrm>
        </p:spPr>
        <p:txBody>
          <a:bodyPr>
            <a:normAutofit/>
          </a:bodyPr>
          <a:lstStyle/>
          <a:p>
            <a:r>
              <a:rPr lang="en-US" sz="4400" dirty="0" smtClean="0">
                <a:latin typeface="Tahoma" panose="020B0604030504040204" pitchFamily="34" charset="0"/>
                <a:ea typeface="Tahoma" panose="020B0604030504040204" pitchFamily="34" charset="0"/>
                <a:cs typeface="Tahoma" panose="020B0604030504040204" pitchFamily="34" charset="0"/>
              </a:rPr>
              <a:t>We can view a teams profile and can determine popularity loosely based off of twitter followers/success(Super Bowls)</a:t>
            </a:r>
          </a:p>
          <a:p>
            <a:r>
              <a:rPr lang="en-US" sz="4400" dirty="0" smtClean="0">
                <a:latin typeface="Tahoma" panose="020B0604030504040204" pitchFamily="34" charset="0"/>
                <a:ea typeface="Tahoma" panose="020B0604030504040204" pitchFamily="34" charset="0"/>
                <a:cs typeface="Tahoma" panose="020B0604030504040204" pitchFamily="34" charset="0"/>
              </a:rPr>
              <a:t>We can determine what time of year it is based off of a word analysis, to look for key words. Example(free, agent, draft, signing) so we can conclude that it’s the off-season</a:t>
            </a:r>
          </a:p>
          <a:p>
            <a:r>
              <a:rPr lang="en-US" sz="4400" dirty="0" smtClean="0">
                <a:latin typeface="Tahoma" panose="020B0604030504040204" pitchFamily="34" charset="0"/>
                <a:ea typeface="Tahoma" panose="020B0604030504040204" pitchFamily="34" charset="0"/>
                <a:cs typeface="Tahoma" panose="020B0604030504040204" pitchFamily="34" charset="0"/>
              </a:rPr>
              <a:t>We can look at key words as well as do a sentiment analysis to determine the expectations/current success of  a team</a:t>
            </a:r>
          </a:p>
        </p:txBody>
      </p:sp>
      <p:sp>
        <p:nvSpPr>
          <p:cNvPr id="7" name="Text Placeholder 6"/>
          <p:cNvSpPr>
            <a:spLocks noGrp="1"/>
          </p:cNvSpPr>
          <p:nvPr>
            <p:ph type="body" sz="quarter" idx="17"/>
          </p:nvPr>
        </p:nvSpPr>
        <p:spPr>
          <a:xfrm>
            <a:off x="1143000" y="22887432"/>
            <a:ext cx="12801600" cy="12192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Project Overview</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2" name="Content Placeholder 11"/>
          <p:cNvSpPr>
            <a:spLocks noGrp="1"/>
          </p:cNvSpPr>
          <p:nvPr>
            <p:ph sz="quarter" idx="25"/>
          </p:nvPr>
        </p:nvSpPr>
        <p:spPr>
          <a:xfrm>
            <a:off x="1143000" y="24526176"/>
            <a:ext cx="12801600" cy="7102920"/>
          </a:xfrm>
        </p:spPr>
        <p:txBody>
          <a:bodyPr>
            <a:normAutofit/>
          </a:bodyPr>
          <a:lstStyle/>
          <a:p>
            <a:r>
              <a:rPr lang="en-US" sz="4400" dirty="0" smtClean="0">
                <a:latin typeface="Tahoma" panose="020B0604030504040204" pitchFamily="34" charset="0"/>
                <a:ea typeface="Tahoma" panose="020B0604030504040204" pitchFamily="34" charset="0"/>
                <a:cs typeface="Tahoma" panose="020B0604030504040204" pitchFamily="34" charset="0"/>
              </a:rPr>
              <a:t>The point of this project was to see if we could mine twitter to find out useful information about our favorite NFL teams.</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9" name="Text Placeholder 8"/>
          <p:cNvSpPr>
            <a:spLocks noGrp="1"/>
          </p:cNvSpPr>
          <p:nvPr>
            <p:ph type="body" sz="quarter" idx="21"/>
          </p:nvPr>
        </p:nvSpPr>
        <p:spPr>
          <a:xfrm>
            <a:off x="15544800" y="5073786"/>
            <a:ext cx="12801600" cy="12192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Materials</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675699488"/>
              </p:ext>
            </p:extLst>
          </p:nvPr>
        </p:nvGraphicFramePr>
        <p:xfrm>
          <a:off x="15544800" y="6292986"/>
          <a:ext cx="12801600" cy="11881840"/>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1306160">
                <a:tc>
                  <a:txBody>
                    <a:bodyPr/>
                    <a:lstStyle/>
                    <a:p>
                      <a:pPr algn="ctr"/>
                      <a:r>
                        <a:rPr lang="en-US" sz="4400" dirty="0" smtClean="0"/>
                        <a:t>4</a:t>
                      </a:r>
                      <a:r>
                        <a:rPr lang="en-US" sz="4400" baseline="0" dirty="0" smtClean="0"/>
                        <a:t> </a:t>
                      </a:r>
                      <a:r>
                        <a:rPr lang="en-US" sz="4400" baseline="0" dirty="0" smtClean="0">
                          <a:latin typeface="Tahoma" panose="020B0604030504040204" pitchFamily="34" charset="0"/>
                          <a:ea typeface="Tahoma" panose="020B0604030504040204" pitchFamily="34" charset="0"/>
                          <a:cs typeface="Tahoma" panose="020B0604030504040204" pitchFamily="34" charset="0"/>
                        </a:rPr>
                        <a:t>Accounts</a:t>
                      </a:r>
                      <a:r>
                        <a:rPr lang="en-US" sz="4400" baseline="0" dirty="0" smtClean="0"/>
                        <a:t> per division</a:t>
                      </a:r>
                      <a:endParaRPr lang="en-US" sz="4400" dirty="0"/>
                    </a:p>
                  </a:txBody>
                  <a:tcPr anchor="ctr"/>
                </a:tc>
                <a:tc>
                  <a:txBody>
                    <a:bodyPr/>
                    <a:lstStyle/>
                    <a:p>
                      <a:pPr algn="ctr"/>
                      <a:r>
                        <a:rPr lang="en-US" sz="4400" dirty="0" smtClean="0"/>
                        <a:t>#</a:t>
                      </a:r>
                      <a:r>
                        <a:rPr lang="en-US" sz="4400" baseline="0" dirty="0" smtClean="0"/>
                        <a:t> of Tweets per Account</a:t>
                      </a:r>
                      <a:endParaRPr lang="en-US" sz="4400" dirty="0"/>
                    </a:p>
                  </a:txBody>
                  <a:tcPr anchor="ctr"/>
                </a:tc>
                <a:extLst>
                  <a:ext uri="{0D108BD9-81ED-4DB2-BD59-A6C34878D82A}">
                    <a16:rowId xmlns:a16="http://schemas.microsoft.com/office/drawing/2014/main" val="10000"/>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AFC</a:t>
                      </a:r>
                      <a:r>
                        <a:rPr lang="en-US" sz="4400" baseline="0" dirty="0" smtClean="0">
                          <a:latin typeface="Tahoma" panose="020B0604030504040204" pitchFamily="34" charset="0"/>
                          <a:ea typeface="Tahoma" panose="020B0604030504040204" pitchFamily="34" charset="0"/>
                          <a:cs typeface="Tahoma" panose="020B0604030504040204" pitchFamily="34" charset="0"/>
                        </a:rPr>
                        <a:t> East</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001"/>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AFC North</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002"/>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AFC</a:t>
                      </a:r>
                      <a:r>
                        <a:rPr lang="en-US" sz="4400" baseline="0" dirty="0" smtClean="0">
                          <a:latin typeface="Tahoma" panose="020B0604030504040204" pitchFamily="34" charset="0"/>
                          <a:ea typeface="Tahoma" panose="020B0604030504040204" pitchFamily="34" charset="0"/>
                          <a:cs typeface="Tahoma" panose="020B0604030504040204" pitchFamily="34" charset="0"/>
                        </a:rPr>
                        <a:t> South</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003"/>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AFC West</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004"/>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NFC East</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2091746"/>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NFC North</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09408168"/>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NFC South</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503460409"/>
                  </a:ext>
                </a:extLst>
              </a:tr>
              <a:tr h="1306160">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NFC West</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100</a:t>
                      </a:r>
                      <a:endParaRPr lang="en-US" sz="4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70582239"/>
                  </a:ext>
                </a:extLst>
              </a:tr>
            </a:tbl>
          </a:graphicData>
        </a:graphic>
      </p:graphicFrame>
      <p:sp>
        <p:nvSpPr>
          <p:cNvPr id="70" name="Text Placeholder 69"/>
          <p:cNvSpPr>
            <a:spLocks noGrp="1"/>
          </p:cNvSpPr>
          <p:nvPr>
            <p:ph type="body" sz="quarter" idx="40"/>
          </p:nvPr>
        </p:nvSpPr>
        <p:spPr>
          <a:xfrm>
            <a:off x="15499079" y="17963567"/>
            <a:ext cx="12801600" cy="12192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Procedure</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058754692"/>
              </p:ext>
            </p:extLst>
          </p:nvPr>
        </p:nvGraphicFramePr>
        <p:xfrm>
          <a:off x="15544800" y="18447846"/>
          <a:ext cx="12801600" cy="728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15"/>
          <p:cNvSpPr>
            <a:spLocks noGrp="1"/>
          </p:cNvSpPr>
          <p:nvPr>
            <p:ph type="body" sz="quarter" idx="29"/>
          </p:nvPr>
        </p:nvSpPr>
        <p:spPr>
          <a:xfrm>
            <a:off x="15544800" y="24993764"/>
            <a:ext cx="12801600" cy="12192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Data / Observations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16"/>
          <p:cNvSpPr>
            <a:spLocks noGrp="1"/>
          </p:cNvSpPr>
          <p:nvPr>
            <p:ph sz="quarter" idx="30"/>
          </p:nvPr>
        </p:nvSpPr>
        <p:spPr>
          <a:xfrm>
            <a:off x="15544800" y="26252904"/>
            <a:ext cx="12801600" cy="6665495"/>
          </a:xfrm>
        </p:spPr>
        <p:txBody>
          <a:bodyPr>
            <a:normAutofit/>
          </a:bodyPr>
          <a:lstStyle/>
          <a:p>
            <a:r>
              <a:rPr lang="en-US" sz="4400" dirty="0" smtClean="0">
                <a:latin typeface="Tahoma" panose="020B0604030504040204" pitchFamily="34" charset="0"/>
                <a:ea typeface="Tahoma" panose="020B0604030504040204" pitchFamily="34" charset="0"/>
                <a:cs typeface="Tahoma" panose="020B0604030504040204" pitchFamily="34" charset="0"/>
              </a:rPr>
              <a:t>Observation 1: Number of Super Bowl Appearances &amp; Victories appears to have a direct correlation to popularity. </a:t>
            </a:r>
          </a:p>
          <a:p>
            <a:r>
              <a:rPr lang="en-US" sz="4400" dirty="0" smtClean="0">
                <a:latin typeface="Tahoma" panose="020B0604030504040204" pitchFamily="34" charset="0"/>
                <a:ea typeface="Tahoma" panose="020B0604030504040204" pitchFamily="34" charset="0"/>
                <a:cs typeface="Tahoma" panose="020B0604030504040204" pitchFamily="34" charset="0"/>
              </a:rPr>
              <a:t>Observation 2: Recent success doesn’t seem to have much of an effect.</a:t>
            </a:r>
          </a:p>
          <a:p>
            <a:r>
              <a:rPr lang="en-US" sz="4400" dirty="0" smtClean="0">
                <a:latin typeface="Tahoma" panose="020B0604030504040204" pitchFamily="34" charset="0"/>
                <a:ea typeface="Tahoma" panose="020B0604030504040204" pitchFamily="34" charset="0"/>
                <a:cs typeface="Tahoma" panose="020B0604030504040204" pitchFamily="34" charset="0"/>
              </a:rPr>
              <a:t>Observation 3: Analyzing key words does make it easy to determine what season we are in. Example(free, agent, draft, signing, combine) all point to it being the off-season (and it is).</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18" name="Text Placeholder 17"/>
          <p:cNvSpPr>
            <a:spLocks noGrp="1"/>
          </p:cNvSpPr>
          <p:nvPr>
            <p:ph type="body" sz="quarter" idx="31"/>
          </p:nvPr>
        </p:nvSpPr>
        <p:spPr>
          <a:xfrm>
            <a:off x="30067918" y="5287684"/>
            <a:ext cx="12801600" cy="12192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Results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33"/>
          </p:nvPr>
        </p:nvSpPr>
        <p:spPr>
          <a:xfrm>
            <a:off x="30067917" y="18285850"/>
            <a:ext cx="13823281" cy="7028593"/>
          </a:xfrm>
        </p:spPr>
        <p:txBody>
          <a:bodyPr>
            <a:noAutofit/>
          </a:bodyPr>
          <a:lstStyle/>
          <a:p>
            <a:pPr algn="ctr"/>
            <a:r>
              <a:rPr lang="en-US" sz="4400" dirty="0" smtClean="0"/>
              <a:t>Results</a:t>
            </a:r>
          </a:p>
          <a:p>
            <a:r>
              <a:rPr lang="en-US" sz="4400" dirty="0" smtClean="0">
                <a:latin typeface="Tahoma" panose="020B0604030504040204" pitchFamily="34" charset="0"/>
                <a:ea typeface="Tahoma" panose="020B0604030504040204" pitchFamily="34" charset="0"/>
                <a:cs typeface="Tahoma" panose="020B0604030504040204" pitchFamily="34" charset="0"/>
              </a:rPr>
              <a:t>Patriots: 4,446,030           Buccaneers: 768,203          </a:t>
            </a:r>
          </a:p>
          <a:p>
            <a:r>
              <a:rPr lang="en-US" sz="4400" dirty="0" smtClean="0">
                <a:latin typeface="Tahoma" panose="020B0604030504040204" pitchFamily="34" charset="0"/>
                <a:ea typeface="Tahoma" panose="020B0604030504040204" pitchFamily="34" charset="0"/>
                <a:cs typeface="Tahoma" panose="020B0604030504040204" pitchFamily="34" charset="0"/>
              </a:rPr>
              <a:t>Steelers: 3,423,503          Jaguars: 659,909           </a:t>
            </a:r>
          </a:p>
          <a:p>
            <a:r>
              <a:rPr lang="en-US" sz="4400" dirty="0" smtClean="0">
                <a:latin typeface="Tahoma" panose="020B0604030504040204" pitchFamily="34" charset="0"/>
                <a:ea typeface="Tahoma" panose="020B0604030504040204" pitchFamily="34" charset="0"/>
                <a:cs typeface="Tahoma" panose="020B0604030504040204" pitchFamily="34" charset="0"/>
              </a:rPr>
              <a:t>Cowboys: 3,795,103         Titans: 755,070     </a:t>
            </a:r>
          </a:p>
          <a:p>
            <a:r>
              <a:rPr lang="en-US" sz="4400" dirty="0" smtClean="0">
                <a:latin typeface="Tahoma" panose="020B0604030504040204" pitchFamily="34" charset="0"/>
                <a:ea typeface="Tahoma" panose="020B0604030504040204" pitchFamily="34" charset="0"/>
                <a:cs typeface="Tahoma" panose="020B0604030504040204" pitchFamily="34" charset="0"/>
              </a:rPr>
              <a:t>Eagles: 3,424,277             Bengals: 827,867</a:t>
            </a:r>
            <a:endParaRPr lang="en-US" sz="4400" dirty="0">
              <a:latin typeface="Tahoma" panose="020B0604030504040204" pitchFamily="34" charset="0"/>
              <a:ea typeface="Tahoma" panose="020B0604030504040204" pitchFamily="34" charset="0"/>
              <a:cs typeface="Tahoma" panose="020B0604030504040204" pitchFamily="34" charset="0"/>
            </a:endParaRPr>
          </a:p>
          <a:p>
            <a:r>
              <a:rPr lang="en-US" sz="4400" dirty="0" smtClean="0">
                <a:latin typeface="Tahoma" panose="020B0604030504040204" pitchFamily="34" charset="0"/>
                <a:ea typeface="Tahoma" panose="020B0604030504040204" pitchFamily="34" charset="0"/>
                <a:cs typeface="Tahoma" panose="020B0604030504040204" pitchFamily="34" charset="0"/>
              </a:rPr>
              <a:t>Panthers: 3,014,170         Chargers: 839,844</a:t>
            </a:r>
          </a:p>
        </p:txBody>
      </p:sp>
      <p:sp>
        <p:nvSpPr>
          <p:cNvPr id="71" name="Text Placeholder 70"/>
          <p:cNvSpPr>
            <a:spLocks noGrp="1"/>
          </p:cNvSpPr>
          <p:nvPr>
            <p:ph type="body" sz="quarter" idx="41"/>
          </p:nvPr>
        </p:nvSpPr>
        <p:spPr>
          <a:xfrm>
            <a:off x="30189636" y="25603364"/>
            <a:ext cx="12801600" cy="12192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5" name="Content Placeholder 14"/>
          <p:cNvSpPr>
            <a:spLocks noGrp="1"/>
          </p:cNvSpPr>
          <p:nvPr>
            <p:ph sz="quarter" idx="42"/>
          </p:nvPr>
        </p:nvSpPr>
        <p:spPr>
          <a:xfrm>
            <a:off x="30067918" y="27105429"/>
            <a:ext cx="12801600" cy="5584371"/>
          </a:xfrm>
        </p:spPr>
        <p:txBody>
          <a:bodyPr>
            <a:noAutofit/>
          </a:bodyPr>
          <a:lstStyle/>
          <a:p>
            <a:r>
              <a:rPr lang="en-US" sz="4400" dirty="0" smtClean="0">
                <a:latin typeface="Tahoma" panose="020B0604030504040204" pitchFamily="34" charset="0"/>
                <a:ea typeface="Tahoma" panose="020B0604030504040204" pitchFamily="34" charset="0"/>
                <a:cs typeface="Tahoma" panose="020B0604030504040204" pitchFamily="34" charset="0"/>
              </a:rPr>
              <a:t>In conclusion, from the data that we collected we were able to answer all of our questions that we asked, and show the results to prove it. </a:t>
            </a:r>
          </a:p>
          <a:p>
            <a:r>
              <a:rPr lang="en-US" sz="4400" dirty="0" smtClean="0">
                <a:latin typeface="Tahoma" panose="020B0604030504040204" pitchFamily="34" charset="0"/>
                <a:ea typeface="Tahoma" panose="020B0604030504040204" pitchFamily="34" charset="0"/>
                <a:cs typeface="Tahoma" panose="020B0604030504040204" pitchFamily="34" charset="0"/>
              </a:rPr>
              <a:t>Can we determine popularity of teams (YES)</a:t>
            </a:r>
          </a:p>
          <a:p>
            <a:r>
              <a:rPr lang="en-US" sz="4400" dirty="0" smtClean="0">
                <a:latin typeface="Tahoma" panose="020B0604030504040204" pitchFamily="34" charset="0"/>
                <a:ea typeface="Tahoma" panose="020B0604030504040204" pitchFamily="34" charset="0"/>
                <a:cs typeface="Tahoma" panose="020B0604030504040204" pitchFamily="34" charset="0"/>
              </a:rPr>
              <a:t>Can we determine the time of year (YES)</a:t>
            </a:r>
          </a:p>
          <a:p>
            <a:r>
              <a:rPr lang="en-US" sz="4400" dirty="0" smtClean="0">
                <a:latin typeface="Tahoma" panose="020B0604030504040204" pitchFamily="34" charset="0"/>
                <a:ea typeface="Tahoma" panose="020B0604030504040204" pitchFamily="34" charset="0"/>
                <a:cs typeface="Tahoma" panose="020B0604030504040204" pitchFamily="34" charset="0"/>
              </a:rPr>
              <a:t>Can we determine how well a team is doing/expected to do (YES)</a:t>
            </a: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8"/>
          <a:stretch>
            <a:fillRect/>
          </a:stretch>
        </p:blipFill>
        <p:spPr>
          <a:xfrm>
            <a:off x="31332653" y="0"/>
            <a:ext cx="12558548" cy="3901279"/>
          </a:xfrm>
          <a:prstGeom prst="rect">
            <a:avLst/>
          </a:prstGeom>
        </p:spPr>
      </p:pic>
      <p:graphicFrame>
        <p:nvGraphicFramePr>
          <p:cNvPr id="26" name="Content Placeholder 25"/>
          <p:cNvGraphicFramePr>
            <a:graphicFrameLocks noGrp="1"/>
          </p:cNvGraphicFramePr>
          <p:nvPr>
            <p:ph sz="quarter" idx="32"/>
            <p:extLst>
              <p:ext uri="{D42A27DB-BD31-4B8C-83A1-F6EECF244321}">
                <p14:modId xmlns:p14="http://schemas.microsoft.com/office/powerpoint/2010/main" val="3157510154"/>
              </p:ext>
            </p:extLst>
          </p:nvPr>
        </p:nvGraphicFramePr>
        <p:xfrm>
          <a:off x="28392122" y="7113587"/>
          <a:ext cx="15499078" cy="11172263"/>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496</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Tahoma</vt:lpstr>
      <vt:lpstr>Science Poster</vt:lpstr>
      <vt:lpstr>What's going on in the NFL (Twitter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McCullough,Jacob K</dc:creator>
  <cp:lastModifiedBy>McCullough,Jacob K</cp:lastModifiedBy>
  <cp:revision>24</cp:revision>
  <dcterms:created xsi:type="dcterms:W3CDTF">2013-01-20T21:20:28Z</dcterms:created>
  <dcterms:modified xsi:type="dcterms:W3CDTF">2019-04-20T03:56:22Z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