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62" r:id="rId7"/>
    <p:sldId id="259" r:id="rId8"/>
    <p:sldId id="264"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5A0BD7B-8E18-488F-8459-18B7BD52D5B6}"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C1FC3-3918-487D-84D4-B82F7267E9B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54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A0BD7B-8E18-488F-8459-18B7BD52D5B6}"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C1FC3-3918-487D-84D4-B82F7267E9BA}" type="slidenum">
              <a:rPr lang="en-US" smtClean="0"/>
              <a:t>‹#›</a:t>
            </a:fld>
            <a:endParaRPr lang="en-US"/>
          </a:p>
        </p:txBody>
      </p:sp>
    </p:spTree>
    <p:extLst>
      <p:ext uri="{BB962C8B-B14F-4D97-AF65-F5344CB8AC3E}">
        <p14:creationId xmlns:p14="http://schemas.microsoft.com/office/powerpoint/2010/main" val="2610137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A0BD7B-8E18-488F-8459-18B7BD52D5B6}"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C1FC3-3918-487D-84D4-B82F7267E9B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31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A0BD7B-8E18-488F-8459-18B7BD52D5B6}"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C1FC3-3918-487D-84D4-B82F7267E9BA}" type="slidenum">
              <a:rPr lang="en-US" smtClean="0"/>
              <a:t>‹#›</a:t>
            </a:fld>
            <a:endParaRPr lang="en-US"/>
          </a:p>
        </p:txBody>
      </p:sp>
    </p:spTree>
    <p:extLst>
      <p:ext uri="{BB962C8B-B14F-4D97-AF65-F5344CB8AC3E}">
        <p14:creationId xmlns:p14="http://schemas.microsoft.com/office/powerpoint/2010/main" val="219773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A0BD7B-8E18-488F-8459-18B7BD52D5B6}"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C1FC3-3918-487D-84D4-B82F7267E9B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66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A0BD7B-8E18-488F-8459-18B7BD52D5B6}" type="datetimeFigureOut">
              <a:rPr lang="en-US" smtClean="0"/>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C1FC3-3918-487D-84D4-B82F7267E9BA}" type="slidenum">
              <a:rPr lang="en-US" smtClean="0"/>
              <a:t>‹#›</a:t>
            </a:fld>
            <a:endParaRPr lang="en-US"/>
          </a:p>
        </p:txBody>
      </p:sp>
    </p:spTree>
    <p:extLst>
      <p:ext uri="{BB962C8B-B14F-4D97-AF65-F5344CB8AC3E}">
        <p14:creationId xmlns:p14="http://schemas.microsoft.com/office/powerpoint/2010/main" val="213733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A0BD7B-8E18-488F-8459-18B7BD52D5B6}" type="datetimeFigureOut">
              <a:rPr lang="en-US" smtClean="0"/>
              <a:t>4/8/2016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AC1FC3-3918-487D-84D4-B82F7267E9BA}" type="slidenum">
              <a:rPr lang="en-US" smtClean="0"/>
              <a:t>‹#›</a:t>
            </a:fld>
            <a:endParaRPr lang="en-US"/>
          </a:p>
        </p:txBody>
      </p:sp>
    </p:spTree>
    <p:extLst>
      <p:ext uri="{BB962C8B-B14F-4D97-AF65-F5344CB8AC3E}">
        <p14:creationId xmlns:p14="http://schemas.microsoft.com/office/powerpoint/2010/main" val="3982366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A0BD7B-8E18-488F-8459-18B7BD52D5B6}" type="datetimeFigureOut">
              <a:rPr lang="en-US" smtClean="0"/>
              <a:t>4/8/2016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C1FC3-3918-487D-84D4-B82F7267E9BA}" type="slidenum">
              <a:rPr lang="en-US" smtClean="0"/>
              <a:t>‹#›</a:t>
            </a:fld>
            <a:endParaRPr lang="en-US"/>
          </a:p>
        </p:txBody>
      </p:sp>
    </p:spTree>
    <p:extLst>
      <p:ext uri="{BB962C8B-B14F-4D97-AF65-F5344CB8AC3E}">
        <p14:creationId xmlns:p14="http://schemas.microsoft.com/office/powerpoint/2010/main" val="460962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0BD7B-8E18-488F-8459-18B7BD52D5B6}" type="datetimeFigureOut">
              <a:rPr lang="en-US" smtClean="0"/>
              <a:t>4/8/2016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AC1FC3-3918-487D-84D4-B82F7267E9BA}" type="slidenum">
              <a:rPr lang="en-US" smtClean="0"/>
              <a:t>‹#›</a:t>
            </a:fld>
            <a:endParaRPr lang="en-US"/>
          </a:p>
        </p:txBody>
      </p:sp>
    </p:spTree>
    <p:extLst>
      <p:ext uri="{BB962C8B-B14F-4D97-AF65-F5344CB8AC3E}">
        <p14:creationId xmlns:p14="http://schemas.microsoft.com/office/powerpoint/2010/main" val="184677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0BD7B-8E18-488F-8459-18B7BD52D5B6}" type="datetimeFigureOut">
              <a:rPr lang="en-US" smtClean="0"/>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C1FC3-3918-487D-84D4-B82F7267E9BA}" type="slidenum">
              <a:rPr lang="en-US" smtClean="0"/>
              <a:t>‹#›</a:t>
            </a:fld>
            <a:endParaRPr lang="en-US"/>
          </a:p>
        </p:txBody>
      </p:sp>
    </p:spTree>
    <p:extLst>
      <p:ext uri="{BB962C8B-B14F-4D97-AF65-F5344CB8AC3E}">
        <p14:creationId xmlns:p14="http://schemas.microsoft.com/office/powerpoint/2010/main" val="46144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0BD7B-8E18-488F-8459-18B7BD52D5B6}" type="datetimeFigureOut">
              <a:rPr lang="en-US" smtClean="0"/>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C1FC3-3918-487D-84D4-B82F7267E9BA}"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09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A5A0BD7B-8E18-488F-8459-18B7BD52D5B6}" type="datetimeFigureOut">
              <a:rPr lang="en-US" smtClean="0"/>
              <a:t>4/8/2016</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6AC1FC3-3918-487D-84D4-B82F7267E9B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20320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GitHub/cps406_s4_group7_w16/Patient%20Monitoring%20System.ja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Patient Monitoring System	</a:t>
            </a:r>
            <a:endParaRPr lang="en-US" dirty="0"/>
          </a:p>
        </p:txBody>
      </p:sp>
      <p:sp>
        <p:nvSpPr>
          <p:cNvPr id="3" name="Subtitle 2"/>
          <p:cNvSpPr>
            <a:spLocks noGrp="1"/>
          </p:cNvSpPr>
          <p:nvPr>
            <p:ph type="subTitle" idx="1"/>
          </p:nvPr>
        </p:nvSpPr>
        <p:spPr/>
        <p:txBody>
          <a:bodyPr>
            <a:noAutofit/>
          </a:bodyPr>
          <a:lstStyle/>
          <a:p>
            <a:r>
              <a:rPr lang="en-CA" sz="1700" dirty="0" smtClean="0">
                <a:latin typeface="+mj-lt"/>
                <a:cs typeface="Times New Roman" panose="02020603050405020304" pitchFamily="18" charset="0"/>
              </a:rPr>
              <a:t>Team Leader: Robert </a:t>
            </a:r>
            <a:r>
              <a:rPr lang="en-CA" sz="1700" dirty="0" err="1" smtClean="0">
                <a:latin typeface="+mj-lt"/>
                <a:cs typeface="Times New Roman" panose="02020603050405020304" pitchFamily="18" charset="0"/>
              </a:rPr>
              <a:t>Tosic</a:t>
            </a:r>
            <a:endParaRPr lang="en-CA" sz="1700" dirty="0" smtClean="0">
              <a:latin typeface="+mj-lt"/>
              <a:cs typeface="Times New Roman" panose="02020603050405020304" pitchFamily="18" charset="0"/>
            </a:endParaRPr>
          </a:p>
          <a:p>
            <a:r>
              <a:rPr lang="en-CA" sz="1700" dirty="0" smtClean="0">
                <a:latin typeface="+mj-lt"/>
                <a:cs typeface="Times New Roman" panose="02020603050405020304" pitchFamily="18" charset="0"/>
              </a:rPr>
              <a:t>Client: Christopher Burger</a:t>
            </a:r>
          </a:p>
          <a:p>
            <a:r>
              <a:rPr lang="en-CA" sz="1700" dirty="0" smtClean="0">
                <a:latin typeface="+mj-lt"/>
                <a:cs typeface="Times New Roman" panose="02020603050405020304" pitchFamily="18" charset="0"/>
              </a:rPr>
              <a:t>Requirements Engineer: Ryan </a:t>
            </a:r>
            <a:r>
              <a:rPr lang="en-CA" sz="1700" dirty="0" err="1" smtClean="0">
                <a:latin typeface="+mj-lt"/>
                <a:cs typeface="Times New Roman" panose="02020603050405020304" pitchFamily="18" charset="0"/>
              </a:rPr>
              <a:t>Randive</a:t>
            </a:r>
            <a:endParaRPr lang="en-CA" sz="1700" dirty="0" smtClean="0">
              <a:latin typeface="+mj-lt"/>
              <a:cs typeface="Times New Roman" panose="02020603050405020304" pitchFamily="18" charset="0"/>
            </a:endParaRPr>
          </a:p>
          <a:p>
            <a:r>
              <a:rPr lang="en-CA" sz="1700" dirty="0" smtClean="0">
                <a:latin typeface="+mj-lt"/>
                <a:cs typeface="Times New Roman" panose="02020603050405020304" pitchFamily="18" charset="0"/>
              </a:rPr>
              <a:t>Developers: Andy </a:t>
            </a:r>
            <a:r>
              <a:rPr lang="en-CA" sz="1700" dirty="0" err="1" smtClean="0">
                <a:latin typeface="+mj-lt"/>
                <a:cs typeface="Times New Roman" panose="02020603050405020304" pitchFamily="18" charset="0"/>
              </a:rPr>
              <a:t>Llactahuamani</a:t>
            </a:r>
            <a:r>
              <a:rPr lang="en-CA" sz="1700" dirty="0" smtClean="0">
                <a:latin typeface="+mj-lt"/>
                <a:cs typeface="Times New Roman" panose="02020603050405020304" pitchFamily="18" charset="0"/>
              </a:rPr>
              <a:t>, Paul Martins</a:t>
            </a:r>
          </a:p>
          <a:p>
            <a:r>
              <a:rPr lang="en-CA" sz="1700" dirty="0" smtClean="0">
                <a:latin typeface="+mj-lt"/>
                <a:cs typeface="Times New Roman" panose="02020603050405020304" pitchFamily="18" charset="0"/>
              </a:rPr>
              <a:t>Tester: Zain Quraishi</a:t>
            </a:r>
          </a:p>
        </p:txBody>
      </p:sp>
    </p:spTree>
    <p:extLst>
      <p:ext uri="{BB962C8B-B14F-4D97-AF65-F5344CB8AC3E}">
        <p14:creationId xmlns:p14="http://schemas.microsoft.com/office/powerpoint/2010/main" val="1515165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a:t>
            </a:r>
            <a:endParaRPr lang="en-US" dirty="0"/>
          </a:p>
        </p:txBody>
      </p:sp>
    </p:spTree>
    <p:extLst>
      <p:ext uri="{BB962C8B-B14F-4D97-AF65-F5344CB8AC3E}">
        <p14:creationId xmlns:p14="http://schemas.microsoft.com/office/powerpoint/2010/main" val="3655476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Requirements Elicitation</a:t>
            </a:r>
            <a:endParaRPr lang="en-US" dirty="0"/>
          </a:p>
        </p:txBody>
      </p:sp>
      <p:sp>
        <p:nvSpPr>
          <p:cNvPr id="3" name="Content Placeholder 2"/>
          <p:cNvSpPr>
            <a:spLocks noGrp="1"/>
          </p:cNvSpPr>
          <p:nvPr>
            <p:ph idx="1"/>
          </p:nvPr>
        </p:nvSpPr>
        <p:spPr/>
        <p:txBody>
          <a:bodyPr/>
          <a:lstStyle/>
          <a:p>
            <a:r>
              <a:rPr lang="en-CA" dirty="0" smtClean="0"/>
              <a:t>As the Client, what did you require this program to do?</a:t>
            </a:r>
          </a:p>
          <a:p>
            <a:r>
              <a:rPr lang="en-CA" dirty="0" smtClean="0"/>
              <a:t>As the Requirements Engineer, how did you organize/categorize those requirements into the Requirements Document?</a:t>
            </a:r>
            <a:endParaRPr lang="en-US" dirty="0"/>
          </a:p>
        </p:txBody>
      </p:sp>
    </p:spTree>
    <p:extLst>
      <p:ext uri="{BB962C8B-B14F-4D97-AF65-F5344CB8AC3E}">
        <p14:creationId xmlns:p14="http://schemas.microsoft.com/office/powerpoint/2010/main" val="173481855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Software Architecture</a:t>
            </a:r>
            <a:endParaRPr lang="en-US" dirty="0"/>
          </a:p>
        </p:txBody>
      </p:sp>
      <p:sp>
        <p:nvSpPr>
          <p:cNvPr id="3" name="Content Placeholder 2"/>
          <p:cNvSpPr>
            <a:spLocks noGrp="1"/>
          </p:cNvSpPr>
          <p:nvPr>
            <p:ph idx="1"/>
          </p:nvPr>
        </p:nvSpPr>
        <p:spPr/>
        <p:txBody>
          <a:bodyPr/>
          <a:lstStyle/>
          <a:p>
            <a:r>
              <a:rPr lang="en-CA" dirty="0" smtClean="0"/>
              <a:t>As the Developers, how did you envision the architectural solution?</a:t>
            </a:r>
          </a:p>
          <a:p>
            <a:r>
              <a:rPr lang="en-CA" dirty="0" smtClean="0"/>
              <a:t>How do the requirements relate to your implementation?</a:t>
            </a:r>
            <a:endParaRPr lang="en-US" dirty="0"/>
          </a:p>
        </p:txBody>
      </p:sp>
    </p:spTree>
    <p:extLst>
      <p:ext uri="{BB962C8B-B14F-4D97-AF65-F5344CB8AC3E}">
        <p14:creationId xmlns:p14="http://schemas.microsoft.com/office/powerpoint/2010/main" val="289850229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2000" cy="6857999"/>
          </a:xfrm>
          <a:prstGeom prst="rect">
            <a:avLst/>
          </a:prstGeom>
        </p:spPr>
      </p:pic>
    </p:spTree>
    <p:extLst>
      <p:ext uri="{BB962C8B-B14F-4D97-AF65-F5344CB8AC3E}">
        <p14:creationId xmlns:p14="http://schemas.microsoft.com/office/powerpoint/2010/main" val="78289853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1999" cy="6687250"/>
          </a:xfrm>
          <a:prstGeom prst="rect">
            <a:avLst/>
          </a:prstGeom>
        </p:spPr>
      </p:pic>
    </p:spTree>
    <p:extLst>
      <p:ext uri="{BB962C8B-B14F-4D97-AF65-F5344CB8AC3E}">
        <p14:creationId xmlns:p14="http://schemas.microsoft.com/office/powerpoint/2010/main" val="225907755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a:t>
            </a:r>
            <a:endParaRPr lang="en-US" dirty="0"/>
          </a:p>
        </p:txBody>
      </p:sp>
      <p:sp>
        <p:nvSpPr>
          <p:cNvPr id="3" name="Content Placeholder 2"/>
          <p:cNvSpPr>
            <a:spLocks noGrp="1"/>
          </p:cNvSpPr>
          <p:nvPr>
            <p:ph idx="1"/>
          </p:nvPr>
        </p:nvSpPr>
        <p:spPr/>
        <p:txBody>
          <a:bodyPr/>
          <a:lstStyle/>
          <a:p>
            <a:pPr algn="ctr"/>
            <a:r>
              <a:rPr lang="en-US" dirty="0" smtClean="0">
                <a:hlinkClick r:id="rId2" action="ppaction://hlinkfile"/>
              </a:rPr>
              <a:t>Patient Monitoring System</a:t>
            </a:r>
            <a:endParaRPr lang="en-US" dirty="0"/>
          </a:p>
        </p:txBody>
      </p:sp>
    </p:spTree>
    <p:extLst>
      <p:ext uri="{BB962C8B-B14F-4D97-AF65-F5344CB8AC3E}">
        <p14:creationId xmlns:p14="http://schemas.microsoft.com/office/powerpoint/2010/main" val="341677559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Testing</a:t>
            </a:r>
            <a:endParaRPr lang="en-US" dirty="0"/>
          </a:p>
        </p:txBody>
      </p:sp>
      <p:sp>
        <p:nvSpPr>
          <p:cNvPr id="3" name="Content Placeholder 2"/>
          <p:cNvSpPr>
            <a:spLocks noGrp="1"/>
          </p:cNvSpPr>
          <p:nvPr>
            <p:ph idx="1"/>
          </p:nvPr>
        </p:nvSpPr>
        <p:spPr>
          <a:xfrm>
            <a:off x="1024128" y="1738648"/>
            <a:ext cx="9720071" cy="4570712"/>
          </a:xfrm>
        </p:spPr>
        <p:txBody>
          <a:bodyPr>
            <a:normAutofit/>
          </a:bodyPr>
          <a:lstStyle/>
          <a:p>
            <a:pPr marL="0" indent="0">
              <a:buNone/>
            </a:pPr>
            <a:r>
              <a:rPr lang="en-CA" b="1" u="sng" dirty="0"/>
              <a:t>Static </a:t>
            </a:r>
            <a:r>
              <a:rPr lang="en-CA" b="1" u="sng" dirty="0" smtClean="0"/>
              <a:t>Testing </a:t>
            </a:r>
            <a:r>
              <a:rPr lang="en-CA" dirty="0" smtClean="0"/>
              <a:t>(done during design phase)</a:t>
            </a:r>
            <a:endParaRPr lang="en-CA" dirty="0"/>
          </a:p>
          <a:p>
            <a:pPr marL="0" indent="0">
              <a:buNone/>
            </a:pPr>
            <a:r>
              <a:rPr lang="en-CA" dirty="0" smtClean="0"/>
              <a:t>Software Quality Assurance: Verification </a:t>
            </a:r>
            <a:r>
              <a:rPr lang="en-CA" dirty="0" smtClean="0"/>
              <a:t>and </a:t>
            </a:r>
            <a:r>
              <a:rPr lang="en-CA" dirty="0" smtClean="0"/>
              <a:t>Validation</a:t>
            </a:r>
          </a:p>
          <a:p>
            <a:pPr marL="0" indent="0">
              <a:buNone/>
            </a:pPr>
            <a:r>
              <a:rPr lang="en-CA" dirty="0" smtClean="0"/>
              <a:t>Requirements sourcing/traceability</a:t>
            </a:r>
          </a:p>
          <a:p>
            <a:pPr marL="0" indent="0">
              <a:buNone/>
            </a:pPr>
            <a:r>
              <a:rPr lang="en-CA" dirty="0"/>
              <a:t>Does the software meet the needs of the client/users?</a:t>
            </a:r>
          </a:p>
          <a:p>
            <a:pPr marL="0" indent="0">
              <a:buNone/>
            </a:pPr>
            <a:endParaRPr lang="en-CA" dirty="0" smtClean="0"/>
          </a:p>
          <a:p>
            <a:pPr>
              <a:buFontTx/>
              <a:buChar char="-"/>
            </a:pPr>
            <a:endParaRPr lang="en-CA" dirty="0" smtClean="0"/>
          </a:p>
          <a:p>
            <a:pPr>
              <a:buFontTx/>
              <a:buChar char="-"/>
            </a:pPr>
            <a:endParaRPr lang="en-US" dirty="0"/>
          </a:p>
        </p:txBody>
      </p:sp>
    </p:spTree>
    <p:extLst>
      <p:ext uri="{BB962C8B-B14F-4D97-AF65-F5344CB8AC3E}">
        <p14:creationId xmlns:p14="http://schemas.microsoft.com/office/powerpoint/2010/main" val="412404796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642" y="2034862"/>
            <a:ext cx="10740982" cy="4274498"/>
          </a:xfrm>
        </p:spPr>
        <p:txBody>
          <a:bodyPr>
            <a:normAutofit/>
          </a:bodyPr>
          <a:lstStyle/>
          <a:p>
            <a:pPr marL="0" indent="0">
              <a:buNone/>
            </a:pPr>
            <a:r>
              <a:rPr lang="en-CA" b="1" u="sng" dirty="0"/>
              <a:t>Dynamic Testing </a:t>
            </a:r>
            <a:r>
              <a:rPr lang="en-CA" dirty="0"/>
              <a:t>(done during implementation phase)</a:t>
            </a:r>
          </a:p>
          <a:p>
            <a:pPr marL="0" indent="0">
              <a:buNone/>
            </a:pPr>
            <a:r>
              <a:rPr lang="en-CA" dirty="0"/>
              <a:t>Example Test Cases:</a:t>
            </a:r>
          </a:p>
          <a:p>
            <a:pPr>
              <a:buFontTx/>
              <a:buChar char="-"/>
            </a:pPr>
            <a:r>
              <a:rPr lang="en-CA" b="1" dirty="0"/>
              <a:t> UC #1-4: Display Vital Sign Data</a:t>
            </a:r>
            <a:r>
              <a:rPr lang="en-CA" dirty="0"/>
              <a:t>, making sure by inspection that the data placed on the graphs are realistic and reasonable values checking for any sporadic data points/anomalies.</a:t>
            </a:r>
          </a:p>
          <a:p>
            <a:pPr>
              <a:buFontTx/>
              <a:buChar char="-"/>
            </a:pPr>
            <a:r>
              <a:rPr lang="en-US" dirty="0"/>
              <a:t> </a:t>
            </a:r>
            <a:r>
              <a:rPr lang="en-US" b="1" dirty="0"/>
              <a:t>UC #5: Access Patient's Medical History</a:t>
            </a:r>
            <a:r>
              <a:rPr lang="en-US" dirty="0" smtClean="0"/>
              <a:t>: Tested by using the ‘open file’ option in the menu to see if a patient file can be accessed and displayed through the program.</a:t>
            </a:r>
            <a:endParaRPr lang="en-CA" dirty="0"/>
          </a:p>
          <a:p>
            <a:pPr>
              <a:buFontTx/>
              <a:buChar char="-"/>
            </a:pPr>
            <a:r>
              <a:rPr lang="en-US" dirty="0"/>
              <a:t> </a:t>
            </a:r>
            <a:r>
              <a:rPr lang="en-US" b="1" dirty="0"/>
              <a:t>UC #6: User/Client Verification</a:t>
            </a:r>
            <a:r>
              <a:rPr lang="en-US" dirty="0"/>
              <a:t>, Checking the robustness of the login system by entering numerous iterations and combinations of usernames and passwords to expose any errors</a:t>
            </a:r>
            <a:r>
              <a:rPr lang="en-US" dirty="0" smtClean="0"/>
              <a:t>.</a:t>
            </a:r>
          </a:p>
          <a:p>
            <a:pPr>
              <a:buFontTx/>
              <a:buChar char="-"/>
            </a:pPr>
            <a:r>
              <a:rPr lang="en-US" dirty="0" smtClean="0"/>
              <a:t> </a:t>
            </a:r>
            <a:r>
              <a:rPr lang="en-US" b="1" dirty="0" smtClean="0"/>
              <a:t>UC </a:t>
            </a:r>
            <a:r>
              <a:rPr lang="en-US" b="1" dirty="0"/>
              <a:t>#8: Display </a:t>
            </a:r>
            <a:r>
              <a:rPr lang="en-US" b="1" dirty="0" smtClean="0"/>
              <a:t>Agenda</a:t>
            </a:r>
            <a:r>
              <a:rPr lang="en-US" dirty="0" smtClean="0"/>
              <a:t>, Iteratively adding multiple events to inspect overflow handling, and removing events to inspect robustness of implementation.</a:t>
            </a:r>
          </a:p>
          <a:p>
            <a:pPr>
              <a:buFontTx/>
              <a:buChar char="-"/>
            </a:pPr>
            <a:endParaRPr lang="en-US" dirty="0"/>
          </a:p>
        </p:txBody>
      </p:sp>
      <p:sp>
        <p:nvSpPr>
          <p:cNvPr id="6" name="Title 1"/>
          <p:cNvSpPr>
            <a:spLocks noGrp="1"/>
          </p:cNvSpPr>
          <p:nvPr>
            <p:ph type="title"/>
          </p:nvPr>
        </p:nvSpPr>
        <p:spPr>
          <a:xfrm>
            <a:off x="1024128" y="585216"/>
            <a:ext cx="9720072" cy="1499616"/>
          </a:xfrm>
        </p:spPr>
        <p:txBody>
          <a:bodyPr/>
          <a:lstStyle/>
          <a:p>
            <a:r>
              <a:rPr lang="en-CA" dirty="0" smtClean="0"/>
              <a:t>Test cases</a:t>
            </a:r>
            <a:endParaRPr lang="en-US" dirty="0"/>
          </a:p>
        </p:txBody>
      </p:sp>
    </p:spTree>
    <p:extLst>
      <p:ext uri="{BB962C8B-B14F-4D97-AF65-F5344CB8AC3E}">
        <p14:creationId xmlns:p14="http://schemas.microsoft.com/office/powerpoint/2010/main" val="1589498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 Cases Cont’d</a:t>
            </a:r>
            <a:endParaRPr lang="en-US" dirty="0"/>
          </a:p>
        </p:txBody>
      </p:sp>
      <p:sp>
        <p:nvSpPr>
          <p:cNvPr id="3" name="Content Placeholder 2"/>
          <p:cNvSpPr>
            <a:spLocks noGrp="1"/>
          </p:cNvSpPr>
          <p:nvPr>
            <p:ph idx="1"/>
          </p:nvPr>
        </p:nvSpPr>
        <p:spPr>
          <a:xfrm>
            <a:off x="1024128" y="1931831"/>
            <a:ext cx="9720071" cy="4572000"/>
          </a:xfrm>
        </p:spPr>
        <p:txBody>
          <a:bodyPr>
            <a:normAutofit lnSpcReduction="10000"/>
          </a:bodyPr>
          <a:lstStyle/>
          <a:p>
            <a:pPr>
              <a:buFontTx/>
              <a:buChar char="-"/>
            </a:pPr>
            <a:r>
              <a:rPr lang="en-US" dirty="0"/>
              <a:t> </a:t>
            </a:r>
            <a:r>
              <a:rPr lang="en-US" b="1" dirty="0"/>
              <a:t>UC #9: Log Patient's Medical Data</a:t>
            </a:r>
            <a:r>
              <a:rPr lang="en-US" dirty="0"/>
              <a:t>, evaluating the validity of the data in the log file by inspecting the corresponding values for each Vital Sign and also to verify that the patient information and events have been properly recorded and logged.</a:t>
            </a:r>
          </a:p>
          <a:p>
            <a:pPr>
              <a:buFontTx/>
              <a:buChar char="-"/>
            </a:pPr>
            <a:r>
              <a:rPr lang="en-US" b="1" dirty="0"/>
              <a:t> UC #10: Display Warnings/Alerts, </a:t>
            </a:r>
            <a:r>
              <a:rPr lang="en-US" dirty="0"/>
              <a:t>Tested the structure and robustness of the warning system by simulating multiple cases, and changing the threshold values to see how the application/graphs responds.</a:t>
            </a:r>
          </a:p>
          <a:p>
            <a:pPr>
              <a:buFontTx/>
              <a:buChar char="-"/>
            </a:pPr>
            <a:r>
              <a:rPr lang="en-US" b="1" dirty="0"/>
              <a:t> UC #11: System Start-up and Re-Initialization Sequence, </a:t>
            </a:r>
            <a:r>
              <a:rPr lang="en-US" dirty="0"/>
              <a:t>Check performance of program and data repos by evaluating response time to inputs (start-up, changing values, patient information), and by inspecting how the program handles a re-initialization sequence with the previous patients data</a:t>
            </a:r>
            <a:r>
              <a:rPr lang="en-US" dirty="0" smtClean="0"/>
              <a:t>.</a:t>
            </a:r>
          </a:p>
          <a:p>
            <a:pPr>
              <a:buFontTx/>
              <a:buChar char="-"/>
            </a:pPr>
            <a:r>
              <a:rPr lang="en-US" b="1" dirty="0"/>
              <a:t>UC #12: Modifying Patient Warning/Alarm </a:t>
            </a:r>
            <a:r>
              <a:rPr lang="en-US" b="1" dirty="0" smtClean="0"/>
              <a:t>Thresholds, </a:t>
            </a:r>
            <a:r>
              <a:rPr lang="en-US" dirty="0" smtClean="0"/>
              <a:t>by iteration; modifying the threshold values and observing if the program adequately adapts the new thresholds and displays </a:t>
            </a:r>
            <a:r>
              <a:rPr lang="en-US" smtClean="0"/>
              <a:t>warnings if the </a:t>
            </a:r>
            <a:r>
              <a:rPr lang="en-US" dirty="0" smtClean="0"/>
              <a:t>new thresholds have been exceeded.</a:t>
            </a:r>
            <a:endParaRPr lang="en-US" dirty="0"/>
          </a:p>
          <a:p>
            <a:endParaRPr lang="en-US" dirty="0"/>
          </a:p>
        </p:txBody>
      </p:sp>
    </p:spTree>
    <p:extLst>
      <p:ext uri="{BB962C8B-B14F-4D97-AF65-F5344CB8AC3E}">
        <p14:creationId xmlns:p14="http://schemas.microsoft.com/office/powerpoint/2010/main" val="8532914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481</TotalTime>
  <Words>424</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Times New Roman</vt:lpstr>
      <vt:lpstr>Tw Cen MT</vt:lpstr>
      <vt:lpstr>Tw Cen MT Condensed</vt:lpstr>
      <vt:lpstr>Wingdings 3</vt:lpstr>
      <vt:lpstr>Integral</vt:lpstr>
      <vt:lpstr>Patient Monitoring System </vt:lpstr>
      <vt:lpstr>Requirements Elicitation</vt:lpstr>
      <vt:lpstr>Software Architecture</vt:lpstr>
      <vt:lpstr>PowerPoint Presentation</vt:lpstr>
      <vt:lpstr>PowerPoint Presentation</vt:lpstr>
      <vt:lpstr>DEMO</vt:lpstr>
      <vt:lpstr>Testing</vt:lpstr>
      <vt:lpstr>Test cases</vt:lpstr>
      <vt:lpstr>Test Cases Cont’d</vt:lpstr>
      <vt:lpstr>FIN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Monitoring System</dc:title>
  <dc:creator>Zain Quraishi</dc:creator>
  <cp:lastModifiedBy>Zain Quraishi</cp:lastModifiedBy>
  <cp:revision>21</cp:revision>
  <dcterms:created xsi:type="dcterms:W3CDTF">2016-04-07T17:38:12Z</dcterms:created>
  <dcterms:modified xsi:type="dcterms:W3CDTF">2016-04-08T12:55:49Z</dcterms:modified>
</cp:coreProperties>
</file>