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99" r:id="rId4"/>
    <p:sldId id="289" r:id="rId5"/>
    <p:sldId id="300" r:id="rId6"/>
    <p:sldId id="290" r:id="rId7"/>
    <p:sldId id="301" r:id="rId8"/>
    <p:sldId id="302" r:id="rId9"/>
    <p:sldId id="303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6"/>
    <a:srgbClr val="DDE0E0"/>
    <a:srgbClr val="FCFDFD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1" autoAdjust="0"/>
  </p:normalViewPr>
  <p:slideViewPr>
    <p:cSldViewPr>
      <p:cViewPr varScale="1">
        <p:scale>
          <a:sx n="59" d="100"/>
          <a:sy n="59" d="100"/>
        </p:scale>
        <p:origin x="964" y="6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28/8/2016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" y="0"/>
            <a:ext cx="12188699" cy="472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28/8/2016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28/8/2016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" y="76200"/>
            <a:ext cx="153062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28/8/2016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Ubongo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Shelly Bar | Raz </a:t>
            </a:r>
            <a:r>
              <a:rPr lang="en-US" dirty="0" err="1" smtClean="0"/>
              <a:t>Regev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357604"/>
            <a:ext cx="121920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August 30, 2016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905000"/>
            <a:ext cx="9144000" cy="2667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5" y="2438400"/>
            <a:ext cx="2200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Neuroscience Analyses </a:t>
            </a:r>
            <a:br>
              <a:rPr lang="en-US" dirty="0"/>
            </a:br>
            <a:r>
              <a:rPr lang="en-US" dirty="0"/>
              <a:t>Execution &amp;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282952"/>
            <a:ext cx="9509760" cy="3203448"/>
          </a:xfrm>
        </p:spPr>
        <p:txBody>
          <a:bodyPr/>
          <a:lstStyle/>
          <a:p>
            <a:r>
              <a:rPr lang="en-US" dirty="0" smtClean="0"/>
              <a:t>Execute neuroscience analyses – EEG, fMRI and more!</a:t>
            </a:r>
          </a:p>
          <a:p>
            <a:r>
              <a:rPr lang="en-US" dirty="0" smtClean="0"/>
              <a:t>Track and control your executions – stop, cancel, resume</a:t>
            </a:r>
          </a:p>
          <a:p>
            <a:r>
              <a:rPr lang="en-US" dirty="0" smtClean="0"/>
              <a:t>Manage your analyses – use again at a press of a button</a:t>
            </a:r>
          </a:p>
          <a:p>
            <a:r>
              <a:rPr lang="en-US" dirty="0" smtClean="0"/>
              <a:t>Customize new and existing flows with your context</a:t>
            </a:r>
          </a:p>
        </p:txBody>
      </p:sp>
    </p:spTree>
    <p:extLst>
      <p:ext uri="{BB962C8B-B14F-4D97-AF65-F5344CB8AC3E}">
        <p14:creationId xmlns:p14="http://schemas.microsoft.com/office/powerpoint/2010/main" val="2728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Neuroscience Analyses </a:t>
            </a:r>
            <a:br>
              <a:rPr lang="en-US" dirty="0" smtClean="0"/>
            </a:br>
            <a:r>
              <a:rPr lang="en-US" dirty="0" smtClean="0"/>
              <a:t>Execution &amp;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282952"/>
            <a:ext cx="2849880" cy="2822448"/>
          </a:xfrm>
        </p:spPr>
        <p:txBody>
          <a:bodyPr/>
          <a:lstStyle/>
          <a:p>
            <a:r>
              <a:rPr lang="en-US" dirty="0" smtClean="0"/>
              <a:t>Flexible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Easy to configure</a:t>
            </a:r>
          </a:p>
          <a:p>
            <a:r>
              <a:rPr lang="en-US" dirty="0" smtClean="0"/>
              <a:t>Easy to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905000"/>
            <a:ext cx="9144000" cy="2667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5" y="2438400"/>
            <a:ext cx="2200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/>
          <p:cNvGrpSpPr/>
          <p:nvPr/>
        </p:nvGrpSpPr>
        <p:grpSpPr>
          <a:xfrm>
            <a:off x="2209800" y="381000"/>
            <a:ext cx="7696200" cy="5923745"/>
            <a:chOff x="2555276" y="825879"/>
            <a:chExt cx="13789079" cy="10628291"/>
          </a:xfrm>
        </p:grpSpPr>
        <p:grpSp>
          <p:nvGrpSpPr>
            <p:cNvPr id="233" name="Group 232"/>
            <p:cNvGrpSpPr/>
            <p:nvPr/>
          </p:nvGrpSpPr>
          <p:grpSpPr>
            <a:xfrm>
              <a:off x="2555276" y="825879"/>
              <a:ext cx="13747200" cy="10628291"/>
              <a:chOff x="386234" y="230456"/>
              <a:chExt cx="13747200" cy="10628291"/>
            </a:xfrm>
          </p:grpSpPr>
          <p:sp>
            <p:nvSpPr>
              <p:cNvPr id="235" name="Folded Corner 234"/>
              <p:cNvSpPr/>
              <p:nvPr/>
            </p:nvSpPr>
            <p:spPr>
              <a:xfrm>
                <a:off x="12640049" y="2974499"/>
                <a:ext cx="1493385" cy="1374007"/>
              </a:xfrm>
              <a:prstGeom prst="foldedCorner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olded Corner 235"/>
              <p:cNvSpPr/>
              <p:nvPr/>
            </p:nvSpPr>
            <p:spPr>
              <a:xfrm>
                <a:off x="12475667" y="2775709"/>
                <a:ext cx="1490472" cy="1371600"/>
              </a:xfrm>
              <a:prstGeom prst="foldedCorner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System</a:t>
                </a:r>
              </a:p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Configuration</a:t>
                </a:r>
              </a:p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(XML)</a:t>
                </a:r>
              </a:p>
            </p:txBody>
          </p:sp>
          <p:grpSp>
            <p:nvGrpSpPr>
              <p:cNvPr id="237" name="Group 236"/>
              <p:cNvGrpSpPr/>
              <p:nvPr/>
            </p:nvGrpSpPr>
            <p:grpSpPr>
              <a:xfrm>
                <a:off x="4241062" y="8635643"/>
                <a:ext cx="9086601" cy="2044793"/>
                <a:chOff x="4241062" y="9446676"/>
                <a:chExt cx="9086601" cy="2044793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4768358" y="10267401"/>
                  <a:ext cx="5328975" cy="1224068"/>
                </a:xfrm>
                <a:prstGeom prst="rect">
                  <a:avLst/>
                </a:prstGeom>
                <a:solidFill>
                  <a:srgbClr val="FFCE53"/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</a:t>
                  </a: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4562290" y="10061556"/>
                  <a:ext cx="5328975" cy="1224068"/>
                </a:xfrm>
                <a:prstGeom prst="rect">
                  <a:avLst/>
                </a:prstGeom>
                <a:solidFill>
                  <a:srgbClr val="FFCC4B"/>
                </a:soli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</a:t>
                  </a: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4241062" y="9711035"/>
                  <a:ext cx="5460620" cy="136851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00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FFC00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FFC00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</a:t>
                  </a: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7957830" y="9898484"/>
                  <a:ext cx="1604600" cy="766579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(Bash + </a:t>
                  </a:r>
                  <a:r>
                    <a:rPr kumimoji="0" lang="en-US" sz="9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Matlab</a:t>
                  </a: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6159040" y="9898484"/>
                  <a:ext cx="1604600" cy="766579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(Bash + </a:t>
                  </a:r>
                  <a:r>
                    <a:rPr kumimoji="0" lang="en-US" sz="9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Matlab</a:t>
                  </a: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376292" y="9898484"/>
                  <a:ext cx="1604600" cy="766579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(Bash + </a:t>
                  </a:r>
                  <a:r>
                    <a:rPr kumimoji="0" lang="en-US" sz="9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Matlab</a:t>
                  </a:r>
                  <a:r>
                    <a:rPr kumimoji="0" lang="en-US" sz="9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275" name="Flowchart: Multidocument 274"/>
                <p:cNvSpPr/>
                <p:nvPr/>
              </p:nvSpPr>
              <p:spPr>
                <a:xfrm>
                  <a:off x="10602393" y="9446676"/>
                  <a:ext cx="2725270" cy="2044793"/>
                </a:xfrm>
                <a:prstGeom prst="flowChartMultidocument">
                  <a:avLst/>
                </a:prstGeom>
                <a:solidFill>
                  <a:srgbClr val="70AD47">
                    <a:lumMod val="75000"/>
                  </a:srgbClr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</a:rPr>
                    <a:t>File server (</a:t>
                  </a:r>
                  <a:r>
                    <a:rPr kumimoji="0" lang="en-US" sz="10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</a:rPr>
                    <a:t>netapp</a:t>
                  </a: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</a:rPr>
                    <a:t>)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</a:rPr>
                    <a:t>Unit files, input and output data, logs</a:t>
                  </a:r>
                  <a:endParaRPr kumimoji="0" lang="he-IL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Up-Down Arrow 275"/>
                <p:cNvSpPr/>
                <p:nvPr/>
              </p:nvSpPr>
              <p:spPr>
                <a:xfrm rot="5400000">
                  <a:off x="9998952" y="9920679"/>
                  <a:ext cx="370449" cy="1063898"/>
                </a:xfrm>
                <a:prstGeom prst="upDownArrow">
                  <a:avLst/>
                </a:prstGeom>
                <a:gradFill rotWithShape="1">
                  <a:gsLst>
                    <a:gs pos="0">
                      <a:srgbClr val="A5A5A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5A5A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5A5A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6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4620190" y="230456"/>
                <a:ext cx="7344838" cy="2069363"/>
                <a:chOff x="3375527" y="337716"/>
                <a:chExt cx="7344838" cy="2069363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3375527" y="1525312"/>
                  <a:ext cx="6697174" cy="560251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ED7D31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ED7D31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Apache Tomcat – Web Container</a:t>
                  </a: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106407" y="946917"/>
                  <a:ext cx="2633472" cy="713232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Web UI</a:t>
                  </a:r>
                </a:p>
              </p:txBody>
            </p:sp>
            <p:pic>
              <p:nvPicPr>
                <p:cNvPr id="263" name="Picture 26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2218" y="1338633"/>
                  <a:ext cx="1498147" cy="1068446"/>
                </a:xfrm>
                <a:prstGeom prst="rect">
                  <a:avLst/>
                </a:prstGeom>
              </p:spPr>
            </p:pic>
            <p:sp>
              <p:nvSpPr>
                <p:cNvPr id="264" name="Rectangle 263"/>
                <p:cNvSpPr/>
                <p:nvPr/>
              </p:nvSpPr>
              <p:spPr>
                <a:xfrm>
                  <a:off x="3567149" y="919512"/>
                  <a:ext cx="2631745" cy="71150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4472C4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4472C4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REST Service</a:t>
                  </a:r>
                </a:p>
              </p:txBody>
            </p:sp>
            <p:sp>
              <p:nvSpPr>
                <p:cNvPr id="265" name="Up-Down Arrow 264"/>
                <p:cNvSpPr/>
                <p:nvPr/>
              </p:nvSpPr>
              <p:spPr>
                <a:xfrm rot="5400000">
                  <a:off x="6368017" y="728619"/>
                  <a:ext cx="569267" cy="1124424"/>
                </a:xfrm>
                <a:prstGeom prst="upDownArrow">
                  <a:avLst/>
                </a:prstGeom>
                <a:gradFill rotWithShape="1">
                  <a:gsLst>
                    <a:gs pos="0">
                      <a:srgbClr val="A5A5A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5A5A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5A5A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HTTP</a:t>
                  </a: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25709" y="416891"/>
                  <a:ext cx="738464" cy="738464"/>
                </a:xfrm>
                <a:prstGeom prst="rect">
                  <a:avLst/>
                </a:prstGeom>
              </p:spPr>
            </p:pic>
            <p:pic>
              <p:nvPicPr>
                <p:cNvPr id="267" name="Picture 26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162" y="337716"/>
                  <a:ext cx="1999785" cy="762182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0220" y="402821"/>
                  <a:ext cx="824763" cy="708781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386234" y="2753627"/>
                <a:ext cx="3540115" cy="8105120"/>
                <a:chOff x="-435472" y="2198034"/>
                <a:chExt cx="3540115" cy="810512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-161104" y="2198034"/>
                  <a:ext cx="3258114" cy="476367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4472C4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4472C4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Infrastructure Module</a:t>
                  </a: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82490" y="4986164"/>
                  <a:ext cx="2757266" cy="1731693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Persistence Module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Database management, unit definitions </a:t>
                  </a:r>
                  <a:r>
                    <a:rPr kumimoji="0" lang="en-US" sz="10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deserializer</a:t>
                  </a: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and heartbeat persistence</a:t>
                  </a:r>
                </a:p>
              </p:txBody>
            </p:sp>
            <p:sp>
              <p:nvSpPr>
                <p:cNvPr id="253" name="Folded Corner 252"/>
                <p:cNvSpPr/>
                <p:nvPr/>
              </p:nvSpPr>
              <p:spPr>
                <a:xfrm>
                  <a:off x="1958894" y="8555615"/>
                  <a:ext cx="1145749" cy="1092171"/>
                </a:xfrm>
                <a:prstGeom prst="foldedCorner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 Settings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(XML)</a:t>
                  </a:r>
                </a:p>
              </p:txBody>
            </p:sp>
            <p:sp>
              <p:nvSpPr>
                <p:cNvPr id="254" name="Folded Corner 253"/>
                <p:cNvSpPr/>
                <p:nvPr/>
              </p:nvSpPr>
              <p:spPr>
                <a:xfrm>
                  <a:off x="1786081" y="8387514"/>
                  <a:ext cx="1145749" cy="1092171"/>
                </a:xfrm>
                <a:prstGeom prst="foldedCorner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 Settings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(XML)</a:t>
                  </a:r>
                </a:p>
              </p:txBody>
            </p:sp>
            <p:sp>
              <p:nvSpPr>
                <p:cNvPr id="255" name="Folded Corner 254"/>
                <p:cNvSpPr/>
                <p:nvPr/>
              </p:nvSpPr>
              <p:spPr>
                <a:xfrm>
                  <a:off x="1613269" y="8229542"/>
                  <a:ext cx="1145749" cy="1092171"/>
                </a:xfrm>
                <a:prstGeom prst="foldedCorner">
                  <a:avLst/>
                </a:prstGeom>
                <a:gradFill rotWithShape="1">
                  <a:gsLst>
                    <a:gs pos="0">
                      <a:srgbClr val="70AD47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70AD47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70AD47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Unit Settings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(XML)</a:t>
                  </a:r>
                </a:p>
              </p:txBody>
            </p:sp>
            <p:sp>
              <p:nvSpPr>
                <p:cNvPr id="256" name="Flowchart: Magnetic Disk 255"/>
                <p:cNvSpPr/>
                <p:nvPr/>
              </p:nvSpPr>
              <p:spPr>
                <a:xfrm>
                  <a:off x="-54485" y="8083966"/>
                  <a:ext cx="1414501" cy="1607939"/>
                </a:xfrm>
                <a:prstGeom prst="flowChartMagneticDisk">
                  <a:avLst/>
                </a:prstGeom>
                <a:solidFill>
                  <a:srgbClr val="70AD47">
                    <a:lumMod val="75000"/>
                  </a:srgbClr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DB</a:t>
                  </a:r>
                </a:p>
              </p:txBody>
            </p:sp>
            <p:pic>
              <p:nvPicPr>
                <p:cNvPr id="257" name="Picture 25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5472" y="9257593"/>
                  <a:ext cx="1045561" cy="1045561"/>
                </a:xfrm>
                <a:prstGeom prst="rect">
                  <a:avLst/>
                </a:prstGeom>
              </p:spPr>
            </p:pic>
            <p:sp>
              <p:nvSpPr>
                <p:cNvPr id="258" name="Rectangle 257"/>
                <p:cNvSpPr/>
                <p:nvPr/>
              </p:nvSpPr>
              <p:spPr>
                <a:xfrm>
                  <a:off x="82490" y="3063399"/>
                  <a:ext cx="2757266" cy="1731693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Common Module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Network Utilities (SSH, SFTP) and Objects used across the system</a:t>
                  </a:r>
                </a:p>
              </p:txBody>
            </p:sp>
            <p:sp>
              <p:nvSpPr>
                <p:cNvPr id="259" name="Up-Down Arrow 258"/>
                <p:cNvSpPr/>
                <p:nvPr/>
              </p:nvSpPr>
              <p:spPr>
                <a:xfrm rot="10800000">
                  <a:off x="231834" y="6824616"/>
                  <a:ext cx="916212" cy="1468717"/>
                </a:xfrm>
                <a:prstGeom prst="upDownArrow">
                  <a:avLst>
                    <a:gd name="adj1" fmla="val 43200"/>
                    <a:gd name="adj2" fmla="val 22801"/>
                  </a:avLst>
                </a:prstGeom>
                <a:gradFill rotWithShape="1">
                  <a:gsLst>
                    <a:gs pos="0">
                      <a:srgbClr val="A5A5A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5A5A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5A5A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6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JDBC + SSH</a:t>
                  </a:r>
                </a:p>
              </p:txBody>
            </p:sp>
            <p:sp>
              <p:nvSpPr>
                <p:cNvPr id="260" name="Up-Down Arrow 259"/>
                <p:cNvSpPr/>
                <p:nvPr/>
              </p:nvSpPr>
              <p:spPr>
                <a:xfrm rot="10800000">
                  <a:off x="1753709" y="6825044"/>
                  <a:ext cx="916212" cy="1468717"/>
                </a:xfrm>
                <a:prstGeom prst="upDownArrow">
                  <a:avLst>
                    <a:gd name="adj1" fmla="val 43200"/>
                    <a:gd name="adj2" fmla="val 22801"/>
                  </a:avLst>
                </a:prstGeom>
                <a:gradFill rotWithShape="1">
                  <a:gsLst>
                    <a:gs pos="0">
                      <a:srgbClr val="A5A5A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A5A5A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A5A5A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6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0" name="Left-Up Arrow 239"/>
              <p:cNvSpPr/>
              <p:nvPr/>
            </p:nvSpPr>
            <p:spPr>
              <a:xfrm rot="10800000">
                <a:off x="1990843" y="952589"/>
                <a:ext cx="2891006" cy="1946666"/>
              </a:xfrm>
              <a:prstGeom prst="leftUpArrow">
                <a:avLst>
                  <a:gd name="adj1" fmla="val 10166"/>
                  <a:gd name="adj2" fmla="val 11815"/>
                  <a:gd name="adj3" fmla="val 16759"/>
                </a:avLst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6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4241062" y="2765282"/>
                <a:ext cx="7958715" cy="4764024"/>
                <a:chOff x="4103413" y="2958230"/>
                <a:chExt cx="7958715" cy="4764024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4103413" y="2958230"/>
                  <a:ext cx="7958715" cy="4764024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4472C4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4472C4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Execution Server</a:t>
                  </a: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4347219" y="3618991"/>
                  <a:ext cx="7444519" cy="1731693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Queue Manager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Multiple Producer and consumer threads managing task preparation for execution (queueing, dependency management and task-machine coupling)</a:t>
                  </a: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8246664" y="5721184"/>
                  <a:ext cx="3541029" cy="1731693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Machines Manager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Manages executors’ availability and sends the server heartbeat</a:t>
                  </a: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331680" y="5721184"/>
                  <a:ext cx="3640549" cy="1718960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Execution Proxy</a:t>
                  </a:r>
                </a:p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Sends tasks for execution and other instructions to the executors </a:t>
                  </a:r>
                </a:p>
                <a:p>
                  <a:pPr marL="0" marR="0" lvl="0" indent="0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(e.g., stop-task)</a:t>
                  </a:r>
                </a:p>
              </p:txBody>
            </p:sp>
            <p:sp>
              <p:nvSpPr>
                <p:cNvPr id="249" name="Up-Down Arrow 248"/>
                <p:cNvSpPr/>
                <p:nvPr/>
              </p:nvSpPr>
              <p:spPr>
                <a:xfrm>
                  <a:off x="5944898" y="5220047"/>
                  <a:ext cx="336787" cy="606391"/>
                </a:xfrm>
                <a:prstGeom prst="upDownArrow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6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Up-Down Arrow 249"/>
                <p:cNvSpPr/>
                <p:nvPr/>
              </p:nvSpPr>
              <p:spPr>
                <a:xfrm>
                  <a:off x="9801655" y="5253333"/>
                  <a:ext cx="336787" cy="606391"/>
                </a:xfrm>
                <a:prstGeom prst="upDownArrow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5163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6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Up-Down Arrow 241"/>
              <p:cNvSpPr/>
              <p:nvPr/>
            </p:nvSpPr>
            <p:spPr>
              <a:xfrm rot="5400000">
                <a:off x="3895153" y="2669408"/>
                <a:ext cx="368151" cy="811279"/>
              </a:xfrm>
              <a:prstGeom prst="upDownArrow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6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3" name="Picture 24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27" r="17939"/>
              <a:stretch/>
            </p:blipFill>
            <p:spPr>
              <a:xfrm>
                <a:off x="7213237" y="7780839"/>
                <a:ext cx="1431235" cy="897836"/>
              </a:xfrm>
              <a:prstGeom prst="rect">
                <a:avLst/>
              </a:prstGeom>
            </p:spPr>
          </p:pic>
          <p:sp>
            <p:nvSpPr>
              <p:cNvPr id="244" name="Up-Down Arrow 243"/>
              <p:cNvSpPr/>
              <p:nvPr/>
            </p:nvSpPr>
            <p:spPr>
              <a:xfrm rot="10800000">
                <a:off x="6640643" y="7426847"/>
                <a:ext cx="916212" cy="1569933"/>
              </a:xfrm>
              <a:prstGeom prst="upDownArrow">
                <a:avLst>
                  <a:gd name="adj1" fmla="val 43200"/>
                  <a:gd name="adj2" fmla="val 22801"/>
                </a:avLst>
              </a:prstGeom>
              <a:gradFill rotWithShape="1">
                <a:gsLst>
                  <a:gs pos="0">
                    <a:srgbClr val="A5A5A5">
                      <a:satMod val="103000"/>
                      <a:lumMod val="102000"/>
                      <a:tint val="94000"/>
                    </a:srgbClr>
                  </a:gs>
                  <a:gs pos="50000">
                    <a:srgbClr val="A5A5A5">
                      <a:satMod val="110000"/>
                      <a:lumMod val="100000"/>
                      <a:shade val="100000"/>
                    </a:srgbClr>
                  </a:gs>
                  <a:gs pos="100000">
                    <a:srgbClr val="A5A5A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5163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6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AMQP</a:t>
                </a:r>
              </a:p>
            </p:txBody>
          </p:sp>
        </p:grpSp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4042" y="5102928"/>
              <a:ext cx="1810313" cy="1810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8">
              <a:srgbClr val="FBFCFC"/>
            </a:gs>
            <a:gs pos="3100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ded Corner 234"/>
          <p:cNvSpPr/>
          <p:nvPr/>
        </p:nvSpPr>
        <p:spPr>
          <a:xfrm>
            <a:off x="9049112" y="1910410"/>
            <a:ext cx="833514" cy="765811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olded Corner 235"/>
          <p:cNvSpPr/>
          <p:nvPr/>
        </p:nvSpPr>
        <p:spPr>
          <a:xfrm>
            <a:off x="8957364" y="1799613"/>
            <a:ext cx="831888" cy="764470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(XML)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361324" y="5065684"/>
            <a:ext cx="5071572" cy="1139678"/>
            <a:chOff x="4241062" y="9446676"/>
            <a:chExt cx="9086601" cy="2044793"/>
          </a:xfrm>
        </p:grpSpPr>
        <p:sp>
          <p:nvSpPr>
            <p:cNvPr id="269" name="Rectangle 268"/>
            <p:cNvSpPr/>
            <p:nvPr/>
          </p:nvSpPr>
          <p:spPr>
            <a:xfrm>
              <a:off x="4768358" y="10267401"/>
              <a:ext cx="5328975" cy="1224068"/>
            </a:xfrm>
            <a:prstGeom prst="rect">
              <a:avLst/>
            </a:prstGeom>
            <a:solidFill>
              <a:srgbClr val="FFCE5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62290" y="10061556"/>
              <a:ext cx="5328975" cy="1224068"/>
            </a:xfrm>
            <a:prstGeom prst="rect">
              <a:avLst/>
            </a:prstGeom>
            <a:solidFill>
              <a:srgbClr val="FFCC4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41062" y="9711035"/>
              <a:ext cx="5460620" cy="1368514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95783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5904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76292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5" name="Flowchart: Multidocument 274"/>
            <p:cNvSpPr/>
            <p:nvPr/>
          </p:nvSpPr>
          <p:spPr>
            <a:xfrm>
              <a:off x="10602393" y="9446676"/>
              <a:ext cx="2725270" cy="2044793"/>
            </a:xfrm>
            <a:prstGeom prst="flowChartMultidocument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File server (</a:t>
              </a: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netapp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)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Unit files, input and output data, logs</a:t>
              </a:r>
              <a:endParaRPr kumimoji="0" lang="he-IL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" name="Up-Down Arrow 275"/>
            <p:cNvSpPr/>
            <p:nvPr/>
          </p:nvSpPr>
          <p:spPr>
            <a:xfrm rot="5400000">
              <a:off x="9998952" y="9920679"/>
              <a:ext cx="370449" cy="1063898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572929" y="381000"/>
            <a:ext cx="4099429" cy="1153373"/>
            <a:chOff x="3375527" y="337716"/>
            <a:chExt cx="7344838" cy="2069363"/>
          </a:xfrm>
        </p:grpSpPr>
        <p:sp>
          <p:nvSpPr>
            <p:cNvPr id="261" name="Rectangle 260"/>
            <p:cNvSpPr/>
            <p:nvPr/>
          </p:nvSpPr>
          <p:spPr>
            <a:xfrm>
              <a:off x="3375527" y="1525312"/>
              <a:ext cx="6697174" cy="56025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Apache Tomcat – Web Container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106407" y="946917"/>
              <a:ext cx="2633472" cy="713232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UI</a:t>
              </a: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18" y="1338633"/>
              <a:ext cx="1498147" cy="1068446"/>
            </a:xfrm>
            <a:prstGeom prst="rect">
              <a:avLst/>
            </a:prstGeom>
          </p:spPr>
        </p:pic>
        <p:sp>
          <p:nvSpPr>
            <p:cNvPr id="264" name="Rectangle 263"/>
            <p:cNvSpPr/>
            <p:nvPr/>
          </p:nvSpPr>
          <p:spPr>
            <a:xfrm>
              <a:off x="3567149" y="919512"/>
              <a:ext cx="2631745" cy="71150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 Service</a:t>
              </a:r>
            </a:p>
          </p:txBody>
        </p:sp>
        <p:sp>
          <p:nvSpPr>
            <p:cNvPr id="265" name="Up-Down Arrow 264"/>
            <p:cNvSpPr/>
            <p:nvPr/>
          </p:nvSpPr>
          <p:spPr>
            <a:xfrm rot="5400000">
              <a:off x="6368017" y="728619"/>
              <a:ext cx="569267" cy="1124424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709" y="416891"/>
              <a:ext cx="738464" cy="738464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2" y="337716"/>
              <a:ext cx="1999785" cy="762182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220" y="402821"/>
              <a:ext cx="824763" cy="708781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2209800" y="1787305"/>
            <a:ext cx="1975870" cy="4517440"/>
            <a:chOff x="-435472" y="2198034"/>
            <a:chExt cx="3540115" cy="8105120"/>
          </a:xfrm>
        </p:grpSpPr>
        <p:sp>
          <p:nvSpPr>
            <p:cNvPr id="251" name="Rectangle 250"/>
            <p:cNvSpPr/>
            <p:nvPr/>
          </p:nvSpPr>
          <p:spPr>
            <a:xfrm>
              <a:off x="-161104" y="2198034"/>
              <a:ext cx="3258114" cy="476367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 Module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2490" y="4986164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Persistence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 management, unit definitions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deserializer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heartbeat persistence</a:t>
              </a:r>
            </a:p>
          </p:txBody>
        </p:sp>
        <p:sp>
          <p:nvSpPr>
            <p:cNvPr id="253" name="Folded Corner 252"/>
            <p:cNvSpPr/>
            <p:nvPr/>
          </p:nvSpPr>
          <p:spPr>
            <a:xfrm>
              <a:off x="1958894" y="8555615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4" name="Folded Corner 253"/>
            <p:cNvSpPr/>
            <p:nvPr/>
          </p:nvSpPr>
          <p:spPr>
            <a:xfrm>
              <a:off x="1786081" y="8387514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5" name="Folded Corner 254"/>
            <p:cNvSpPr/>
            <p:nvPr/>
          </p:nvSpPr>
          <p:spPr>
            <a:xfrm>
              <a:off x="1613269" y="8229542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6" name="Flowchart: Magnetic Disk 255"/>
            <p:cNvSpPr/>
            <p:nvPr/>
          </p:nvSpPr>
          <p:spPr>
            <a:xfrm>
              <a:off x="-54485" y="8083966"/>
              <a:ext cx="1414501" cy="1607939"/>
            </a:xfrm>
            <a:prstGeom prst="flowChartMagneticDisk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5472" y="9257593"/>
              <a:ext cx="1045561" cy="1045561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82490" y="3063399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Common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Utilities (SSH, SFTP) and Objects used across the system</a:t>
              </a:r>
            </a:p>
          </p:txBody>
        </p:sp>
        <p:sp>
          <p:nvSpPr>
            <p:cNvPr id="259" name="Up-Down Arrow 258"/>
            <p:cNvSpPr/>
            <p:nvPr/>
          </p:nvSpPr>
          <p:spPr>
            <a:xfrm rot="10800000">
              <a:off x="231834" y="6824616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JDBC + SSH</a:t>
              </a:r>
            </a:p>
          </p:txBody>
        </p:sp>
        <p:sp>
          <p:nvSpPr>
            <p:cNvPr id="260" name="Up-Down Arrow 259"/>
            <p:cNvSpPr/>
            <p:nvPr/>
          </p:nvSpPr>
          <p:spPr>
            <a:xfrm rot="10800000">
              <a:off x="1753709" y="6825044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Left-Up Arrow 239"/>
          <p:cNvSpPr/>
          <p:nvPr/>
        </p:nvSpPr>
        <p:spPr>
          <a:xfrm rot="10800000">
            <a:off x="3105392" y="783485"/>
            <a:ext cx="1613578" cy="1084987"/>
          </a:xfrm>
          <a:prstGeom prst="leftUpArrow">
            <a:avLst>
              <a:gd name="adj1" fmla="val 10166"/>
              <a:gd name="adj2" fmla="val 11815"/>
              <a:gd name="adj3" fmla="val 16759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4361324" y="1793801"/>
            <a:ext cx="4442056" cy="2655259"/>
            <a:chOff x="4103413" y="2958230"/>
            <a:chExt cx="7958715" cy="4764024"/>
          </a:xfrm>
        </p:grpSpPr>
        <p:sp>
          <p:nvSpPr>
            <p:cNvPr id="245" name="Rectangle 244"/>
            <p:cNvSpPr/>
            <p:nvPr/>
          </p:nvSpPr>
          <p:spPr>
            <a:xfrm>
              <a:off x="4103413" y="2958230"/>
              <a:ext cx="7958715" cy="4764024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Server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347219" y="3618991"/>
              <a:ext cx="744451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Producer and consumer threads managing task preparation for execution (queueing, dependency management and task-machine coupling)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246664" y="5721184"/>
              <a:ext cx="354102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Machines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Manages executors’ availability and sends the server heartbeat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331680" y="5721184"/>
              <a:ext cx="3640549" cy="1718960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Proxy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Sends tasks for execution and other instructions to the executors </a:t>
              </a: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(e.g., stop-task)</a:t>
              </a:r>
            </a:p>
          </p:txBody>
        </p:sp>
        <p:sp>
          <p:nvSpPr>
            <p:cNvPr id="249" name="Up-Down Arrow 248"/>
            <p:cNvSpPr/>
            <p:nvPr/>
          </p:nvSpPr>
          <p:spPr>
            <a:xfrm>
              <a:off x="5944898" y="5220047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Up-Down Arrow 249"/>
            <p:cNvSpPr/>
            <p:nvPr/>
          </p:nvSpPr>
          <p:spPr>
            <a:xfrm>
              <a:off x="9801655" y="5253333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Up-Down Arrow 241"/>
          <p:cNvSpPr/>
          <p:nvPr/>
        </p:nvSpPr>
        <p:spPr>
          <a:xfrm rot="5400000">
            <a:off x="4168403" y="1740048"/>
            <a:ext cx="205191" cy="452805"/>
          </a:xfrm>
          <a:prstGeom prst="up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939"/>
          <a:stretch/>
        </p:blipFill>
        <p:spPr>
          <a:xfrm>
            <a:off x="6020205" y="4589254"/>
            <a:ext cx="798826" cy="500415"/>
          </a:xfrm>
          <a:prstGeom prst="rect">
            <a:avLst/>
          </a:prstGeom>
        </p:spPr>
      </p:pic>
      <p:sp>
        <p:nvSpPr>
          <p:cNvPr id="244" name="Up-Down Arrow 243"/>
          <p:cNvSpPr/>
          <p:nvPr/>
        </p:nvSpPr>
        <p:spPr>
          <a:xfrm rot="10800000">
            <a:off x="5700619" y="4391954"/>
            <a:ext cx="511372" cy="875012"/>
          </a:xfrm>
          <a:prstGeom prst="upDownArrow">
            <a:avLst>
              <a:gd name="adj1" fmla="val 43200"/>
              <a:gd name="adj2" fmla="val 22801"/>
            </a:avLst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97" y="2764840"/>
            <a:ext cx="1010403" cy="1008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1676400"/>
            <a:ext cx="8839200" cy="4800600"/>
          </a:xfrm>
          <a:prstGeom prst="rect">
            <a:avLst/>
          </a:prstGeom>
          <a:gradFill>
            <a:gsLst>
              <a:gs pos="0">
                <a:schemeClr val="bg2">
                  <a:lumMod val="0"/>
                  <a:lumOff val="100000"/>
                  <a:alpha val="80000"/>
                </a:schemeClr>
              </a:gs>
              <a:gs pos="72000">
                <a:schemeClr val="bg2">
                  <a:alpha val="80000"/>
                </a:schemeClr>
              </a:gs>
              <a:gs pos="100000">
                <a:schemeClr val="bg2">
                  <a:lumMod val="90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8">
              <a:srgbClr val="FBFCFC"/>
            </a:gs>
            <a:gs pos="3100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ded Corner 234"/>
          <p:cNvSpPr/>
          <p:nvPr/>
        </p:nvSpPr>
        <p:spPr>
          <a:xfrm>
            <a:off x="9049112" y="1910410"/>
            <a:ext cx="833514" cy="765811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olded Corner 235"/>
          <p:cNvSpPr/>
          <p:nvPr/>
        </p:nvSpPr>
        <p:spPr>
          <a:xfrm>
            <a:off x="8957364" y="1799613"/>
            <a:ext cx="831888" cy="764470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(XML)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361324" y="5065684"/>
            <a:ext cx="5071572" cy="1139678"/>
            <a:chOff x="4241062" y="9446676"/>
            <a:chExt cx="9086601" cy="2044793"/>
          </a:xfrm>
        </p:grpSpPr>
        <p:sp>
          <p:nvSpPr>
            <p:cNvPr id="269" name="Rectangle 268"/>
            <p:cNvSpPr/>
            <p:nvPr/>
          </p:nvSpPr>
          <p:spPr>
            <a:xfrm>
              <a:off x="4768358" y="10267401"/>
              <a:ext cx="5328975" cy="1224068"/>
            </a:xfrm>
            <a:prstGeom prst="rect">
              <a:avLst/>
            </a:prstGeom>
            <a:solidFill>
              <a:srgbClr val="FFCE5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62290" y="10061556"/>
              <a:ext cx="5328975" cy="1224068"/>
            </a:xfrm>
            <a:prstGeom prst="rect">
              <a:avLst/>
            </a:prstGeom>
            <a:solidFill>
              <a:srgbClr val="FFCC4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41062" y="9711035"/>
              <a:ext cx="5460620" cy="1368514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95783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5904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76292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5" name="Flowchart: Multidocument 274"/>
            <p:cNvSpPr/>
            <p:nvPr/>
          </p:nvSpPr>
          <p:spPr>
            <a:xfrm>
              <a:off x="10602393" y="9446676"/>
              <a:ext cx="2725270" cy="2044793"/>
            </a:xfrm>
            <a:prstGeom prst="flowChartMultidocument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File server (</a:t>
              </a: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netapp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)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Unit files, input and output data, logs</a:t>
              </a:r>
              <a:endParaRPr kumimoji="0" lang="he-IL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" name="Up-Down Arrow 275"/>
            <p:cNvSpPr/>
            <p:nvPr/>
          </p:nvSpPr>
          <p:spPr>
            <a:xfrm rot="5400000">
              <a:off x="9998952" y="9920679"/>
              <a:ext cx="370449" cy="1063898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572929" y="381000"/>
            <a:ext cx="4099429" cy="1153373"/>
            <a:chOff x="3375527" y="337716"/>
            <a:chExt cx="7344838" cy="2069363"/>
          </a:xfrm>
        </p:grpSpPr>
        <p:sp>
          <p:nvSpPr>
            <p:cNvPr id="261" name="Rectangle 260"/>
            <p:cNvSpPr/>
            <p:nvPr/>
          </p:nvSpPr>
          <p:spPr>
            <a:xfrm>
              <a:off x="3375527" y="1525312"/>
              <a:ext cx="6697174" cy="56025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Apache Tomcat – Web Container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106407" y="946917"/>
              <a:ext cx="2633472" cy="713232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UI</a:t>
              </a: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18" y="1338633"/>
              <a:ext cx="1498147" cy="1068446"/>
            </a:xfrm>
            <a:prstGeom prst="rect">
              <a:avLst/>
            </a:prstGeom>
          </p:spPr>
        </p:pic>
        <p:sp>
          <p:nvSpPr>
            <p:cNvPr id="264" name="Rectangle 263"/>
            <p:cNvSpPr/>
            <p:nvPr/>
          </p:nvSpPr>
          <p:spPr>
            <a:xfrm>
              <a:off x="3567149" y="919512"/>
              <a:ext cx="2631745" cy="71150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 Service</a:t>
              </a:r>
            </a:p>
          </p:txBody>
        </p:sp>
        <p:sp>
          <p:nvSpPr>
            <p:cNvPr id="265" name="Up-Down Arrow 264"/>
            <p:cNvSpPr/>
            <p:nvPr/>
          </p:nvSpPr>
          <p:spPr>
            <a:xfrm rot="5400000">
              <a:off x="6368017" y="728619"/>
              <a:ext cx="569267" cy="1124424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709" y="416891"/>
              <a:ext cx="738464" cy="738464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2" y="337716"/>
              <a:ext cx="1999785" cy="762182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220" y="402821"/>
              <a:ext cx="824763" cy="708781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2209800" y="1787305"/>
            <a:ext cx="1975870" cy="4517440"/>
            <a:chOff x="-435472" y="2198034"/>
            <a:chExt cx="3540115" cy="8105120"/>
          </a:xfrm>
        </p:grpSpPr>
        <p:sp>
          <p:nvSpPr>
            <p:cNvPr id="251" name="Rectangle 250"/>
            <p:cNvSpPr/>
            <p:nvPr/>
          </p:nvSpPr>
          <p:spPr>
            <a:xfrm>
              <a:off x="-161104" y="2198034"/>
              <a:ext cx="3258114" cy="476367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 Module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2490" y="4986164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Persistence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 management, unit definitions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deserializer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heartbeat persistence</a:t>
              </a:r>
            </a:p>
          </p:txBody>
        </p:sp>
        <p:sp>
          <p:nvSpPr>
            <p:cNvPr id="253" name="Folded Corner 252"/>
            <p:cNvSpPr/>
            <p:nvPr/>
          </p:nvSpPr>
          <p:spPr>
            <a:xfrm>
              <a:off x="1958894" y="8555615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4" name="Folded Corner 253"/>
            <p:cNvSpPr/>
            <p:nvPr/>
          </p:nvSpPr>
          <p:spPr>
            <a:xfrm>
              <a:off x="1786081" y="8387514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5" name="Folded Corner 254"/>
            <p:cNvSpPr/>
            <p:nvPr/>
          </p:nvSpPr>
          <p:spPr>
            <a:xfrm>
              <a:off x="1613269" y="8229542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6" name="Flowchart: Magnetic Disk 255"/>
            <p:cNvSpPr/>
            <p:nvPr/>
          </p:nvSpPr>
          <p:spPr>
            <a:xfrm>
              <a:off x="-54485" y="8083966"/>
              <a:ext cx="1414501" cy="1607939"/>
            </a:xfrm>
            <a:prstGeom prst="flowChartMagneticDisk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5472" y="9257593"/>
              <a:ext cx="1045561" cy="1045561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82490" y="3063399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Common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Utilities (SSH, SFTP) and Objects used across the system</a:t>
              </a:r>
            </a:p>
          </p:txBody>
        </p:sp>
        <p:sp>
          <p:nvSpPr>
            <p:cNvPr id="259" name="Up-Down Arrow 258"/>
            <p:cNvSpPr/>
            <p:nvPr/>
          </p:nvSpPr>
          <p:spPr>
            <a:xfrm rot="10800000">
              <a:off x="231834" y="6824616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JDBC + SSH</a:t>
              </a:r>
            </a:p>
          </p:txBody>
        </p:sp>
        <p:sp>
          <p:nvSpPr>
            <p:cNvPr id="260" name="Up-Down Arrow 259"/>
            <p:cNvSpPr/>
            <p:nvPr/>
          </p:nvSpPr>
          <p:spPr>
            <a:xfrm rot="10800000">
              <a:off x="1753709" y="6825044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Left-Up Arrow 239"/>
          <p:cNvSpPr/>
          <p:nvPr/>
        </p:nvSpPr>
        <p:spPr>
          <a:xfrm rot="10800000">
            <a:off x="3105392" y="783485"/>
            <a:ext cx="1613578" cy="1084987"/>
          </a:xfrm>
          <a:prstGeom prst="leftUpArrow">
            <a:avLst>
              <a:gd name="adj1" fmla="val 10166"/>
              <a:gd name="adj2" fmla="val 11815"/>
              <a:gd name="adj3" fmla="val 16759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4361324" y="1793801"/>
            <a:ext cx="4442056" cy="2655259"/>
            <a:chOff x="4103413" y="2958230"/>
            <a:chExt cx="7958715" cy="4764024"/>
          </a:xfrm>
        </p:grpSpPr>
        <p:sp>
          <p:nvSpPr>
            <p:cNvPr id="245" name="Rectangle 244"/>
            <p:cNvSpPr/>
            <p:nvPr/>
          </p:nvSpPr>
          <p:spPr>
            <a:xfrm>
              <a:off x="4103413" y="2958230"/>
              <a:ext cx="7958715" cy="4764024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Server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347219" y="3618991"/>
              <a:ext cx="744451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Producer and consumer threads managing task preparation for execution (queueing, dependency management and task-machine coupling)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246664" y="5721184"/>
              <a:ext cx="354102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Machines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Manages executors’ availability and sends the server heartbeat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331680" y="5721184"/>
              <a:ext cx="3640549" cy="1718960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Proxy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Sends tasks for execution and other instructions to the executors </a:t>
              </a: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(e.g., stop-task)</a:t>
              </a:r>
            </a:p>
          </p:txBody>
        </p:sp>
        <p:sp>
          <p:nvSpPr>
            <p:cNvPr id="249" name="Up-Down Arrow 248"/>
            <p:cNvSpPr/>
            <p:nvPr/>
          </p:nvSpPr>
          <p:spPr>
            <a:xfrm>
              <a:off x="5944898" y="5220047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Up-Down Arrow 249"/>
            <p:cNvSpPr/>
            <p:nvPr/>
          </p:nvSpPr>
          <p:spPr>
            <a:xfrm>
              <a:off x="9801655" y="5253333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Up-Down Arrow 241"/>
          <p:cNvSpPr/>
          <p:nvPr/>
        </p:nvSpPr>
        <p:spPr>
          <a:xfrm rot="5400000">
            <a:off x="4168403" y="1740048"/>
            <a:ext cx="205191" cy="452805"/>
          </a:xfrm>
          <a:prstGeom prst="up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939"/>
          <a:stretch/>
        </p:blipFill>
        <p:spPr>
          <a:xfrm>
            <a:off x="6020205" y="4589254"/>
            <a:ext cx="798826" cy="500415"/>
          </a:xfrm>
          <a:prstGeom prst="rect">
            <a:avLst/>
          </a:prstGeom>
        </p:spPr>
      </p:pic>
      <p:sp>
        <p:nvSpPr>
          <p:cNvPr id="244" name="Up-Down Arrow 243"/>
          <p:cNvSpPr/>
          <p:nvPr/>
        </p:nvSpPr>
        <p:spPr>
          <a:xfrm rot="10800000">
            <a:off x="5700619" y="4391954"/>
            <a:ext cx="511372" cy="875012"/>
          </a:xfrm>
          <a:prstGeom prst="upDownArrow">
            <a:avLst>
              <a:gd name="adj1" fmla="val 43200"/>
              <a:gd name="adj2" fmla="val 22801"/>
            </a:avLst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97" y="2764840"/>
            <a:ext cx="1010403" cy="1008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57138" y="228600"/>
            <a:ext cx="6258461" cy="6248400"/>
          </a:xfrm>
          <a:prstGeom prst="rect">
            <a:avLst/>
          </a:prstGeom>
          <a:gradFill>
            <a:gsLst>
              <a:gs pos="0">
                <a:schemeClr val="bg2">
                  <a:lumMod val="0"/>
                  <a:lumOff val="100000"/>
                  <a:alpha val="80000"/>
                </a:schemeClr>
              </a:gs>
              <a:gs pos="72000">
                <a:schemeClr val="bg2">
                  <a:alpha val="80000"/>
                </a:schemeClr>
              </a:gs>
              <a:gs pos="100000">
                <a:schemeClr val="bg2">
                  <a:lumMod val="90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8">
              <a:srgbClr val="FBFCFC"/>
            </a:gs>
            <a:gs pos="3100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ded Corner 234"/>
          <p:cNvSpPr/>
          <p:nvPr/>
        </p:nvSpPr>
        <p:spPr>
          <a:xfrm>
            <a:off x="9049112" y="1910410"/>
            <a:ext cx="833514" cy="765811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olded Corner 235"/>
          <p:cNvSpPr/>
          <p:nvPr/>
        </p:nvSpPr>
        <p:spPr>
          <a:xfrm>
            <a:off x="8957364" y="1799613"/>
            <a:ext cx="831888" cy="764470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(XML)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361324" y="5065684"/>
            <a:ext cx="5071572" cy="1139678"/>
            <a:chOff x="4241062" y="9446676"/>
            <a:chExt cx="9086601" cy="2044793"/>
          </a:xfrm>
        </p:grpSpPr>
        <p:sp>
          <p:nvSpPr>
            <p:cNvPr id="269" name="Rectangle 268"/>
            <p:cNvSpPr/>
            <p:nvPr/>
          </p:nvSpPr>
          <p:spPr>
            <a:xfrm>
              <a:off x="4768358" y="10267401"/>
              <a:ext cx="5328975" cy="1224068"/>
            </a:xfrm>
            <a:prstGeom prst="rect">
              <a:avLst/>
            </a:prstGeom>
            <a:solidFill>
              <a:srgbClr val="FFCE5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62290" y="10061556"/>
              <a:ext cx="5328975" cy="1224068"/>
            </a:xfrm>
            <a:prstGeom prst="rect">
              <a:avLst/>
            </a:prstGeom>
            <a:solidFill>
              <a:srgbClr val="FFCC4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41062" y="9711035"/>
              <a:ext cx="5460620" cy="1368514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95783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5904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76292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5" name="Flowchart: Multidocument 274"/>
            <p:cNvSpPr/>
            <p:nvPr/>
          </p:nvSpPr>
          <p:spPr>
            <a:xfrm>
              <a:off x="10602393" y="9446676"/>
              <a:ext cx="2725270" cy="2044793"/>
            </a:xfrm>
            <a:prstGeom prst="flowChartMultidocument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File server (</a:t>
              </a: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netapp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)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Unit files, input and output data, logs</a:t>
              </a:r>
              <a:endParaRPr kumimoji="0" lang="he-IL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" name="Up-Down Arrow 275"/>
            <p:cNvSpPr/>
            <p:nvPr/>
          </p:nvSpPr>
          <p:spPr>
            <a:xfrm rot="5400000">
              <a:off x="9998952" y="9920679"/>
              <a:ext cx="370449" cy="1063898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572929" y="381000"/>
            <a:ext cx="4099429" cy="1153373"/>
            <a:chOff x="3375527" y="337716"/>
            <a:chExt cx="7344838" cy="2069363"/>
          </a:xfrm>
        </p:grpSpPr>
        <p:sp>
          <p:nvSpPr>
            <p:cNvPr id="261" name="Rectangle 260"/>
            <p:cNvSpPr/>
            <p:nvPr/>
          </p:nvSpPr>
          <p:spPr>
            <a:xfrm>
              <a:off x="3375527" y="1525312"/>
              <a:ext cx="6697174" cy="56025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Apache Tomcat – Web Container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106407" y="946917"/>
              <a:ext cx="2633472" cy="713232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UI</a:t>
              </a: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18" y="1338633"/>
              <a:ext cx="1498147" cy="1068446"/>
            </a:xfrm>
            <a:prstGeom prst="rect">
              <a:avLst/>
            </a:prstGeom>
          </p:spPr>
        </p:pic>
        <p:sp>
          <p:nvSpPr>
            <p:cNvPr id="264" name="Rectangle 263"/>
            <p:cNvSpPr/>
            <p:nvPr/>
          </p:nvSpPr>
          <p:spPr>
            <a:xfrm>
              <a:off x="3567149" y="919512"/>
              <a:ext cx="2631745" cy="71150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 Service</a:t>
              </a:r>
            </a:p>
          </p:txBody>
        </p:sp>
        <p:sp>
          <p:nvSpPr>
            <p:cNvPr id="265" name="Up-Down Arrow 264"/>
            <p:cNvSpPr/>
            <p:nvPr/>
          </p:nvSpPr>
          <p:spPr>
            <a:xfrm rot="5400000">
              <a:off x="6368017" y="728619"/>
              <a:ext cx="569267" cy="1124424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709" y="416891"/>
              <a:ext cx="738464" cy="738464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2" y="337716"/>
              <a:ext cx="1999785" cy="762182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220" y="402821"/>
              <a:ext cx="824763" cy="708781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2209800" y="1787305"/>
            <a:ext cx="1975870" cy="4517440"/>
            <a:chOff x="-435472" y="2198034"/>
            <a:chExt cx="3540115" cy="8105120"/>
          </a:xfrm>
        </p:grpSpPr>
        <p:sp>
          <p:nvSpPr>
            <p:cNvPr id="251" name="Rectangle 250"/>
            <p:cNvSpPr/>
            <p:nvPr/>
          </p:nvSpPr>
          <p:spPr>
            <a:xfrm>
              <a:off x="-161104" y="2198034"/>
              <a:ext cx="3258114" cy="476367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 Module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2490" y="4986164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Persistence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 management, unit definitions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deserializer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heartbeat persistence</a:t>
              </a:r>
            </a:p>
          </p:txBody>
        </p:sp>
        <p:sp>
          <p:nvSpPr>
            <p:cNvPr id="253" name="Folded Corner 252"/>
            <p:cNvSpPr/>
            <p:nvPr/>
          </p:nvSpPr>
          <p:spPr>
            <a:xfrm>
              <a:off x="1958894" y="8555615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4" name="Folded Corner 253"/>
            <p:cNvSpPr/>
            <p:nvPr/>
          </p:nvSpPr>
          <p:spPr>
            <a:xfrm>
              <a:off x="1786081" y="8387514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5" name="Folded Corner 254"/>
            <p:cNvSpPr/>
            <p:nvPr/>
          </p:nvSpPr>
          <p:spPr>
            <a:xfrm>
              <a:off x="1613269" y="8229542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6" name="Flowchart: Magnetic Disk 255"/>
            <p:cNvSpPr/>
            <p:nvPr/>
          </p:nvSpPr>
          <p:spPr>
            <a:xfrm>
              <a:off x="-54485" y="8083966"/>
              <a:ext cx="1414501" cy="1607939"/>
            </a:xfrm>
            <a:prstGeom prst="flowChartMagneticDisk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5472" y="9257593"/>
              <a:ext cx="1045561" cy="1045561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82490" y="3063399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Common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Utilities (SSH, SFTP) and Objects used across the system</a:t>
              </a:r>
            </a:p>
          </p:txBody>
        </p:sp>
        <p:sp>
          <p:nvSpPr>
            <p:cNvPr id="259" name="Up-Down Arrow 258"/>
            <p:cNvSpPr/>
            <p:nvPr/>
          </p:nvSpPr>
          <p:spPr>
            <a:xfrm rot="10800000">
              <a:off x="231834" y="6824616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JDBC + SSH</a:t>
              </a:r>
            </a:p>
          </p:txBody>
        </p:sp>
        <p:sp>
          <p:nvSpPr>
            <p:cNvPr id="260" name="Up-Down Arrow 259"/>
            <p:cNvSpPr/>
            <p:nvPr/>
          </p:nvSpPr>
          <p:spPr>
            <a:xfrm rot="10800000">
              <a:off x="1753709" y="6825044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Left-Up Arrow 239"/>
          <p:cNvSpPr/>
          <p:nvPr/>
        </p:nvSpPr>
        <p:spPr>
          <a:xfrm rot="10800000">
            <a:off x="3105392" y="783485"/>
            <a:ext cx="1613578" cy="1084987"/>
          </a:xfrm>
          <a:prstGeom prst="leftUpArrow">
            <a:avLst>
              <a:gd name="adj1" fmla="val 10166"/>
              <a:gd name="adj2" fmla="val 11815"/>
              <a:gd name="adj3" fmla="val 16759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4361324" y="1793801"/>
            <a:ext cx="4442056" cy="2655259"/>
            <a:chOff x="4103413" y="2958230"/>
            <a:chExt cx="7958715" cy="4764024"/>
          </a:xfrm>
        </p:grpSpPr>
        <p:sp>
          <p:nvSpPr>
            <p:cNvPr id="245" name="Rectangle 244"/>
            <p:cNvSpPr/>
            <p:nvPr/>
          </p:nvSpPr>
          <p:spPr>
            <a:xfrm>
              <a:off x="4103413" y="2958230"/>
              <a:ext cx="7958715" cy="4764024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Server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347219" y="3618991"/>
              <a:ext cx="744451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Producer and consumer threads managing task preparation for execution (queueing, dependency management and task-machine coupling)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246664" y="5721184"/>
              <a:ext cx="354102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Machines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Manages executors’ availability and sends the server heartbeat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331680" y="5721184"/>
              <a:ext cx="3640549" cy="1718960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Proxy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Sends tasks for execution and other instructions to the executors </a:t>
              </a: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(e.g., stop-task)</a:t>
              </a:r>
            </a:p>
          </p:txBody>
        </p:sp>
        <p:sp>
          <p:nvSpPr>
            <p:cNvPr id="249" name="Up-Down Arrow 248"/>
            <p:cNvSpPr/>
            <p:nvPr/>
          </p:nvSpPr>
          <p:spPr>
            <a:xfrm>
              <a:off x="5944898" y="5220047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Up-Down Arrow 249"/>
            <p:cNvSpPr/>
            <p:nvPr/>
          </p:nvSpPr>
          <p:spPr>
            <a:xfrm>
              <a:off x="9801655" y="5253333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Up-Down Arrow 241"/>
          <p:cNvSpPr/>
          <p:nvPr/>
        </p:nvSpPr>
        <p:spPr>
          <a:xfrm rot="5400000">
            <a:off x="4168403" y="1740048"/>
            <a:ext cx="205191" cy="452805"/>
          </a:xfrm>
          <a:prstGeom prst="up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939"/>
          <a:stretch/>
        </p:blipFill>
        <p:spPr>
          <a:xfrm>
            <a:off x="6020205" y="4589254"/>
            <a:ext cx="798826" cy="500415"/>
          </a:xfrm>
          <a:prstGeom prst="rect">
            <a:avLst/>
          </a:prstGeom>
        </p:spPr>
      </p:pic>
      <p:sp>
        <p:nvSpPr>
          <p:cNvPr id="244" name="Up-Down Arrow 243"/>
          <p:cNvSpPr/>
          <p:nvPr/>
        </p:nvSpPr>
        <p:spPr>
          <a:xfrm rot="10800000">
            <a:off x="5700619" y="4391954"/>
            <a:ext cx="511372" cy="875012"/>
          </a:xfrm>
          <a:prstGeom prst="upDownArrow">
            <a:avLst>
              <a:gd name="adj1" fmla="val 43200"/>
              <a:gd name="adj2" fmla="val 22801"/>
            </a:avLst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97" y="2764840"/>
            <a:ext cx="1010403" cy="1008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1676400"/>
            <a:ext cx="2566622" cy="4800600"/>
          </a:xfrm>
          <a:prstGeom prst="rect">
            <a:avLst/>
          </a:prstGeom>
          <a:gradFill>
            <a:gsLst>
              <a:gs pos="0">
                <a:schemeClr val="bg2">
                  <a:lumMod val="0"/>
                  <a:lumOff val="100000"/>
                  <a:alpha val="80000"/>
                </a:schemeClr>
              </a:gs>
              <a:gs pos="72000">
                <a:schemeClr val="bg2">
                  <a:alpha val="80000"/>
                </a:schemeClr>
              </a:gs>
              <a:gs pos="100000">
                <a:schemeClr val="bg2">
                  <a:lumMod val="90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93426" y="4589254"/>
            <a:ext cx="5307773" cy="1811546"/>
          </a:xfrm>
          <a:prstGeom prst="rect">
            <a:avLst/>
          </a:prstGeom>
          <a:solidFill>
            <a:srgbClr val="DDE0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22443" y="152264"/>
            <a:ext cx="6751257" cy="1524136"/>
          </a:xfrm>
          <a:prstGeom prst="rect">
            <a:avLst/>
          </a:prstGeom>
          <a:solidFill>
            <a:srgbClr val="FCFD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8">
              <a:srgbClr val="FBFCFC"/>
            </a:gs>
            <a:gs pos="31000">
              <a:schemeClr val="bg2">
                <a:lumMod val="0"/>
                <a:lumOff val="100000"/>
              </a:schemeClr>
            </a:gs>
            <a:gs pos="72000">
              <a:schemeClr val="bg2"/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ded Corner 234"/>
          <p:cNvSpPr/>
          <p:nvPr/>
        </p:nvSpPr>
        <p:spPr>
          <a:xfrm>
            <a:off x="9049112" y="1910410"/>
            <a:ext cx="833514" cy="765811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olded Corner 235"/>
          <p:cNvSpPr/>
          <p:nvPr/>
        </p:nvSpPr>
        <p:spPr>
          <a:xfrm>
            <a:off x="8957364" y="1799613"/>
            <a:ext cx="831888" cy="764470"/>
          </a:xfrm>
          <a:prstGeom prst="foldedCorner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</a:t>
            </a:r>
          </a:p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(XML)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4361324" y="5065684"/>
            <a:ext cx="5071572" cy="1139678"/>
            <a:chOff x="4241062" y="9446676"/>
            <a:chExt cx="9086601" cy="2044793"/>
          </a:xfrm>
        </p:grpSpPr>
        <p:sp>
          <p:nvSpPr>
            <p:cNvPr id="269" name="Rectangle 268"/>
            <p:cNvSpPr/>
            <p:nvPr/>
          </p:nvSpPr>
          <p:spPr>
            <a:xfrm>
              <a:off x="4768358" y="10267401"/>
              <a:ext cx="5328975" cy="1224068"/>
            </a:xfrm>
            <a:prstGeom prst="rect">
              <a:avLst/>
            </a:prstGeom>
            <a:solidFill>
              <a:srgbClr val="FFCE5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62290" y="10061556"/>
              <a:ext cx="5328975" cy="1224068"/>
            </a:xfrm>
            <a:prstGeom prst="rect">
              <a:avLst/>
            </a:prstGeom>
            <a:solidFill>
              <a:srgbClr val="FFCC4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41062" y="9711035"/>
              <a:ext cx="5460620" cy="1368514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95783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159040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76292" y="9898484"/>
              <a:ext cx="1604600" cy="76657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(Bash + </a:t>
              </a:r>
              <a:r>
                <a:rPr kumimoji="0" 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Matlab</a:t>
              </a: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275" name="Flowchart: Multidocument 274"/>
            <p:cNvSpPr/>
            <p:nvPr/>
          </p:nvSpPr>
          <p:spPr>
            <a:xfrm>
              <a:off x="10602393" y="9446676"/>
              <a:ext cx="2725270" cy="2044793"/>
            </a:xfrm>
            <a:prstGeom prst="flowChartMultidocument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File server (</a:t>
              </a:r>
              <a:r>
                <a:rPr kumimoji="0" 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netapp</a:t>
              </a: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)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Unit files, input and output data, logs</a:t>
              </a:r>
              <a:endParaRPr kumimoji="0" lang="he-IL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6" name="Up-Down Arrow 275"/>
            <p:cNvSpPr/>
            <p:nvPr/>
          </p:nvSpPr>
          <p:spPr>
            <a:xfrm rot="5400000">
              <a:off x="9998952" y="9920679"/>
              <a:ext cx="370449" cy="1063898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572929" y="381000"/>
            <a:ext cx="4099429" cy="1153373"/>
            <a:chOff x="3375527" y="337716"/>
            <a:chExt cx="7344838" cy="2069363"/>
          </a:xfrm>
        </p:grpSpPr>
        <p:sp>
          <p:nvSpPr>
            <p:cNvPr id="261" name="Rectangle 260"/>
            <p:cNvSpPr/>
            <p:nvPr/>
          </p:nvSpPr>
          <p:spPr>
            <a:xfrm>
              <a:off x="3375527" y="1525312"/>
              <a:ext cx="6697174" cy="56025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Apache Tomcat – Web Container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106407" y="946917"/>
              <a:ext cx="2633472" cy="713232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UI</a:t>
              </a:r>
            </a:p>
          </p:txBody>
        </p:sp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18" y="1338633"/>
              <a:ext cx="1498147" cy="1068446"/>
            </a:xfrm>
            <a:prstGeom prst="rect">
              <a:avLst/>
            </a:prstGeom>
          </p:spPr>
        </p:pic>
        <p:sp>
          <p:nvSpPr>
            <p:cNvPr id="264" name="Rectangle 263"/>
            <p:cNvSpPr/>
            <p:nvPr/>
          </p:nvSpPr>
          <p:spPr>
            <a:xfrm>
              <a:off x="3567149" y="919512"/>
              <a:ext cx="2631745" cy="71150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 Service</a:t>
              </a:r>
            </a:p>
          </p:txBody>
        </p:sp>
        <p:sp>
          <p:nvSpPr>
            <p:cNvPr id="265" name="Up-Down Arrow 264"/>
            <p:cNvSpPr/>
            <p:nvPr/>
          </p:nvSpPr>
          <p:spPr>
            <a:xfrm rot="5400000">
              <a:off x="6368017" y="728619"/>
              <a:ext cx="569267" cy="1124424"/>
            </a:xfrm>
            <a:prstGeom prst="upDownArrow">
              <a:avLst/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5709" y="416891"/>
              <a:ext cx="738464" cy="738464"/>
            </a:xfrm>
            <a:prstGeom prst="rect">
              <a:avLst/>
            </a:prstGeom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62" y="337716"/>
              <a:ext cx="1999785" cy="762182"/>
            </a:xfrm>
            <a:prstGeom prst="rect">
              <a:avLst/>
            </a:prstGeom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220" y="402821"/>
              <a:ext cx="824763" cy="708781"/>
            </a:xfrm>
            <a:prstGeom prst="rect">
              <a:avLst/>
            </a:prstGeom>
          </p:spPr>
        </p:pic>
      </p:grpSp>
      <p:grpSp>
        <p:nvGrpSpPr>
          <p:cNvPr id="239" name="Group 238"/>
          <p:cNvGrpSpPr/>
          <p:nvPr/>
        </p:nvGrpSpPr>
        <p:grpSpPr>
          <a:xfrm>
            <a:off x="2209800" y="1787305"/>
            <a:ext cx="1975870" cy="4517440"/>
            <a:chOff x="-435472" y="2198034"/>
            <a:chExt cx="3540115" cy="8105120"/>
          </a:xfrm>
        </p:grpSpPr>
        <p:sp>
          <p:nvSpPr>
            <p:cNvPr id="251" name="Rectangle 250"/>
            <p:cNvSpPr/>
            <p:nvPr/>
          </p:nvSpPr>
          <p:spPr>
            <a:xfrm>
              <a:off x="-161104" y="2198034"/>
              <a:ext cx="3258114" cy="4763679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Infrastructure Module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2490" y="4986164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Persistence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 management, unit definitions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deserializer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heartbeat persistence</a:t>
              </a:r>
            </a:p>
          </p:txBody>
        </p:sp>
        <p:sp>
          <p:nvSpPr>
            <p:cNvPr id="253" name="Folded Corner 252"/>
            <p:cNvSpPr/>
            <p:nvPr/>
          </p:nvSpPr>
          <p:spPr>
            <a:xfrm>
              <a:off x="1958894" y="8555615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4" name="Folded Corner 253"/>
            <p:cNvSpPr/>
            <p:nvPr/>
          </p:nvSpPr>
          <p:spPr>
            <a:xfrm>
              <a:off x="1786081" y="8387514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5" name="Folded Corner 254"/>
            <p:cNvSpPr/>
            <p:nvPr/>
          </p:nvSpPr>
          <p:spPr>
            <a:xfrm>
              <a:off x="1613269" y="8229542"/>
              <a:ext cx="1145749" cy="1092171"/>
            </a:xfrm>
            <a:prstGeom prst="foldedCorner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Settings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(XML)</a:t>
              </a:r>
            </a:p>
          </p:txBody>
        </p:sp>
        <p:sp>
          <p:nvSpPr>
            <p:cNvPr id="256" name="Flowchart: Magnetic Disk 255"/>
            <p:cNvSpPr/>
            <p:nvPr/>
          </p:nvSpPr>
          <p:spPr>
            <a:xfrm>
              <a:off x="-54485" y="8083966"/>
              <a:ext cx="1414501" cy="1607939"/>
            </a:xfrm>
            <a:prstGeom prst="flowChartMagneticDisk">
              <a:avLst/>
            </a:prstGeom>
            <a:solidFill>
              <a:srgbClr val="70AD47">
                <a:lumMod val="75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5472" y="9257593"/>
              <a:ext cx="1045561" cy="1045561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82490" y="3063399"/>
              <a:ext cx="2757266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Common Module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 Utilities (SSH, SFTP) and Objects used across the system</a:t>
              </a:r>
            </a:p>
          </p:txBody>
        </p:sp>
        <p:sp>
          <p:nvSpPr>
            <p:cNvPr id="259" name="Up-Down Arrow 258"/>
            <p:cNvSpPr/>
            <p:nvPr/>
          </p:nvSpPr>
          <p:spPr>
            <a:xfrm rot="10800000">
              <a:off x="231834" y="6824616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6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JDBC + SSH</a:t>
              </a:r>
            </a:p>
          </p:txBody>
        </p:sp>
        <p:sp>
          <p:nvSpPr>
            <p:cNvPr id="260" name="Up-Down Arrow 259"/>
            <p:cNvSpPr/>
            <p:nvPr/>
          </p:nvSpPr>
          <p:spPr>
            <a:xfrm rot="10800000">
              <a:off x="1753709" y="6825044"/>
              <a:ext cx="916212" cy="1468717"/>
            </a:xfrm>
            <a:prstGeom prst="upDownArrow">
              <a:avLst>
                <a:gd name="adj1" fmla="val 43200"/>
                <a:gd name="adj2" fmla="val 22801"/>
              </a:avLst>
            </a:prstGeom>
            <a:gradFill rotWithShape="1">
              <a:gsLst>
                <a:gs pos="0">
                  <a:srgbClr val="A5A5A5">
                    <a:satMod val="103000"/>
                    <a:lumMod val="102000"/>
                    <a:tint val="94000"/>
                  </a:srgbClr>
                </a:gs>
                <a:gs pos="50000">
                  <a:srgbClr val="A5A5A5">
                    <a:satMod val="110000"/>
                    <a:lumMod val="100000"/>
                    <a:shade val="100000"/>
                  </a:srgbClr>
                </a:gs>
                <a:gs pos="100000">
                  <a:srgbClr val="A5A5A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Left-Up Arrow 239"/>
          <p:cNvSpPr/>
          <p:nvPr/>
        </p:nvSpPr>
        <p:spPr>
          <a:xfrm rot="10800000">
            <a:off x="3105392" y="783485"/>
            <a:ext cx="1613578" cy="1084987"/>
          </a:xfrm>
          <a:prstGeom prst="leftUpArrow">
            <a:avLst>
              <a:gd name="adj1" fmla="val 10166"/>
              <a:gd name="adj2" fmla="val 11815"/>
              <a:gd name="adj3" fmla="val 16759"/>
            </a:avLst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4361324" y="1793801"/>
            <a:ext cx="4442056" cy="2655259"/>
            <a:chOff x="4103413" y="2958230"/>
            <a:chExt cx="7958715" cy="4764024"/>
          </a:xfrm>
        </p:grpSpPr>
        <p:sp>
          <p:nvSpPr>
            <p:cNvPr id="245" name="Rectangle 244"/>
            <p:cNvSpPr/>
            <p:nvPr/>
          </p:nvSpPr>
          <p:spPr>
            <a:xfrm>
              <a:off x="4103413" y="2958230"/>
              <a:ext cx="7958715" cy="4764024"/>
            </a:xfrm>
            <a:prstGeom prst="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Server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347219" y="3618991"/>
              <a:ext cx="744451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Multiple Producer and consumer threads managing task preparation for execution (queueing, dependency management and task-machine coupling)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8246664" y="5721184"/>
              <a:ext cx="3541029" cy="1731693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Machines Manager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Manages executors’ availability and sends the server heartbeat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4331680" y="5721184"/>
              <a:ext cx="3640549" cy="1718960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Execution Proxy</a:t>
              </a:r>
            </a:p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Sends tasks for execution and other instructions to the executors </a:t>
              </a:r>
            </a:p>
            <a:p>
              <a:pPr marL="0" marR="0" lvl="0" indent="0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(e.g., stop-task)</a:t>
              </a:r>
            </a:p>
          </p:txBody>
        </p:sp>
        <p:sp>
          <p:nvSpPr>
            <p:cNvPr id="249" name="Up-Down Arrow 248"/>
            <p:cNvSpPr/>
            <p:nvPr/>
          </p:nvSpPr>
          <p:spPr>
            <a:xfrm>
              <a:off x="5944898" y="5220047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Up-Down Arrow 249"/>
            <p:cNvSpPr/>
            <p:nvPr/>
          </p:nvSpPr>
          <p:spPr>
            <a:xfrm>
              <a:off x="9801655" y="5253333"/>
              <a:ext cx="336787" cy="606391"/>
            </a:xfrm>
            <a:prstGeom prst="upDownArrow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63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6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2" name="Up-Down Arrow 241"/>
          <p:cNvSpPr/>
          <p:nvPr/>
        </p:nvSpPr>
        <p:spPr>
          <a:xfrm rot="5400000">
            <a:off x="4168403" y="1740048"/>
            <a:ext cx="205191" cy="452805"/>
          </a:xfrm>
          <a:prstGeom prst="upDownArrow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horz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6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7" r="17939"/>
          <a:stretch/>
        </p:blipFill>
        <p:spPr>
          <a:xfrm>
            <a:off x="6020205" y="4589254"/>
            <a:ext cx="798826" cy="500415"/>
          </a:xfrm>
          <a:prstGeom prst="rect">
            <a:avLst/>
          </a:prstGeom>
        </p:spPr>
      </p:pic>
      <p:sp>
        <p:nvSpPr>
          <p:cNvPr id="244" name="Up-Down Arrow 243"/>
          <p:cNvSpPr/>
          <p:nvPr/>
        </p:nvSpPr>
        <p:spPr>
          <a:xfrm rot="10800000">
            <a:off x="5700619" y="4391954"/>
            <a:ext cx="511372" cy="875012"/>
          </a:xfrm>
          <a:prstGeom prst="upDownArrow">
            <a:avLst>
              <a:gd name="adj1" fmla="val 43200"/>
              <a:gd name="adj2" fmla="val 22801"/>
            </a:avLst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ot="0" spcFirstLastPara="0" vertOverflow="overflow" horzOverflow="overflow" vert="vert270" wrap="square" lIns="43687" tIns="21843" rIns="43687" bIns="21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63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6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AMQP</a:t>
            </a:r>
          </a:p>
        </p:txBody>
      </p:sp>
      <p:pic>
        <p:nvPicPr>
          <p:cNvPr id="234" name="Picture 2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597" y="2764840"/>
            <a:ext cx="1010403" cy="1008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1676400"/>
            <a:ext cx="2566622" cy="4800600"/>
          </a:xfrm>
          <a:prstGeom prst="rect">
            <a:avLst/>
          </a:prstGeom>
          <a:gradFill>
            <a:gsLst>
              <a:gs pos="0">
                <a:schemeClr val="bg2">
                  <a:lumMod val="0"/>
                  <a:lumOff val="100000"/>
                  <a:alpha val="80000"/>
                </a:schemeClr>
              </a:gs>
              <a:gs pos="72000">
                <a:schemeClr val="bg2">
                  <a:alpha val="80000"/>
                </a:schemeClr>
              </a:gs>
              <a:gs pos="100000">
                <a:schemeClr val="bg2">
                  <a:lumMod val="90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241739" y="1674635"/>
            <a:ext cx="5871165" cy="2864084"/>
          </a:xfrm>
          <a:prstGeom prst="rect">
            <a:avLst/>
          </a:prstGeom>
          <a:solidFill>
            <a:srgbClr val="F5F6F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22443" y="152264"/>
            <a:ext cx="6751257" cy="1524136"/>
          </a:xfrm>
          <a:prstGeom prst="rect">
            <a:avLst/>
          </a:prstGeom>
          <a:solidFill>
            <a:srgbClr val="FCFD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820</Words>
  <Application>Microsoft Office PowerPoint</Application>
  <PresentationFormat>Widescreen</PresentationFormat>
  <Paragraphs>254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Euphemia</vt:lpstr>
      <vt:lpstr>Wingdings</vt:lpstr>
      <vt:lpstr>Banded Design Blue 16x9</vt:lpstr>
      <vt:lpstr>Ubongo</vt:lpstr>
      <vt:lpstr>Neuroscience Analyses  Execution &amp; Management System</vt:lpstr>
      <vt:lpstr>Neuroscience Analyses  Execution &amp; Management System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2016-08-28T16:27:52Z</dcterms:created>
  <dcterms:modified xsi:type="dcterms:W3CDTF">2016-08-28T17:49:22Z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