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84" r:id="rId5"/>
    <p:sldId id="306" r:id="rId6"/>
    <p:sldId id="287" r:id="rId7"/>
    <p:sldId id="307" r:id="rId8"/>
    <p:sldId id="297" r:id="rId9"/>
    <p:sldId id="305" r:id="rId10"/>
    <p:sldId id="292" r:id="rId11"/>
    <p:sldId id="298" r:id="rId12"/>
    <p:sldId id="299" r:id="rId13"/>
    <p:sldId id="301" r:id="rId14"/>
    <p:sldId id="300" r:id="rId15"/>
    <p:sldId id="303" r:id="rId16"/>
    <p:sldId id="302"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899" autoAdjust="0"/>
  </p:normalViewPr>
  <p:slideViewPr>
    <p:cSldViewPr snapToGrid="0" snapToObjects="1" showGuides="1">
      <p:cViewPr varScale="1">
        <p:scale>
          <a:sx n="82" d="100"/>
          <a:sy n="82" d="100"/>
        </p:scale>
        <p:origin x="710" y="7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3/5/2024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600200" y="975017"/>
            <a:ext cx="4954555" cy="2947946"/>
          </a:xfrm>
        </p:spPr>
        <p:txBody>
          <a:bodyPr/>
          <a:lstStyle/>
          <a:p>
            <a:pPr algn="ctr"/>
            <a:r>
              <a:rPr lang="en-IN" sz="3200" dirty="0">
                <a:solidFill>
                  <a:schemeClr val="tx2"/>
                </a:solidFill>
                <a:latin typeface="Algerian" panose="04020705040A02060702" pitchFamily="82" charset="0"/>
              </a:rPr>
              <a:t>INT441 :</a:t>
            </a:r>
            <a:br>
              <a:rPr lang="en-IN" sz="3200" dirty="0">
                <a:solidFill>
                  <a:schemeClr val="tx2"/>
                </a:solidFill>
                <a:latin typeface="Algerian" panose="04020705040A02060702" pitchFamily="82" charset="0"/>
              </a:rPr>
            </a:br>
            <a:r>
              <a:rPr lang="en-IN" sz="3200" dirty="0">
                <a:solidFill>
                  <a:schemeClr val="tx2"/>
                </a:solidFill>
                <a:latin typeface="Algerian" panose="04020705040A02060702" pitchFamily="82" charset="0"/>
              </a:rPr>
              <a:t>industry internship project</a:t>
            </a:r>
            <a:br>
              <a:rPr lang="en-IN" sz="2400" dirty="0">
                <a:solidFill>
                  <a:schemeClr val="tx2"/>
                </a:solidFill>
                <a:latin typeface="Baguet Script" panose="00000500000000000000" pitchFamily="2" charset="0"/>
              </a:rPr>
            </a:br>
            <a:br>
              <a:rPr lang="en-IN" sz="6000" dirty="0">
                <a:solidFill>
                  <a:schemeClr val="bg1"/>
                </a:solidFill>
                <a:latin typeface="Baguet Script" panose="00000500000000000000" pitchFamily="2" charset="0"/>
              </a:rPr>
            </a:br>
            <a:endParaRPr lang="en-US"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688841" y="3922962"/>
            <a:ext cx="5378043" cy="1817945"/>
          </a:xfrm>
        </p:spPr>
        <p:txBody>
          <a:bodyPr/>
          <a:lstStyle/>
          <a:p>
            <a:r>
              <a:rPr lang="en-IN" sz="3200" dirty="0">
                <a:solidFill>
                  <a:schemeClr val="tx2"/>
                </a:solidFill>
                <a:latin typeface="Bell MT" panose="02020503060305020303" pitchFamily="18" charset="0"/>
              </a:rPr>
              <a:t>  </a:t>
            </a:r>
            <a:r>
              <a:rPr lang="en-IN" sz="3200" dirty="0" err="1">
                <a:solidFill>
                  <a:schemeClr val="tx2"/>
                </a:solidFill>
                <a:latin typeface="Bell MT" panose="02020503060305020303" pitchFamily="18" charset="0"/>
              </a:rPr>
              <a:t>Pravesh</a:t>
            </a:r>
            <a:r>
              <a:rPr lang="en-IN" sz="3200" dirty="0">
                <a:solidFill>
                  <a:schemeClr val="tx2"/>
                </a:solidFill>
                <a:latin typeface="Bell MT" panose="02020503060305020303" pitchFamily="18" charset="0"/>
              </a:rPr>
              <a:t> </a:t>
            </a:r>
            <a:r>
              <a:rPr lang="en-IN" sz="3200" dirty="0" err="1">
                <a:solidFill>
                  <a:schemeClr val="tx2"/>
                </a:solidFill>
                <a:latin typeface="Bell MT" panose="02020503060305020303" pitchFamily="18" charset="0"/>
              </a:rPr>
              <a:t>kumar</a:t>
            </a:r>
            <a:r>
              <a:rPr lang="en-IN" sz="3200" dirty="0">
                <a:solidFill>
                  <a:schemeClr val="tx2"/>
                </a:solidFill>
                <a:latin typeface="Bell MT" panose="02020503060305020303" pitchFamily="18" charset="0"/>
              </a:rPr>
              <a:t> , </a:t>
            </a:r>
            <a:r>
              <a:rPr lang="en-IN" sz="3200" dirty="0" err="1">
                <a:solidFill>
                  <a:schemeClr val="tx2"/>
                </a:solidFill>
                <a:latin typeface="Bell MT" panose="02020503060305020303" pitchFamily="18" charset="0"/>
              </a:rPr>
              <a:t>Satyanand</a:t>
            </a:r>
            <a:r>
              <a:rPr lang="en-IN" sz="3200" dirty="0">
                <a:solidFill>
                  <a:schemeClr val="tx2"/>
                </a:solidFill>
                <a:latin typeface="Bell MT" panose="02020503060305020303" pitchFamily="18" charset="0"/>
              </a:rPr>
              <a:t> </a:t>
            </a:r>
            <a:r>
              <a:rPr lang="en-IN" sz="3200" dirty="0" err="1">
                <a:solidFill>
                  <a:schemeClr val="tx2"/>
                </a:solidFill>
                <a:latin typeface="Bell MT" panose="02020503060305020303" pitchFamily="18" charset="0"/>
              </a:rPr>
              <a:t>kumar</a:t>
            </a:r>
            <a:r>
              <a:rPr lang="en-IN" sz="3200" dirty="0">
                <a:solidFill>
                  <a:schemeClr val="tx2"/>
                </a:solidFill>
                <a:latin typeface="Bell MT" panose="02020503060305020303" pitchFamily="18" charset="0"/>
              </a:rPr>
              <a:t> ,Gautam </a:t>
            </a:r>
            <a:r>
              <a:rPr lang="en-IN" sz="3200" dirty="0" err="1">
                <a:solidFill>
                  <a:schemeClr val="tx2"/>
                </a:solidFill>
                <a:latin typeface="Bell MT" panose="02020503060305020303" pitchFamily="18" charset="0"/>
              </a:rPr>
              <a:t>kumar</a:t>
            </a:r>
            <a:r>
              <a:rPr lang="en-IN" sz="3200" dirty="0">
                <a:solidFill>
                  <a:schemeClr val="tx2"/>
                </a:solidFill>
                <a:latin typeface="Bell MT" panose="02020503060305020303" pitchFamily="18" charset="0"/>
              </a:rPr>
              <a:t>, Sahil raj </a:t>
            </a:r>
          </a:p>
          <a:p>
            <a:endParaRPr lang="en-IN" sz="3200" dirty="0">
              <a:solidFill>
                <a:schemeClr val="tx2"/>
              </a:solidFill>
              <a:latin typeface="Bell MT" panose="02020503060305020303" pitchFamily="18" charset="0"/>
            </a:endParaRPr>
          </a:p>
          <a:p>
            <a:endParaRPr lang="en-US" sz="3200" dirty="0">
              <a:solidFill>
                <a:schemeClr val="tx2"/>
              </a:solidFill>
            </a:endParaRPr>
          </a:p>
        </p:txBody>
      </p:sp>
      <p:sp>
        <p:nvSpPr>
          <p:cNvPr id="2" name="TextBox 1">
            <a:extLst>
              <a:ext uri="{FF2B5EF4-FFF2-40B4-BE49-F238E27FC236}">
                <a16:creationId xmlns:a16="http://schemas.microsoft.com/office/drawing/2014/main" id="{2C255663-40D0-2FAD-6AAC-1EDB5BC0DA76}"/>
              </a:ext>
            </a:extLst>
          </p:cNvPr>
          <p:cNvSpPr txBox="1"/>
          <p:nvPr/>
        </p:nvSpPr>
        <p:spPr>
          <a:xfrm>
            <a:off x="1194318" y="1995369"/>
            <a:ext cx="5934270" cy="2062103"/>
          </a:xfrm>
          <a:prstGeom prst="rect">
            <a:avLst/>
          </a:prstGeom>
          <a:noFill/>
        </p:spPr>
        <p:txBody>
          <a:bodyPr wrap="square" rtlCol="0">
            <a:spAutoFit/>
          </a:bodyPr>
          <a:lstStyle/>
          <a:p>
            <a:pPr algn="ctr"/>
            <a:endParaRPr lang="en-IN" sz="3200" dirty="0">
              <a:solidFill>
                <a:schemeClr val="tx2"/>
              </a:solidFill>
              <a:latin typeface="Algerian" panose="04020705040A02060702" pitchFamily="82" charset="0"/>
            </a:endParaRPr>
          </a:p>
          <a:p>
            <a:pPr algn="ctr"/>
            <a:r>
              <a:rPr lang="en-IN" sz="3200" dirty="0">
                <a:solidFill>
                  <a:schemeClr val="tx2"/>
                </a:solidFill>
                <a:latin typeface="Algerian" panose="04020705040A02060702" pitchFamily="82" charset="0"/>
              </a:rPr>
              <a:t>Heart disease prediction on biometric data</a:t>
            </a:r>
          </a:p>
          <a:p>
            <a:endParaRPr lang="en-IN" sz="3200" dirty="0">
              <a:solidFill>
                <a:schemeClr val="tx2"/>
              </a:solidFill>
            </a:endParaRPr>
          </a:p>
        </p:txBody>
      </p:sp>
      <p:sp>
        <p:nvSpPr>
          <p:cNvPr id="4" name="TextBox 3">
            <a:extLst>
              <a:ext uri="{FF2B5EF4-FFF2-40B4-BE49-F238E27FC236}">
                <a16:creationId xmlns:a16="http://schemas.microsoft.com/office/drawing/2014/main" id="{1EE0B9A9-6AE5-D684-175C-EA0FAE51744A}"/>
              </a:ext>
            </a:extLst>
          </p:cNvPr>
          <p:cNvSpPr txBox="1"/>
          <p:nvPr/>
        </p:nvSpPr>
        <p:spPr>
          <a:xfrm>
            <a:off x="851139" y="3459486"/>
            <a:ext cx="6097554" cy="584775"/>
          </a:xfrm>
          <a:prstGeom prst="rect">
            <a:avLst/>
          </a:prstGeom>
          <a:noFill/>
        </p:spPr>
        <p:txBody>
          <a:bodyPr wrap="square">
            <a:spAutoFit/>
          </a:bodyPr>
          <a:lstStyle/>
          <a:p>
            <a:r>
              <a:rPr lang="en-IN" sz="3200" dirty="0">
                <a:solidFill>
                  <a:schemeClr val="tx2"/>
                </a:solidFill>
                <a:latin typeface="Algerian" panose="04020705040A02060702" pitchFamily="82" charset="0"/>
              </a:rPr>
              <a:t>Presented By:</a:t>
            </a:r>
          </a:p>
        </p:txBody>
      </p:sp>
      <p:pic>
        <p:nvPicPr>
          <p:cNvPr id="1028" name="Picture 4" descr="10 Weird Things That Affect Your Heart Disease Risk">
            <a:extLst>
              <a:ext uri="{FF2B5EF4-FFF2-40B4-BE49-F238E27FC236}">
                <a16:creationId xmlns:a16="http://schemas.microsoft.com/office/drawing/2014/main" id="{CA0565CB-B501-B87E-4DA5-8481C46B8B10}"/>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1263" r="1126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Title 1">
            <a:extLst>
              <a:ext uri="{FF2B5EF4-FFF2-40B4-BE49-F238E27FC236}">
                <a16:creationId xmlns:a16="http://schemas.microsoft.com/office/drawing/2014/main" id="{D8995C37-04EC-EDCC-D90B-722FBE7C08D9}"/>
              </a:ext>
            </a:extLst>
          </p:cNvPr>
          <p:cNvSpPr>
            <a:spLocks noGrp="1"/>
          </p:cNvSpPr>
          <p:nvPr>
            <p:ph type="ctrTitle"/>
          </p:nvPr>
        </p:nvSpPr>
        <p:spPr>
          <a:xfrm>
            <a:off x="1527048" y="1901952"/>
            <a:ext cx="4873752" cy="1709928"/>
          </a:xfrm>
        </p:spPr>
        <p:txBody>
          <a:bodyPr/>
          <a:lstStyle/>
          <a:p>
            <a:r>
              <a:rPr lang="en-US" sz="4000" dirty="0"/>
              <a:t>This is the correlation between few features.</a:t>
            </a:r>
          </a:p>
        </p:txBody>
      </p:sp>
      <p:pic>
        <p:nvPicPr>
          <p:cNvPr id="7170" name="Picture 2" descr="Chart, treemap chart&#10;&#10;Description automatically generated">
            <a:extLst>
              <a:ext uri="{FF2B5EF4-FFF2-40B4-BE49-F238E27FC236}">
                <a16:creationId xmlns:a16="http://schemas.microsoft.com/office/drawing/2014/main" id="{2F09B2B8-DCD0-0733-0DE5-D8171B1CFC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43482" y="1335272"/>
            <a:ext cx="4636008" cy="3882656"/>
          </a:xfrm>
          <a:prstGeom prst="rect">
            <a:avLst/>
          </a:prstGeom>
          <a:solidFill>
            <a:srgbClr val="FFFFFF"/>
          </a:solidFill>
          <a:ln w="25400">
            <a:solidFill>
              <a:schemeClr val="tx1"/>
            </a:solidFill>
          </a:ln>
        </p:spPr>
      </p:pic>
      <p:sp>
        <p:nvSpPr>
          <p:cNvPr id="5" name="Slide Number Placeholder 4" hidden="1">
            <a:extLst>
              <a:ext uri="{FF2B5EF4-FFF2-40B4-BE49-F238E27FC236}">
                <a16:creationId xmlns:a16="http://schemas.microsoft.com/office/drawing/2014/main" id="{EBBA48B8-FF0F-537E-2233-A3A3136F7D17}"/>
              </a:ext>
            </a:extLst>
          </p:cNvPr>
          <p:cNvSpPr>
            <a:spLocks noGrp="1"/>
          </p:cNvSpPr>
          <p:nvPr>
            <p:ph type="sldNum" sz="quarter" idx="4294967295"/>
          </p:nvPr>
        </p:nvSpPr>
        <p:spPr>
          <a:xfrm>
            <a:off x="8072901" y="6400904"/>
            <a:ext cx="365760" cy="246888"/>
          </a:xfrm>
        </p:spPr>
        <p:txBody>
          <a:bodyPr/>
          <a:lstStyle/>
          <a:p>
            <a:pPr>
              <a:spcAft>
                <a:spcPts val="600"/>
              </a:spcAft>
            </a:pPr>
            <a:fld id="{8D0AFDD5-844D-364D-8AEC-50CF4D36D55D}" type="slidenum">
              <a:rPr lang="en-US" noProof="0" smtClean="0"/>
              <a:pPr>
                <a:spcAft>
                  <a:spcPts val="600"/>
                </a:spcAft>
              </a:pPr>
              <a:t>10</a:t>
            </a:fld>
            <a:endParaRPr lang="en-US" noProof="0"/>
          </a:p>
        </p:txBody>
      </p:sp>
      <p:sp>
        <p:nvSpPr>
          <p:cNvPr id="6" name="TextBox 5">
            <a:extLst>
              <a:ext uri="{FF2B5EF4-FFF2-40B4-BE49-F238E27FC236}">
                <a16:creationId xmlns:a16="http://schemas.microsoft.com/office/drawing/2014/main" id="{A9C4365C-6E19-BD36-1B4C-957E6D523362}"/>
              </a:ext>
            </a:extLst>
          </p:cNvPr>
          <p:cNvSpPr txBox="1"/>
          <p:nvPr/>
        </p:nvSpPr>
        <p:spPr>
          <a:xfrm>
            <a:off x="1580943" y="944545"/>
            <a:ext cx="4712677" cy="830997"/>
          </a:xfrm>
          <a:prstGeom prst="rect">
            <a:avLst/>
          </a:prstGeom>
          <a:noFill/>
        </p:spPr>
        <p:txBody>
          <a:bodyPr wrap="square" rtlCol="0">
            <a:spAutoFit/>
          </a:bodyPr>
          <a:lstStyle/>
          <a:p>
            <a:r>
              <a:rPr lang="en-IN" sz="4800" dirty="0">
                <a:solidFill>
                  <a:schemeClr val="accent2">
                    <a:lumMod val="75000"/>
                  </a:schemeClr>
                </a:solidFill>
              </a:rPr>
              <a:t>Heat map </a:t>
            </a:r>
          </a:p>
        </p:txBody>
      </p:sp>
    </p:spTree>
    <p:extLst>
      <p:ext uri="{BB962C8B-B14F-4D97-AF65-F5344CB8AC3E}">
        <p14:creationId xmlns:p14="http://schemas.microsoft.com/office/powerpoint/2010/main" val="1706316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itle 1">
            <a:extLst>
              <a:ext uri="{FF2B5EF4-FFF2-40B4-BE49-F238E27FC236}">
                <a16:creationId xmlns:a16="http://schemas.microsoft.com/office/drawing/2014/main" id="{4F72E508-B720-E200-151C-FF16A2920FD5}"/>
              </a:ext>
            </a:extLst>
          </p:cNvPr>
          <p:cNvSpPr>
            <a:spLocks noGrp="1"/>
          </p:cNvSpPr>
          <p:nvPr>
            <p:ph type="ctrTitle"/>
          </p:nvPr>
        </p:nvSpPr>
        <p:spPr>
          <a:xfrm>
            <a:off x="1463040" y="2240280"/>
            <a:ext cx="4873752" cy="1709928"/>
          </a:xfrm>
        </p:spPr>
        <p:txBody>
          <a:bodyPr/>
          <a:lstStyle/>
          <a:p>
            <a:r>
              <a:rPr lang="en-US" sz="3200" dirty="0"/>
              <a:t>How age and </a:t>
            </a:r>
            <a:r>
              <a:rPr lang="en-US" sz="3200" dirty="0" err="1"/>
              <a:t>prevalentstroke</a:t>
            </a:r>
            <a:r>
              <a:rPr lang="en-US" sz="3200" dirty="0"/>
              <a:t> is </a:t>
            </a:r>
            <a:r>
              <a:rPr lang="en-US" sz="3200" dirty="0" err="1"/>
              <a:t>releated</a:t>
            </a:r>
            <a:r>
              <a:rPr lang="en-US" sz="3200" dirty="0"/>
              <a:t> to each other</a:t>
            </a:r>
          </a:p>
        </p:txBody>
      </p:sp>
      <p:sp>
        <p:nvSpPr>
          <p:cNvPr id="8201" name="Subtitle 2">
            <a:extLst>
              <a:ext uri="{FF2B5EF4-FFF2-40B4-BE49-F238E27FC236}">
                <a16:creationId xmlns:a16="http://schemas.microsoft.com/office/drawing/2014/main" id="{1E8B6E95-7C8C-BCE0-33C0-BCF118122E38}"/>
              </a:ext>
            </a:extLst>
          </p:cNvPr>
          <p:cNvSpPr>
            <a:spLocks noGrp="1"/>
          </p:cNvSpPr>
          <p:nvPr>
            <p:ph type="subTitle" idx="1"/>
          </p:nvPr>
        </p:nvSpPr>
        <p:spPr>
          <a:xfrm>
            <a:off x="1547016" y="1233694"/>
            <a:ext cx="4873752" cy="630936"/>
          </a:xfrm>
        </p:spPr>
        <p:txBody>
          <a:bodyPr/>
          <a:lstStyle/>
          <a:p>
            <a:r>
              <a:rPr lang="en-US" sz="3600" dirty="0">
                <a:solidFill>
                  <a:schemeClr val="accent2">
                    <a:lumMod val="75000"/>
                  </a:schemeClr>
                </a:solidFill>
              </a:rPr>
              <a:t>Distribution plot</a:t>
            </a:r>
          </a:p>
        </p:txBody>
      </p:sp>
      <p:pic>
        <p:nvPicPr>
          <p:cNvPr id="8194" name="Picture 2">
            <a:extLst>
              <a:ext uri="{FF2B5EF4-FFF2-40B4-BE49-F238E27FC236}">
                <a16:creationId xmlns:a16="http://schemas.microsoft.com/office/drawing/2014/main" id="{7CD898A3-5949-DA5B-230F-F40EC5B6EE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46779" y="1747542"/>
            <a:ext cx="3834628" cy="3058116"/>
          </a:xfrm>
          <a:prstGeom prst="rect">
            <a:avLst/>
          </a:prstGeom>
          <a:solidFill>
            <a:srgbClr val="FFFFFF"/>
          </a:solidFill>
          <a:ln w="25400">
            <a:solidFill>
              <a:schemeClr val="tx1"/>
            </a:solidFill>
          </a:ln>
        </p:spPr>
      </p:pic>
      <p:sp>
        <p:nvSpPr>
          <p:cNvPr id="5" name="Slide Number Placeholder 4" hidden="1">
            <a:extLst>
              <a:ext uri="{FF2B5EF4-FFF2-40B4-BE49-F238E27FC236}">
                <a16:creationId xmlns:a16="http://schemas.microsoft.com/office/drawing/2014/main" id="{983AF4BF-FA5E-D98F-5F78-C4EC37045E66}"/>
              </a:ext>
            </a:extLst>
          </p:cNvPr>
          <p:cNvSpPr>
            <a:spLocks noGrp="1"/>
          </p:cNvSpPr>
          <p:nvPr>
            <p:ph type="sldNum" sz="quarter" idx="4294967295"/>
          </p:nvPr>
        </p:nvSpPr>
        <p:spPr>
          <a:xfrm>
            <a:off x="8072901" y="6400904"/>
            <a:ext cx="365760" cy="246888"/>
          </a:xfrm>
        </p:spPr>
        <p:txBody>
          <a:bodyPr/>
          <a:lstStyle/>
          <a:p>
            <a:pPr>
              <a:spcAft>
                <a:spcPts val="600"/>
              </a:spcAft>
            </a:pPr>
            <a:fld id="{8D0AFDD5-844D-364D-8AEC-50CF4D36D55D}" type="slidenum">
              <a:rPr lang="en-US" noProof="0" smtClean="0"/>
              <a:pPr>
                <a:spcAft>
                  <a:spcPts val="600"/>
                </a:spcAft>
              </a:pPr>
              <a:t>11</a:t>
            </a:fld>
            <a:endParaRPr lang="en-US" noProof="0"/>
          </a:p>
        </p:txBody>
      </p:sp>
    </p:spTree>
    <p:extLst>
      <p:ext uri="{BB962C8B-B14F-4D97-AF65-F5344CB8AC3E}">
        <p14:creationId xmlns:p14="http://schemas.microsoft.com/office/powerpoint/2010/main" val="2532490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2" name="Title 1">
            <a:extLst>
              <a:ext uri="{FF2B5EF4-FFF2-40B4-BE49-F238E27FC236}">
                <a16:creationId xmlns:a16="http://schemas.microsoft.com/office/drawing/2014/main" id="{085F012C-FAAD-463F-6936-71AD310D1AB7}"/>
              </a:ext>
            </a:extLst>
          </p:cNvPr>
          <p:cNvSpPr>
            <a:spLocks noGrp="1"/>
          </p:cNvSpPr>
          <p:nvPr>
            <p:ph type="title"/>
          </p:nvPr>
        </p:nvSpPr>
        <p:spPr>
          <a:xfrm>
            <a:off x="2164328" y="982876"/>
            <a:ext cx="5038344" cy="1709928"/>
          </a:xfrm>
        </p:spPr>
        <p:txBody>
          <a:bodyPr/>
          <a:lstStyle/>
          <a:p>
            <a:r>
              <a:rPr lang="en-US" sz="4400" dirty="0">
                <a:solidFill>
                  <a:schemeClr val="accent3">
                    <a:lumMod val="50000"/>
                  </a:schemeClr>
                </a:solidFill>
              </a:rPr>
              <a:t>Line plot</a:t>
            </a:r>
          </a:p>
        </p:txBody>
      </p:sp>
      <p:pic>
        <p:nvPicPr>
          <p:cNvPr id="12290" name="Picture 2">
            <a:extLst>
              <a:ext uri="{FF2B5EF4-FFF2-40B4-BE49-F238E27FC236}">
                <a16:creationId xmlns:a16="http://schemas.microsoft.com/office/drawing/2014/main" id="{C495BB09-5169-D791-9D8A-F8161BA3A0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60333" y="1296955"/>
            <a:ext cx="4400939" cy="4413380"/>
          </a:xfrm>
          <a:prstGeom prst="rect">
            <a:avLst/>
          </a:prstGeom>
          <a:noFill/>
          <a:extLst>
            <a:ext uri="{909E8E84-426E-40DD-AFC4-6F175D3DCCD1}">
              <a14:hiddenFill xmlns:a14="http://schemas.microsoft.com/office/drawing/2010/main">
                <a:solidFill>
                  <a:srgbClr val="FFFFFF"/>
                </a:solidFill>
              </a14:hiddenFill>
            </a:ext>
          </a:extLst>
        </p:spPr>
      </p:pic>
      <p:sp>
        <p:nvSpPr>
          <p:cNvPr id="12304" name="Content Placeholder 3">
            <a:extLst>
              <a:ext uri="{FF2B5EF4-FFF2-40B4-BE49-F238E27FC236}">
                <a16:creationId xmlns:a16="http://schemas.microsoft.com/office/drawing/2014/main" id="{BDF48F37-EE23-1708-AE9F-47D451FBF737}"/>
              </a:ext>
            </a:extLst>
          </p:cNvPr>
          <p:cNvSpPr>
            <a:spLocks noGrp="1"/>
          </p:cNvSpPr>
          <p:nvPr>
            <p:ph idx="1"/>
          </p:nvPr>
        </p:nvSpPr>
        <p:spPr>
          <a:xfrm>
            <a:off x="1324574" y="2363723"/>
            <a:ext cx="5010912" cy="2130552"/>
          </a:xfrm>
        </p:spPr>
        <p:txBody>
          <a:bodyPr/>
          <a:lstStyle/>
          <a:p>
            <a:pPr algn="l"/>
            <a:br>
              <a:rPr lang="en-US" b="1" i="0" dirty="0">
                <a:solidFill>
                  <a:srgbClr val="000000"/>
                </a:solidFill>
                <a:effectLst/>
                <a:latin typeface="Helvetica Neue"/>
              </a:rPr>
            </a:br>
            <a:r>
              <a:rPr lang="en-US" sz="2400" b="1" i="0" dirty="0">
                <a:solidFill>
                  <a:srgbClr val="000000"/>
                </a:solidFill>
                <a:effectLst/>
                <a:latin typeface="Helvetica Neue"/>
              </a:rPr>
              <a:t>From above stats </a:t>
            </a:r>
            <a:r>
              <a:rPr lang="en-US" sz="2400" b="1" i="0" dirty="0" err="1">
                <a:solidFill>
                  <a:srgbClr val="000000"/>
                </a:solidFill>
                <a:effectLst/>
                <a:latin typeface="Helvetica Neue"/>
              </a:rPr>
              <a:t>i</a:t>
            </a:r>
            <a:r>
              <a:rPr lang="en-US" sz="2400" b="1" i="0" dirty="0">
                <a:solidFill>
                  <a:srgbClr val="000000"/>
                </a:solidFill>
                <a:effectLst/>
                <a:latin typeface="Helvetica Neue"/>
              </a:rPr>
              <a:t> can conclude that very less people have normal blood pressure</a:t>
            </a:r>
          </a:p>
          <a:p>
            <a:pPr algn="l"/>
            <a:r>
              <a:rPr lang="en-US" sz="2400" b="1" i="0" dirty="0">
                <a:solidFill>
                  <a:srgbClr val="000000"/>
                </a:solidFill>
                <a:effectLst/>
                <a:latin typeface="Helvetica Neue"/>
              </a:rPr>
              <a:t>and most people high blood </a:t>
            </a:r>
            <a:r>
              <a:rPr lang="en-US" sz="2400" b="1" i="0" dirty="0" err="1">
                <a:solidFill>
                  <a:srgbClr val="000000"/>
                </a:solidFill>
                <a:effectLst/>
                <a:latin typeface="Helvetica Neue"/>
              </a:rPr>
              <a:t>presure</a:t>
            </a:r>
            <a:r>
              <a:rPr lang="en-US" sz="2400" b="1" i="0" dirty="0">
                <a:solidFill>
                  <a:srgbClr val="000000"/>
                </a:solidFill>
                <a:effectLst/>
                <a:latin typeface="Helvetica Neue"/>
              </a:rPr>
              <a:t> or low blood </a:t>
            </a:r>
            <a:r>
              <a:rPr lang="en-US" sz="2400" b="1" i="0" dirty="0" err="1">
                <a:solidFill>
                  <a:srgbClr val="000000"/>
                </a:solidFill>
                <a:effectLst/>
                <a:latin typeface="Helvetica Neue"/>
              </a:rPr>
              <a:t>presure</a:t>
            </a:r>
            <a:endParaRPr lang="en-US" sz="2400" b="1" i="0" dirty="0">
              <a:solidFill>
                <a:srgbClr val="000000"/>
              </a:solidFill>
              <a:effectLst/>
              <a:latin typeface="Helvetica Neue"/>
            </a:endParaRPr>
          </a:p>
          <a:p>
            <a:endParaRPr lang="en-US" dirty="0"/>
          </a:p>
        </p:txBody>
      </p:sp>
      <p:sp>
        <p:nvSpPr>
          <p:cNvPr id="13" name="Slide Number Placeholder 12">
            <a:extLst>
              <a:ext uri="{FF2B5EF4-FFF2-40B4-BE49-F238E27FC236}">
                <a16:creationId xmlns:a16="http://schemas.microsoft.com/office/drawing/2014/main" id="{59EAFA33-FF73-A501-301A-D13D602773C2}"/>
              </a:ext>
            </a:extLst>
          </p:cNvPr>
          <p:cNvSpPr>
            <a:spLocks noGrp="1"/>
          </p:cNvSpPr>
          <p:nvPr>
            <p:ph type="sldNum" sz="quarter" idx="12"/>
          </p:nvPr>
        </p:nvSpPr>
        <p:spPr>
          <a:xfrm>
            <a:off x="3962400" y="6400904"/>
            <a:ext cx="365760" cy="246888"/>
          </a:xfrm>
        </p:spPr>
        <p:txBody>
          <a:bodyPr anchor="ctr">
            <a:normAutofit/>
          </a:bodyPr>
          <a:lstStyle/>
          <a:p>
            <a:pPr>
              <a:spcAft>
                <a:spcPts val="600"/>
              </a:spcAft>
            </a:pPr>
            <a:fld id="{8D0AFDD5-844D-364D-8AEC-50CF4D36D55D}" type="slidenum">
              <a:rPr lang="en-US" noProof="0" smtClean="0"/>
              <a:pPr>
                <a:spcAft>
                  <a:spcPts val="600"/>
                </a:spcAft>
              </a:pPr>
              <a:t>12</a:t>
            </a:fld>
            <a:endParaRPr lang="en-US" noProof="0"/>
          </a:p>
        </p:txBody>
      </p:sp>
      <p:sp>
        <p:nvSpPr>
          <p:cNvPr id="15" name="Date Placeholder 14" hidden="1">
            <a:extLst>
              <a:ext uri="{FF2B5EF4-FFF2-40B4-BE49-F238E27FC236}">
                <a16:creationId xmlns:a16="http://schemas.microsoft.com/office/drawing/2014/main" id="{2DA416D7-9006-E6DF-B59A-3CBBEAA963C7}"/>
              </a:ext>
            </a:extLst>
          </p:cNvPr>
          <p:cNvSpPr>
            <a:spLocks noGrp="1"/>
          </p:cNvSpPr>
          <p:nvPr>
            <p:ph type="dt" sz="half" idx="4294967295"/>
          </p:nvPr>
        </p:nvSpPr>
        <p:spPr>
          <a:xfrm>
            <a:off x="11552238" y="6400800"/>
            <a:ext cx="639762" cy="247650"/>
          </a:xfrm>
        </p:spPr>
        <p:txBody>
          <a:bodyPr/>
          <a:lstStyle/>
          <a:p>
            <a:pPr>
              <a:spcAft>
                <a:spcPts val="600"/>
              </a:spcAft>
            </a:pPr>
            <a:r>
              <a:rPr lang="en-US" noProof="0"/>
              <a:t>20XX</a:t>
            </a:r>
          </a:p>
        </p:txBody>
      </p:sp>
    </p:spTree>
    <p:extLst>
      <p:ext uri="{BB962C8B-B14F-4D97-AF65-F5344CB8AC3E}">
        <p14:creationId xmlns:p14="http://schemas.microsoft.com/office/powerpoint/2010/main" val="3912355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2" name="Title 1">
            <a:extLst>
              <a:ext uri="{FF2B5EF4-FFF2-40B4-BE49-F238E27FC236}">
                <a16:creationId xmlns:a16="http://schemas.microsoft.com/office/drawing/2014/main" id="{80012F1F-CEB9-E213-924E-E1BC80AF5A8E}"/>
              </a:ext>
            </a:extLst>
          </p:cNvPr>
          <p:cNvSpPr>
            <a:spLocks noGrp="1"/>
          </p:cNvSpPr>
          <p:nvPr>
            <p:ph type="title"/>
          </p:nvPr>
        </p:nvSpPr>
        <p:spPr>
          <a:xfrm>
            <a:off x="1376173" y="2428200"/>
            <a:ext cx="5038344" cy="1709928"/>
          </a:xfrm>
        </p:spPr>
        <p:txBody>
          <a:bodyPr/>
          <a:lstStyle/>
          <a:p>
            <a:r>
              <a:rPr lang="en-US" sz="3600" b="1" i="0" dirty="0">
                <a:solidFill>
                  <a:srgbClr val="000000"/>
                </a:solidFill>
                <a:effectLst/>
                <a:latin typeface="Helvetica Neue"/>
              </a:rPr>
              <a:t>The graph is not normally distributed which means (40 to 50 age people are more)</a:t>
            </a:r>
            <a:br>
              <a:rPr lang="en-US" sz="3600" b="1" i="0" dirty="0">
                <a:solidFill>
                  <a:srgbClr val="000000"/>
                </a:solidFill>
                <a:effectLst/>
                <a:latin typeface="Helvetica Neue"/>
              </a:rPr>
            </a:br>
            <a:endParaRPr lang="en-US" sz="9600" dirty="0"/>
          </a:p>
        </p:txBody>
      </p:sp>
      <p:pic>
        <p:nvPicPr>
          <p:cNvPr id="9220" name="Picture 4">
            <a:extLst>
              <a:ext uri="{FF2B5EF4-FFF2-40B4-BE49-F238E27FC236}">
                <a16:creationId xmlns:a16="http://schemas.microsoft.com/office/drawing/2014/main" id="{F445B24A-3CFA-44AF-3125-A0063371AF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96656" y="1968246"/>
            <a:ext cx="3895344" cy="2921507"/>
          </a:xfrm>
          <a:prstGeom prst="rect">
            <a:avLst/>
          </a:prstGeom>
          <a:noFill/>
          <a:extLst>
            <a:ext uri="{909E8E84-426E-40DD-AFC4-6F175D3DCCD1}">
              <a14:hiddenFill xmlns:a14="http://schemas.microsoft.com/office/drawing/2010/main">
                <a:solidFill>
                  <a:srgbClr val="FFFFFF"/>
                </a:solidFill>
              </a14:hiddenFill>
            </a:ext>
          </a:extLst>
        </p:spPr>
      </p:pic>
      <p:sp>
        <p:nvSpPr>
          <p:cNvPr id="9234" name="Content Placeholder 3">
            <a:extLst>
              <a:ext uri="{FF2B5EF4-FFF2-40B4-BE49-F238E27FC236}">
                <a16:creationId xmlns:a16="http://schemas.microsoft.com/office/drawing/2014/main" id="{F35FE68A-6352-D59B-CAAA-2E3A6F71A2B5}"/>
              </a:ext>
            </a:extLst>
          </p:cNvPr>
          <p:cNvSpPr>
            <a:spLocks noGrp="1"/>
          </p:cNvSpPr>
          <p:nvPr>
            <p:ph idx="1"/>
          </p:nvPr>
        </p:nvSpPr>
        <p:spPr>
          <a:xfrm>
            <a:off x="1389889" y="827998"/>
            <a:ext cx="5010912" cy="2130552"/>
          </a:xfrm>
        </p:spPr>
        <p:txBody>
          <a:bodyPr/>
          <a:lstStyle/>
          <a:p>
            <a:r>
              <a:rPr lang="en-US" sz="4800" dirty="0"/>
              <a:t>Distribution plot</a:t>
            </a:r>
          </a:p>
        </p:txBody>
      </p:sp>
      <p:sp>
        <p:nvSpPr>
          <p:cNvPr id="13" name="Slide Number Placeholder 12">
            <a:extLst>
              <a:ext uri="{FF2B5EF4-FFF2-40B4-BE49-F238E27FC236}">
                <a16:creationId xmlns:a16="http://schemas.microsoft.com/office/drawing/2014/main" id="{0801833D-8838-B398-05A9-B428F5E5C502}"/>
              </a:ext>
            </a:extLst>
          </p:cNvPr>
          <p:cNvSpPr>
            <a:spLocks noGrp="1"/>
          </p:cNvSpPr>
          <p:nvPr>
            <p:ph type="sldNum" sz="quarter" idx="12"/>
          </p:nvPr>
        </p:nvSpPr>
        <p:spPr>
          <a:xfrm>
            <a:off x="3962400" y="6400904"/>
            <a:ext cx="365760" cy="246888"/>
          </a:xfrm>
        </p:spPr>
        <p:txBody>
          <a:bodyPr anchor="ctr">
            <a:normAutofit/>
          </a:bodyPr>
          <a:lstStyle/>
          <a:p>
            <a:pPr>
              <a:spcAft>
                <a:spcPts val="600"/>
              </a:spcAft>
            </a:pPr>
            <a:fld id="{8D0AFDD5-844D-364D-8AEC-50CF4D36D55D}" type="slidenum">
              <a:rPr lang="en-US" noProof="0" smtClean="0"/>
              <a:pPr>
                <a:spcAft>
                  <a:spcPts val="600"/>
                </a:spcAft>
              </a:pPr>
              <a:t>13</a:t>
            </a:fld>
            <a:endParaRPr lang="en-US" noProof="0"/>
          </a:p>
        </p:txBody>
      </p:sp>
      <p:sp>
        <p:nvSpPr>
          <p:cNvPr id="15" name="Date Placeholder 14" hidden="1">
            <a:extLst>
              <a:ext uri="{FF2B5EF4-FFF2-40B4-BE49-F238E27FC236}">
                <a16:creationId xmlns:a16="http://schemas.microsoft.com/office/drawing/2014/main" id="{8F35B04E-0D0F-E0CE-81B4-D055E0C85DF7}"/>
              </a:ext>
            </a:extLst>
          </p:cNvPr>
          <p:cNvSpPr>
            <a:spLocks noGrp="1"/>
          </p:cNvSpPr>
          <p:nvPr>
            <p:ph type="dt" sz="half" idx="4294967295"/>
          </p:nvPr>
        </p:nvSpPr>
        <p:spPr>
          <a:xfrm>
            <a:off x="11552238" y="6400800"/>
            <a:ext cx="639762" cy="247650"/>
          </a:xfrm>
        </p:spPr>
        <p:txBody>
          <a:bodyPr/>
          <a:lstStyle/>
          <a:p>
            <a:pPr>
              <a:spcAft>
                <a:spcPts val="600"/>
              </a:spcAft>
            </a:pPr>
            <a:r>
              <a:rPr lang="en-US" noProof="0"/>
              <a:t>20XX</a:t>
            </a:r>
          </a:p>
        </p:txBody>
      </p:sp>
      <p:sp>
        <p:nvSpPr>
          <p:cNvPr id="14" name="Footer Placeholder 13">
            <a:extLst>
              <a:ext uri="{FF2B5EF4-FFF2-40B4-BE49-F238E27FC236}">
                <a16:creationId xmlns:a16="http://schemas.microsoft.com/office/drawing/2014/main" id="{DBCE0E95-1C52-5913-5731-BDD9CBB85277}"/>
              </a:ext>
            </a:extLst>
          </p:cNvPr>
          <p:cNvSpPr>
            <a:spLocks noGrp="1"/>
          </p:cNvSpPr>
          <p:nvPr>
            <p:ph type="ftr" sz="quarter" idx="4294967295"/>
          </p:nvPr>
        </p:nvSpPr>
        <p:spPr>
          <a:xfrm>
            <a:off x="0" y="6400800"/>
            <a:ext cx="1463675" cy="247650"/>
          </a:xfrm>
        </p:spPr>
        <p:txBody>
          <a:bodyPr/>
          <a:lstStyle/>
          <a:p>
            <a:pPr>
              <a:spcAft>
                <a:spcPts val="600"/>
              </a:spcAft>
            </a:pPr>
            <a:r>
              <a:rPr lang="en-US" noProof="0"/>
              <a:t>Presentation title</a:t>
            </a:r>
          </a:p>
        </p:txBody>
      </p:sp>
    </p:spTree>
    <p:extLst>
      <p:ext uri="{BB962C8B-B14F-4D97-AF65-F5344CB8AC3E}">
        <p14:creationId xmlns:p14="http://schemas.microsoft.com/office/powerpoint/2010/main" val="4284727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3483864" y="2695053"/>
            <a:ext cx="4873752" cy="1709928"/>
          </a:xfrm>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C64B-7D81-F629-2E44-E9FEE5E91EAE}"/>
              </a:ext>
            </a:extLst>
          </p:cNvPr>
          <p:cNvSpPr>
            <a:spLocks noGrp="1"/>
          </p:cNvSpPr>
          <p:nvPr>
            <p:ph type="ctrTitle"/>
          </p:nvPr>
        </p:nvSpPr>
        <p:spPr>
          <a:xfrm>
            <a:off x="1112510" y="895739"/>
            <a:ext cx="4873752" cy="882676"/>
          </a:xfrm>
        </p:spPr>
        <p:txBody>
          <a:bodyPr/>
          <a:lstStyle/>
          <a:p>
            <a:r>
              <a:rPr lang="en-IN" dirty="0"/>
              <a:t>Abstract</a:t>
            </a:r>
          </a:p>
        </p:txBody>
      </p:sp>
      <p:sp>
        <p:nvSpPr>
          <p:cNvPr id="3" name="Subtitle 2">
            <a:extLst>
              <a:ext uri="{FF2B5EF4-FFF2-40B4-BE49-F238E27FC236}">
                <a16:creationId xmlns:a16="http://schemas.microsoft.com/office/drawing/2014/main" id="{C0655FA2-8231-B85B-FDB7-9B4EE89F59FB}"/>
              </a:ext>
            </a:extLst>
          </p:cNvPr>
          <p:cNvSpPr>
            <a:spLocks noGrp="1"/>
          </p:cNvSpPr>
          <p:nvPr>
            <p:ph type="subTitle" idx="1"/>
          </p:nvPr>
        </p:nvSpPr>
        <p:spPr>
          <a:xfrm>
            <a:off x="1014187" y="1836185"/>
            <a:ext cx="5935991" cy="3605348"/>
          </a:xfrm>
        </p:spPr>
        <p:txBody>
          <a:bodyPr/>
          <a:lstStyle/>
          <a:p>
            <a:pPr marL="285750" indent="-285750">
              <a:buFont typeface="Wingdings" panose="05000000000000000000" pitchFamily="2" charset="2"/>
              <a:buChar char="q"/>
            </a:pPr>
            <a:r>
              <a:rPr lang="en-US" sz="2000" kern="1200" dirty="0">
                <a:solidFill>
                  <a:srgbClr val="000000"/>
                </a:solidFill>
                <a:effectLst/>
                <a:latin typeface="Univers Condensed Light" panose="020B0306020202040204" pitchFamily="34" charset="0"/>
                <a:ea typeface="+mn-ea"/>
                <a:cs typeface="+mn-cs"/>
              </a:rPr>
              <a:t>In today’s era , the cases of heart disease are increasing at rapid rate . Blood pressure imbalance and high cholestero</a:t>
            </a:r>
            <a:r>
              <a:rPr lang="en-US" sz="2000" dirty="0">
                <a:solidFill>
                  <a:srgbClr val="000000"/>
                </a:solidFill>
                <a:latin typeface="Univers Condensed Light" panose="020B0306020202040204" pitchFamily="34" charset="0"/>
              </a:rPr>
              <a:t>l is a leading </a:t>
            </a:r>
            <a:r>
              <a:rPr lang="en-US" sz="2000" dirty="0" err="1">
                <a:solidFill>
                  <a:srgbClr val="000000"/>
                </a:solidFill>
                <a:latin typeface="Univers Condensed Light" panose="020B0306020202040204" pitchFamily="34" charset="0"/>
              </a:rPr>
              <a:t>causse</a:t>
            </a:r>
            <a:r>
              <a:rPr lang="en-US" sz="2000" dirty="0">
                <a:solidFill>
                  <a:srgbClr val="000000"/>
                </a:solidFill>
                <a:latin typeface="Univers Condensed Light" panose="020B0306020202040204" pitchFamily="34" charset="0"/>
              </a:rPr>
              <a:t> of heart disease </a:t>
            </a:r>
          </a:p>
          <a:p>
            <a:pPr marL="285750" indent="-285750">
              <a:buFont typeface="Wingdings" panose="05000000000000000000" pitchFamily="2" charset="2"/>
              <a:buChar char="q"/>
            </a:pPr>
            <a:r>
              <a:rPr lang="en-US" sz="2000" dirty="0">
                <a:solidFill>
                  <a:srgbClr val="000000"/>
                </a:solidFill>
                <a:latin typeface="Univers Condensed Light" panose="020B0306020202040204" pitchFamily="34" charset="0"/>
              </a:rPr>
              <a:t>We prepared a heart disease prediction system to predict  whether the patient is likely to be diagnosed with a heart disease or not using the medical history of the patient electronic data.</a:t>
            </a:r>
          </a:p>
          <a:p>
            <a:pPr marL="285750" indent="-285750">
              <a:buFont typeface="Wingdings" panose="05000000000000000000" pitchFamily="2" charset="2"/>
              <a:buChar char="q"/>
            </a:pPr>
            <a:r>
              <a:rPr lang="en-US" sz="2000" dirty="0">
                <a:solidFill>
                  <a:srgbClr val="000000"/>
                </a:solidFill>
                <a:latin typeface="Univers Condensed Light" panose="020B0306020202040204" pitchFamily="34" charset="0"/>
              </a:rPr>
              <a:t>We are going to use different </a:t>
            </a:r>
            <a:r>
              <a:rPr lang="en-US" sz="2000" dirty="0" err="1">
                <a:solidFill>
                  <a:srgbClr val="000000"/>
                </a:solidFill>
                <a:latin typeface="Univers Condensed Light" panose="020B0306020202040204" pitchFamily="34" charset="0"/>
              </a:rPr>
              <a:t>maching</a:t>
            </a:r>
            <a:r>
              <a:rPr lang="en-US" sz="2000" dirty="0">
                <a:solidFill>
                  <a:srgbClr val="000000"/>
                </a:solidFill>
                <a:latin typeface="Univers Condensed Light" panose="020B0306020202040204" pitchFamily="34" charset="0"/>
              </a:rPr>
              <a:t> </a:t>
            </a:r>
            <a:r>
              <a:rPr lang="en-US" sz="2000" dirty="0" err="1">
                <a:solidFill>
                  <a:srgbClr val="000000"/>
                </a:solidFill>
                <a:latin typeface="Univers Condensed Light" panose="020B0306020202040204" pitchFamily="34" charset="0"/>
              </a:rPr>
              <a:t>learing</a:t>
            </a:r>
            <a:r>
              <a:rPr lang="en-US" sz="2000" dirty="0">
                <a:solidFill>
                  <a:srgbClr val="000000"/>
                </a:solidFill>
                <a:latin typeface="Univers Condensed Light" panose="020B0306020202040204" pitchFamily="34" charset="0"/>
              </a:rPr>
              <a:t> algorithm like  logistic regression, Random Forest (RF) and KNN to predict and classify the patient with heart disease.</a:t>
            </a:r>
          </a:p>
          <a:p>
            <a:pPr marL="285750" indent="-285750">
              <a:buFont typeface="Wingdings" panose="05000000000000000000" pitchFamily="2" charset="2"/>
              <a:buChar char="q"/>
            </a:pPr>
            <a:endParaRPr lang="en-IN" dirty="0"/>
          </a:p>
        </p:txBody>
      </p:sp>
      <p:pic>
        <p:nvPicPr>
          <p:cNvPr id="6" name="Picture Placeholder 5">
            <a:extLst>
              <a:ext uri="{FF2B5EF4-FFF2-40B4-BE49-F238E27FC236}">
                <a16:creationId xmlns:a16="http://schemas.microsoft.com/office/drawing/2014/main" id="{7B00FD09-191C-9F65-C624-729D1A431A3D}"/>
              </a:ext>
            </a:extLst>
          </p:cNvPr>
          <p:cNvPicPr>
            <a:picLocks noGrp="1" noChangeAspect="1"/>
          </p:cNvPicPr>
          <p:nvPr>
            <p:ph type="pic" sz="quarter" idx="10"/>
          </p:nvPr>
        </p:nvPicPr>
        <p:blipFill>
          <a:blip r:embed="rId2"/>
          <a:srcRect l="22369" r="22369"/>
          <a:stretch/>
        </p:blipFill>
        <p:spPr>
          <a:xfrm>
            <a:off x="7134225" y="1187450"/>
            <a:ext cx="3944938" cy="4038600"/>
          </a:xfrm>
        </p:spPr>
      </p:pic>
    </p:spTree>
    <p:extLst>
      <p:ext uri="{BB962C8B-B14F-4D97-AF65-F5344CB8AC3E}">
        <p14:creationId xmlns:p14="http://schemas.microsoft.com/office/powerpoint/2010/main" val="3591568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ctrTitle"/>
          </p:nvPr>
        </p:nvSpPr>
        <p:spPr>
          <a:xfrm>
            <a:off x="1307333" y="1095600"/>
            <a:ext cx="4873752" cy="981208"/>
          </a:xfrm>
        </p:spPr>
        <p:txBody>
          <a:bodyPr anchor="t">
            <a:normAutofit fontScale="90000"/>
          </a:bodyPr>
          <a:lstStyle/>
          <a:p>
            <a:r>
              <a:rPr lang="en-US" sz="5600" dirty="0"/>
              <a:t>Introduction</a:t>
            </a:r>
            <a:br>
              <a:rPr lang="en-US" sz="5600" dirty="0"/>
            </a:br>
            <a:endParaRPr lang="en-US" sz="5600"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type="subTitle" idx="1"/>
          </p:nvPr>
        </p:nvSpPr>
        <p:spPr>
          <a:xfrm>
            <a:off x="1372463" y="2480262"/>
            <a:ext cx="4376056" cy="2194374"/>
          </a:xfrm>
        </p:spPr>
        <p:txBody>
          <a:bodyPr>
            <a:normAutofit/>
          </a:bodyPr>
          <a:lstStyle/>
          <a:p>
            <a:pPr>
              <a:lnSpc>
                <a:spcPct val="90000"/>
              </a:lnSpc>
            </a:pPr>
            <a:r>
              <a:rPr lang="en-US" sz="1800" dirty="0"/>
              <a:t>Heart </a:t>
            </a:r>
            <a:r>
              <a:rPr lang="en-US" sz="1800" dirty="0" err="1"/>
              <a:t>diseaseis</a:t>
            </a:r>
            <a:r>
              <a:rPr lang="en-US" sz="1800" dirty="0"/>
              <a:t> a leading cause of death worldwide, and there is a need for accurate prediction models to identify individuals at high risk of </a:t>
            </a:r>
            <a:r>
              <a:rPr lang="en-US" sz="1900" dirty="0"/>
              <a:t>developing</a:t>
            </a:r>
            <a:r>
              <a:rPr lang="en-US" sz="2000" dirty="0"/>
              <a:t> </a:t>
            </a:r>
            <a:r>
              <a:rPr lang="en-US" sz="1800" dirty="0"/>
              <a:t>heart disease. Machine learning algorithms have been shown to be effective in predicting heart disease risk, and Python provides a powerful platform for building and training these models.</a:t>
            </a:r>
            <a:endParaRPr lang="en-US" dirty="0"/>
          </a:p>
        </p:txBody>
      </p:sp>
      <p:pic>
        <p:nvPicPr>
          <p:cNvPr id="10242" name="Picture 2" descr="At ASP Cares, we understand the high degree of complexity often associated with medications used to treat Cardiovascular Disease.  #cardiovasculardisease #heartdisease #specialtypharmacy #pharmacy #healthcare #health #heart">
            <a:extLst>
              <a:ext uri="{FF2B5EF4-FFF2-40B4-BE49-F238E27FC236}">
                <a16:creationId xmlns:a16="http://schemas.microsoft.com/office/drawing/2014/main" id="{DDABE4C3-BE9B-8D8C-0F1B-CA10006A8078}"/>
              </a:ext>
            </a:extLst>
          </p:cNvPr>
          <p:cNvPicPr>
            <a:picLocks noGrp="1" noChangeAspect="1" noChangeArrowheads="1"/>
          </p:cNvPicPr>
          <p:nvPr>
            <p:ph type="pic" sz="quarter" idx="10"/>
          </p:nvPr>
        </p:nvPicPr>
        <p:blipFill rotWithShape="1">
          <a:blip r:embed="rId2">
            <a:extLst>
              <a:ext uri="{28A0092B-C50C-407E-A947-70E740481C1C}">
                <a14:useLocalDpi xmlns:a14="http://schemas.microsoft.com/office/drawing/2010/main" val="0"/>
              </a:ext>
            </a:extLst>
          </a:blip>
          <a:srcRect l="20318" r="16839" b="-1"/>
          <a:stretch/>
        </p:blipFill>
        <p:spPr bwMode="auto">
          <a:xfrm>
            <a:off x="6443482" y="812292"/>
            <a:ext cx="4636008" cy="4928616"/>
          </a:xfrm>
          <a:prstGeom prst="rect">
            <a:avLst/>
          </a:prstGeom>
          <a:noFill/>
        </p:spPr>
      </p:pic>
      <p:sp>
        <p:nvSpPr>
          <p:cNvPr id="7" name="Slide Number Placeholder 6" hidden="1">
            <a:extLst>
              <a:ext uri="{FF2B5EF4-FFF2-40B4-BE49-F238E27FC236}">
                <a16:creationId xmlns:a16="http://schemas.microsoft.com/office/drawing/2014/main" id="{AA825C49-A1AB-D377-2071-D29B1E667AA9}"/>
              </a:ext>
            </a:extLst>
          </p:cNvPr>
          <p:cNvSpPr>
            <a:spLocks noGrp="1"/>
          </p:cNvSpPr>
          <p:nvPr>
            <p:ph type="sldNum" sz="quarter" idx="4294967295"/>
          </p:nvPr>
        </p:nvSpPr>
        <p:spPr>
          <a:xfrm>
            <a:off x="3962400" y="6400904"/>
            <a:ext cx="365760" cy="246888"/>
          </a:xfrm>
        </p:spPr>
        <p:txBody>
          <a:bodyPr/>
          <a:lstStyle/>
          <a:p>
            <a:pPr>
              <a:spcAft>
                <a:spcPts val="600"/>
              </a:spcAft>
            </a:pPr>
            <a:fld id="{8D0AFDD5-844D-364D-8AEC-50CF4D36D55D}" type="slidenum">
              <a:rPr lang="en-US" smtClean="0"/>
              <a:pPr>
                <a:spcAft>
                  <a:spcPts val="600"/>
                </a:spcAft>
              </a:pPr>
              <a:t>3</a:t>
            </a:fld>
            <a:endParaRPr lang="en-US"/>
          </a:p>
        </p:txBody>
      </p:sp>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446FE-059F-58C8-823F-8AF98D4DF84D}"/>
            </a:ext>
          </a:extLst>
        </p:cNvPr>
        <p:cNvGrpSpPr/>
        <p:nvPr/>
      </p:nvGrpSpPr>
      <p:grpSpPr>
        <a:xfrm>
          <a:off x="0" y="0"/>
          <a:ext cx="0" cy="0"/>
          <a:chOff x="0" y="0"/>
          <a:chExt cx="0" cy="0"/>
        </a:xfrm>
      </p:grpSpPr>
      <p:sp>
        <p:nvSpPr>
          <p:cNvPr id="23" name="Title 22">
            <a:extLst>
              <a:ext uri="{FF2B5EF4-FFF2-40B4-BE49-F238E27FC236}">
                <a16:creationId xmlns:a16="http://schemas.microsoft.com/office/drawing/2014/main" id="{CAEF80D9-3CFB-5A02-AC97-97F5FF24B895}"/>
              </a:ext>
            </a:extLst>
          </p:cNvPr>
          <p:cNvSpPr>
            <a:spLocks noGrp="1"/>
          </p:cNvSpPr>
          <p:nvPr>
            <p:ph type="ctrTitle"/>
          </p:nvPr>
        </p:nvSpPr>
        <p:spPr>
          <a:xfrm>
            <a:off x="1463040" y="2240280"/>
            <a:ext cx="4873752" cy="1709928"/>
          </a:xfrm>
        </p:spPr>
        <p:txBody>
          <a:bodyPr vert="horz" lIns="91440" tIns="45720" rIns="91440" bIns="45720" rtlCol="0" anchor="b">
            <a:normAutofit/>
          </a:bodyPr>
          <a:lstStyle/>
          <a:p>
            <a:r>
              <a:rPr lang="en-US" kern="1200">
                <a:latin typeface="+mj-lt"/>
                <a:ea typeface="+mj-ea"/>
                <a:cs typeface="+mj-cs"/>
              </a:rPr>
              <a:t>Flowchart</a:t>
            </a:r>
          </a:p>
        </p:txBody>
      </p:sp>
      <p:pic>
        <p:nvPicPr>
          <p:cNvPr id="13" name="Picture 12" descr="A diagram of a process&#10;&#10;Description automatically generated">
            <a:extLst>
              <a:ext uri="{FF2B5EF4-FFF2-40B4-BE49-F238E27FC236}">
                <a16:creationId xmlns:a16="http://schemas.microsoft.com/office/drawing/2014/main" id="{B346E084-6D18-CFF7-94E5-A450A35C6F3D}"/>
              </a:ext>
            </a:extLst>
          </p:cNvPr>
          <p:cNvPicPr>
            <a:picLocks noChangeAspect="1"/>
          </p:cNvPicPr>
          <p:nvPr/>
        </p:nvPicPr>
        <p:blipFill>
          <a:blip r:embed="rId2"/>
          <a:stretch>
            <a:fillRect/>
          </a:stretch>
        </p:blipFill>
        <p:spPr>
          <a:xfrm>
            <a:off x="5710336" y="801465"/>
            <a:ext cx="5371072" cy="4936862"/>
          </a:xfrm>
          <a:prstGeom prst="rect">
            <a:avLst/>
          </a:prstGeom>
          <a:noFill/>
          <a:ln w="25400">
            <a:solidFill>
              <a:schemeClr val="tx1"/>
            </a:solidFill>
          </a:ln>
        </p:spPr>
      </p:pic>
    </p:spTree>
    <p:extLst>
      <p:ext uri="{BB962C8B-B14F-4D97-AF65-F5344CB8AC3E}">
        <p14:creationId xmlns:p14="http://schemas.microsoft.com/office/powerpoint/2010/main" val="4274973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6A3C2B-74C4-B06E-0E04-7EEF2CF3B282}"/>
              </a:ext>
            </a:extLst>
          </p:cNvPr>
          <p:cNvSpPr>
            <a:spLocks noGrp="1"/>
          </p:cNvSpPr>
          <p:nvPr>
            <p:ph type="sldNum" sz="quarter" idx="12"/>
          </p:nvPr>
        </p:nvSpPr>
        <p:spPr/>
        <p:txBody>
          <a:bodyPr/>
          <a:lstStyle/>
          <a:p>
            <a:fld id="{8D0AFDD5-844D-364D-8AEC-50CF4D36D55D}" type="slidenum">
              <a:rPr lang="en-US" noProof="0" smtClean="0"/>
              <a:t>5</a:t>
            </a:fld>
            <a:endParaRPr lang="en-US" noProof="0" dirty="0"/>
          </a:p>
        </p:txBody>
      </p:sp>
      <p:sp>
        <p:nvSpPr>
          <p:cNvPr id="5" name="Footer Placeholder 4">
            <a:extLst>
              <a:ext uri="{FF2B5EF4-FFF2-40B4-BE49-F238E27FC236}">
                <a16:creationId xmlns:a16="http://schemas.microsoft.com/office/drawing/2014/main" id="{08668838-70F1-72BA-B2FE-40E44550802B}"/>
              </a:ext>
            </a:extLst>
          </p:cNvPr>
          <p:cNvSpPr>
            <a:spLocks noGrp="1"/>
          </p:cNvSpPr>
          <p:nvPr>
            <p:ph type="ftr" sz="quarter" idx="11"/>
          </p:nvPr>
        </p:nvSpPr>
        <p:spPr/>
        <p:txBody>
          <a:bodyPr/>
          <a:lstStyle/>
          <a:p>
            <a:r>
              <a:rPr lang="en-US" noProof="0" dirty="0"/>
              <a:t>Presentation title</a:t>
            </a:r>
          </a:p>
        </p:txBody>
      </p:sp>
      <p:sp>
        <p:nvSpPr>
          <p:cNvPr id="6" name="Date Placeholder 5">
            <a:extLst>
              <a:ext uri="{FF2B5EF4-FFF2-40B4-BE49-F238E27FC236}">
                <a16:creationId xmlns:a16="http://schemas.microsoft.com/office/drawing/2014/main" id="{0D0D4D99-913C-8F58-672A-73465FF85D56}"/>
              </a:ext>
            </a:extLst>
          </p:cNvPr>
          <p:cNvSpPr>
            <a:spLocks noGrp="1"/>
          </p:cNvSpPr>
          <p:nvPr>
            <p:ph type="dt" sz="half" idx="10"/>
          </p:nvPr>
        </p:nvSpPr>
        <p:spPr/>
        <p:txBody>
          <a:bodyPr/>
          <a:lstStyle/>
          <a:p>
            <a:r>
              <a:rPr lang="en-US" noProof="0" dirty="0"/>
              <a:t>20XX</a:t>
            </a:r>
          </a:p>
        </p:txBody>
      </p:sp>
      <p:sp>
        <p:nvSpPr>
          <p:cNvPr id="7" name="Title 1">
            <a:extLst>
              <a:ext uri="{FF2B5EF4-FFF2-40B4-BE49-F238E27FC236}">
                <a16:creationId xmlns:a16="http://schemas.microsoft.com/office/drawing/2014/main" id="{0CEF6336-FA98-022C-ABC1-25FE83E5C263}"/>
              </a:ext>
            </a:extLst>
          </p:cNvPr>
          <p:cNvSpPr>
            <a:spLocks noGrp="1"/>
          </p:cNvSpPr>
          <p:nvPr>
            <p:ph type="title"/>
          </p:nvPr>
        </p:nvSpPr>
        <p:spPr>
          <a:xfrm>
            <a:off x="676403" y="-169190"/>
            <a:ext cx="9912350" cy="1014412"/>
          </a:xfrm>
        </p:spPr>
        <p:txBody>
          <a:bodyPr/>
          <a:lstStyle/>
          <a:p>
            <a:r>
              <a:rPr lang="en-US" dirty="0">
                <a:latin typeface="Algerian" panose="04020705040A02060702" pitchFamily="82" charset="0"/>
              </a:rPr>
              <a:t>Libraries used</a:t>
            </a:r>
          </a:p>
        </p:txBody>
      </p:sp>
      <p:pic>
        <p:nvPicPr>
          <p:cNvPr id="8" name="Picture 2" descr="I will be writing about all the basic stuff you need to know about Numpysuch as what is Numpy, why we use Numpy, why Numpyis more useful than lists in Python, getting started with Numpy etc. #machinelearning #numpy #python #programming #datascience">
            <a:extLst>
              <a:ext uri="{FF2B5EF4-FFF2-40B4-BE49-F238E27FC236}">
                <a16:creationId xmlns:a16="http://schemas.microsoft.com/office/drawing/2014/main" id="{D523163C-DB1C-79A0-2F00-B241363B41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6424"/>
          <a:stretch/>
        </p:blipFill>
        <p:spPr bwMode="auto">
          <a:xfrm>
            <a:off x="231649" y="1036638"/>
            <a:ext cx="1049510" cy="1088298"/>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7">
            <a:extLst>
              <a:ext uri="{FF2B5EF4-FFF2-40B4-BE49-F238E27FC236}">
                <a16:creationId xmlns:a16="http://schemas.microsoft.com/office/drawing/2014/main" id="{B38BA291-1B0C-4233-D4DA-FE105D271B6D}"/>
              </a:ext>
            </a:extLst>
          </p:cNvPr>
          <p:cNvSpPr txBox="1">
            <a:spLocks/>
          </p:cNvSpPr>
          <p:nvPr/>
        </p:nvSpPr>
        <p:spPr>
          <a:xfrm>
            <a:off x="210405" y="2316352"/>
            <a:ext cx="1947672" cy="630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solidFill>
                  <a:schemeClr val="tx2"/>
                </a:solidFill>
                <a:latin typeface="Bell MT" panose="02020503060305020303" pitchFamily="18" charset="0"/>
              </a:rPr>
              <a:t>Numpy</a:t>
            </a:r>
            <a:endParaRPr lang="en-US" sz="2000" dirty="0">
              <a:solidFill>
                <a:schemeClr val="tx2"/>
              </a:solidFill>
              <a:latin typeface="Bell MT" panose="02020503060305020303" pitchFamily="18" charset="0"/>
            </a:endParaRPr>
          </a:p>
          <a:p>
            <a:endParaRPr lang="en-US" dirty="0">
              <a:solidFill>
                <a:schemeClr val="tx2"/>
              </a:solidFill>
            </a:endParaRPr>
          </a:p>
          <a:p>
            <a:endParaRPr lang="en-US" dirty="0">
              <a:solidFill>
                <a:schemeClr val="tx2"/>
              </a:solidFill>
            </a:endParaRPr>
          </a:p>
        </p:txBody>
      </p:sp>
      <p:pic>
        <p:nvPicPr>
          <p:cNvPr id="3074" name="Picture 2" descr="This contains an image of: Download Python Logo Clipart Easy - Pandas Python Logo - Png Download (#3678882) - PinClipart">
            <a:extLst>
              <a:ext uri="{FF2B5EF4-FFF2-40B4-BE49-F238E27FC236}">
                <a16:creationId xmlns:a16="http://schemas.microsoft.com/office/drawing/2014/main" id="{918CD411-172E-0CF7-BB4E-634B7277EE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802" r="3767"/>
          <a:stretch/>
        </p:blipFill>
        <p:spPr bwMode="auto">
          <a:xfrm>
            <a:off x="2790582" y="854164"/>
            <a:ext cx="777586" cy="139145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8">
            <a:extLst>
              <a:ext uri="{FF2B5EF4-FFF2-40B4-BE49-F238E27FC236}">
                <a16:creationId xmlns:a16="http://schemas.microsoft.com/office/drawing/2014/main" id="{4D1FF616-AD8E-AF2E-90E3-0DEC9EAAED0D}"/>
              </a:ext>
            </a:extLst>
          </p:cNvPr>
          <p:cNvSpPr txBox="1">
            <a:spLocks/>
          </p:cNvSpPr>
          <p:nvPr/>
        </p:nvSpPr>
        <p:spPr>
          <a:xfrm>
            <a:off x="2503107" y="2229878"/>
            <a:ext cx="1947672" cy="630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Panda</a:t>
            </a:r>
          </a:p>
        </p:txBody>
      </p:sp>
      <p:pic>
        <p:nvPicPr>
          <p:cNvPr id="3078" name="Picture 6" descr="GitHub - mwaskom/seaborn: Statistical data visualization in Python">
            <a:extLst>
              <a:ext uri="{FF2B5EF4-FFF2-40B4-BE49-F238E27FC236}">
                <a16:creationId xmlns:a16="http://schemas.microsoft.com/office/drawing/2014/main" id="{51CEFC90-2991-9A09-897F-5EA89E3C26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4254"/>
          <a:stretch/>
        </p:blipFill>
        <p:spPr bwMode="auto">
          <a:xfrm>
            <a:off x="4924751" y="855249"/>
            <a:ext cx="822443" cy="1049016"/>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9">
            <a:extLst>
              <a:ext uri="{FF2B5EF4-FFF2-40B4-BE49-F238E27FC236}">
                <a16:creationId xmlns:a16="http://schemas.microsoft.com/office/drawing/2014/main" id="{5D1EE7E3-01C8-78B0-3DB4-DB0460639308}"/>
              </a:ext>
            </a:extLst>
          </p:cNvPr>
          <p:cNvSpPr txBox="1">
            <a:spLocks/>
          </p:cNvSpPr>
          <p:nvPr/>
        </p:nvSpPr>
        <p:spPr>
          <a:xfrm>
            <a:off x="4658742" y="2098406"/>
            <a:ext cx="1947672" cy="630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seaborn</a:t>
            </a:r>
          </a:p>
        </p:txBody>
      </p:sp>
      <p:pic>
        <p:nvPicPr>
          <p:cNvPr id="3080" name="Picture 8" descr="Pyplot tutorial — Matplotlib 3.7.1 documentation">
            <a:extLst>
              <a:ext uri="{FF2B5EF4-FFF2-40B4-BE49-F238E27FC236}">
                <a16:creationId xmlns:a16="http://schemas.microsoft.com/office/drawing/2014/main" id="{BA970EB3-CD26-DD21-950A-C0B6CBC211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9494" y="1019982"/>
            <a:ext cx="1736995" cy="416274"/>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0">
            <a:extLst>
              <a:ext uri="{FF2B5EF4-FFF2-40B4-BE49-F238E27FC236}">
                <a16:creationId xmlns:a16="http://schemas.microsoft.com/office/drawing/2014/main" id="{06FCE59D-E32D-08EE-4643-23C2718267B0}"/>
              </a:ext>
            </a:extLst>
          </p:cNvPr>
          <p:cNvSpPr txBox="1">
            <a:spLocks/>
          </p:cNvSpPr>
          <p:nvPr/>
        </p:nvSpPr>
        <p:spPr>
          <a:xfrm>
            <a:off x="7257321" y="2111340"/>
            <a:ext cx="1947672" cy="630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a:solidFill>
                  <a:schemeClr val="tx2"/>
                </a:solidFill>
              </a:rPr>
              <a:t>Matplotlib.pyplot</a:t>
            </a:r>
            <a:endParaRPr lang="en-US" sz="2400" dirty="0">
              <a:solidFill>
                <a:schemeClr val="tx2"/>
              </a:solidFill>
            </a:endParaRPr>
          </a:p>
          <a:p>
            <a:endParaRPr lang="en-US" dirty="0"/>
          </a:p>
        </p:txBody>
      </p:sp>
      <p:pic>
        <p:nvPicPr>
          <p:cNvPr id="3082" name="Picture 10">
            <a:extLst>
              <a:ext uri="{FF2B5EF4-FFF2-40B4-BE49-F238E27FC236}">
                <a16:creationId xmlns:a16="http://schemas.microsoft.com/office/drawing/2014/main" id="{C055DE79-1B30-1144-E214-2F0403B6BC6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1120" t="31932" r="21846" b="28526"/>
          <a:stretch/>
        </p:blipFill>
        <p:spPr bwMode="auto">
          <a:xfrm>
            <a:off x="10658509" y="585756"/>
            <a:ext cx="1113305" cy="1139954"/>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1">
            <a:extLst>
              <a:ext uri="{FF2B5EF4-FFF2-40B4-BE49-F238E27FC236}">
                <a16:creationId xmlns:a16="http://schemas.microsoft.com/office/drawing/2014/main" id="{CD731988-1907-8F49-5514-247A16CD348F}"/>
              </a:ext>
            </a:extLst>
          </p:cNvPr>
          <p:cNvSpPr txBox="1">
            <a:spLocks/>
          </p:cNvSpPr>
          <p:nvPr/>
        </p:nvSpPr>
        <p:spPr>
          <a:xfrm>
            <a:off x="10156435" y="2124936"/>
            <a:ext cx="1947672" cy="630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a:solidFill>
                  <a:schemeClr val="tx2"/>
                </a:solidFill>
                <a:latin typeface="Bell MT" panose="02020503060305020303" pitchFamily="18" charset="0"/>
              </a:rPr>
              <a:t>Sklearn</a:t>
            </a:r>
            <a:r>
              <a:rPr lang="en-US" sz="2000" dirty="0" err="1">
                <a:solidFill>
                  <a:schemeClr val="tx2"/>
                </a:solidFill>
                <a:latin typeface="Bell MT" panose="02020503060305020303" pitchFamily="18" charset="0"/>
              </a:rPr>
              <a:t>.svm</a:t>
            </a:r>
            <a:endParaRPr lang="en-US" sz="2000" dirty="0">
              <a:solidFill>
                <a:schemeClr val="tx2"/>
              </a:solidFill>
              <a:latin typeface="Bell MT" panose="02020503060305020303" pitchFamily="18" charset="0"/>
            </a:endParaRPr>
          </a:p>
          <a:p>
            <a:endParaRPr lang="en-US" dirty="0">
              <a:solidFill>
                <a:schemeClr val="tx2"/>
              </a:solidFill>
            </a:endParaRPr>
          </a:p>
        </p:txBody>
      </p:sp>
      <p:sp>
        <p:nvSpPr>
          <p:cNvPr id="16" name="TextBox 15">
            <a:extLst>
              <a:ext uri="{FF2B5EF4-FFF2-40B4-BE49-F238E27FC236}">
                <a16:creationId xmlns:a16="http://schemas.microsoft.com/office/drawing/2014/main" id="{1DB28727-013A-1B57-6EBC-580FBFBAB393}"/>
              </a:ext>
            </a:extLst>
          </p:cNvPr>
          <p:cNvSpPr txBox="1"/>
          <p:nvPr/>
        </p:nvSpPr>
        <p:spPr>
          <a:xfrm>
            <a:off x="3764747" y="3133962"/>
            <a:ext cx="6125546" cy="2862322"/>
          </a:xfrm>
          <a:prstGeom prst="rect">
            <a:avLst/>
          </a:prstGeom>
          <a:noFill/>
        </p:spPr>
        <p:txBody>
          <a:bodyPr wrap="square">
            <a:spAutoFit/>
          </a:bodyPr>
          <a:lstStyle/>
          <a:p>
            <a:pPr algn="just"/>
            <a:r>
              <a:rPr lang="en-US" sz="3600" dirty="0" err="1">
                <a:solidFill>
                  <a:schemeClr val="tx2"/>
                </a:solidFill>
                <a:latin typeface="Bell MT" panose="02020503060305020303" pitchFamily="18" charset="0"/>
              </a:rPr>
              <a:t>Sklearn.linear_model</a:t>
            </a:r>
            <a:endParaRPr lang="en-US" sz="3600" dirty="0">
              <a:solidFill>
                <a:schemeClr val="tx2"/>
              </a:solidFill>
              <a:latin typeface="Bell MT" panose="02020503060305020303" pitchFamily="18" charset="0"/>
            </a:endParaRPr>
          </a:p>
          <a:p>
            <a:pPr algn="just"/>
            <a:r>
              <a:rPr lang="en-US" sz="3600" dirty="0" err="1">
                <a:solidFill>
                  <a:schemeClr val="tx2"/>
                </a:solidFill>
                <a:latin typeface="Bell MT" panose="02020503060305020303" pitchFamily="18" charset="0"/>
              </a:rPr>
              <a:t>Sklearn.neighbors</a:t>
            </a:r>
            <a:endParaRPr lang="en-US" sz="3600" dirty="0">
              <a:solidFill>
                <a:schemeClr val="tx2"/>
              </a:solidFill>
              <a:latin typeface="Bell MT" panose="02020503060305020303" pitchFamily="18" charset="0"/>
            </a:endParaRPr>
          </a:p>
          <a:p>
            <a:pPr algn="just"/>
            <a:r>
              <a:rPr lang="en-US" sz="3600" dirty="0" err="1">
                <a:solidFill>
                  <a:schemeClr val="tx2"/>
                </a:solidFill>
                <a:latin typeface="Bell MT" panose="02020503060305020303" pitchFamily="18" charset="0"/>
              </a:rPr>
              <a:t>Sklearn.ensemble</a:t>
            </a:r>
            <a:endParaRPr lang="en-US" sz="3600" dirty="0">
              <a:solidFill>
                <a:schemeClr val="tx2"/>
              </a:solidFill>
              <a:latin typeface="Bell MT" panose="02020503060305020303" pitchFamily="18" charset="0"/>
            </a:endParaRPr>
          </a:p>
          <a:p>
            <a:pPr algn="just"/>
            <a:r>
              <a:rPr lang="en-US" sz="3600" dirty="0" err="1">
                <a:solidFill>
                  <a:schemeClr val="tx2"/>
                </a:solidFill>
                <a:latin typeface="Bell MT" panose="02020503060305020303" pitchFamily="18" charset="0"/>
              </a:rPr>
              <a:t>Sklearn.metrics</a:t>
            </a:r>
            <a:endParaRPr lang="en-US" sz="3600" dirty="0">
              <a:solidFill>
                <a:schemeClr val="tx2"/>
              </a:solidFill>
              <a:latin typeface="Bell MT" panose="02020503060305020303" pitchFamily="18" charset="0"/>
            </a:endParaRPr>
          </a:p>
          <a:p>
            <a:pPr algn="just"/>
            <a:r>
              <a:rPr lang="en-US" sz="3600" dirty="0" err="1">
                <a:solidFill>
                  <a:schemeClr val="tx2"/>
                </a:solidFill>
                <a:latin typeface="Bell MT" panose="02020503060305020303" pitchFamily="18" charset="0"/>
              </a:rPr>
              <a:t>Plotly.express</a:t>
            </a:r>
            <a:endParaRPr lang="en-US" sz="3600" dirty="0">
              <a:solidFill>
                <a:schemeClr val="tx2"/>
              </a:solidFill>
              <a:latin typeface="Bell MT" panose="02020503060305020303" pitchFamily="18" charset="0"/>
            </a:endParaRPr>
          </a:p>
        </p:txBody>
      </p:sp>
    </p:spTree>
    <p:extLst>
      <p:ext uri="{BB962C8B-B14F-4D97-AF65-F5344CB8AC3E}">
        <p14:creationId xmlns:p14="http://schemas.microsoft.com/office/powerpoint/2010/main" val="1395985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1F265E3-738A-6E60-47A3-B5F6FBAD2680}"/>
              </a:ext>
            </a:extLst>
          </p:cNvPr>
          <p:cNvSpPr>
            <a:spLocks noGrp="1"/>
          </p:cNvSpPr>
          <p:nvPr>
            <p:ph type="ctrTitle"/>
          </p:nvPr>
        </p:nvSpPr>
        <p:spPr>
          <a:xfrm>
            <a:off x="867746" y="1129004"/>
            <a:ext cx="10245013" cy="4737327"/>
          </a:xfrm>
        </p:spPr>
        <p:txBody>
          <a:bodyPr/>
          <a:lstStyle/>
          <a:p>
            <a:br>
              <a:rPr lang="en-US" sz="1600" dirty="0"/>
            </a:br>
            <a:br>
              <a:rPr lang="en-US" sz="1600" dirty="0"/>
            </a:br>
            <a:r>
              <a:rPr lang="en-US" sz="1600" b="1" dirty="0"/>
              <a:t>• Cigs Per Day</a:t>
            </a:r>
            <a:r>
              <a:rPr lang="en-US" sz="1600" dirty="0"/>
              <a:t>: the number of cigarettes that the person smoked on average in one day.</a:t>
            </a:r>
            <a:br>
              <a:rPr lang="en-US" sz="1600" dirty="0"/>
            </a:br>
            <a:br>
              <a:rPr lang="en-US" sz="1600" dirty="0"/>
            </a:br>
            <a:r>
              <a:rPr lang="en-US" sz="1600" dirty="0"/>
              <a:t>• </a:t>
            </a:r>
            <a:r>
              <a:rPr lang="en-US" sz="1600" b="1" dirty="0"/>
              <a:t>BP Meds: </a:t>
            </a:r>
            <a:r>
              <a:rPr lang="en-US" sz="1600" dirty="0"/>
              <a:t>whether or not the patient was on blood pressure medication (Nominal)</a:t>
            </a:r>
            <a:br>
              <a:rPr lang="en-US" sz="1600" dirty="0"/>
            </a:br>
            <a:br>
              <a:rPr lang="en-US" sz="1600" dirty="0"/>
            </a:br>
            <a:r>
              <a:rPr lang="en-US" sz="1600" b="1" dirty="0"/>
              <a:t>• Prevalent Stroke: </a:t>
            </a:r>
            <a:r>
              <a:rPr lang="en-US" sz="1600" dirty="0"/>
              <a:t>whether or not the patient had previously had a stroke (Nominal)</a:t>
            </a:r>
            <a:br>
              <a:rPr lang="en-US" sz="1600" dirty="0"/>
            </a:br>
            <a:br>
              <a:rPr lang="en-US" sz="1600" b="1" dirty="0"/>
            </a:br>
            <a:r>
              <a:rPr lang="en-US" sz="1600" b="1" dirty="0"/>
              <a:t>• Prevalent </a:t>
            </a:r>
            <a:r>
              <a:rPr lang="en-US" sz="1600" b="1" dirty="0" err="1"/>
              <a:t>Hyp</a:t>
            </a:r>
            <a:r>
              <a:rPr lang="en-US" sz="1600" b="1" dirty="0"/>
              <a:t>: </a:t>
            </a:r>
            <a:r>
              <a:rPr lang="en-US" sz="1600" dirty="0"/>
              <a:t>whether or not the patient was hypertensive (Nominal)</a:t>
            </a:r>
            <a:br>
              <a:rPr lang="en-US" sz="1600" dirty="0"/>
            </a:br>
            <a:br>
              <a:rPr lang="en-US" sz="1600" dirty="0"/>
            </a:br>
            <a:r>
              <a:rPr lang="en-US" sz="1600" b="1" dirty="0"/>
              <a:t>• Diabetes: </a:t>
            </a:r>
            <a:r>
              <a:rPr lang="en-US" sz="1600" dirty="0"/>
              <a:t>whether or not the patient had diabetes (Nominal)</a:t>
            </a:r>
            <a:br>
              <a:rPr lang="en-US" sz="1600" dirty="0"/>
            </a:br>
            <a:br>
              <a:rPr lang="en-US" sz="1600" dirty="0"/>
            </a:br>
            <a:r>
              <a:rPr lang="en-US" sz="1600" b="1" dirty="0"/>
              <a:t>• Tot Chol: </a:t>
            </a:r>
            <a:r>
              <a:rPr lang="en-US" sz="1600" dirty="0"/>
              <a:t>total cholesterol level (Continuous)</a:t>
            </a:r>
            <a:br>
              <a:rPr lang="en-US" sz="1600" dirty="0"/>
            </a:br>
            <a:br>
              <a:rPr lang="en-US" sz="1600" b="1" dirty="0"/>
            </a:br>
            <a:r>
              <a:rPr lang="en-US" sz="1600" b="1" dirty="0"/>
              <a:t>• Sys BP: </a:t>
            </a:r>
            <a:r>
              <a:rPr lang="en-US" sz="1600" dirty="0"/>
              <a:t>systolic blood pressure (Continuous)</a:t>
            </a:r>
            <a:br>
              <a:rPr lang="en-US" sz="1600" dirty="0"/>
            </a:br>
            <a:br>
              <a:rPr lang="en-US" sz="1600" dirty="0"/>
            </a:br>
            <a:r>
              <a:rPr lang="en-US" sz="1600" b="1" dirty="0"/>
              <a:t>• </a:t>
            </a:r>
            <a:r>
              <a:rPr lang="en-US" sz="1600" b="1" dirty="0" err="1"/>
              <a:t>Dia</a:t>
            </a:r>
            <a:r>
              <a:rPr lang="en-US" sz="1600" b="1" dirty="0"/>
              <a:t> BP: </a:t>
            </a:r>
            <a:r>
              <a:rPr lang="en-US" sz="1600" dirty="0"/>
              <a:t>diastolic blood pressure (Continuous)</a:t>
            </a:r>
            <a:br>
              <a:rPr lang="en-US" sz="1600" dirty="0"/>
            </a:br>
            <a:br>
              <a:rPr lang="en-US" sz="1600" dirty="0"/>
            </a:br>
            <a:r>
              <a:rPr lang="en-US" sz="1600" b="1" dirty="0"/>
              <a:t>• BMI</a:t>
            </a:r>
            <a:r>
              <a:rPr lang="en-US" sz="1600" dirty="0"/>
              <a:t>: Body Mass Index (Continuous)</a:t>
            </a:r>
            <a:br>
              <a:rPr lang="en-US" sz="1600" b="1" dirty="0"/>
            </a:br>
            <a:br>
              <a:rPr lang="en-US" sz="1600" b="1" dirty="0"/>
            </a:br>
            <a:r>
              <a:rPr lang="en-US" sz="1600" b="1" dirty="0"/>
              <a:t>• 10 year risk of coronary heart disease CHD(binary: </a:t>
            </a:r>
            <a:r>
              <a:rPr lang="en-US" sz="1600" dirty="0"/>
              <a:t>“1”, means “Yes”, “0” means “No”)</a:t>
            </a:r>
            <a:br>
              <a:rPr lang="en-US" sz="1600" dirty="0"/>
            </a:br>
            <a:endParaRPr lang="en-IN" sz="1200" dirty="0"/>
          </a:p>
        </p:txBody>
      </p:sp>
      <p:sp>
        <p:nvSpPr>
          <p:cNvPr id="13" name="Slide Number Placeholder 12">
            <a:extLst>
              <a:ext uri="{FF2B5EF4-FFF2-40B4-BE49-F238E27FC236}">
                <a16:creationId xmlns:a16="http://schemas.microsoft.com/office/drawing/2014/main" id="{D19B10B5-A9FB-E4D7-9508-4DAEC223CFEC}"/>
              </a:ext>
            </a:extLst>
          </p:cNvPr>
          <p:cNvSpPr>
            <a:spLocks noGrp="1"/>
          </p:cNvSpPr>
          <p:nvPr>
            <p:ph type="sldNum" sz="quarter" idx="4294967295"/>
          </p:nvPr>
        </p:nvSpPr>
        <p:spPr>
          <a:xfrm>
            <a:off x="0" y="6400800"/>
            <a:ext cx="365125" cy="247650"/>
          </a:xfrm>
        </p:spPr>
        <p:txBody>
          <a:bodyPr/>
          <a:lstStyle/>
          <a:p>
            <a:fld id="{8D0AFDD5-844D-364D-8AEC-50CF4D36D55D}" type="slidenum">
              <a:rPr lang="en-US" noProof="0" smtClean="0"/>
              <a:t>6</a:t>
            </a:fld>
            <a:endParaRPr lang="en-US" noProof="0"/>
          </a:p>
        </p:txBody>
      </p:sp>
      <p:sp>
        <p:nvSpPr>
          <p:cNvPr id="14" name="Footer Placeholder 13">
            <a:extLst>
              <a:ext uri="{FF2B5EF4-FFF2-40B4-BE49-F238E27FC236}">
                <a16:creationId xmlns:a16="http://schemas.microsoft.com/office/drawing/2014/main" id="{3D17397A-884B-C73E-30A0-49134CBFA3B2}"/>
              </a:ext>
            </a:extLst>
          </p:cNvPr>
          <p:cNvSpPr>
            <a:spLocks noGrp="1"/>
          </p:cNvSpPr>
          <p:nvPr>
            <p:ph type="ftr" sz="quarter" idx="4294967295"/>
          </p:nvPr>
        </p:nvSpPr>
        <p:spPr>
          <a:xfrm>
            <a:off x="0" y="6400800"/>
            <a:ext cx="1463675" cy="247650"/>
          </a:xfrm>
        </p:spPr>
        <p:txBody>
          <a:bodyPr/>
          <a:lstStyle/>
          <a:p>
            <a:r>
              <a:rPr lang="en-US" noProof="0"/>
              <a:t>Presentation title</a:t>
            </a:r>
          </a:p>
        </p:txBody>
      </p:sp>
      <p:sp>
        <p:nvSpPr>
          <p:cNvPr id="15" name="Date Placeholder 14">
            <a:extLst>
              <a:ext uri="{FF2B5EF4-FFF2-40B4-BE49-F238E27FC236}">
                <a16:creationId xmlns:a16="http://schemas.microsoft.com/office/drawing/2014/main" id="{28583457-1ED0-BBFF-B31A-EA20590A9F28}"/>
              </a:ext>
            </a:extLst>
          </p:cNvPr>
          <p:cNvSpPr>
            <a:spLocks noGrp="1"/>
          </p:cNvSpPr>
          <p:nvPr>
            <p:ph type="dt" sz="half" idx="4294967295"/>
          </p:nvPr>
        </p:nvSpPr>
        <p:spPr>
          <a:xfrm>
            <a:off x="11552238" y="6400800"/>
            <a:ext cx="639762" cy="247650"/>
          </a:xfrm>
        </p:spPr>
        <p:txBody>
          <a:bodyPr/>
          <a:lstStyle/>
          <a:p>
            <a:r>
              <a:rPr lang="en-US" noProof="0"/>
              <a:t>20XX</a:t>
            </a:r>
          </a:p>
        </p:txBody>
      </p:sp>
      <p:sp>
        <p:nvSpPr>
          <p:cNvPr id="19" name="Subtitle 18">
            <a:extLst>
              <a:ext uri="{FF2B5EF4-FFF2-40B4-BE49-F238E27FC236}">
                <a16:creationId xmlns:a16="http://schemas.microsoft.com/office/drawing/2014/main" id="{C01436E9-6ED5-2EDB-906E-7216D1EE64F7}"/>
              </a:ext>
            </a:extLst>
          </p:cNvPr>
          <p:cNvSpPr txBox="1">
            <a:spLocks noGrp="1"/>
          </p:cNvSpPr>
          <p:nvPr>
            <p:ph type="subTitle" idx="1"/>
          </p:nvPr>
        </p:nvSpPr>
        <p:spPr>
          <a:xfrm>
            <a:off x="731837" y="639815"/>
            <a:ext cx="10039739" cy="752001"/>
          </a:xfrm>
          <a:prstGeom prst="rect">
            <a:avLst/>
          </a:prstGeom>
          <a:noFill/>
        </p:spPr>
        <p:txBody>
          <a:bodyPr wrap="square" rtlCol="0">
            <a:spAutoFit/>
          </a:bodyPr>
          <a:lstStyle/>
          <a:p>
            <a:pPr algn="ctr"/>
            <a:r>
              <a:rPr lang="en-US" sz="4000" dirty="0">
                <a:solidFill>
                  <a:schemeClr val="accent5">
                    <a:lumMod val="10000"/>
                  </a:schemeClr>
                </a:solidFill>
                <a:latin typeface="Bahnschrift Light Condensed" panose="020B0502040204020203" pitchFamily="34" charset="0"/>
              </a:rPr>
              <a:t>Attribute Information</a:t>
            </a:r>
            <a:endParaRPr lang="en-IN" sz="4000" dirty="0">
              <a:solidFill>
                <a:schemeClr val="accent5">
                  <a:lumMod val="10000"/>
                </a:schemeClr>
              </a:solidFill>
              <a:latin typeface="Bahnschrift Light Condensed" panose="020B0502040204020203" pitchFamily="34" charset="0"/>
            </a:endParaRPr>
          </a:p>
        </p:txBody>
      </p:sp>
    </p:spTree>
    <p:extLst>
      <p:ext uri="{BB962C8B-B14F-4D97-AF65-F5344CB8AC3E}">
        <p14:creationId xmlns:p14="http://schemas.microsoft.com/office/powerpoint/2010/main" val="2088579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4294967295"/>
          </p:nvPr>
        </p:nvSpPr>
        <p:spPr>
          <a:xfrm>
            <a:off x="0" y="6400800"/>
            <a:ext cx="365125" cy="247650"/>
          </a:xfrm>
        </p:spPr>
        <p:txBody>
          <a:bodyPr/>
          <a:lstStyle/>
          <a:p>
            <a:fld id="{8D0AFDD5-844D-364D-8AEC-50CF4D36D55D}" type="slidenum">
              <a:rPr lang="en-US" smtClean="0"/>
              <a:pPr/>
              <a:t>7</a:t>
            </a:fld>
            <a:endParaRPr lang="en-US" dirty="0"/>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4294967295"/>
          </p:nvPr>
        </p:nvSpPr>
        <p:spPr>
          <a:xfrm>
            <a:off x="11552238" y="6400800"/>
            <a:ext cx="639762" cy="247650"/>
          </a:xfrm>
        </p:spPr>
        <p:txBody>
          <a:bodyPr/>
          <a:lstStyle/>
          <a:p>
            <a:r>
              <a:rPr lang="en-US"/>
              <a:t>20XX</a:t>
            </a:r>
            <a:endParaRPr lang="en-US" dirty="0"/>
          </a:p>
        </p:txBody>
      </p:sp>
      <p:pic>
        <p:nvPicPr>
          <p:cNvPr id="4098" name="Picture 2">
            <a:extLst>
              <a:ext uri="{FF2B5EF4-FFF2-40B4-BE49-F238E27FC236}">
                <a16:creationId xmlns:a16="http://schemas.microsoft.com/office/drawing/2014/main" id="{38DA939F-021F-86E3-D42E-0D42531ED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1265" y="698728"/>
            <a:ext cx="5811479" cy="54605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EC6C4D0-E447-C00E-03B2-A9414EFAF67F}"/>
              </a:ext>
            </a:extLst>
          </p:cNvPr>
          <p:cNvSpPr txBox="1"/>
          <p:nvPr/>
        </p:nvSpPr>
        <p:spPr>
          <a:xfrm>
            <a:off x="365125" y="2130769"/>
            <a:ext cx="4514785" cy="1938992"/>
          </a:xfrm>
          <a:prstGeom prst="rect">
            <a:avLst/>
          </a:prstGeom>
          <a:noFill/>
        </p:spPr>
        <p:txBody>
          <a:bodyPr wrap="square" rtlCol="0">
            <a:spAutoFit/>
          </a:bodyPr>
          <a:lstStyle/>
          <a:p>
            <a:pPr algn="ctr"/>
            <a:r>
              <a:rPr lang="en-US" sz="6000" dirty="0">
                <a:solidFill>
                  <a:schemeClr val="tx2"/>
                </a:solidFill>
                <a:latin typeface="Bahnschrift Light Condensed" panose="020B0502040204020203" pitchFamily="34" charset="0"/>
              </a:rPr>
              <a:t>Pie Plot of prevalent stroke</a:t>
            </a:r>
            <a:endParaRPr lang="en-IN" sz="6000" dirty="0">
              <a:solidFill>
                <a:schemeClr val="tx2"/>
              </a:solidFill>
              <a:latin typeface="Bahnschrift Light Condensed" panose="020B0502040204020203" pitchFamily="34" charset="0"/>
            </a:endParaRPr>
          </a:p>
        </p:txBody>
      </p:sp>
    </p:spTree>
    <p:extLst>
      <p:ext uri="{BB962C8B-B14F-4D97-AF65-F5344CB8AC3E}">
        <p14:creationId xmlns:p14="http://schemas.microsoft.com/office/powerpoint/2010/main" val="1646725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0945-B738-D4E6-5B6F-19A9942DE429}"/>
              </a:ext>
            </a:extLst>
          </p:cNvPr>
          <p:cNvSpPr>
            <a:spLocks noGrp="1"/>
          </p:cNvSpPr>
          <p:nvPr>
            <p:ph type="ctrTitle"/>
          </p:nvPr>
        </p:nvSpPr>
        <p:spPr>
          <a:xfrm>
            <a:off x="1351280" y="1385316"/>
            <a:ext cx="4873752" cy="1709928"/>
          </a:xfrm>
        </p:spPr>
        <p:txBody>
          <a:bodyPr anchor="b">
            <a:normAutofit fontScale="90000"/>
          </a:bodyPr>
          <a:lstStyle/>
          <a:p>
            <a:r>
              <a:rPr lang="en-US" sz="5600" dirty="0"/>
              <a:t>Bar Graph of literacy in our society </a:t>
            </a:r>
            <a:endParaRPr lang="en-IN" sz="5600" dirty="0"/>
          </a:p>
        </p:txBody>
      </p:sp>
      <p:pic>
        <p:nvPicPr>
          <p:cNvPr id="5122" name="Picture 2">
            <a:extLst>
              <a:ext uri="{FF2B5EF4-FFF2-40B4-BE49-F238E27FC236}">
                <a16:creationId xmlns:a16="http://schemas.microsoft.com/office/drawing/2014/main" id="{6817B917-9EB3-FB3D-C903-FAD510A421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06073" y="1548473"/>
            <a:ext cx="4475334" cy="3513137"/>
          </a:xfrm>
          <a:prstGeom prst="rect">
            <a:avLst/>
          </a:prstGeom>
          <a:solidFill>
            <a:srgbClr val="FFFFFF"/>
          </a:solidFill>
          <a:ln w="25400">
            <a:solidFill>
              <a:schemeClr val="tx1"/>
            </a:solidFill>
          </a:ln>
        </p:spPr>
      </p:pic>
      <p:sp>
        <p:nvSpPr>
          <p:cNvPr id="5" name="Slide Number Placeholder 4" hidden="1">
            <a:extLst>
              <a:ext uri="{FF2B5EF4-FFF2-40B4-BE49-F238E27FC236}">
                <a16:creationId xmlns:a16="http://schemas.microsoft.com/office/drawing/2014/main" id="{E6DABFCE-51F9-3713-4577-0E18A253DA42}"/>
              </a:ext>
            </a:extLst>
          </p:cNvPr>
          <p:cNvSpPr>
            <a:spLocks noGrp="1"/>
          </p:cNvSpPr>
          <p:nvPr>
            <p:ph type="sldNum" sz="quarter" idx="4294967295"/>
          </p:nvPr>
        </p:nvSpPr>
        <p:spPr>
          <a:xfrm>
            <a:off x="8072901" y="6400904"/>
            <a:ext cx="365760" cy="246888"/>
          </a:xfrm>
        </p:spPr>
        <p:txBody>
          <a:bodyPr/>
          <a:lstStyle/>
          <a:p>
            <a:pPr>
              <a:spcAft>
                <a:spcPts val="600"/>
              </a:spcAft>
            </a:pPr>
            <a:fld id="{8D0AFDD5-844D-364D-8AEC-50CF4D36D55D}" type="slidenum">
              <a:rPr lang="en-US" noProof="0" smtClean="0"/>
              <a:pPr>
                <a:spcAft>
                  <a:spcPts val="600"/>
                </a:spcAft>
              </a:pPr>
              <a:t>8</a:t>
            </a:fld>
            <a:endParaRPr lang="en-US" noProof="0"/>
          </a:p>
        </p:txBody>
      </p:sp>
    </p:spTree>
    <p:extLst>
      <p:ext uri="{BB962C8B-B14F-4D97-AF65-F5344CB8AC3E}">
        <p14:creationId xmlns:p14="http://schemas.microsoft.com/office/powerpoint/2010/main" val="237197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Title 1">
            <a:extLst>
              <a:ext uri="{FF2B5EF4-FFF2-40B4-BE49-F238E27FC236}">
                <a16:creationId xmlns:a16="http://schemas.microsoft.com/office/drawing/2014/main" id="{AA7A01C5-F64E-38B9-F120-119C54A520F5}"/>
              </a:ext>
            </a:extLst>
          </p:cNvPr>
          <p:cNvSpPr>
            <a:spLocks noGrp="1"/>
          </p:cNvSpPr>
          <p:nvPr>
            <p:ph type="ctrTitle"/>
          </p:nvPr>
        </p:nvSpPr>
        <p:spPr>
          <a:xfrm>
            <a:off x="1463040" y="3276600"/>
            <a:ext cx="4873752" cy="1709928"/>
          </a:xfrm>
        </p:spPr>
        <p:txBody>
          <a:bodyPr/>
          <a:lstStyle/>
          <a:p>
            <a:r>
              <a:rPr lang="en-US" sz="4400" dirty="0">
                <a:solidFill>
                  <a:schemeClr val="tx2"/>
                </a:solidFill>
                <a:latin typeface="Söhne"/>
              </a:rPr>
              <a:t>B</a:t>
            </a:r>
            <a:r>
              <a:rPr lang="en-US" sz="4400" b="0" i="0" dirty="0">
                <a:solidFill>
                  <a:schemeClr val="tx2"/>
                </a:solidFill>
                <a:effectLst/>
                <a:latin typeface="Söhne"/>
              </a:rPr>
              <a:t>ar chart that shows how many people who smoke are educated and how many are not educated.</a:t>
            </a:r>
            <a:endParaRPr lang="en-US" sz="13800" dirty="0">
              <a:solidFill>
                <a:schemeClr val="tx2"/>
              </a:solidFill>
            </a:endParaRPr>
          </a:p>
        </p:txBody>
      </p:sp>
      <p:pic>
        <p:nvPicPr>
          <p:cNvPr id="6146" name="Picture 2">
            <a:extLst>
              <a:ext uri="{FF2B5EF4-FFF2-40B4-BE49-F238E27FC236}">
                <a16:creationId xmlns:a16="http://schemas.microsoft.com/office/drawing/2014/main" id="{328F6D52-8D6C-29AE-009C-5B0DFB901F1F}"/>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tretch/>
        </p:blipFill>
        <p:spPr bwMode="auto">
          <a:xfrm>
            <a:off x="6623866" y="1666485"/>
            <a:ext cx="4382896" cy="3320043"/>
          </a:xfrm>
          <a:prstGeom prst="rect">
            <a:avLst/>
          </a:prstGeom>
          <a:solidFill>
            <a:srgbClr val="FFFFFF"/>
          </a:solidFill>
        </p:spPr>
      </p:pic>
      <p:sp>
        <p:nvSpPr>
          <p:cNvPr id="5" name="Slide Number Placeholder 4" hidden="1">
            <a:extLst>
              <a:ext uri="{FF2B5EF4-FFF2-40B4-BE49-F238E27FC236}">
                <a16:creationId xmlns:a16="http://schemas.microsoft.com/office/drawing/2014/main" id="{09A128F3-63CC-A2C8-B946-54268485C8B5}"/>
              </a:ext>
            </a:extLst>
          </p:cNvPr>
          <p:cNvSpPr>
            <a:spLocks noGrp="1"/>
          </p:cNvSpPr>
          <p:nvPr>
            <p:ph type="sldNum" sz="quarter" idx="4294967295"/>
          </p:nvPr>
        </p:nvSpPr>
        <p:spPr>
          <a:xfrm>
            <a:off x="8072901" y="6400904"/>
            <a:ext cx="365760" cy="246888"/>
          </a:xfrm>
        </p:spPr>
        <p:txBody>
          <a:bodyPr/>
          <a:lstStyle/>
          <a:p>
            <a:pPr>
              <a:spcAft>
                <a:spcPts val="600"/>
              </a:spcAft>
            </a:pPr>
            <a:fld id="{8D0AFDD5-844D-364D-8AEC-50CF4D36D55D}" type="slidenum">
              <a:rPr lang="en-US" noProof="0" smtClean="0"/>
              <a:pPr>
                <a:spcAft>
                  <a:spcPts val="600"/>
                </a:spcAft>
              </a:pPr>
              <a:t>9</a:t>
            </a:fld>
            <a:endParaRPr lang="en-US" noProof="0"/>
          </a:p>
        </p:txBody>
      </p:sp>
    </p:spTree>
    <p:extLst>
      <p:ext uri="{BB962C8B-B14F-4D97-AF65-F5344CB8AC3E}">
        <p14:creationId xmlns:p14="http://schemas.microsoft.com/office/powerpoint/2010/main" val="68817652"/>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{C1B94EC8-EC67-435B-9F97-39F226E3F74B}tf11429527_win32</Template>
  <TotalTime>954</TotalTime>
  <Words>498</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Algerian</vt:lpstr>
      <vt:lpstr>Arial</vt:lpstr>
      <vt:lpstr>Baguet Script</vt:lpstr>
      <vt:lpstr>Bahnschrift Light Condensed</vt:lpstr>
      <vt:lpstr>Bell MT</vt:lpstr>
      <vt:lpstr>Calibri</vt:lpstr>
      <vt:lpstr>Century Gothic</vt:lpstr>
      <vt:lpstr>Helvetica Neue</vt:lpstr>
      <vt:lpstr>Karla</vt:lpstr>
      <vt:lpstr>Söhne</vt:lpstr>
      <vt:lpstr>Univers Condensed Light</vt:lpstr>
      <vt:lpstr>Wingdings</vt:lpstr>
      <vt:lpstr>Office Theme</vt:lpstr>
      <vt:lpstr>INT441 : industry internship project  </vt:lpstr>
      <vt:lpstr>Abstract</vt:lpstr>
      <vt:lpstr>Introduction </vt:lpstr>
      <vt:lpstr>Flowchart</vt:lpstr>
      <vt:lpstr>Libraries used</vt:lpstr>
      <vt:lpstr>  • Cigs Per Day: the number of cigarettes that the person smoked on average in one day.  • BP Meds: whether or not the patient was on blood pressure medication (Nominal)  • Prevalent Stroke: whether or not the patient had previously had a stroke (Nominal)  • Prevalent Hyp: whether or not the patient was hypertensive (Nominal)  • Diabetes: whether or not the patient had diabetes (Nominal)  • Tot Chol: total cholesterol level (Continuous)  • Sys BP: systolic blood pressure (Continuous)  • Dia BP: diastolic blood pressure (Continuous)  • BMI: Body Mass Index (Continuous)  • 10 year risk of coronary heart disease CHD(binary: “1”, means “Yes”, “0” means “No”) </vt:lpstr>
      <vt:lpstr>PowerPoint Presentation</vt:lpstr>
      <vt:lpstr>Bar Graph of literacy in our society </vt:lpstr>
      <vt:lpstr>Bar chart that shows how many people who smoke are educated and how many are not educated.</vt:lpstr>
      <vt:lpstr>This is the correlation between few features.</vt:lpstr>
      <vt:lpstr>How age and prevalentstroke is releated to each other</vt:lpstr>
      <vt:lpstr>Line plot</vt:lpstr>
      <vt:lpstr>The graph is not normally distributed which means (40 to 50 age people are more)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INT355 : ML PROJECT  </dc:title>
  <dc:creator>SAHIL RAJ</dc:creator>
  <cp:lastModifiedBy>Sahil  Raj</cp:lastModifiedBy>
  <cp:revision>2</cp:revision>
  <dcterms:created xsi:type="dcterms:W3CDTF">2023-05-04T06:53:11Z</dcterms:created>
  <dcterms:modified xsi:type="dcterms:W3CDTF">2024-03-04T19:44:18Z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