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21"/>
  </p:notesMasterIdLst>
  <p:sldIdLst>
    <p:sldId id="256" r:id="rId2"/>
    <p:sldId id="257" r:id="rId3"/>
    <p:sldId id="272" r:id="rId4"/>
    <p:sldId id="258" r:id="rId5"/>
    <p:sldId id="259" r:id="rId6"/>
    <p:sldId id="273" r:id="rId7"/>
    <p:sldId id="274" r:id="rId8"/>
    <p:sldId id="262" r:id="rId9"/>
    <p:sldId id="275" r:id="rId10"/>
    <p:sldId id="260" r:id="rId11"/>
    <p:sldId id="261" r:id="rId12"/>
    <p:sldId id="277" r:id="rId13"/>
    <p:sldId id="278" r:id="rId14"/>
    <p:sldId id="276" r:id="rId15"/>
    <p:sldId id="263" r:id="rId16"/>
    <p:sldId id="279" r:id="rId17"/>
    <p:sldId id="267" r:id="rId18"/>
    <p:sldId id="280" r:id="rId19"/>
    <p:sldId id="26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84" autoAdjust="0"/>
  </p:normalViewPr>
  <p:slideViewPr>
    <p:cSldViewPr snapToGrid="0" snapToObjects="1">
      <p:cViewPr varScale="1">
        <p:scale>
          <a:sx n="94" d="100"/>
          <a:sy n="94" d="100"/>
        </p:scale>
        <p:origin x="243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EC49628-D2EE-44DD-994E-1ABFC5316506}" type="datetimeFigureOut">
              <a:rPr lang="he-IL" smtClean="0"/>
              <a:t>א'/אב/תשפ"ה</a:t>
            </a:fld>
            <a:endParaRPr lang="he-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83A57347-0847-455A-BCAD-16BCFBEC6649}" type="slidenum">
              <a:rPr lang="he-IL" smtClean="0"/>
              <a:t>‹#›</a:t>
            </a:fld>
            <a:endParaRPr lang="he-IL"/>
          </a:p>
        </p:txBody>
      </p:sp>
    </p:spTree>
    <p:extLst>
      <p:ext uri="{BB962C8B-B14F-4D97-AF65-F5344CB8AC3E}">
        <p14:creationId xmlns:p14="http://schemas.microsoft.com/office/powerpoint/2010/main" val="467924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3A57347-0847-455A-BCAD-16BCFBEC6649}" type="slidenum">
              <a:rPr lang="he-IL" smtClean="0"/>
              <a:t>1</a:t>
            </a:fld>
            <a:endParaRPr lang="he-IL"/>
          </a:p>
        </p:txBody>
      </p:sp>
    </p:spTree>
    <p:extLst>
      <p:ext uri="{BB962C8B-B14F-4D97-AF65-F5344CB8AC3E}">
        <p14:creationId xmlns:p14="http://schemas.microsoft.com/office/powerpoint/2010/main" val="1197973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dirty="0"/>
              <a:t>כמו זמינות מזון, שטח מחיה, תחרות, טורפים</a:t>
            </a:r>
          </a:p>
          <a:p>
            <a:pPr algn="r" rtl="1"/>
            <a:endParaRPr lang="he-IL" sz="1200" dirty="0"/>
          </a:p>
          <a:p>
            <a:pPr algn="r" rtl="1"/>
            <a:r>
              <a:rPr lang="he-IL" sz="1200" dirty="0"/>
              <a:t>למשל במחקרים קראתי כי אין אפשרות להגיע לאינסוף פריטים באוכלוסייה וגם במצב של התרבות המונית מגיעים לרוויה </a:t>
            </a:r>
            <a:r>
              <a:rPr lang="he-IL" sz="1200" dirty="0" err="1"/>
              <a:t>מסויימת</a:t>
            </a:r>
            <a:r>
              <a:rPr lang="he-IL" sz="1200" dirty="0"/>
              <a:t> ושם הגידול מפסיק</a:t>
            </a:r>
          </a:p>
          <a:p>
            <a:pPr algn="r" rtl="1"/>
            <a:endParaRPr lang="he-IL" sz="1200" dirty="0"/>
          </a:p>
          <a:p>
            <a:pPr algn="r" rtl="1"/>
            <a:r>
              <a:rPr lang="he-IL" sz="1200" b="0" i="0" u="none" strike="noStrike" kern="1200" baseline="0" dirty="0">
                <a:solidFill>
                  <a:schemeClr val="tx1"/>
                </a:solidFill>
                <a:latin typeface="+mn-lt"/>
                <a:ea typeface="+mn-ea"/>
                <a:cs typeface="+mn-cs"/>
              </a:rPr>
              <a:t>כאשר יש צפיפות גבוהה של פרטים צעירים, התחרות ביניהם על משאבים מובילה לכך שרק חלק קטן מהם שורד</a:t>
            </a:r>
          </a:p>
          <a:p>
            <a:pPr algn="r" rtl="1"/>
            <a:endParaRPr lang="he-IL" sz="1200" b="0" i="0" u="none" strike="noStrike" kern="1200" baseline="0" dirty="0">
              <a:solidFill>
                <a:schemeClr val="tx1"/>
              </a:solidFill>
              <a:latin typeface="+mn-lt"/>
              <a:ea typeface="+mn-ea"/>
              <a:cs typeface="+mn-cs"/>
            </a:endParaRPr>
          </a:p>
          <a:p>
            <a:pPr algn="r" rtl="1"/>
            <a:r>
              <a:rPr lang="he-IL" sz="1200" b="0" i="0" u="none" strike="noStrike" kern="1200" baseline="0" dirty="0">
                <a:solidFill>
                  <a:schemeClr val="tx1"/>
                </a:solidFill>
                <a:latin typeface="+mn-lt"/>
                <a:ea typeface="+mn-ea"/>
                <a:cs typeface="+mn-cs"/>
              </a:rPr>
              <a:t>לא קיים שיווי משקל! – או התפוצצות אוכלוסייה או הכחדה</a:t>
            </a:r>
            <a:endParaRPr lang="he-IL" dirty="0"/>
          </a:p>
        </p:txBody>
      </p:sp>
      <p:sp>
        <p:nvSpPr>
          <p:cNvPr id="4" name="Slide Number Placeholder 3"/>
          <p:cNvSpPr>
            <a:spLocks noGrp="1"/>
          </p:cNvSpPr>
          <p:nvPr>
            <p:ph type="sldNum" sz="quarter" idx="5"/>
          </p:nvPr>
        </p:nvSpPr>
        <p:spPr/>
        <p:txBody>
          <a:bodyPr/>
          <a:lstStyle/>
          <a:p>
            <a:fld id="{83A57347-0847-455A-BCAD-16BCFBEC6649}" type="slidenum">
              <a:rPr lang="he-IL" smtClean="0"/>
              <a:t>10</a:t>
            </a:fld>
            <a:endParaRPr lang="he-IL"/>
          </a:p>
        </p:txBody>
      </p:sp>
    </p:spTree>
    <p:extLst>
      <p:ext uri="{BB962C8B-B14F-4D97-AF65-F5344CB8AC3E}">
        <p14:creationId xmlns:p14="http://schemas.microsoft.com/office/powerpoint/2010/main" val="14472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עבור בטא כלשהו גדול מ0.</a:t>
            </a:r>
          </a:p>
          <a:p>
            <a:pPr algn="r" rtl="1"/>
            <a:r>
              <a:rPr lang="he-IL" dirty="0"/>
              <a:t>המודל של </a:t>
            </a:r>
            <a:r>
              <a:rPr lang="en-US" b="1" dirty="0" err="1"/>
              <a:t>Beverton</a:t>
            </a:r>
            <a:r>
              <a:rPr lang="en-US" b="1" dirty="0"/>
              <a:t>-Holt</a:t>
            </a:r>
            <a:r>
              <a:rPr lang="en-US" dirty="0"/>
              <a:t> </a:t>
            </a:r>
            <a:endParaRPr lang="he-IL" dirty="0"/>
          </a:p>
          <a:p>
            <a:pPr algn="r" rtl="1"/>
            <a:r>
              <a:rPr lang="he-IL" dirty="0"/>
              <a:t>שימושי במיוחד כאשר אנחנו עוסקים באוכלוסיות ביולוגיות שבהן קיים תהליך של </a:t>
            </a:r>
            <a:r>
              <a:rPr lang="he-IL" b="1" dirty="0"/>
              <a:t>גיוס מוגבל</a:t>
            </a:r>
            <a:r>
              <a:rPr lang="he-IL" dirty="0"/>
              <a:t> – כלומר, לא כל הצאצאים שורדים בגלל תחרות פנימית באוכלוסייה,</a:t>
            </a:r>
          </a:p>
          <a:p>
            <a:pPr algn="r" rtl="1"/>
            <a:r>
              <a:rPr lang="he-IL" dirty="0"/>
              <a:t> אך </a:t>
            </a:r>
            <a:r>
              <a:rPr lang="he-IL" b="1" dirty="0"/>
              <a:t>תמיד שורדים לפחות חלק מהם</a:t>
            </a:r>
            <a:r>
              <a:rPr lang="he-IL" dirty="0"/>
              <a:t>, גם כשיש צפיפות גבוהה.</a:t>
            </a:r>
          </a:p>
        </p:txBody>
      </p:sp>
      <p:sp>
        <p:nvSpPr>
          <p:cNvPr id="4" name="Slide Number Placeholder 3"/>
          <p:cNvSpPr>
            <a:spLocks noGrp="1"/>
          </p:cNvSpPr>
          <p:nvPr>
            <p:ph type="sldNum" sz="quarter" idx="5"/>
          </p:nvPr>
        </p:nvSpPr>
        <p:spPr/>
        <p:txBody>
          <a:bodyPr/>
          <a:lstStyle/>
          <a:p>
            <a:fld id="{83A57347-0847-455A-BCAD-16BCFBEC6649}" type="slidenum">
              <a:rPr lang="he-IL" smtClean="0"/>
              <a:t>11</a:t>
            </a:fld>
            <a:endParaRPr lang="he-IL"/>
          </a:p>
        </p:txBody>
      </p:sp>
    </p:spTree>
    <p:extLst>
      <p:ext uri="{BB962C8B-B14F-4D97-AF65-F5344CB8AC3E}">
        <p14:creationId xmlns:p14="http://schemas.microsoft.com/office/powerpoint/2010/main" val="1752247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ACC0E-1F6D-3DAC-6804-79DB5118A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DAF4F8-E068-78E5-41CE-DE84401F5A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305AC5-F9C3-EBB7-E23B-A320619098A1}"/>
              </a:ext>
            </a:extLst>
          </p:cNvPr>
          <p:cNvSpPr>
            <a:spLocks noGrp="1"/>
          </p:cNvSpPr>
          <p:nvPr>
            <p:ph type="body" idx="1"/>
          </p:nvPr>
        </p:nvSpPr>
        <p:spPr/>
        <p:txBody>
          <a:bodyPr/>
          <a:lstStyle/>
          <a:p>
            <a:pPr algn="r" rtl="1"/>
            <a:r>
              <a:rPr lang="he-IL" dirty="0"/>
              <a:t>עבור בטא כלשהו גדול מ0.</a:t>
            </a:r>
          </a:p>
          <a:p>
            <a:pPr algn="r" rtl="1"/>
            <a:r>
              <a:rPr lang="he-IL" dirty="0"/>
              <a:t>המודל של </a:t>
            </a:r>
            <a:r>
              <a:rPr lang="en-US" b="1" dirty="0" err="1"/>
              <a:t>Beverton</a:t>
            </a:r>
            <a:r>
              <a:rPr lang="en-US" b="1" dirty="0"/>
              <a:t>-Holt</a:t>
            </a:r>
            <a:r>
              <a:rPr lang="en-US" dirty="0"/>
              <a:t> </a:t>
            </a:r>
            <a:endParaRPr lang="he-IL" dirty="0"/>
          </a:p>
          <a:p>
            <a:pPr algn="r" rtl="1"/>
            <a:r>
              <a:rPr lang="he-IL" dirty="0"/>
              <a:t>שימושי במיוחד כאשר אנחנו עוסקים באוכלוסיות ביולוגיות שבהן קיים תהליך של </a:t>
            </a:r>
            <a:r>
              <a:rPr lang="he-IL" b="1" dirty="0"/>
              <a:t>גיוס מוגבל</a:t>
            </a:r>
            <a:r>
              <a:rPr lang="he-IL" dirty="0"/>
              <a:t> – כלומר, לא כל הצאצאים שורדים בגלל תחרות פנימית באוכלוסייה,</a:t>
            </a:r>
          </a:p>
          <a:p>
            <a:pPr algn="r" rtl="1"/>
            <a:r>
              <a:rPr lang="he-IL" dirty="0"/>
              <a:t> אך </a:t>
            </a:r>
            <a:r>
              <a:rPr lang="he-IL" b="1" dirty="0"/>
              <a:t>תמיד שורדים לפחות חלק מהם</a:t>
            </a:r>
            <a:r>
              <a:rPr lang="he-IL" dirty="0"/>
              <a:t>, גם כשיש צפיפות גבוהה.</a:t>
            </a:r>
          </a:p>
        </p:txBody>
      </p:sp>
      <p:sp>
        <p:nvSpPr>
          <p:cNvPr id="4" name="Slide Number Placeholder 3">
            <a:extLst>
              <a:ext uri="{FF2B5EF4-FFF2-40B4-BE49-F238E27FC236}">
                <a16:creationId xmlns:a16="http://schemas.microsoft.com/office/drawing/2014/main" id="{B7619876-14BC-600F-3967-BF4332AFC3F0}"/>
              </a:ext>
            </a:extLst>
          </p:cNvPr>
          <p:cNvSpPr>
            <a:spLocks noGrp="1"/>
          </p:cNvSpPr>
          <p:nvPr>
            <p:ph type="sldNum" sz="quarter" idx="5"/>
          </p:nvPr>
        </p:nvSpPr>
        <p:spPr/>
        <p:txBody>
          <a:bodyPr/>
          <a:lstStyle/>
          <a:p>
            <a:fld id="{83A57347-0847-455A-BCAD-16BCFBEC6649}" type="slidenum">
              <a:rPr lang="he-IL" smtClean="0"/>
              <a:t>12</a:t>
            </a:fld>
            <a:endParaRPr lang="he-IL"/>
          </a:p>
        </p:txBody>
      </p:sp>
    </p:spTree>
    <p:extLst>
      <p:ext uri="{BB962C8B-B14F-4D97-AF65-F5344CB8AC3E}">
        <p14:creationId xmlns:p14="http://schemas.microsoft.com/office/powerpoint/2010/main" val="3131923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D8C96-0AC9-82D0-6F93-92C277400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6CB0F-8359-449C-98AB-60A4D1C733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18349-92D6-1CCF-1A8C-4CF10F0FAA01}"/>
              </a:ext>
            </a:extLst>
          </p:cNvPr>
          <p:cNvSpPr>
            <a:spLocks noGrp="1"/>
          </p:cNvSpPr>
          <p:nvPr>
            <p:ph type="body" idx="1"/>
          </p:nvPr>
        </p:nvSpPr>
        <p:spPr/>
        <p:txBody>
          <a:bodyPr/>
          <a:lstStyle/>
          <a:p>
            <a:pPr algn="r" rtl="1"/>
            <a:r>
              <a:rPr lang="he-IL" sz="1200" b="0" i="0" u="none" strike="noStrike" kern="1200" baseline="0" dirty="0">
                <a:solidFill>
                  <a:schemeClr val="tx1"/>
                </a:solidFill>
                <a:latin typeface="+mn-lt"/>
                <a:ea typeface="+mn-ea"/>
                <a:cs typeface="+mn-cs"/>
              </a:rPr>
              <a:t>המודל הלא לינארי מתאר רגולציה של האוכלוסייה היא בדיוק זו שעושה אותו ריאליסטי יותר מבחינת התחזיות שלו.</a:t>
            </a:r>
          </a:p>
          <a:p>
            <a:pPr algn="r" rtl="1"/>
            <a:r>
              <a:rPr lang="he-IL" dirty="0"/>
              <a:t>שווי משקל לא תלוי בוקטור ההתחלתי!</a:t>
            </a:r>
          </a:p>
        </p:txBody>
      </p:sp>
      <p:sp>
        <p:nvSpPr>
          <p:cNvPr id="4" name="Slide Number Placeholder 3">
            <a:extLst>
              <a:ext uri="{FF2B5EF4-FFF2-40B4-BE49-F238E27FC236}">
                <a16:creationId xmlns:a16="http://schemas.microsoft.com/office/drawing/2014/main" id="{903FC42E-2437-A5B5-0B61-F1BD095AEF7A}"/>
              </a:ext>
            </a:extLst>
          </p:cNvPr>
          <p:cNvSpPr>
            <a:spLocks noGrp="1"/>
          </p:cNvSpPr>
          <p:nvPr>
            <p:ph type="sldNum" sz="quarter" idx="5"/>
          </p:nvPr>
        </p:nvSpPr>
        <p:spPr/>
        <p:txBody>
          <a:bodyPr/>
          <a:lstStyle/>
          <a:p>
            <a:fld id="{83A57347-0847-455A-BCAD-16BCFBEC6649}" type="slidenum">
              <a:rPr lang="he-IL" smtClean="0"/>
              <a:t>13</a:t>
            </a:fld>
            <a:endParaRPr lang="he-IL"/>
          </a:p>
        </p:txBody>
      </p:sp>
    </p:spTree>
    <p:extLst>
      <p:ext uri="{BB962C8B-B14F-4D97-AF65-F5344CB8AC3E}">
        <p14:creationId xmlns:p14="http://schemas.microsoft.com/office/powerpoint/2010/main" val="3961148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4692D-E3E4-BC47-9B33-4E2B6913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8EE831-1ED1-D548-5031-D360764AB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1A165D-F5B0-5FE4-2B83-8BF0A486A67E}"/>
              </a:ext>
            </a:extLst>
          </p:cNvPr>
          <p:cNvSpPr>
            <a:spLocks noGrp="1"/>
          </p:cNvSpPr>
          <p:nvPr>
            <p:ph type="body" idx="1"/>
          </p:nvPr>
        </p:nvSpPr>
        <p:spPr/>
        <p:txBody>
          <a:bodyPr/>
          <a:lstStyle/>
          <a:p>
            <a:pPr algn="r" rtl="1"/>
            <a:r>
              <a:rPr lang="he-IL" sz="1200" b="0" i="0" u="none" strike="noStrike" kern="1200" baseline="0" dirty="0">
                <a:solidFill>
                  <a:schemeClr val="tx1"/>
                </a:solidFill>
                <a:latin typeface="+mn-lt"/>
                <a:ea typeface="+mn-ea"/>
                <a:cs typeface="+mn-cs"/>
              </a:rPr>
              <a:t>בסימולציה השתמשנו בברטון הולט, והראנו כי כאשר מציבים את הערכים במשוואות וגם בסימולציה אנחנו מקבלים את אותם ערכי שיווי המשקל.</a:t>
            </a:r>
          </a:p>
          <a:p>
            <a:pPr algn="r" rtl="1"/>
            <a:endParaRPr lang="he-IL" dirty="0"/>
          </a:p>
        </p:txBody>
      </p:sp>
      <p:sp>
        <p:nvSpPr>
          <p:cNvPr id="4" name="Slide Number Placeholder 3">
            <a:extLst>
              <a:ext uri="{FF2B5EF4-FFF2-40B4-BE49-F238E27FC236}">
                <a16:creationId xmlns:a16="http://schemas.microsoft.com/office/drawing/2014/main" id="{CB729927-28D6-3A2F-9F65-23016F0C6B8D}"/>
              </a:ext>
            </a:extLst>
          </p:cNvPr>
          <p:cNvSpPr>
            <a:spLocks noGrp="1"/>
          </p:cNvSpPr>
          <p:nvPr>
            <p:ph type="sldNum" sz="quarter" idx="5"/>
          </p:nvPr>
        </p:nvSpPr>
        <p:spPr/>
        <p:txBody>
          <a:bodyPr/>
          <a:lstStyle/>
          <a:p>
            <a:fld id="{83A57347-0847-455A-BCAD-16BCFBEC6649}" type="slidenum">
              <a:rPr lang="he-IL" smtClean="0"/>
              <a:t>14</a:t>
            </a:fld>
            <a:endParaRPr lang="he-IL"/>
          </a:p>
        </p:txBody>
      </p:sp>
    </p:spTree>
    <p:extLst>
      <p:ext uri="{BB962C8B-B14F-4D97-AF65-F5344CB8AC3E}">
        <p14:creationId xmlns:p14="http://schemas.microsoft.com/office/powerpoint/2010/main" val="157135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כעת אחרי שכבר יצרנו שיווי משקל, והבנו את המשוואות נשאלת השאלה איך כרגע ניתן למקסם את התפוקה של הדיג.</a:t>
            </a:r>
          </a:p>
          <a:p>
            <a:pPr algn="r" rtl="1"/>
            <a:r>
              <a:rPr lang="he-IL" dirty="0"/>
              <a:t>הכוונה </a:t>
            </a:r>
            <a:r>
              <a:rPr lang="he-IL" dirty="0" err="1"/>
              <a:t>במקסום</a:t>
            </a:r>
            <a:r>
              <a:rPr lang="he-IL" dirty="0"/>
              <a:t> – דיג בכמות הכי גדולה לאורך זמן</a:t>
            </a:r>
          </a:p>
          <a:p>
            <a:pPr algn="r" rtl="1"/>
            <a:endParaRPr lang="he-IL" dirty="0"/>
          </a:p>
          <a:p>
            <a:pPr algn="r" rtl="1"/>
            <a:r>
              <a:rPr lang="he-IL" dirty="0"/>
              <a:t>מאחר ומדובר בדייג, האמצעים שברשות הדייגים לברור איזה דגים לדוג ואיזה לא מוגבלים, לכן בפועל ניתן למדוד דג לפי הגודל שלו, ולייצר רשתות דיג עם מרווחים גדולים יותר כדי לתפוס אך ורק דגים מעל גודל </a:t>
            </a:r>
            <a:r>
              <a:rPr lang="he-IL" dirty="0" err="1"/>
              <a:t>מסויים</a:t>
            </a:r>
            <a:r>
              <a:rPr lang="he-IL" dirty="0"/>
              <a:t>, ודגים הקטנים יותר פשוט יברחו מהרשת ולא יתפסו.</a:t>
            </a:r>
          </a:p>
          <a:p>
            <a:pPr algn="r" rtl="1"/>
            <a:r>
              <a:rPr lang="he-IL" dirty="0"/>
              <a:t>לכן כדי ליישם רעיון זה נצטרך תחילה להחליט כי אנו מתחילים את הדייג החל משכבת גיל </a:t>
            </a:r>
            <a:r>
              <a:rPr lang="he-IL" dirty="0" err="1"/>
              <a:t>מסויימת</a:t>
            </a:r>
            <a:r>
              <a:rPr lang="he-IL" dirty="0"/>
              <a:t> למשל 3,</a:t>
            </a:r>
            <a:br>
              <a:rPr lang="en-US" dirty="0"/>
            </a:br>
            <a:r>
              <a:rPr lang="he-IL" dirty="0"/>
              <a:t>ושיעור הדייג יהיה זהה החל משכבה זאת. (לא מבדילים בין שכבות אשר נתפסות ברשת)</a:t>
            </a:r>
          </a:p>
          <a:p>
            <a:pPr algn="r" rtl="1"/>
            <a:endParaRPr lang="he-IL" dirty="0"/>
          </a:p>
          <a:p>
            <a:pPr algn="r" rtl="1"/>
            <a:r>
              <a:rPr lang="he-IL" dirty="0"/>
              <a:t>כעת נצטרך לחלק את תהליך </a:t>
            </a:r>
            <a:r>
              <a:rPr lang="he-IL" dirty="0" err="1"/>
              <a:t>האופטימזציה</a:t>
            </a:r>
            <a:r>
              <a:rPr lang="he-IL" dirty="0"/>
              <a:t> ל2 שלבים – השלב הראשון – מאיזה שכבת גיל להתחיל את הדיג.</a:t>
            </a:r>
          </a:p>
          <a:p>
            <a:pPr algn="r" rtl="1"/>
            <a:r>
              <a:rPr lang="he-IL" dirty="0"/>
              <a:t>השלב השני – מה שיעור הדיג המיושם.</a:t>
            </a:r>
          </a:p>
          <a:p>
            <a:pPr algn="r" rtl="1"/>
            <a:endParaRPr lang="he-IL" dirty="0"/>
          </a:p>
          <a:p>
            <a:pPr algn="r" rtl="1"/>
            <a:r>
              <a:rPr lang="he-IL" dirty="0"/>
              <a:t>הפונקציה כאן מתארת את כמות </a:t>
            </a:r>
            <a:r>
              <a:rPr lang="he-IL" dirty="0" err="1"/>
              <a:t>הנידוגים</a:t>
            </a:r>
            <a:r>
              <a:rPr lang="he-IL" dirty="0"/>
              <a:t> במצב שיווי המשקל, מחשבים אותה על ידי חישוב שיעור הדייג של שכבה כפול כמות הפריטים באותה שכבה במצב שיווי המשקל.</a:t>
            </a:r>
          </a:p>
          <a:p>
            <a:pPr algn="r" rtl="1"/>
            <a:endParaRPr lang="he-IL" dirty="0"/>
          </a:p>
          <a:p>
            <a:pPr algn="r" rtl="1"/>
            <a:r>
              <a:rPr lang="he-IL" dirty="0"/>
              <a:t>כדי למצוא את המיקסום הרצוי – נצטרך לגזור את הביטוי לפי </a:t>
            </a:r>
            <a:r>
              <a:rPr lang="en-US" dirty="0"/>
              <a:t>h</a:t>
            </a:r>
            <a:r>
              <a:rPr lang="he-IL" dirty="0"/>
              <a:t> ולמצוא נקודת מקסימום. </a:t>
            </a:r>
            <a:br>
              <a:rPr lang="en-US" dirty="0"/>
            </a:br>
            <a:r>
              <a:rPr lang="he-IL" dirty="0"/>
              <a:t>נריץ אלגוריתם על מציאת המקסימום </a:t>
            </a:r>
            <a:r>
              <a:rPr lang="en-US" dirty="0"/>
              <a:t>N</a:t>
            </a:r>
            <a:r>
              <a:rPr lang="he-IL" dirty="0"/>
              <a:t> פעמים אחד עבור כל גיל התחלתי של הציד. ונבחר מבין כל התוצאות את התוצאה שנותנת לנו את הערך המקסימלי הגדול ביותר</a:t>
            </a:r>
          </a:p>
        </p:txBody>
      </p:sp>
      <p:sp>
        <p:nvSpPr>
          <p:cNvPr id="4" name="Slide Number Placeholder 3"/>
          <p:cNvSpPr>
            <a:spLocks noGrp="1"/>
          </p:cNvSpPr>
          <p:nvPr>
            <p:ph type="sldNum" sz="quarter" idx="5"/>
          </p:nvPr>
        </p:nvSpPr>
        <p:spPr/>
        <p:txBody>
          <a:bodyPr/>
          <a:lstStyle/>
          <a:p>
            <a:fld id="{83A57347-0847-455A-BCAD-16BCFBEC6649}" type="slidenum">
              <a:rPr lang="he-IL" smtClean="0"/>
              <a:t>15</a:t>
            </a:fld>
            <a:endParaRPr lang="he-IL"/>
          </a:p>
        </p:txBody>
      </p:sp>
    </p:spTree>
    <p:extLst>
      <p:ext uri="{BB962C8B-B14F-4D97-AF65-F5344CB8AC3E}">
        <p14:creationId xmlns:p14="http://schemas.microsoft.com/office/powerpoint/2010/main" val="322716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552E5-628C-8B81-2104-D02AFE5623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74C4BA-DDA2-B41B-EA10-B7F1809A22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F86C6D-44B8-9608-5196-508E7CD5B659}"/>
              </a:ext>
            </a:extLst>
          </p:cNvPr>
          <p:cNvSpPr>
            <a:spLocks noGrp="1"/>
          </p:cNvSpPr>
          <p:nvPr>
            <p:ph type="body" idx="1"/>
          </p:nvPr>
        </p:nvSpPr>
        <p:spPr/>
        <p:txBody>
          <a:bodyPr/>
          <a:lstStyle/>
          <a:p>
            <a:pPr algn="r" rtl="1"/>
            <a:r>
              <a:rPr lang="he-IL" dirty="0"/>
              <a:t>להסביר מה כל עמוד אומרת</a:t>
            </a:r>
          </a:p>
        </p:txBody>
      </p:sp>
      <p:sp>
        <p:nvSpPr>
          <p:cNvPr id="4" name="Slide Number Placeholder 3">
            <a:extLst>
              <a:ext uri="{FF2B5EF4-FFF2-40B4-BE49-F238E27FC236}">
                <a16:creationId xmlns:a16="http://schemas.microsoft.com/office/drawing/2014/main" id="{98D4E6E1-5797-73FB-F9FE-3D2D45416679}"/>
              </a:ext>
            </a:extLst>
          </p:cNvPr>
          <p:cNvSpPr>
            <a:spLocks noGrp="1"/>
          </p:cNvSpPr>
          <p:nvPr>
            <p:ph type="sldNum" sz="quarter" idx="5"/>
          </p:nvPr>
        </p:nvSpPr>
        <p:spPr/>
        <p:txBody>
          <a:bodyPr/>
          <a:lstStyle/>
          <a:p>
            <a:fld id="{83A57347-0847-455A-BCAD-16BCFBEC6649}" type="slidenum">
              <a:rPr lang="he-IL" smtClean="0"/>
              <a:t>16</a:t>
            </a:fld>
            <a:endParaRPr lang="he-IL"/>
          </a:p>
        </p:txBody>
      </p:sp>
    </p:spTree>
    <p:extLst>
      <p:ext uri="{BB962C8B-B14F-4D97-AF65-F5344CB8AC3E}">
        <p14:creationId xmlns:p14="http://schemas.microsoft.com/office/powerpoint/2010/main" val="497921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Tx/>
              <a:buChar char="-"/>
            </a:pPr>
            <a:r>
              <a:rPr lang="he-IL" sz="1200" b="0" i="0" u="none" strike="noStrike" kern="1200" baseline="0" dirty="0">
                <a:solidFill>
                  <a:schemeClr val="tx1"/>
                </a:solidFill>
                <a:latin typeface="+mn-lt"/>
                <a:ea typeface="+mn-ea"/>
                <a:cs typeface="+mn-cs"/>
              </a:rPr>
              <a:t>𝛽 משפיע רק על גובה התנובה אך לא על שיעורי הציד האופטימליים או על ,</a:t>
            </a:r>
            <a:r>
              <a:rPr lang="en-US" sz="1200" b="0" i="0" u="none" strike="noStrike" kern="1200" baseline="0" dirty="0">
                <a:solidFill>
                  <a:schemeClr val="tx1"/>
                </a:solidFill>
                <a:latin typeface="+mn-lt"/>
                <a:ea typeface="+mn-ea"/>
                <a:cs typeface="+mn-cs"/>
              </a:rPr>
              <a:t> R0 </a:t>
            </a:r>
            <a:r>
              <a:rPr lang="he-IL" sz="1200" b="0" i="0" u="none" strike="noStrike" kern="1200" baseline="0" dirty="0">
                <a:solidFill>
                  <a:schemeClr val="tx1"/>
                </a:solidFill>
                <a:latin typeface="+mn-lt"/>
                <a:ea typeface="+mn-ea"/>
                <a:cs typeface="+mn-cs"/>
              </a:rPr>
              <a:t>ניתן להשתמש בו לכיול התנובה במודלים מבלי לחשוש לעיוות במדיניות הניהול. </a:t>
            </a:r>
          </a:p>
          <a:p>
            <a:pPr marL="171450" indent="-171450" algn="r" rtl="1">
              <a:buFontTx/>
              <a:buChar char="-"/>
            </a:pPr>
            <a:r>
              <a:rPr lang="he-IL" sz="1200" b="0" i="0" u="none" strike="noStrike" kern="1200" baseline="0" dirty="0">
                <a:solidFill>
                  <a:schemeClr val="tx1"/>
                </a:solidFill>
                <a:latin typeface="+mn-lt"/>
                <a:ea typeface="+mn-ea"/>
                <a:cs typeface="+mn-cs"/>
              </a:rPr>
              <a:t>לעומת זאת, שיעורי ההישרדות 𝑠 ושיעורי הרבייה 𝑓 משפיעים באופן מהותי על התנובה, בפרט בשכבות הגיל הצעירות שלהן תרומה גבוהה יותר. </a:t>
            </a:r>
          </a:p>
          <a:p>
            <a:pPr algn="r" rtl="1"/>
            <a:r>
              <a:rPr lang="he-IL" sz="1200" b="0" i="0" u="none" strike="noStrike" kern="1200" baseline="0" dirty="0">
                <a:solidFill>
                  <a:schemeClr val="tx1"/>
                </a:solidFill>
                <a:latin typeface="+mn-lt"/>
                <a:ea typeface="+mn-ea"/>
                <a:cs typeface="+mn-cs"/>
              </a:rPr>
              <a:t>בעולם האמיתי, ממצאים אלו מצביעים על כך שניתן לשפר את תנובת הדיג באמצעות</a:t>
            </a:r>
          </a:p>
          <a:p>
            <a:pPr algn="r" rtl="1"/>
            <a:r>
              <a:rPr lang="he-IL" sz="1200" b="0" i="0" u="none" strike="noStrike" kern="1200" baseline="0" dirty="0">
                <a:solidFill>
                  <a:schemeClr val="tx1"/>
                </a:solidFill>
                <a:latin typeface="+mn-lt"/>
                <a:ea typeface="+mn-ea"/>
                <a:cs typeface="+mn-cs"/>
              </a:rPr>
              <a:t>הגנה על הדגים הצעירים – למשל באמצעות הגבלת הדיג בעונת הרבייה, אזורים ימיים</a:t>
            </a:r>
          </a:p>
          <a:p>
            <a:pPr algn="r" rtl="1"/>
            <a:r>
              <a:rPr lang="he-IL" sz="1200" b="0" i="0" u="none" strike="noStrike" kern="1200" baseline="0" dirty="0">
                <a:solidFill>
                  <a:schemeClr val="tx1"/>
                </a:solidFill>
                <a:latin typeface="+mn-lt"/>
                <a:ea typeface="+mn-ea"/>
                <a:cs typeface="+mn-cs"/>
              </a:rPr>
              <a:t>מוגנים, או רשתות סלקטיביות המונעות תפיסת פרטים צעירים. כמו כן, השקעה בשיפור</a:t>
            </a:r>
          </a:p>
          <a:p>
            <a:pPr algn="r" rtl="1"/>
            <a:r>
              <a:rPr lang="he-IL" sz="1200" b="0" i="0" u="none" strike="noStrike" kern="1200" baseline="0" dirty="0">
                <a:solidFill>
                  <a:schemeClr val="tx1"/>
                </a:solidFill>
                <a:latin typeface="+mn-lt"/>
                <a:ea typeface="+mn-ea"/>
                <a:cs typeface="+mn-cs"/>
              </a:rPr>
              <a:t>תנאי הסביבה (כגון הפחתת זיהום ושיקום בתי גידול) עשויה להעלות את שיעורי ההישרדות</a:t>
            </a:r>
          </a:p>
          <a:p>
            <a:pPr algn="r" rtl="1"/>
            <a:r>
              <a:rPr lang="he-IL" sz="1200" b="0" i="0" u="none" strike="noStrike" kern="1200" baseline="0" dirty="0">
                <a:solidFill>
                  <a:schemeClr val="tx1"/>
                </a:solidFill>
                <a:latin typeface="+mn-lt"/>
                <a:ea typeface="+mn-ea"/>
                <a:cs typeface="+mn-cs"/>
              </a:rPr>
              <a:t>והרבייה, ובכך להגביר את התנובה בצורה בת-קיימא .</a:t>
            </a:r>
            <a:endParaRPr lang="he-IL" dirty="0"/>
          </a:p>
        </p:txBody>
      </p:sp>
      <p:sp>
        <p:nvSpPr>
          <p:cNvPr id="4" name="Slide Number Placeholder 3"/>
          <p:cNvSpPr>
            <a:spLocks noGrp="1"/>
          </p:cNvSpPr>
          <p:nvPr>
            <p:ph type="sldNum" sz="quarter" idx="5"/>
          </p:nvPr>
        </p:nvSpPr>
        <p:spPr/>
        <p:txBody>
          <a:bodyPr/>
          <a:lstStyle/>
          <a:p>
            <a:fld id="{83A57347-0847-455A-BCAD-16BCFBEC6649}" type="slidenum">
              <a:rPr lang="he-IL" smtClean="0"/>
              <a:t>17</a:t>
            </a:fld>
            <a:endParaRPr lang="he-IL"/>
          </a:p>
        </p:txBody>
      </p:sp>
    </p:spTree>
    <p:extLst>
      <p:ext uri="{BB962C8B-B14F-4D97-AF65-F5344CB8AC3E}">
        <p14:creationId xmlns:p14="http://schemas.microsoft.com/office/powerpoint/2010/main" val="2622744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FB74F-3E45-5FE4-7C35-B727A3BED4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C06B3C-C987-E936-C49F-671D50EC7A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6687DC-4E1B-AC5A-9D11-8858CA3BADDB}"/>
              </a:ext>
            </a:extLst>
          </p:cNvPr>
          <p:cNvSpPr>
            <a:spLocks noGrp="1"/>
          </p:cNvSpPr>
          <p:nvPr>
            <p:ph type="body" idx="1"/>
          </p:nvPr>
        </p:nvSpPr>
        <p:spPr/>
        <p:txBody>
          <a:bodyPr/>
          <a:lstStyle/>
          <a:p>
            <a:pPr algn="r" rtl="1"/>
            <a:r>
              <a:rPr lang="he-IL" dirty="0"/>
              <a:t>לכל מודל היה גם ציד</a:t>
            </a:r>
          </a:p>
        </p:txBody>
      </p:sp>
      <p:sp>
        <p:nvSpPr>
          <p:cNvPr id="4" name="Slide Number Placeholder 3">
            <a:extLst>
              <a:ext uri="{FF2B5EF4-FFF2-40B4-BE49-F238E27FC236}">
                <a16:creationId xmlns:a16="http://schemas.microsoft.com/office/drawing/2014/main" id="{1DB47CB3-8570-F44A-A741-15238D5359BC}"/>
              </a:ext>
            </a:extLst>
          </p:cNvPr>
          <p:cNvSpPr>
            <a:spLocks noGrp="1"/>
          </p:cNvSpPr>
          <p:nvPr>
            <p:ph type="sldNum" sz="quarter" idx="5"/>
          </p:nvPr>
        </p:nvSpPr>
        <p:spPr/>
        <p:txBody>
          <a:bodyPr/>
          <a:lstStyle/>
          <a:p>
            <a:fld id="{83A57347-0847-455A-BCAD-16BCFBEC6649}" type="slidenum">
              <a:rPr lang="he-IL" smtClean="0"/>
              <a:t>18</a:t>
            </a:fld>
            <a:endParaRPr lang="he-IL"/>
          </a:p>
        </p:txBody>
      </p:sp>
    </p:spTree>
    <p:extLst>
      <p:ext uri="{BB962C8B-B14F-4D97-AF65-F5344CB8AC3E}">
        <p14:creationId xmlns:p14="http://schemas.microsoft.com/office/powerpoint/2010/main" val="306870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מגמת אוקיינוגרפיה בבית ספר,</a:t>
            </a:r>
          </a:p>
          <a:p>
            <a:pPr algn="r" rtl="1"/>
            <a:r>
              <a:rPr lang="he-IL" dirty="0"/>
              <a:t>כיתת איכות הסביבה בחטיבה.</a:t>
            </a:r>
          </a:p>
          <a:p>
            <a:pPr algn="r" rtl="1"/>
            <a:r>
              <a:rPr lang="he-IL" dirty="0"/>
              <a:t>אפילו כבר סגרתי כרטיסי טיסה לספארי בטנזניה בעוד כחודש.</a:t>
            </a:r>
          </a:p>
          <a:p>
            <a:pPr algn="r" rtl="1"/>
            <a:endParaRPr lang="he-IL" dirty="0"/>
          </a:p>
          <a:p>
            <a:pPr algn="r" rtl="1"/>
            <a:r>
              <a:rPr lang="he-IL" dirty="0"/>
              <a:t>למעשה דברים אלה גרמו לי לחשוב על פרוייקט בנושא, לאחר התייעצות ממושכת עם המנחה שלי חגי כתריאל, החלטנו לבחור בנושא זה.</a:t>
            </a:r>
          </a:p>
          <a:p>
            <a:pPr algn="r" rtl="1"/>
            <a:r>
              <a:rPr lang="he-IL" sz="1200" b="1" dirty="0">
                <a:ln w="6600">
                  <a:solidFill>
                    <a:schemeClr val="accent2"/>
                  </a:solidFill>
                  <a:prstDash val="solid"/>
                </a:ln>
                <a:solidFill>
                  <a:srgbClr val="FFFFFF"/>
                </a:solidFill>
                <a:effectLst>
                  <a:outerShdw dist="38100" dir="2700000" algn="tl" rotWithShape="0">
                    <a:schemeClr val="accent2"/>
                  </a:outerShdw>
                </a:effectLst>
                <a:cs typeface="+mn-cs"/>
              </a:rPr>
              <a:t>מודל גילאי לניהול בר-קיימא של אוכלוסיות דגים</a:t>
            </a:r>
            <a:endParaRPr lang="he-IL" dirty="0"/>
          </a:p>
        </p:txBody>
      </p:sp>
      <p:sp>
        <p:nvSpPr>
          <p:cNvPr id="4" name="Slide Number Placeholder 3"/>
          <p:cNvSpPr>
            <a:spLocks noGrp="1"/>
          </p:cNvSpPr>
          <p:nvPr>
            <p:ph type="sldNum" sz="quarter" idx="5"/>
          </p:nvPr>
        </p:nvSpPr>
        <p:spPr/>
        <p:txBody>
          <a:bodyPr/>
          <a:lstStyle/>
          <a:p>
            <a:fld id="{83A57347-0847-455A-BCAD-16BCFBEC6649}" type="slidenum">
              <a:rPr lang="he-IL" smtClean="0"/>
              <a:t>2</a:t>
            </a:fld>
            <a:endParaRPr lang="he-IL"/>
          </a:p>
        </p:txBody>
      </p:sp>
    </p:spTree>
    <p:extLst>
      <p:ext uri="{BB962C8B-B14F-4D97-AF65-F5344CB8AC3E}">
        <p14:creationId xmlns:p14="http://schemas.microsoft.com/office/powerpoint/2010/main" val="249834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דג הבקלה בקנדה – במשך שנים חשבו שיש מצבור אינסופי של דגים דבר שגרם ל</a:t>
            </a:r>
            <a:r>
              <a:rPr lang="he-IL" sz="1200" b="0" i="0" u="none" strike="noStrike" kern="1200" baseline="0" dirty="0">
                <a:solidFill>
                  <a:schemeClr val="tx1"/>
                </a:solidFill>
                <a:latin typeface="+mn-lt"/>
                <a:ea typeface="+mn-ea"/>
                <a:cs typeface="+mn-cs"/>
              </a:rPr>
              <a:t>כך שבמהלך המאה ה - 20 , הפכה הדגה באזור זה לאחת הגדולות בעולם, בעיקר בזכות טכנולוגיות דייג מתקדמות. </a:t>
            </a:r>
          </a:p>
          <a:p>
            <a:pPr algn="r" rtl="1"/>
            <a:r>
              <a:rPr lang="he-IL" sz="1200" b="0" i="0" u="none" strike="noStrike" kern="1200" baseline="0" dirty="0">
                <a:solidFill>
                  <a:schemeClr val="tx1"/>
                </a:solidFill>
                <a:latin typeface="+mn-lt"/>
                <a:ea typeface="+mn-ea"/>
                <a:cs typeface="+mn-cs"/>
              </a:rPr>
              <a:t>אך בסוף שנות ה- 80 , בעקבות דיג-יתר ממושך, התרחשה ירידה חדה בכמות הדגים, עד שבשנת 1992 הושעתה כמעט לחלוטין פעילות הדיג באזור. </a:t>
            </a:r>
          </a:p>
          <a:p>
            <a:pPr algn="r" rtl="1"/>
            <a:r>
              <a:rPr lang="he-IL" sz="1200" b="0" i="0" u="none" strike="noStrike" kern="1200" baseline="0" dirty="0">
                <a:solidFill>
                  <a:schemeClr val="tx1"/>
                </a:solidFill>
                <a:latin typeface="+mn-lt"/>
                <a:ea typeface="+mn-ea"/>
                <a:cs typeface="+mn-cs"/>
              </a:rPr>
              <a:t>מאז, למרות ניסיונות שיקום, האוכלוסייה לא חזרה לרמתה המקורית.</a:t>
            </a:r>
          </a:p>
          <a:p>
            <a:pPr algn="r" rtl="1"/>
            <a:endParaRPr lang="he-IL" sz="1200" b="0" i="0" u="none" strike="noStrike" kern="1200" baseline="0" dirty="0">
              <a:solidFill>
                <a:schemeClr val="tx1"/>
              </a:solidFill>
              <a:latin typeface="+mn-lt"/>
              <a:ea typeface="+mn-ea"/>
              <a:cs typeface="+mn-cs"/>
            </a:endParaRPr>
          </a:p>
          <a:p>
            <a:pPr algn="r" rtl="1"/>
            <a:r>
              <a:rPr lang="he-IL" sz="1200" b="0" i="0" u="none" strike="noStrike" kern="1200" baseline="0" dirty="0">
                <a:solidFill>
                  <a:schemeClr val="tx1"/>
                </a:solidFill>
                <a:latin typeface="+mn-lt"/>
                <a:ea typeface="+mn-ea"/>
                <a:cs typeface="+mn-cs"/>
              </a:rPr>
              <a:t>דג האנשובי – במהלך השנים האחרונות חלה ירידה בתפוקת דגי האנשובי באמריקה.</a:t>
            </a:r>
          </a:p>
          <a:p>
            <a:pPr algn="r" rtl="1"/>
            <a:r>
              <a:rPr lang="he-IL" sz="1200" b="0" i="0" u="none" strike="noStrike" kern="1200" baseline="0" dirty="0">
                <a:solidFill>
                  <a:schemeClr val="tx1"/>
                </a:solidFill>
                <a:latin typeface="+mn-lt"/>
                <a:ea typeface="+mn-ea"/>
                <a:cs typeface="+mn-cs"/>
              </a:rPr>
              <a:t>קהילות דגים שונות שנמצאות בסכנת הכחדה – בעקבות זיהום, דיג, ושינוי אקלים העולמי.</a:t>
            </a:r>
          </a:p>
          <a:p>
            <a:pPr algn="r" rtl="1"/>
            <a:endParaRPr lang="he-IL" sz="1200" b="0" i="0" u="none" strike="noStrike" kern="1200" baseline="0" dirty="0">
              <a:solidFill>
                <a:schemeClr val="tx1"/>
              </a:solidFill>
              <a:latin typeface="+mn-lt"/>
              <a:ea typeface="+mn-ea"/>
              <a:cs typeface="+mn-cs"/>
            </a:endParaRPr>
          </a:p>
          <a:p>
            <a:pPr algn="r" rtl="1"/>
            <a:r>
              <a:rPr lang="he-IL" sz="1200" b="0" i="0" u="none" strike="noStrike" kern="1200" baseline="0" dirty="0">
                <a:solidFill>
                  <a:schemeClr val="tx1"/>
                </a:solidFill>
                <a:latin typeface="+mn-lt"/>
                <a:ea typeface="+mn-ea"/>
                <a:cs typeface="+mn-cs"/>
              </a:rPr>
              <a:t>למעשה שאלות ותהיות אלה היו הבסיס למחקר</a:t>
            </a:r>
            <a:endParaRPr lang="he-IL" dirty="0"/>
          </a:p>
        </p:txBody>
      </p:sp>
      <p:sp>
        <p:nvSpPr>
          <p:cNvPr id="4" name="Slide Number Placeholder 3"/>
          <p:cNvSpPr>
            <a:spLocks noGrp="1"/>
          </p:cNvSpPr>
          <p:nvPr>
            <p:ph type="sldNum" sz="quarter" idx="5"/>
          </p:nvPr>
        </p:nvSpPr>
        <p:spPr/>
        <p:txBody>
          <a:bodyPr/>
          <a:lstStyle/>
          <a:p>
            <a:fld id="{83A57347-0847-455A-BCAD-16BCFBEC6649}" type="slidenum">
              <a:rPr lang="he-IL" smtClean="0"/>
              <a:t>3</a:t>
            </a:fld>
            <a:endParaRPr lang="he-IL"/>
          </a:p>
        </p:txBody>
      </p:sp>
    </p:spTree>
    <p:extLst>
      <p:ext uri="{BB962C8B-B14F-4D97-AF65-F5344CB8AC3E}">
        <p14:creationId xmlns:p14="http://schemas.microsoft.com/office/powerpoint/2010/main" val="320072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גדילה\ דעיכה \ הישארות באותו מצב לאורך זמן – אוכלוסייה בגודל קבוע</a:t>
            </a:r>
          </a:p>
          <a:p>
            <a:pPr algn="r" rtl="1"/>
            <a:endParaRPr lang="he-IL" dirty="0"/>
          </a:p>
          <a:p>
            <a:pPr algn="r" rtl="1"/>
            <a:r>
              <a:rPr lang="he-IL" dirty="0"/>
              <a:t>למעשה את כל המשוואות הללו אנחנו יכולים לכתוב בתור מטריצה – מטריצה זה נקראת מטריצת לסלי</a:t>
            </a:r>
          </a:p>
        </p:txBody>
      </p:sp>
      <p:sp>
        <p:nvSpPr>
          <p:cNvPr id="4" name="Slide Number Placeholder 3"/>
          <p:cNvSpPr>
            <a:spLocks noGrp="1"/>
          </p:cNvSpPr>
          <p:nvPr>
            <p:ph type="sldNum" sz="quarter" idx="5"/>
          </p:nvPr>
        </p:nvSpPr>
        <p:spPr/>
        <p:txBody>
          <a:bodyPr/>
          <a:lstStyle/>
          <a:p>
            <a:fld id="{83A57347-0847-455A-BCAD-16BCFBEC6649}" type="slidenum">
              <a:rPr lang="he-IL" smtClean="0"/>
              <a:t>4</a:t>
            </a:fld>
            <a:endParaRPr lang="he-IL"/>
          </a:p>
        </p:txBody>
      </p:sp>
    </p:spTree>
    <p:extLst>
      <p:ext uri="{BB962C8B-B14F-4D97-AF65-F5344CB8AC3E}">
        <p14:creationId xmlns:p14="http://schemas.microsoft.com/office/powerpoint/2010/main" val="18497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למעשה המודל </a:t>
            </a:r>
            <a:r>
              <a:rPr lang="he-IL" dirty="0" err="1"/>
              <a:t>שתארנו</a:t>
            </a:r>
            <a:r>
              <a:rPr lang="he-IL" dirty="0"/>
              <a:t> קודם נקרא מודל לסלי, והוא מודל ידוע בתחום הזה.</a:t>
            </a:r>
          </a:p>
          <a:p>
            <a:pPr algn="r" rtl="1"/>
            <a:r>
              <a:rPr lang="he-IL" dirty="0"/>
              <a:t>באמצעות כפל המטריצה </a:t>
            </a:r>
            <a:r>
              <a:rPr lang="he-IL" dirty="0" err="1"/>
              <a:t>בוקטור</a:t>
            </a:r>
            <a:r>
              <a:rPr lang="he-IL" dirty="0"/>
              <a:t> התחלתי של גודל </a:t>
            </a:r>
            <a:r>
              <a:rPr lang="he-IL" dirty="0" err="1"/>
              <a:t>האוכולסייה</a:t>
            </a:r>
            <a:r>
              <a:rPr lang="he-IL" dirty="0"/>
              <a:t> ניתן לחזות את התנהגות האוכלוסייה לאורך זמן</a:t>
            </a:r>
          </a:p>
        </p:txBody>
      </p:sp>
      <p:sp>
        <p:nvSpPr>
          <p:cNvPr id="4" name="Slide Number Placeholder 3"/>
          <p:cNvSpPr>
            <a:spLocks noGrp="1"/>
          </p:cNvSpPr>
          <p:nvPr>
            <p:ph type="sldNum" sz="quarter" idx="5"/>
          </p:nvPr>
        </p:nvSpPr>
        <p:spPr/>
        <p:txBody>
          <a:bodyPr/>
          <a:lstStyle/>
          <a:p>
            <a:fld id="{83A57347-0847-455A-BCAD-16BCFBEC6649}" type="slidenum">
              <a:rPr lang="he-IL" smtClean="0"/>
              <a:t>5</a:t>
            </a:fld>
            <a:endParaRPr lang="he-IL"/>
          </a:p>
        </p:txBody>
      </p:sp>
    </p:spTree>
    <p:extLst>
      <p:ext uri="{BB962C8B-B14F-4D97-AF65-F5344CB8AC3E}">
        <p14:creationId xmlns:p14="http://schemas.microsoft.com/office/powerpoint/2010/main" val="66579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019AF-4519-65A8-D56E-E9F041A686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0DA291-485A-1E32-EF02-ED26A049D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2A372-5630-4218-86AA-2C9B0D88C024}"/>
              </a:ext>
            </a:extLst>
          </p:cNvPr>
          <p:cNvSpPr>
            <a:spLocks noGrp="1"/>
          </p:cNvSpPr>
          <p:nvPr>
            <p:ph type="body" idx="1"/>
          </p:nvPr>
        </p:nvSpPr>
        <p:spPr/>
        <p:txBody>
          <a:bodyPr/>
          <a:lstStyle/>
          <a:p>
            <a:pPr algn="r" rtl="1"/>
            <a:r>
              <a:rPr lang="en-US" dirty="0"/>
              <a:t>C</a:t>
            </a:r>
            <a:r>
              <a:rPr lang="he-IL" dirty="0"/>
              <a:t> – מקדם כלשהו שנובע מחישוב החזקות של מטריצה לסלי (העמודה הראשונה של </a:t>
            </a:r>
            <a:r>
              <a:rPr lang="en-US" dirty="0"/>
              <a:t>P^-1</a:t>
            </a:r>
            <a:r>
              <a:rPr lang="he-IL" dirty="0"/>
              <a:t>)</a:t>
            </a:r>
          </a:p>
          <a:p>
            <a:pPr algn="r" rtl="1"/>
            <a:r>
              <a:rPr lang="en-US" dirty="0"/>
              <a:t>v1-</a:t>
            </a:r>
            <a:r>
              <a:rPr lang="he-IL" dirty="0"/>
              <a:t> - וקטור עצמי שמתאים ל ערך העצמי למדה 1</a:t>
            </a:r>
          </a:p>
          <a:p>
            <a:pPr algn="r" rtl="1"/>
            <a:r>
              <a:rPr lang="he-IL" dirty="0"/>
              <a:t>כלומר במודל הלינארי,  הערך העצמי הדומיננטי של המטריצה הוא זה שנותן את יחס הגדילה או הדעיכה לאורך זמן.</a:t>
            </a:r>
          </a:p>
          <a:p>
            <a:pPr algn="r" rtl="1"/>
            <a:r>
              <a:rPr lang="he-IL" dirty="0"/>
              <a:t>מכאן ניתן להסיק כי עבור ערך גדול מ1 </a:t>
            </a:r>
            <a:r>
              <a:rPr lang="he-IL" dirty="0" err="1"/>
              <a:t>האוכולסיה</a:t>
            </a:r>
            <a:r>
              <a:rPr lang="he-IL" dirty="0"/>
              <a:t> תגדל עד אינסוף, ועבור קטן מ1 תיכחד ותגיע ל0. במודל הלינארי אין מצב של שיווי משקל מאחר והמצב אינו מציאותי באוכלוסיות אמיתיות</a:t>
            </a:r>
          </a:p>
        </p:txBody>
      </p:sp>
      <p:sp>
        <p:nvSpPr>
          <p:cNvPr id="4" name="Slide Number Placeholder 3">
            <a:extLst>
              <a:ext uri="{FF2B5EF4-FFF2-40B4-BE49-F238E27FC236}">
                <a16:creationId xmlns:a16="http://schemas.microsoft.com/office/drawing/2014/main" id="{2349D611-6C11-E01D-4B40-AF9666364506}"/>
              </a:ext>
            </a:extLst>
          </p:cNvPr>
          <p:cNvSpPr>
            <a:spLocks noGrp="1"/>
          </p:cNvSpPr>
          <p:nvPr>
            <p:ph type="sldNum" sz="quarter" idx="5"/>
          </p:nvPr>
        </p:nvSpPr>
        <p:spPr/>
        <p:txBody>
          <a:bodyPr/>
          <a:lstStyle/>
          <a:p>
            <a:fld id="{83A57347-0847-455A-BCAD-16BCFBEC6649}" type="slidenum">
              <a:rPr lang="he-IL" smtClean="0"/>
              <a:t>6</a:t>
            </a:fld>
            <a:endParaRPr lang="he-IL"/>
          </a:p>
        </p:txBody>
      </p:sp>
    </p:spTree>
    <p:extLst>
      <p:ext uri="{BB962C8B-B14F-4D97-AF65-F5344CB8AC3E}">
        <p14:creationId xmlns:p14="http://schemas.microsoft.com/office/powerpoint/2010/main" val="239559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4A312-B44D-5AA5-A145-04B9740162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F4BC61-6D47-07A6-D122-DDCA9D7640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4FB99-7156-D5E3-B4EE-5AEA37B13C59}"/>
              </a:ext>
            </a:extLst>
          </p:cNvPr>
          <p:cNvSpPr>
            <a:spLocks noGrp="1"/>
          </p:cNvSpPr>
          <p:nvPr>
            <p:ph type="body" idx="1"/>
          </p:nvPr>
        </p:nvSpPr>
        <p:spPr/>
        <p:txBody>
          <a:bodyPr/>
          <a:lstStyle/>
          <a:p>
            <a:pPr algn="r" rtl="1"/>
            <a:r>
              <a:rPr lang="he-IL" dirty="0"/>
              <a:t>0</a:t>
            </a:r>
            <a:r>
              <a:rPr lang="en-US" dirty="0"/>
              <a:t>R</a:t>
            </a:r>
            <a:r>
              <a:rPr lang="he-IL" dirty="0"/>
              <a:t> – הינו הסתברותי לגמרי ואינו קשור לפיתוח של הערך העצמי.</a:t>
            </a:r>
          </a:p>
          <a:p>
            <a:pPr algn="r" rtl="1"/>
            <a:r>
              <a:rPr lang="he-IL" dirty="0"/>
              <a:t>לכן נצפה שכאשר התוחלת תהיה גדולה מ1 </a:t>
            </a:r>
            <a:r>
              <a:rPr lang="he-IL" dirty="0" err="1"/>
              <a:t>האוכולוסייה</a:t>
            </a:r>
            <a:r>
              <a:rPr lang="he-IL" dirty="0"/>
              <a:t> תגדל, וכאשר קטנה מ1 תיכחד.</a:t>
            </a:r>
          </a:p>
          <a:p>
            <a:pPr algn="r" rtl="1"/>
            <a:r>
              <a:rPr lang="he-IL" dirty="0"/>
              <a:t>כלומר קיים יחס שקילות בין הערך העצמי של מטריצת </a:t>
            </a:r>
            <a:r>
              <a:rPr lang="he-IL" dirty="0" err="1"/>
              <a:t>לזלי</a:t>
            </a:r>
            <a:r>
              <a:rPr lang="he-IL" dirty="0"/>
              <a:t> לבין </a:t>
            </a:r>
            <a:r>
              <a:rPr lang="en-US" dirty="0"/>
              <a:t>R0</a:t>
            </a:r>
            <a:r>
              <a:rPr lang="he-IL" dirty="0"/>
              <a:t> ביחס לערך 1.</a:t>
            </a:r>
          </a:p>
          <a:p>
            <a:pPr algn="r" rtl="1"/>
            <a:r>
              <a:rPr lang="he-IL" dirty="0"/>
              <a:t>קיבלנו פתרון בעל חשיבות פרקטית – לפעמים קשה לחשב ערך עצמי של מטריצה אך לחשב את תוחלת הצאצאים זה דבר יחסית פשוט – ולפי זה ניתן לקבוע מה יקרה לאוכלוסייה.</a:t>
            </a:r>
          </a:p>
          <a:p>
            <a:pPr algn="r" rtl="1"/>
            <a:endParaRPr lang="he-IL" dirty="0"/>
          </a:p>
          <a:p>
            <a:pPr algn="r" rtl="1"/>
            <a:endParaRPr lang="he-IL" dirty="0"/>
          </a:p>
        </p:txBody>
      </p:sp>
      <p:sp>
        <p:nvSpPr>
          <p:cNvPr id="4" name="Slide Number Placeholder 3">
            <a:extLst>
              <a:ext uri="{FF2B5EF4-FFF2-40B4-BE49-F238E27FC236}">
                <a16:creationId xmlns:a16="http://schemas.microsoft.com/office/drawing/2014/main" id="{755E313F-B4ED-C17E-F4D2-B2054CDFC5B1}"/>
              </a:ext>
            </a:extLst>
          </p:cNvPr>
          <p:cNvSpPr>
            <a:spLocks noGrp="1"/>
          </p:cNvSpPr>
          <p:nvPr>
            <p:ph type="sldNum" sz="quarter" idx="5"/>
          </p:nvPr>
        </p:nvSpPr>
        <p:spPr/>
        <p:txBody>
          <a:bodyPr/>
          <a:lstStyle/>
          <a:p>
            <a:fld id="{83A57347-0847-455A-BCAD-16BCFBEC6649}" type="slidenum">
              <a:rPr lang="he-IL" smtClean="0"/>
              <a:t>7</a:t>
            </a:fld>
            <a:endParaRPr lang="he-IL"/>
          </a:p>
        </p:txBody>
      </p:sp>
    </p:spTree>
    <p:extLst>
      <p:ext uri="{BB962C8B-B14F-4D97-AF65-F5344CB8AC3E}">
        <p14:creationId xmlns:p14="http://schemas.microsoft.com/office/powerpoint/2010/main" val="900691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כמו שניתן לראות במטריצה </a:t>
            </a:r>
            <a:r>
              <a:rPr lang="en-US" dirty="0"/>
              <a:t>H</a:t>
            </a:r>
            <a:r>
              <a:rPr lang="he-IL" dirty="0"/>
              <a:t> , לכל שכבת גיל יש פרמטר ציד שונה. והמטריצה כולה מייצגת את הציד בכל </a:t>
            </a:r>
            <a:r>
              <a:rPr lang="he-IL" dirty="0" err="1"/>
              <a:t>האוכלוסיה</a:t>
            </a:r>
            <a:r>
              <a:rPr lang="he-IL" dirty="0"/>
              <a:t> יחדיו.</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בחלק הזה של המודל התעסקנו בשאלת המחקר איך ניתן להמשיך לדוג ובמקביל לא להכחיד את האוכלוסייה</a:t>
            </a:r>
          </a:p>
          <a:p>
            <a:pPr algn="r" rtl="1"/>
            <a:endParaRPr lang="he-IL" dirty="0"/>
          </a:p>
        </p:txBody>
      </p:sp>
      <p:sp>
        <p:nvSpPr>
          <p:cNvPr id="4" name="Slide Number Placeholder 3"/>
          <p:cNvSpPr>
            <a:spLocks noGrp="1"/>
          </p:cNvSpPr>
          <p:nvPr>
            <p:ph type="sldNum" sz="quarter" idx="5"/>
          </p:nvPr>
        </p:nvSpPr>
        <p:spPr/>
        <p:txBody>
          <a:bodyPr/>
          <a:lstStyle/>
          <a:p>
            <a:fld id="{83A57347-0847-455A-BCAD-16BCFBEC6649}" type="slidenum">
              <a:rPr lang="he-IL" smtClean="0"/>
              <a:t>8</a:t>
            </a:fld>
            <a:endParaRPr lang="he-IL"/>
          </a:p>
        </p:txBody>
      </p:sp>
    </p:spTree>
    <p:extLst>
      <p:ext uri="{BB962C8B-B14F-4D97-AF65-F5344CB8AC3E}">
        <p14:creationId xmlns:p14="http://schemas.microsoft.com/office/powerpoint/2010/main" val="406037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BE52B-6E3C-B83A-A675-F08DA1DD9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74AB1D-5BFE-686E-955E-299D3A43CA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32CCF7-B041-B36E-9498-AA19C0B84303}"/>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גודל האוכלוסייה נמדד ביחידות של אלפי טונות דגים.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ניתן לראות שכאשר אין ציד </a:t>
            </a:r>
            <a:r>
              <a:rPr lang="he-IL" dirty="0" err="1"/>
              <a:t>האוכלוסיה</a:t>
            </a:r>
            <a:r>
              <a:rPr lang="he-IL" dirty="0"/>
              <a:t> גדלה בקצב גדול הרבה יותר, ואין לה ממש נקודת שיווי משקל, </a:t>
            </a:r>
            <a:br>
              <a:rPr lang="en-US" dirty="0"/>
            </a:br>
            <a:r>
              <a:rPr lang="he-IL" dirty="0"/>
              <a:t>בעוד שכאשר יש ציד הגדילה איטית יותר, כלומר המודל מציג את האטה בקצב גדילת </a:t>
            </a:r>
            <a:r>
              <a:rPr lang="he-IL" dirty="0" err="1"/>
              <a:t>האוכלוסיה</a:t>
            </a:r>
            <a:r>
              <a:rPr lang="he-IL" dirty="0"/>
              <a:t> במקרה של ציד.</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Slide Number Placeholder 3">
            <a:extLst>
              <a:ext uri="{FF2B5EF4-FFF2-40B4-BE49-F238E27FC236}">
                <a16:creationId xmlns:a16="http://schemas.microsoft.com/office/drawing/2014/main" id="{3C066236-2A44-5739-8F86-8B36060E7C2E}"/>
              </a:ext>
            </a:extLst>
          </p:cNvPr>
          <p:cNvSpPr>
            <a:spLocks noGrp="1"/>
          </p:cNvSpPr>
          <p:nvPr>
            <p:ph type="sldNum" sz="quarter" idx="5"/>
          </p:nvPr>
        </p:nvSpPr>
        <p:spPr/>
        <p:txBody>
          <a:bodyPr/>
          <a:lstStyle/>
          <a:p>
            <a:fld id="{83A57347-0847-455A-BCAD-16BCFBEC6649}" type="slidenum">
              <a:rPr lang="he-IL" smtClean="0"/>
              <a:t>9</a:t>
            </a:fld>
            <a:endParaRPr lang="he-IL"/>
          </a:p>
        </p:txBody>
      </p:sp>
    </p:spTree>
    <p:extLst>
      <p:ext uri="{BB962C8B-B14F-4D97-AF65-F5344CB8AC3E}">
        <p14:creationId xmlns:p14="http://schemas.microsoft.com/office/powerpoint/2010/main" val="188974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793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475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027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67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785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932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870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987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855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203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60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83C9D0"/>
            </a:gs>
            <a:gs pos="0">
              <a:schemeClr val="accent2">
                <a:lumMod val="0"/>
                <a:lumOff val="100000"/>
              </a:schemeClr>
            </a:gs>
            <a:gs pos="54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7/26/2025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8676457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494" y="0"/>
            <a:ext cx="5671506"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3755571" y="762538"/>
            <a:ext cx="4697986" cy="3199862"/>
          </a:xfrm>
        </p:spPr>
        <p:txBody>
          <a:bodyPr vert="horz" lIns="91440" tIns="45720" rIns="91440" bIns="45720" rtlCol="0" anchor="b">
            <a:normAutofit/>
          </a:bodyPr>
          <a:lstStyle/>
          <a:p>
            <a:pPr algn="r"/>
            <a:r>
              <a:rPr lang="he-IL" sz="5400" b="1" dirty="0">
                <a:ln w="6600">
                  <a:solidFill>
                    <a:schemeClr val="accent2"/>
                  </a:solidFill>
                  <a:prstDash val="solid"/>
                </a:ln>
                <a:solidFill>
                  <a:srgbClr val="FFFFFF"/>
                </a:solidFill>
                <a:effectLst>
                  <a:outerShdw dist="38100" dir="2700000" algn="tl" rotWithShape="0">
                    <a:schemeClr val="accent2"/>
                  </a:outerShdw>
                </a:effectLst>
                <a:cs typeface="+mn-cs"/>
              </a:rPr>
              <a:t>מודל גילאי לניהול בר-קיימא של אוכלוסיות דגים</a:t>
            </a:r>
            <a:endParaRPr lang="en-US" sz="5400" b="1" dirty="0">
              <a:ln w="6600">
                <a:solidFill>
                  <a:schemeClr val="accent2"/>
                </a:solidFill>
                <a:prstDash val="solid"/>
              </a:ln>
              <a:solidFill>
                <a:srgbClr val="FFFFFF"/>
              </a:solidFill>
              <a:effectLst>
                <a:outerShdw dist="38100" dir="2700000" algn="tl" rotWithShape="0">
                  <a:schemeClr val="accent2"/>
                </a:outerShdw>
              </a:effectLst>
              <a:cs typeface="+mn-cs"/>
            </a:endParaRPr>
          </a:p>
        </p:txBody>
      </p:sp>
      <p:sp>
        <p:nvSpPr>
          <p:cNvPr id="3" name="Subtitle 2"/>
          <p:cNvSpPr>
            <a:spLocks noGrp="1"/>
          </p:cNvSpPr>
          <p:nvPr>
            <p:ph type="subTitle" idx="1"/>
          </p:nvPr>
        </p:nvSpPr>
        <p:spPr>
          <a:xfrm>
            <a:off x="3755571" y="4312561"/>
            <a:ext cx="4697986" cy="1687815"/>
          </a:xfrm>
          <a:ln>
            <a:noFill/>
          </a:ln>
        </p:spPr>
        <p:txBody>
          <a:bodyPr vert="horz" lIns="91440" tIns="45720" rIns="91440" bIns="45720" rtlCol="0" anchor="t">
            <a:normAutofit fontScale="92500"/>
          </a:bodyPr>
          <a:lstStyle/>
          <a:p>
            <a:pPr indent="-360000" algn="r">
              <a:buFont typeface="Wingdings 3" panose="05040102010807070707" pitchFamily="18" charset="2"/>
              <a:buChar char=""/>
            </a:pPr>
            <a:r>
              <a:rPr lang="he-IL" sz="2800" b="1" dirty="0">
                <a:ln w="10160">
                  <a:solidFill>
                    <a:schemeClr val="bg1"/>
                  </a:solidFill>
                  <a:prstDash val="solid"/>
                </a:ln>
                <a:solidFill>
                  <a:schemeClr val="bg1"/>
                </a:solidFill>
                <a:effectLst>
                  <a:outerShdw blurRad="38100" dist="22860" dir="5400000" algn="tl" rotWithShape="0">
                    <a:srgbClr val="000000">
                      <a:alpha val="30000"/>
                    </a:srgbClr>
                  </a:outerShdw>
                </a:effectLst>
              </a:rPr>
              <a:t>רז </a:t>
            </a:r>
            <a:r>
              <a:rPr lang="he-IL" sz="2800" b="1" dirty="0" err="1">
                <a:ln w="10160">
                  <a:solidFill>
                    <a:schemeClr val="bg1"/>
                  </a:solidFill>
                  <a:prstDash val="solid"/>
                </a:ln>
                <a:solidFill>
                  <a:schemeClr val="bg1"/>
                </a:solidFill>
                <a:effectLst>
                  <a:outerShdw blurRad="38100" dist="22860" dir="5400000" algn="tl" rotWithShape="0">
                    <a:srgbClr val="000000">
                      <a:alpha val="30000"/>
                    </a:srgbClr>
                  </a:outerShdw>
                </a:effectLst>
              </a:rPr>
              <a:t>תיבי</a:t>
            </a:r>
            <a:endParaRPr lang="he-IL" sz="28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a:p>
            <a:pPr indent="-360000" algn="r">
              <a:buFont typeface="Wingdings 3" panose="05040102010807070707" pitchFamily="18" charset="2"/>
              <a:buChar char=""/>
            </a:pPr>
            <a:r>
              <a:rPr lang="he-IL" sz="2800" b="1" dirty="0">
                <a:ln w="10160">
                  <a:solidFill>
                    <a:schemeClr val="bg1"/>
                  </a:solidFill>
                  <a:prstDash val="solid"/>
                </a:ln>
                <a:solidFill>
                  <a:schemeClr val="bg1"/>
                </a:solidFill>
                <a:effectLst>
                  <a:outerShdw blurRad="38100" dist="22860" dir="5400000" algn="tl" rotWithShape="0">
                    <a:srgbClr val="000000">
                      <a:alpha val="30000"/>
                    </a:srgbClr>
                  </a:outerShdw>
                </a:effectLst>
              </a:rPr>
              <a:t> בהנחיית פרופ' חגי כתריאל</a:t>
            </a:r>
          </a:p>
          <a:p>
            <a:pPr indent="-360000" algn="r">
              <a:buFont typeface="Wingdings 3" panose="05040102010807070707" pitchFamily="18" charset="2"/>
              <a:buChar char=""/>
            </a:pPr>
            <a:r>
              <a:rPr lang="he-IL" sz="2800" b="1" dirty="0">
                <a:ln w="10160">
                  <a:solidFill>
                    <a:schemeClr val="bg1"/>
                  </a:solidFill>
                  <a:prstDash val="solid"/>
                </a:ln>
                <a:solidFill>
                  <a:schemeClr val="bg1"/>
                </a:solidFill>
                <a:effectLst>
                  <a:outerShdw blurRad="38100" dist="22860" dir="5400000" algn="tl" rotWithShape="0">
                    <a:srgbClr val="000000">
                      <a:alpha val="30000"/>
                    </a:srgbClr>
                  </a:outerShdw>
                </a:effectLst>
              </a:rPr>
              <a:t>המחלקה למתמטיקה שימושית</a:t>
            </a:r>
          </a:p>
          <a:p>
            <a:pPr indent="-360000" algn="r">
              <a:buFont typeface="Wingdings 3" panose="05040102010807070707" pitchFamily="18" charset="2"/>
              <a:buChar char=""/>
            </a:pPr>
            <a:endParaRPr lang="he-IL" sz="28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a:p>
            <a:pPr indent="-360000" algn="r">
              <a:buFont typeface="Wingdings 3" panose="05040102010807070707" pitchFamily="18" charset="2"/>
              <a:buChar char=""/>
            </a:pPr>
            <a:endParaRPr lang="he-IL" sz="28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a:p>
            <a:pPr algn="r"/>
            <a:endParaRPr lang="he-IL" sz="28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a:p>
            <a:pPr indent="-360000" algn="r">
              <a:buFont typeface="Wingdings 3" panose="05040102010807070707" pitchFamily="18" charset="2"/>
              <a:buChar char=""/>
            </a:pPr>
            <a:endParaRPr lang="en-US" sz="28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sp>
        <p:nvSpPr>
          <p:cNvPr id="34"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8261" y="4043302"/>
            <a:ext cx="3977640" cy="18288"/>
          </a:xfrm>
          <a:custGeom>
            <a:avLst/>
            <a:gdLst>
              <a:gd name="connsiteX0" fmla="*/ 0 w 3977640"/>
              <a:gd name="connsiteY0" fmla="*/ 0 h 18288"/>
              <a:gd name="connsiteX1" fmla="*/ 742493 w 3977640"/>
              <a:gd name="connsiteY1" fmla="*/ 0 h 18288"/>
              <a:gd name="connsiteX2" fmla="*/ 1445209 w 3977640"/>
              <a:gd name="connsiteY2" fmla="*/ 0 h 18288"/>
              <a:gd name="connsiteX3" fmla="*/ 2147926 w 3977640"/>
              <a:gd name="connsiteY3" fmla="*/ 0 h 18288"/>
              <a:gd name="connsiteX4" fmla="*/ 2691536 w 3977640"/>
              <a:gd name="connsiteY4" fmla="*/ 0 h 18288"/>
              <a:gd name="connsiteX5" fmla="*/ 3274924 w 3977640"/>
              <a:gd name="connsiteY5" fmla="*/ 0 h 18288"/>
              <a:gd name="connsiteX6" fmla="*/ 3977640 w 3977640"/>
              <a:gd name="connsiteY6" fmla="*/ 0 h 18288"/>
              <a:gd name="connsiteX7" fmla="*/ 3977640 w 3977640"/>
              <a:gd name="connsiteY7" fmla="*/ 18288 h 18288"/>
              <a:gd name="connsiteX8" fmla="*/ 3314700 w 3977640"/>
              <a:gd name="connsiteY8" fmla="*/ 18288 h 18288"/>
              <a:gd name="connsiteX9" fmla="*/ 2771089 w 3977640"/>
              <a:gd name="connsiteY9" fmla="*/ 18288 h 18288"/>
              <a:gd name="connsiteX10" fmla="*/ 2227478 w 3977640"/>
              <a:gd name="connsiteY10" fmla="*/ 18288 h 18288"/>
              <a:gd name="connsiteX11" fmla="*/ 1524762 w 3977640"/>
              <a:gd name="connsiteY11" fmla="*/ 18288 h 18288"/>
              <a:gd name="connsiteX12" fmla="*/ 941375 w 3977640"/>
              <a:gd name="connsiteY12" fmla="*/ 18288 h 18288"/>
              <a:gd name="connsiteX13" fmla="*/ 0 w 3977640"/>
              <a:gd name="connsiteY13" fmla="*/ 18288 h 18288"/>
              <a:gd name="connsiteX14" fmla="*/ 0 w 397764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7640" h="18288" fill="none" extrusionOk="0">
                <a:moveTo>
                  <a:pt x="0" y="0"/>
                </a:moveTo>
                <a:cubicBezTo>
                  <a:pt x="362724" y="-2785"/>
                  <a:pt x="438784" y="-35866"/>
                  <a:pt x="742493" y="0"/>
                </a:cubicBezTo>
                <a:cubicBezTo>
                  <a:pt x="1046202" y="35866"/>
                  <a:pt x="1214361" y="6330"/>
                  <a:pt x="1445209" y="0"/>
                </a:cubicBezTo>
                <a:cubicBezTo>
                  <a:pt x="1676057" y="-6330"/>
                  <a:pt x="1906372" y="-3266"/>
                  <a:pt x="2147926" y="0"/>
                </a:cubicBezTo>
                <a:cubicBezTo>
                  <a:pt x="2389480" y="3266"/>
                  <a:pt x="2520714" y="16824"/>
                  <a:pt x="2691536" y="0"/>
                </a:cubicBezTo>
                <a:cubicBezTo>
                  <a:pt x="2862358" y="-16824"/>
                  <a:pt x="3036508" y="-14038"/>
                  <a:pt x="3274924" y="0"/>
                </a:cubicBezTo>
                <a:cubicBezTo>
                  <a:pt x="3513340" y="14038"/>
                  <a:pt x="3634141" y="-18809"/>
                  <a:pt x="3977640" y="0"/>
                </a:cubicBezTo>
                <a:cubicBezTo>
                  <a:pt x="3977140" y="8855"/>
                  <a:pt x="3977749" y="14521"/>
                  <a:pt x="3977640" y="18288"/>
                </a:cubicBezTo>
                <a:cubicBezTo>
                  <a:pt x="3757007" y="32029"/>
                  <a:pt x="3469003" y="-5112"/>
                  <a:pt x="3314700" y="18288"/>
                </a:cubicBezTo>
                <a:cubicBezTo>
                  <a:pt x="3160397" y="41688"/>
                  <a:pt x="2914663" y="19512"/>
                  <a:pt x="2771089" y="18288"/>
                </a:cubicBezTo>
                <a:cubicBezTo>
                  <a:pt x="2627515" y="17064"/>
                  <a:pt x="2417576" y="42034"/>
                  <a:pt x="2227478" y="18288"/>
                </a:cubicBezTo>
                <a:cubicBezTo>
                  <a:pt x="2037380" y="-5458"/>
                  <a:pt x="1775246" y="-2032"/>
                  <a:pt x="1524762" y="18288"/>
                </a:cubicBezTo>
                <a:cubicBezTo>
                  <a:pt x="1274278" y="38608"/>
                  <a:pt x="1225405" y="46940"/>
                  <a:pt x="941375" y="18288"/>
                </a:cubicBezTo>
                <a:cubicBezTo>
                  <a:pt x="657345" y="-10364"/>
                  <a:pt x="468340" y="57851"/>
                  <a:pt x="0" y="18288"/>
                </a:cubicBezTo>
                <a:cubicBezTo>
                  <a:pt x="683" y="12014"/>
                  <a:pt x="724" y="5908"/>
                  <a:pt x="0" y="0"/>
                </a:cubicBezTo>
                <a:close/>
              </a:path>
              <a:path w="3977640" h="18288" stroke="0" extrusionOk="0">
                <a:moveTo>
                  <a:pt x="0" y="0"/>
                </a:moveTo>
                <a:cubicBezTo>
                  <a:pt x="167643" y="7540"/>
                  <a:pt x="416663" y="12011"/>
                  <a:pt x="623164" y="0"/>
                </a:cubicBezTo>
                <a:cubicBezTo>
                  <a:pt x="829665" y="-12011"/>
                  <a:pt x="908844" y="7531"/>
                  <a:pt x="1166774" y="0"/>
                </a:cubicBezTo>
                <a:cubicBezTo>
                  <a:pt x="1424704" y="-7531"/>
                  <a:pt x="1745729" y="22552"/>
                  <a:pt x="1909267" y="0"/>
                </a:cubicBezTo>
                <a:cubicBezTo>
                  <a:pt x="2072805" y="-22552"/>
                  <a:pt x="2313264" y="2550"/>
                  <a:pt x="2532431" y="0"/>
                </a:cubicBezTo>
                <a:cubicBezTo>
                  <a:pt x="2751598" y="-2550"/>
                  <a:pt x="2914229" y="-1772"/>
                  <a:pt x="3155594" y="0"/>
                </a:cubicBezTo>
                <a:cubicBezTo>
                  <a:pt x="3396959" y="1772"/>
                  <a:pt x="3603015" y="-38331"/>
                  <a:pt x="3977640" y="0"/>
                </a:cubicBezTo>
                <a:cubicBezTo>
                  <a:pt x="3976742" y="7180"/>
                  <a:pt x="3977809" y="13790"/>
                  <a:pt x="3977640" y="18288"/>
                </a:cubicBezTo>
                <a:cubicBezTo>
                  <a:pt x="3733612" y="44026"/>
                  <a:pt x="3504694" y="34704"/>
                  <a:pt x="3314700" y="18288"/>
                </a:cubicBezTo>
                <a:cubicBezTo>
                  <a:pt x="3124706" y="1872"/>
                  <a:pt x="2970848" y="41228"/>
                  <a:pt x="2771089" y="18288"/>
                </a:cubicBezTo>
                <a:cubicBezTo>
                  <a:pt x="2571330" y="-4652"/>
                  <a:pt x="2374617" y="32581"/>
                  <a:pt x="2108149" y="18288"/>
                </a:cubicBezTo>
                <a:cubicBezTo>
                  <a:pt x="1841681" y="3995"/>
                  <a:pt x="1730147" y="-7187"/>
                  <a:pt x="1445209" y="18288"/>
                </a:cubicBezTo>
                <a:cubicBezTo>
                  <a:pt x="1160271" y="43763"/>
                  <a:pt x="1128446" y="30981"/>
                  <a:pt x="822046" y="18288"/>
                </a:cubicBezTo>
                <a:cubicBezTo>
                  <a:pt x="515646" y="5595"/>
                  <a:pt x="401539" y="48208"/>
                  <a:pt x="0" y="18288"/>
                </a:cubicBezTo>
                <a:cubicBezTo>
                  <a:pt x="571" y="10093"/>
                  <a:pt x="-125" y="8407"/>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מגבלות המודל הלינארי</a:t>
            </a:r>
            <a:endParaRPr dirty="0">
              <a:ln w="0"/>
              <a:effectLst>
                <a:outerShdw blurRad="38100" dist="19050" dir="2700000" algn="tl" rotWithShape="0">
                  <a:schemeClr val="dk1">
                    <a:alpha val="40000"/>
                  </a:schemeClr>
                </a:outerShdw>
              </a:effectLst>
              <a:cs typeface="+mn-cs"/>
            </a:endParaRPr>
          </a:p>
        </p:txBody>
      </p:sp>
      <p:sp>
        <p:nvSpPr>
          <p:cNvPr id="3" name="Content Placeholder 2"/>
          <p:cNvSpPr>
            <a:spLocks noGrp="1"/>
          </p:cNvSpPr>
          <p:nvPr>
            <p:ph idx="1"/>
          </p:nvPr>
        </p:nvSpPr>
        <p:spPr>
          <a:xfrm>
            <a:off x="914400" y="1835151"/>
            <a:ext cx="7600950" cy="1593850"/>
          </a:xfrm>
        </p:spPr>
        <p:txBody>
          <a:bodyPr>
            <a:noAutofit/>
          </a:bodyPr>
          <a:lstStyle/>
          <a:p>
            <a:pPr marL="360000"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אידיאלי בלבד, אינו משקף באופן מדויק את מה שמתרחש בטבע </a:t>
            </a:r>
          </a:p>
          <a:p>
            <a:pPr marL="360000"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מניח ששיעורי הפוריות וההישרדות קבועים </a:t>
            </a:r>
          </a:p>
          <a:p>
            <a:pPr marL="360000"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בטבע קיימות מגבלות אקולוגיות</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המודל הלא-לינארי</a:t>
            </a:r>
            <a:endParaRPr dirty="0">
              <a:ln w="0"/>
              <a:effectLst>
                <a:outerShdw blurRad="38100" dist="19050" dir="2700000" algn="tl" rotWithShape="0">
                  <a:schemeClr val="dk1">
                    <a:alpha val="40000"/>
                  </a:schemeClr>
                </a:outerShdw>
              </a:effectLst>
              <a:cs typeface="+mn-cs"/>
            </a:endParaRPr>
          </a:p>
        </p:txBody>
      </p:sp>
      <p:sp>
        <p:nvSpPr>
          <p:cNvPr id="3" name="Content Placeholder 2"/>
          <p:cNvSpPr>
            <a:spLocks noGrp="1"/>
          </p:cNvSpPr>
          <p:nvPr>
            <p:ph idx="1"/>
          </p:nvPr>
        </p:nvSpPr>
        <p:spPr>
          <a:xfrm>
            <a:off x="628650" y="1690689"/>
            <a:ext cx="7886700" cy="4351338"/>
          </a:xfrm>
        </p:spPr>
        <p:txBody>
          <a:bodyPr>
            <a:normAutofit/>
          </a:bodyPr>
          <a:lstStyle/>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פונקציית גיוס תלויה בצפיפות: ככל שיש יותר צאצאים – הם פחות שורדים.</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תנאי פונקציית הגיוס:</a:t>
            </a:r>
          </a:p>
          <a:p>
            <a:pPr marL="817200" lvl="3" indent="-360000">
              <a:lnSpc>
                <a:spcPct val="100000"/>
              </a:lnSpc>
              <a:spcBef>
                <a:spcPts val="0"/>
              </a:spcBef>
              <a:spcAft>
                <a:spcPts val="600"/>
              </a:spcAft>
              <a:buFont typeface="Aptos" panose="020B0004020202020204" pitchFamily="34" charset="0"/>
              <a:buChar char="←"/>
            </a:pPr>
            <a:r>
              <a:rPr lang="he-IL" sz="2000" dirty="0">
                <a:ln w="0"/>
                <a:effectLst>
                  <a:outerShdw blurRad="38100" dist="19050" dir="2700000" algn="tl" rotWithShape="0">
                    <a:schemeClr val="dk1">
                      <a:alpha val="40000"/>
                    </a:schemeClr>
                  </a:outerShdw>
                </a:effectLst>
              </a:rPr>
              <a:t>ערכי הפונקציה הם בין 0 ל-1.</a:t>
            </a:r>
          </a:p>
          <a:p>
            <a:pPr marL="817200" lvl="3" indent="-360000">
              <a:lnSpc>
                <a:spcPct val="100000"/>
              </a:lnSpc>
              <a:spcBef>
                <a:spcPts val="0"/>
              </a:spcBef>
              <a:spcAft>
                <a:spcPts val="600"/>
              </a:spcAft>
              <a:buFont typeface="Aptos" panose="020B0004020202020204" pitchFamily="34" charset="0"/>
              <a:buChar char="←"/>
            </a:pPr>
            <a:r>
              <a:rPr lang="he-IL" sz="2000" dirty="0">
                <a:ln w="0"/>
                <a:effectLst>
                  <a:outerShdw blurRad="38100" dist="19050" dir="2700000" algn="tl" rotWithShape="0">
                    <a:schemeClr val="dk1">
                      <a:alpha val="40000"/>
                    </a:schemeClr>
                  </a:outerShdw>
                </a:effectLst>
              </a:rPr>
              <a:t>כאשר כמות הצאצאים היא 0 – הסיכוי לשרוד הוא הגבוהה ביותר 1</a:t>
            </a:r>
          </a:p>
          <a:p>
            <a:pPr marL="817200" lvl="3" indent="-360000">
              <a:lnSpc>
                <a:spcPct val="100000"/>
              </a:lnSpc>
              <a:spcBef>
                <a:spcPts val="0"/>
              </a:spcBef>
              <a:spcAft>
                <a:spcPts val="600"/>
              </a:spcAft>
              <a:buFont typeface="Aptos" panose="020B0004020202020204" pitchFamily="34" charset="0"/>
              <a:buChar char="←"/>
            </a:pPr>
            <a:r>
              <a:rPr lang="he-IL" sz="2000" dirty="0">
                <a:ln w="0"/>
                <a:effectLst>
                  <a:outerShdw blurRad="38100" dist="19050" dir="2700000" algn="tl" rotWithShape="0">
                    <a:schemeClr val="dk1">
                      <a:alpha val="40000"/>
                    </a:schemeClr>
                  </a:outerShdw>
                </a:effectLst>
              </a:rPr>
              <a:t>הפונקציה יורדת ככל שכמות הצאצאים עולה</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המודל שבחרנו הינו בברטון – הולט מהצורה:</a:t>
            </a:r>
            <a:endParaRPr lang="en-US" sz="2000" dirty="0">
              <a:ln w="0"/>
              <a:effectLst>
                <a:outerShdw blurRad="38100" dist="19050" dir="2700000" algn="tl" rotWithShape="0">
                  <a:schemeClr val="dk1">
                    <a:alpha val="40000"/>
                  </a:schemeClr>
                </a:outerShdw>
              </a:effectLst>
            </a:endParaRP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endParaRPr lang="he-IL" sz="2000" dirty="0">
              <a:ln w="0"/>
              <a:effectLst>
                <a:outerShdw blurRad="38100" dist="19050" dir="2700000" algn="tl" rotWithShape="0">
                  <a:schemeClr val="dk1">
                    <a:alpha val="40000"/>
                  </a:schemeClr>
                </a:outerShdw>
              </a:effectLst>
            </a:endParaRP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כעת כמות הפריטים שמגיעים לשכבת גיל הראשונה מתוארים על ידי:</a:t>
            </a:r>
            <a:endParaRPr sz="2000" dirty="0">
              <a:ln w="0"/>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DA91608E-E9B9-852B-A72F-847CDA2DFA7C}"/>
              </a:ext>
            </a:extLst>
          </p:cNvPr>
          <p:cNvPicPr>
            <a:picLocks noChangeAspect="1"/>
          </p:cNvPicPr>
          <p:nvPr/>
        </p:nvPicPr>
        <p:blipFill>
          <a:blip r:embed="rId5"/>
          <a:stretch>
            <a:fillRect/>
          </a:stretch>
        </p:blipFill>
        <p:spPr>
          <a:xfrm>
            <a:off x="1460954" y="4178188"/>
            <a:ext cx="2134538" cy="664244"/>
          </a:xfrm>
          <a:prstGeom prst="rect">
            <a:avLst/>
          </a:prstGeom>
          <a:ln w="12700">
            <a:solidFill>
              <a:schemeClr val="tx1"/>
            </a:solidFill>
          </a:ln>
        </p:spPr>
      </p:pic>
      <p:pic>
        <p:nvPicPr>
          <p:cNvPr id="8" name="Picture 7">
            <a:extLst>
              <a:ext uri="{FF2B5EF4-FFF2-40B4-BE49-F238E27FC236}">
                <a16:creationId xmlns:a16="http://schemas.microsoft.com/office/drawing/2014/main" id="{0CC6B2AF-3EB1-DD37-8968-0C86ECE51092}"/>
              </a:ext>
            </a:extLst>
          </p:cNvPr>
          <p:cNvPicPr>
            <a:picLocks noChangeAspect="1"/>
          </p:cNvPicPr>
          <p:nvPr/>
        </p:nvPicPr>
        <p:blipFill>
          <a:blip r:embed="rId6"/>
          <a:stretch>
            <a:fillRect/>
          </a:stretch>
        </p:blipFill>
        <p:spPr>
          <a:xfrm>
            <a:off x="2975374" y="5537140"/>
            <a:ext cx="3629532" cy="447737"/>
          </a:xfrm>
          <a:prstGeom prst="rect">
            <a:avLst/>
          </a:prstGeom>
          <a:ln w="12700">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A3F44-342C-FB97-34E1-7226068B8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C21F3-638E-EDE9-DD51-90BF1C523F08}"/>
              </a:ext>
            </a:extLst>
          </p:cNvPr>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המודל הלא-לינארי</a:t>
            </a:r>
            <a:endParaRPr dirty="0">
              <a:ln w="0"/>
              <a:effectLst>
                <a:outerShdw blurRad="38100" dist="19050" dir="2700000" algn="tl" rotWithShape="0">
                  <a:schemeClr val="dk1">
                    <a:alpha val="40000"/>
                  </a:schemeClr>
                </a:outerShdw>
              </a:effectLst>
              <a:cs typeface="+mn-cs"/>
            </a:endParaRPr>
          </a:p>
        </p:txBody>
      </p:sp>
      <p:sp>
        <p:nvSpPr>
          <p:cNvPr id="3" name="Content Placeholder 2">
            <a:extLst>
              <a:ext uri="{FF2B5EF4-FFF2-40B4-BE49-F238E27FC236}">
                <a16:creationId xmlns:a16="http://schemas.microsoft.com/office/drawing/2014/main" id="{29AB39EA-C90D-A3BE-CFCD-93B4D4DA3D31}"/>
              </a:ext>
            </a:extLst>
          </p:cNvPr>
          <p:cNvSpPr>
            <a:spLocks noGrp="1"/>
          </p:cNvSpPr>
          <p:nvPr>
            <p:ph idx="1"/>
          </p:nvPr>
        </p:nvSpPr>
        <p:spPr>
          <a:xfrm>
            <a:off x="4052380" y="1825625"/>
            <a:ext cx="4462970" cy="4351338"/>
          </a:xfrm>
        </p:spPr>
        <p:txBody>
          <a:bodyPr>
            <a:normAutofit/>
          </a:bodyPr>
          <a:lstStyle/>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שכבות הגילאים מתוארות על ידי המשוואות הבאות:</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endParaRPr lang="he-IL" sz="2000" dirty="0">
              <a:ln w="0"/>
              <a:effectLst>
                <a:outerShdw blurRad="38100" dist="19050" dir="2700000" algn="tl" rotWithShape="0">
                  <a:schemeClr val="dk1">
                    <a:alpha val="40000"/>
                  </a:schemeClr>
                </a:outerShdw>
              </a:effectLst>
            </a:endParaRP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נוכל לרשום את המשוואות שקיבלנו כתלות בכמות הצאצאים בכל שלב:</a:t>
            </a:r>
            <a:endParaRPr sz="2000" dirty="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E002322A-8934-7F70-11CC-87650B21403F}"/>
              </a:ext>
            </a:extLst>
          </p:cNvPr>
          <p:cNvPicPr>
            <a:picLocks noChangeAspect="1"/>
          </p:cNvPicPr>
          <p:nvPr/>
        </p:nvPicPr>
        <p:blipFill>
          <a:blip r:embed="rId5"/>
          <a:stretch>
            <a:fillRect/>
          </a:stretch>
        </p:blipFill>
        <p:spPr>
          <a:xfrm>
            <a:off x="321844" y="1825625"/>
            <a:ext cx="3578494" cy="2321832"/>
          </a:xfrm>
          <a:prstGeom prst="rect">
            <a:avLst/>
          </a:prstGeom>
          <a:ln w="12700">
            <a:solidFill>
              <a:schemeClr val="tx1"/>
            </a:solidFill>
          </a:ln>
        </p:spPr>
      </p:pic>
      <p:pic>
        <p:nvPicPr>
          <p:cNvPr id="11" name="Picture 10">
            <a:extLst>
              <a:ext uri="{FF2B5EF4-FFF2-40B4-BE49-F238E27FC236}">
                <a16:creationId xmlns:a16="http://schemas.microsoft.com/office/drawing/2014/main" id="{A473C842-961B-B4A4-DD26-E15D29299B6C}"/>
              </a:ext>
            </a:extLst>
          </p:cNvPr>
          <p:cNvPicPr>
            <a:picLocks noChangeAspect="1"/>
          </p:cNvPicPr>
          <p:nvPr/>
        </p:nvPicPr>
        <p:blipFill>
          <a:blip r:embed="rId6"/>
          <a:stretch>
            <a:fillRect/>
          </a:stretch>
        </p:blipFill>
        <p:spPr>
          <a:xfrm>
            <a:off x="551335" y="5322915"/>
            <a:ext cx="6653914" cy="1052465"/>
          </a:xfrm>
          <a:prstGeom prst="rect">
            <a:avLst/>
          </a:prstGeom>
          <a:ln w="12700">
            <a:solidFill>
              <a:schemeClr val="tx1"/>
            </a:solidFill>
          </a:ln>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E7AA4B3-5C19-5A73-CE7B-53B5AEA95A04}"/>
                  </a:ext>
                </a:extLst>
              </p:cNvPr>
              <p:cNvSpPr txBox="1"/>
              <p:nvPr/>
            </p:nvSpPr>
            <p:spPr>
              <a:xfrm>
                <a:off x="551335" y="4608166"/>
                <a:ext cx="6576086" cy="50917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1</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e>
                          </m:d>
                        </m:e>
                      </m:d>
                    </m:oMath>
                  </m:oMathPara>
                </a14:m>
                <a:endParaRPr lang="he-IL" sz="3200" dirty="0">
                  <a:latin typeface="Cambria Math" panose="02040503050406030204" pitchFamily="18" charset="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EE7AA4B3-5C19-5A73-CE7B-53B5AEA95A04}"/>
                  </a:ext>
                </a:extLst>
              </p:cNvPr>
              <p:cNvSpPr txBox="1">
                <a:spLocks noRot="1" noChangeAspect="1" noMove="1" noResize="1" noEditPoints="1" noAdjustHandles="1" noChangeArrowheads="1" noChangeShapeType="1" noTextEdit="1"/>
              </p:cNvSpPr>
              <p:nvPr/>
            </p:nvSpPr>
            <p:spPr>
              <a:xfrm>
                <a:off x="551335" y="4608166"/>
                <a:ext cx="6576086" cy="509178"/>
              </a:xfrm>
              <a:prstGeom prst="rect">
                <a:avLst/>
              </a:prstGeom>
              <a:blipFill>
                <a:blip r:embed="rId7"/>
                <a:stretch>
                  <a:fillRect/>
                </a:stretch>
              </a:blipFill>
              <a:ln/>
            </p:spPr>
            <p:txBody>
              <a:bodyPr/>
              <a:lstStyle/>
              <a:p>
                <a:r>
                  <a:rPr lang="he-IL">
                    <a:noFill/>
                  </a:rPr>
                  <a:t> </a:t>
                </a:r>
              </a:p>
            </p:txBody>
          </p:sp>
        </mc:Fallback>
      </mc:AlternateContent>
    </p:spTree>
    <p:extLst>
      <p:ext uri="{BB962C8B-B14F-4D97-AF65-F5344CB8AC3E}">
        <p14:creationId xmlns:p14="http://schemas.microsoft.com/office/powerpoint/2010/main" val="284407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6A193-0419-4C89-28E6-29A14B904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E3C19-7266-6370-4C3F-2CD490E34D9D}"/>
              </a:ext>
            </a:extLst>
          </p:cNvPr>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שיווי משקל</a:t>
            </a:r>
            <a:endParaRPr dirty="0">
              <a:ln w="0"/>
              <a:effectLst>
                <a:outerShdw blurRad="38100" dist="19050" dir="2700000" algn="tl" rotWithShape="0">
                  <a:schemeClr val="dk1">
                    <a:alpha val="40000"/>
                  </a:schemeClr>
                </a:outerShdw>
              </a:effectLst>
              <a:cs typeface="+mn-cs"/>
            </a:endParaRPr>
          </a:p>
        </p:txBody>
      </p:sp>
      <p:sp>
        <p:nvSpPr>
          <p:cNvPr id="3" name="Content Placeholder 2">
            <a:extLst>
              <a:ext uri="{FF2B5EF4-FFF2-40B4-BE49-F238E27FC236}">
                <a16:creationId xmlns:a16="http://schemas.microsoft.com/office/drawing/2014/main" id="{BD7B875A-6FB9-CD22-F930-BB5419E24BD7}"/>
              </a:ext>
            </a:extLst>
          </p:cNvPr>
          <p:cNvSpPr>
            <a:spLocks noGrp="1"/>
          </p:cNvSpPr>
          <p:nvPr>
            <p:ph idx="1"/>
          </p:nvPr>
        </p:nvSpPr>
        <p:spPr>
          <a:xfrm>
            <a:off x="628650" y="1687514"/>
            <a:ext cx="7886700" cy="4351338"/>
          </a:xfrm>
        </p:spPr>
        <p:txBody>
          <a:bodyPr>
            <a:normAutofit/>
          </a:bodyPr>
          <a:lstStyle/>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במודל הלא לינארי קיים שיווי משקל – גודל אוכלוסייה קבוע לאחר זמן מסוים</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מצאנו את שיווי המשקל על ידי השאפת הזמן לאינסוף כדי לקבל ערך קבוע לאחר פרק זמן מסוים.</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המשוואות שקיבלנו כתוצאה מכך הן:</a:t>
            </a:r>
          </a:p>
        </p:txBody>
      </p:sp>
      <p:pic>
        <p:nvPicPr>
          <p:cNvPr id="5" name="Picture 4">
            <a:extLst>
              <a:ext uri="{FF2B5EF4-FFF2-40B4-BE49-F238E27FC236}">
                <a16:creationId xmlns:a16="http://schemas.microsoft.com/office/drawing/2014/main" id="{5FF25CC3-65FC-0EB5-2D63-9288077D742A}"/>
              </a:ext>
            </a:extLst>
          </p:cNvPr>
          <p:cNvPicPr>
            <a:picLocks noChangeAspect="1"/>
          </p:cNvPicPr>
          <p:nvPr/>
        </p:nvPicPr>
        <p:blipFill>
          <a:blip r:embed="rId5"/>
          <a:stretch>
            <a:fillRect/>
          </a:stretch>
        </p:blipFill>
        <p:spPr>
          <a:xfrm>
            <a:off x="884044" y="3863183"/>
            <a:ext cx="7375911" cy="1953884"/>
          </a:xfrm>
          <a:prstGeom prst="rect">
            <a:avLst/>
          </a:prstGeom>
          <a:ln w="12700">
            <a:solidFill>
              <a:schemeClr val="tx1"/>
            </a:solidFill>
          </a:ln>
        </p:spPr>
      </p:pic>
    </p:spTree>
    <p:extLst>
      <p:ext uri="{BB962C8B-B14F-4D97-AF65-F5344CB8AC3E}">
        <p14:creationId xmlns:p14="http://schemas.microsoft.com/office/powerpoint/2010/main" val="23920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BB95B-9A39-1A18-01C1-851B738A1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AE039-0A4A-581C-B64C-0C29E5EB44A5}"/>
              </a:ext>
            </a:extLst>
          </p:cNvPr>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שיווי משקל</a:t>
            </a:r>
            <a:endParaRPr dirty="0">
              <a:ln w="0"/>
              <a:effectLst>
                <a:outerShdw blurRad="38100" dist="19050" dir="2700000" algn="tl" rotWithShape="0">
                  <a:schemeClr val="dk1">
                    <a:alpha val="40000"/>
                  </a:schemeClr>
                </a:outerShdw>
              </a:effectLst>
              <a:cs typeface="+mn-cs"/>
            </a:endParaRPr>
          </a:p>
        </p:txBody>
      </p:sp>
      <p:sp>
        <p:nvSpPr>
          <p:cNvPr id="3" name="Content Placeholder 2">
            <a:extLst>
              <a:ext uri="{FF2B5EF4-FFF2-40B4-BE49-F238E27FC236}">
                <a16:creationId xmlns:a16="http://schemas.microsoft.com/office/drawing/2014/main" id="{345C58CD-9316-9B06-699D-5C07CE60B960}"/>
              </a:ext>
            </a:extLst>
          </p:cNvPr>
          <p:cNvSpPr>
            <a:spLocks noGrp="1"/>
          </p:cNvSpPr>
          <p:nvPr>
            <p:ph idx="1"/>
          </p:nvPr>
        </p:nvSpPr>
        <p:spPr>
          <a:xfrm>
            <a:off x="628650" y="1589543"/>
            <a:ext cx="7886700" cy="4351338"/>
          </a:xfrm>
        </p:spPr>
        <p:txBody>
          <a:bodyPr>
            <a:normAutofit/>
          </a:bodyPr>
          <a:lstStyle/>
          <a:p>
            <a:pPr marL="0" indent="0" algn="r" rtl="1">
              <a:lnSpc>
                <a:spcPct val="150000"/>
              </a:lnSpc>
              <a:buNone/>
            </a:pPr>
            <a:r>
              <a:rPr lang="he-IL" sz="2000" dirty="0">
                <a:ln w="0"/>
                <a:effectLst>
                  <a:outerShdw blurRad="38100" dist="19050" dir="2700000" algn="tl" rotWithShape="0">
                    <a:schemeClr val="dk1">
                      <a:alpha val="40000"/>
                    </a:schemeClr>
                  </a:outerShdw>
                </a:effectLst>
              </a:rPr>
              <a:t>סימולציה לווידוא המשוואות התאורטיות</a:t>
            </a:r>
            <a:endParaRPr sz="2000" dirty="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256EBA1D-03CE-C5B1-DAA7-C74C9ACC3549}"/>
              </a:ext>
            </a:extLst>
          </p:cNvPr>
          <p:cNvPicPr>
            <a:picLocks noChangeAspect="1"/>
          </p:cNvPicPr>
          <p:nvPr/>
        </p:nvPicPr>
        <p:blipFill>
          <a:blip r:embed="rId3"/>
          <a:stretch>
            <a:fillRect/>
          </a:stretch>
        </p:blipFill>
        <p:spPr>
          <a:xfrm>
            <a:off x="3638193" y="2362861"/>
            <a:ext cx="4536344" cy="3248247"/>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8B43AA-CB62-4D60-463D-EE432AA66651}"/>
                  </a:ext>
                </a:extLst>
              </p:cNvPr>
              <p:cNvSpPr txBox="1"/>
              <p:nvPr/>
            </p:nvSpPr>
            <p:spPr>
              <a:xfrm>
                <a:off x="628650" y="3634274"/>
                <a:ext cx="2807277" cy="101566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he-IL"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𝛽</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𝑁</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he-IL" sz="2000" i="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d>
                        <m:dPr>
                          <m:begChr m:val="{"/>
                          <m:endChr m:val="}"/>
                          <m:ctrlP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4</m:t>
                          </m:r>
                        </m:e>
                      </m:d>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he-IL" sz="2000" i="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𝑠</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d>
                        <m:dPr>
                          <m:begChr m:val="{"/>
                          <m:endChr m:val="}"/>
                          <m:ctrlP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6</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7</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8</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9</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e>
                      </m:d>
                    </m:oMath>
                  </m:oMathPara>
                </a14:m>
                <a:endParaRPr lang="he-IL" sz="2000" dirty="0">
                  <a:ln w="0"/>
                  <a:solidFill>
                    <a:schemeClr val="tx1"/>
                  </a:solidFill>
                  <a:effectLst>
                    <a:outerShdw blurRad="38100" dist="19050" dir="2700000" algn="tl" rotWithShape="0">
                      <a:schemeClr val="dk1">
                        <a:alpha val="40000"/>
                      </a:schemeClr>
                    </a:outerShdw>
                  </a:effectLst>
                </a:endParaRPr>
              </a:p>
            </p:txBody>
          </p:sp>
        </mc:Choice>
        <mc:Fallback xmlns="">
          <p:sp>
            <p:nvSpPr>
              <p:cNvPr id="8" name="TextBox 7">
                <a:extLst>
                  <a:ext uri="{FF2B5EF4-FFF2-40B4-BE49-F238E27FC236}">
                    <a16:creationId xmlns:a16="http://schemas.microsoft.com/office/drawing/2014/main" id="{A58B43AA-CB62-4D60-463D-EE432AA66651}"/>
                  </a:ext>
                </a:extLst>
              </p:cNvPr>
              <p:cNvSpPr txBox="1">
                <a:spLocks noRot="1" noChangeAspect="1" noMove="1" noResize="1" noEditPoints="1" noAdjustHandles="1" noChangeArrowheads="1" noChangeShapeType="1" noTextEdit="1"/>
              </p:cNvSpPr>
              <p:nvPr/>
            </p:nvSpPr>
            <p:spPr>
              <a:xfrm>
                <a:off x="628650" y="3634274"/>
                <a:ext cx="2807277" cy="1015663"/>
              </a:xfrm>
              <a:prstGeom prst="rect">
                <a:avLst/>
              </a:prstGeom>
              <a:blipFill>
                <a:blip r:embed="rId4"/>
                <a:stretch>
                  <a:fillRect/>
                </a:stretch>
              </a:blipFill>
              <a:ln/>
            </p:spPr>
            <p:txBody>
              <a:bodyPr/>
              <a:lstStyle/>
              <a:p>
                <a:r>
                  <a:rPr lang="he-IL">
                    <a:noFill/>
                  </a:rPr>
                  <a:t> </a:t>
                </a:r>
              </a:p>
            </p:txBody>
          </p:sp>
        </mc:Fallback>
      </mc:AlternateContent>
    </p:spTree>
    <p:extLst>
      <p:ext uri="{BB962C8B-B14F-4D97-AF65-F5344CB8AC3E}">
        <p14:creationId xmlns:p14="http://schemas.microsoft.com/office/powerpoint/2010/main" val="171988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he-IL" dirty="0">
                <a:ln w="0"/>
                <a:effectLst>
                  <a:outerShdw blurRad="38100" dist="19050" dir="2700000" algn="tl" rotWithShape="0">
                    <a:schemeClr val="dk1">
                      <a:alpha val="40000"/>
                    </a:schemeClr>
                  </a:outerShdw>
                </a:effectLst>
                <a:cs typeface="+mn-cs"/>
              </a:rPr>
              <a:t>מיקסום הדייג</a:t>
            </a:r>
            <a:endParaRPr dirty="0">
              <a:ln w="0"/>
              <a:effectLst>
                <a:outerShdw blurRad="38100" dist="19050" dir="2700000" algn="tl" rotWithShape="0">
                  <a:schemeClr val="dk1">
                    <a:alpha val="40000"/>
                  </a:schemeClr>
                </a:outerShdw>
              </a:effectLst>
              <a:cs typeface="+mn-cs"/>
            </a:endParaRPr>
          </a:p>
        </p:txBody>
      </p:sp>
      <p:sp>
        <p:nvSpPr>
          <p:cNvPr id="3" name="Content Placeholder 2"/>
          <p:cNvSpPr>
            <a:spLocks noGrp="1"/>
          </p:cNvSpPr>
          <p:nvPr>
            <p:ph idx="1"/>
          </p:nvPr>
        </p:nvSpPr>
        <p:spPr>
          <a:xfrm>
            <a:off x="628650" y="1690689"/>
            <a:ext cx="7886700" cy="4351338"/>
          </a:xfrm>
        </p:spPr>
        <p:txBody>
          <a:bodyPr>
            <a:normAutofit/>
          </a:bodyPr>
          <a:lstStyle/>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כדי לקבל את התועלת המרבית נצטרך לחשוב על כמה דברים:</a:t>
            </a:r>
          </a:p>
          <a:p>
            <a:pPr marL="817200" lvl="2" indent="-360000">
              <a:lnSpc>
                <a:spcPct val="100000"/>
              </a:lnSpc>
              <a:spcBef>
                <a:spcPts val="0"/>
              </a:spcBef>
              <a:spcAft>
                <a:spcPts val="600"/>
              </a:spcAft>
              <a:buFont typeface="Aptos" panose="020B0004020202020204" pitchFamily="34" charset="0"/>
              <a:buChar char="←"/>
            </a:pPr>
            <a:r>
              <a:rPr lang="he-IL" dirty="0">
                <a:ln w="0"/>
                <a:effectLst>
                  <a:outerShdw blurRad="38100" dist="19050" dir="2700000" algn="tl" rotWithShape="0">
                    <a:schemeClr val="dk1">
                      <a:alpha val="40000"/>
                    </a:schemeClr>
                  </a:outerShdw>
                </a:effectLst>
              </a:rPr>
              <a:t>מאיזה שכבת גיל להתחיל לדוג ? </a:t>
            </a:r>
          </a:p>
          <a:p>
            <a:pPr marL="817200" lvl="2" indent="-360000">
              <a:lnSpc>
                <a:spcPct val="100000"/>
              </a:lnSpc>
              <a:spcBef>
                <a:spcPts val="0"/>
              </a:spcBef>
              <a:spcAft>
                <a:spcPts val="600"/>
              </a:spcAft>
              <a:buFont typeface="Aptos" panose="020B0004020202020204" pitchFamily="34" charset="0"/>
              <a:buChar char="←"/>
            </a:pPr>
            <a:r>
              <a:rPr lang="he-IL" dirty="0">
                <a:ln w="0"/>
                <a:effectLst>
                  <a:outerShdw blurRad="38100" dist="19050" dir="2700000" algn="tl" rotWithShape="0">
                    <a:schemeClr val="dk1">
                      <a:alpha val="40000"/>
                    </a:schemeClr>
                  </a:outerShdw>
                </a:effectLst>
              </a:rPr>
              <a:t>כמה לצוד בכל גיל ?</a:t>
            </a:r>
          </a:p>
          <a:p>
            <a:pPr marL="817200" lvl="2" indent="-360000">
              <a:lnSpc>
                <a:spcPct val="100000"/>
              </a:lnSpc>
              <a:spcBef>
                <a:spcPts val="0"/>
              </a:spcBef>
              <a:spcAft>
                <a:spcPts val="600"/>
              </a:spcAft>
              <a:buFont typeface="Aptos" panose="020B0004020202020204" pitchFamily="34" charset="0"/>
              <a:buChar char="←"/>
            </a:pPr>
            <a:r>
              <a:rPr lang="he-IL" dirty="0">
                <a:ln w="0"/>
                <a:effectLst>
                  <a:outerShdw blurRad="38100" dist="19050" dir="2700000" algn="tl" rotWithShape="0">
                    <a:schemeClr val="dk1">
                      <a:alpha val="40000"/>
                    </a:schemeClr>
                  </a:outerShdw>
                </a:effectLst>
              </a:rPr>
              <a:t>האם האוכלוסייה תכחד בעקבות הדייג ? </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כדי לענות על שאלות אלו נצטרך למקסם את פונקציית התועלת של הדיג </a:t>
            </a:r>
          </a:p>
        </p:txBody>
      </p:sp>
      <p:pic>
        <p:nvPicPr>
          <p:cNvPr id="5" name="תמונה 4">
            <a:extLst>
              <a:ext uri="{FF2B5EF4-FFF2-40B4-BE49-F238E27FC236}">
                <a16:creationId xmlns:a16="http://schemas.microsoft.com/office/drawing/2014/main" id="{4B942493-A72C-70E1-6F88-B43CCDF872C6}"/>
              </a:ext>
            </a:extLst>
          </p:cNvPr>
          <p:cNvPicPr>
            <a:picLocks noChangeAspect="1"/>
          </p:cNvPicPr>
          <p:nvPr/>
        </p:nvPicPr>
        <p:blipFill>
          <a:blip r:embed="rId5"/>
          <a:stretch>
            <a:fillRect/>
          </a:stretch>
        </p:blipFill>
        <p:spPr>
          <a:xfrm>
            <a:off x="744922" y="5379750"/>
            <a:ext cx="3397521" cy="1113124"/>
          </a:xfrm>
          <a:prstGeom prst="rect">
            <a:avLst/>
          </a:prstGeom>
          <a:ln w="12700">
            <a:solidFill>
              <a:schemeClr val="tx1"/>
            </a:solidFill>
          </a:ln>
        </p:spPr>
      </p:pic>
      <p:pic>
        <p:nvPicPr>
          <p:cNvPr id="8" name="תמונה 7">
            <a:extLst>
              <a:ext uri="{FF2B5EF4-FFF2-40B4-BE49-F238E27FC236}">
                <a16:creationId xmlns:a16="http://schemas.microsoft.com/office/drawing/2014/main" id="{7556AC80-E573-C16C-E42F-D053ADFF94E0}"/>
              </a:ext>
            </a:extLst>
          </p:cNvPr>
          <p:cNvPicPr>
            <a:picLocks noChangeAspect="1"/>
          </p:cNvPicPr>
          <p:nvPr/>
        </p:nvPicPr>
        <p:blipFill>
          <a:blip r:embed="rId6"/>
          <a:stretch>
            <a:fillRect/>
          </a:stretch>
        </p:blipFill>
        <p:spPr>
          <a:xfrm>
            <a:off x="744922" y="4098129"/>
            <a:ext cx="7886701" cy="1056399"/>
          </a:xfrm>
          <a:prstGeom prst="rect">
            <a:avLst/>
          </a:prstGeom>
          <a:ln w="12700">
            <a:solidFill>
              <a:schemeClr val="tx1"/>
            </a:solidFill>
          </a:ln>
        </p:spPr>
      </p:pic>
      <p:pic>
        <p:nvPicPr>
          <p:cNvPr id="10" name="תמונה 9">
            <a:extLst>
              <a:ext uri="{FF2B5EF4-FFF2-40B4-BE49-F238E27FC236}">
                <a16:creationId xmlns:a16="http://schemas.microsoft.com/office/drawing/2014/main" id="{F171C0E4-4758-8E44-DB21-4388C20E3C60}"/>
              </a:ext>
            </a:extLst>
          </p:cNvPr>
          <p:cNvPicPr>
            <a:picLocks noChangeAspect="1"/>
          </p:cNvPicPr>
          <p:nvPr/>
        </p:nvPicPr>
        <p:blipFill>
          <a:blip r:embed="rId7"/>
          <a:stretch>
            <a:fillRect/>
          </a:stretch>
        </p:blipFill>
        <p:spPr>
          <a:xfrm>
            <a:off x="5109542" y="5408112"/>
            <a:ext cx="2438708" cy="1056399"/>
          </a:xfrm>
          <a:prstGeom prst="rect">
            <a:avLst/>
          </a:prstGeom>
          <a:ln w="12700">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4C75D-0C5E-DCED-4530-16BE9A5B6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D0AC1-2CA3-A78A-BDF2-4400409C1CA2}"/>
              </a:ext>
            </a:extLst>
          </p:cNvPr>
          <p:cNvSpPr>
            <a:spLocks noGrp="1"/>
          </p:cNvSpPr>
          <p:nvPr>
            <p:ph type="title"/>
          </p:nvPr>
        </p:nvSpPr>
        <p:spPr/>
        <p:txBody>
          <a:bodyPr>
            <a:normAutofit/>
          </a:bodyPr>
          <a:lstStyle/>
          <a:p>
            <a:pPr algn="ctr" rtl="1"/>
            <a:r>
              <a:rPr lang="he-IL" dirty="0">
                <a:ln w="0"/>
                <a:effectLst>
                  <a:outerShdw blurRad="38100" dist="19050" dir="2700000" algn="tl" rotWithShape="0">
                    <a:schemeClr val="dk1">
                      <a:alpha val="40000"/>
                    </a:schemeClr>
                  </a:outerShdw>
                </a:effectLst>
                <a:cs typeface="+mn-cs"/>
              </a:rPr>
              <a:t>מיקסום הדייג</a:t>
            </a:r>
            <a:endParaRPr dirty="0">
              <a:ln w="0"/>
              <a:effectLst>
                <a:outerShdw blurRad="38100" dist="19050" dir="2700000" algn="tl" rotWithShape="0">
                  <a:schemeClr val="dk1">
                    <a:alpha val="40000"/>
                  </a:schemeClr>
                </a:outerShdw>
              </a:effectLst>
              <a:cs typeface="+mn-cs"/>
            </a:endParaRPr>
          </a:p>
        </p:txBody>
      </p:sp>
      <p:graphicFrame>
        <p:nvGraphicFramePr>
          <p:cNvPr id="5" name="Content Placeholder 4">
            <a:extLst>
              <a:ext uri="{FF2B5EF4-FFF2-40B4-BE49-F238E27FC236}">
                <a16:creationId xmlns:a16="http://schemas.microsoft.com/office/drawing/2014/main" id="{88385F23-4320-4AA5-3468-FA3178B622F9}"/>
              </a:ext>
            </a:extLst>
          </p:cNvPr>
          <p:cNvGraphicFramePr>
            <a:graphicFrameLocks noGrp="1"/>
          </p:cNvGraphicFramePr>
          <p:nvPr>
            <p:ph idx="1"/>
            <p:extLst>
              <p:ext uri="{D42A27DB-BD31-4B8C-83A1-F6EECF244321}">
                <p14:modId xmlns:p14="http://schemas.microsoft.com/office/powerpoint/2010/main" val="4172905450"/>
              </p:ext>
            </p:extLst>
          </p:nvPr>
        </p:nvGraphicFramePr>
        <p:xfrm>
          <a:off x="2042967" y="2419005"/>
          <a:ext cx="5396924" cy="1700784"/>
        </p:xfrm>
        <a:graphic>
          <a:graphicData uri="http://schemas.openxmlformats.org/drawingml/2006/table">
            <a:tbl>
              <a:tblPr rtl="1" firstRow="1" firstCol="1" bandRow="1">
                <a:tableStyleId>{2D5ABB26-0587-4C30-8999-92F81FD0307C}</a:tableStyleId>
              </a:tblPr>
              <a:tblGrid>
                <a:gridCol w="1711220">
                  <a:extLst>
                    <a:ext uri="{9D8B030D-6E8A-4147-A177-3AD203B41FA5}">
                      <a16:colId xmlns:a16="http://schemas.microsoft.com/office/drawing/2014/main" val="1079460692"/>
                    </a:ext>
                  </a:extLst>
                </a:gridCol>
                <a:gridCol w="1711220">
                  <a:extLst>
                    <a:ext uri="{9D8B030D-6E8A-4147-A177-3AD203B41FA5}">
                      <a16:colId xmlns:a16="http://schemas.microsoft.com/office/drawing/2014/main" val="3505530669"/>
                    </a:ext>
                  </a:extLst>
                </a:gridCol>
                <a:gridCol w="1184691">
                  <a:extLst>
                    <a:ext uri="{9D8B030D-6E8A-4147-A177-3AD203B41FA5}">
                      <a16:colId xmlns:a16="http://schemas.microsoft.com/office/drawing/2014/main" val="2542324644"/>
                    </a:ext>
                  </a:extLst>
                </a:gridCol>
                <a:gridCol w="789793">
                  <a:extLst>
                    <a:ext uri="{9D8B030D-6E8A-4147-A177-3AD203B41FA5}">
                      <a16:colId xmlns:a16="http://schemas.microsoft.com/office/drawing/2014/main" val="3967740890"/>
                    </a:ext>
                  </a:extLst>
                </a:gridCol>
              </a:tblGrid>
              <a:tr h="175260">
                <a:tc>
                  <a:txBody>
                    <a:bodyPr/>
                    <a:lstStyle/>
                    <a:p>
                      <a:pPr algn="ctr" rtl="0">
                        <a:lnSpc>
                          <a:spcPct val="107000"/>
                        </a:lnSpc>
                        <a:spcAft>
                          <a:spcPts val="800"/>
                        </a:spcAft>
                        <a:buNone/>
                      </a:pPr>
                      <a:r>
                        <a:rPr lang="en-US" sz="1800" kern="0" dirty="0">
                          <a:effectLst/>
                        </a:rPr>
                        <a:t>R0-Hunt</a:t>
                      </a:r>
                      <a:endParaRPr lang="en-US" sz="1600" kern="100" dirty="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en-US" sz="1800" kern="0">
                          <a:effectLst/>
                        </a:rPr>
                        <a:t>Maximum F(h)</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en-US" sz="1800" kern="0">
                          <a:effectLst/>
                        </a:rPr>
                        <a:t>Optimal h</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en-US" sz="1800" kern="0">
                          <a:effectLst/>
                        </a:rPr>
                        <a:t>k</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0120428"/>
                  </a:ext>
                </a:extLst>
              </a:tr>
              <a:tr h="175260">
                <a:tc>
                  <a:txBody>
                    <a:bodyPr/>
                    <a:lstStyle/>
                    <a:p>
                      <a:pPr algn="ctr" rtl="1">
                        <a:lnSpc>
                          <a:spcPct val="107000"/>
                        </a:lnSpc>
                        <a:spcAft>
                          <a:spcPts val="800"/>
                        </a:spcAft>
                        <a:buNone/>
                      </a:pPr>
                      <a:r>
                        <a:rPr lang="he-IL" sz="1800" kern="100">
                          <a:effectLst/>
                        </a:rPr>
                        <a:t>2.604363</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he-IL" sz="1800" kern="100">
                          <a:effectLst/>
                        </a:rPr>
                        <a:t>41.971619</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lnSpc>
                          <a:spcPct val="107000"/>
                        </a:lnSpc>
                        <a:spcAft>
                          <a:spcPts val="800"/>
                        </a:spcAft>
                        <a:buNone/>
                      </a:pPr>
                      <a:r>
                        <a:rPr lang="he-IL" sz="1800" kern="100">
                          <a:effectLst/>
                        </a:rPr>
                        <a:t>0.281186</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en-US" sz="1800" kern="0" dirty="0">
                          <a:effectLst/>
                        </a:rPr>
                        <a:t>1</a:t>
                      </a:r>
                      <a:endParaRPr lang="en-US" sz="1600" kern="100" dirty="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4022030"/>
                  </a:ext>
                </a:extLst>
              </a:tr>
              <a:tr h="175260">
                <a:tc>
                  <a:txBody>
                    <a:bodyPr/>
                    <a:lstStyle/>
                    <a:p>
                      <a:pPr algn="ctr" rtl="1">
                        <a:lnSpc>
                          <a:spcPct val="107000"/>
                        </a:lnSpc>
                        <a:spcAft>
                          <a:spcPts val="800"/>
                        </a:spcAft>
                        <a:buNone/>
                      </a:pPr>
                      <a:r>
                        <a:rPr lang="he-IL" sz="1800" kern="100">
                          <a:effectLst/>
                        </a:rPr>
                        <a:t>2.653679</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he-IL" sz="1800" kern="100">
                          <a:effectLst/>
                        </a:rPr>
                        <a:t>45.526142</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lnSpc>
                          <a:spcPct val="107000"/>
                        </a:lnSpc>
                        <a:spcAft>
                          <a:spcPts val="800"/>
                        </a:spcAft>
                        <a:buNone/>
                      </a:pPr>
                      <a:r>
                        <a:rPr lang="he-IL" sz="1800" kern="100">
                          <a:effectLst/>
                        </a:rPr>
                        <a:t>0.442170</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en-US" sz="1800" kern="0">
                          <a:effectLst/>
                        </a:rPr>
                        <a:t>2</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9611834"/>
                  </a:ext>
                </a:extLst>
              </a:tr>
              <a:tr h="175260">
                <a:tc>
                  <a:txBody>
                    <a:bodyPr/>
                    <a:lstStyle/>
                    <a:p>
                      <a:pPr algn="ctr" rtl="1">
                        <a:lnSpc>
                          <a:spcPct val="107000"/>
                        </a:lnSpc>
                        <a:spcAft>
                          <a:spcPts val="800"/>
                        </a:spcAft>
                        <a:buNone/>
                      </a:pPr>
                      <a:r>
                        <a:rPr lang="he-IL" sz="1800" kern="100" dirty="0">
                          <a:effectLst/>
                        </a:rPr>
                        <a:t>3.039220</a:t>
                      </a:r>
                      <a:endParaRPr lang="en-US" sz="1600" kern="100" dirty="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he-IL" sz="1800" kern="100" dirty="0">
                          <a:effectLst/>
                        </a:rPr>
                        <a:t>43.225834</a:t>
                      </a:r>
                      <a:endParaRPr lang="en-US" sz="1600" kern="100" dirty="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lnSpc>
                          <a:spcPct val="107000"/>
                        </a:lnSpc>
                        <a:spcAft>
                          <a:spcPts val="800"/>
                        </a:spcAft>
                        <a:buNone/>
                      </a:pPr>
                      <a:r>
                        <a:rPr lang="he-IL" sz="1800" kern="100">
                          <a:effectLst/>
                        </a:rPr>
                        <a:t>0.716178</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en-US" sz="1800" kern="0">
                          <a:effectLst/>
                        </a:rPr>
                        <a:t>3</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2035574"/>
                  </a:ext>
                </a:extLst>
              </a:tr>
              <a:tr h="175260">
                <a:tc>
                  <a:txBody>
                    <a:bodyPr/>
                    <a:lstStyle/>
                    <a:p>
                      <a:pPr algn="ctr" rtl="1">
                        <a:lnSpc>
                          <a:spcPct val="107000"/>
                        </a:lnSpc>
                        <a:spcAft>
                          <a:spcPts val="800"/>
                        </a:spcAft>
                        <a:buNone/>
                      </a:pPr>
                      <a:r>
                        <a:rPr lang="he-IL" sz="1800" kern="100" dirty="0">
                          <a:effectLst/>
                        </a:rPr>
                        <a:t>4.140934</a:t>
                      </a:r>
                      <a:endParaRPr lang="en-US" sz="1600" kern="100" dirty="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he-IL" sz="1800" kern="100">
                          <a:effectLst/>
                        </a:rPr>
                        <a:t>42.313170</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lnSpc>
                          <a:spcPct val="107000"/>
                        </a:lnSpc>
                        <a:spcAft>
                          <a:spcPts val="800"/>
                        </a:spcAft>
                        <a:buNone/>
                      </a:pPr>
                      <a:r>
                        <a:rPr lang="he-IL" sz="1800" kern="100">
                          <a:effectLst/>
                        </a:rPr>
                        <a:t>0.969775</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en-US" sz="1800" kern="0">
                          <a:effectLst/>
                        </a:rPr>
                        <a:t>4</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983824"/>
                  </a:ext>
                </a:extLst>
              </a:tr>
              <a:tr h="175260">
                <a:tc>
                  <a:txBody>
                    <a:bodyPr/>
                    <a:lstStyle/>
                    <a:p>
                      <a:pPr algn="ctr" rtl="1">
                        <a:lnSpc>
                          <a:spcPct val="107000"/>
                        </a:lnSpc>
                        <a:spcAft>
                          <a:spcPts val="800"/>
                        </a:spcAft>
                        <a:buNone/>
                      </a:pPr>
                      <a:r>
                        <a:rPr lang="he-IL" sz="1800" kern="100" dirty="0">
                          <a:effectLst/>
                        </a:rPr>
                        <a:t>6.096000</a:t>
                      </a:r>
                      <a:endParaRPr lang="en-US" sz="1600" kern="100" dirty="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lnSpc>
                          <a:spcPct val="107000"/>
                        </a:lnSpc>
                        <a:spcAft>
                          <a:spcPts val="800"/>
                        </a:spcAft>
                        <a:buNone/>
                      </a:pPr>
                      <a:r>
                        <a:rPr lang="he-IL" sz="1800" kern="100">
                          <a:effectLst/>
                        </a:rPr>
                        <a:t>42.132032</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lnSpc>
                          <a:spcPct val="107000"/>
                        </a:lnSpc>
                        <a:spcAft>
                          <a:spcPts val="800"/>
                        </a:spcAft>
                        <a:buNone/>
                      </a:pPr>
                      <a:r>
                        <a:rPr lang="he-IL" sz="1800" kern="100">
                          <a:effectLst/>
                        </a:rPr>
                        <a:t>0.999994</a:t>
                      </a:r>
                      <a:endParaRPr lang="en-US" sz="1600" kern="10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lnSpc>
                          <a:spcPct val="107000"/>
                        </a:lnSpc>
                        <a:spcAft>
                          <a:spcPts val="800"/>
                        </a:spcAft>
                        <a:buNone/>
                      </a:pPr>
                      <a:r>
                        <a:rPr lang="en-US" sz="1800" kern="0" dirty="0">
                          <a:effectLst/>
                        </a:rPr>
                        <a:t>5</a:t>
                      </a:r>
                      <a:endParaRPr lang="en-US" sz="1600" kern="100" dirty="0">
                        <a:effectLst/>
                        <a:latin typeface="Aptos" panose="02110004020202020204"/>
                        <a:ea typeface="Aptos" panose="02110004020202020204"/>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5792481"/>
                  </a:ext>
                </a:extLst>
              </a:tr>
            </a:tbl>
          </a:graphicData>
        </a:graphic>
      </p:graphicFrame>
      <p:sp>
        <p:nvSpPr>
          <p:cNvPr id="7" name="Content Placeholder 2">
            <a:extLst>
              <a:ext uri="{FF2B5EF4-FFF2-40B4-BE49-F238E27FC236}">
                <a16:creationId xmlns:a16="http://schemas.microsoft.com/office/drawing/2014/main" id="{3AF33CE4-8A8A-D7CC-1839-AB881EDFF7F5}"/>
              </a:ext>
            </a:extLst>
          </p:cNvPr>
          <p:cNvSpPr txBox="1">
            <a:spLocks/>
          </p:cNvSpPr>
          <p:nvPr/>
        </p:nvSpPr>
        <p:spPr>
          <a:xfrm>
            <a:off x="628650" y="1690689"/>
            <a:ext cx="7886700" cy="4351338"/>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e-IL" sz="2000" dirty="0">
                <a:ln w="0"/>
                <a:effectLst>
                  <a:outerShdw blurRad="38100" dist="19050" dir="2700000" algn="tl" rotWithShape="0">
                    <a:schemeClr val="dk1">
                      <a:alpha val="40000"/>
                    </a:schemeClr>
                  </a:outerShdw>
                </a:effectLst>
              </a:rPr>
              <a:t>דוגמא לסימולציה אשר דגים החל מהשכבת גיל השנייה</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4F987E-FB31-3FE6-99DD-07E4B532C04A}"/>
                  </a:ext>
                </a:extLst>
              </p:cNvPr>
              <p:cNvSpPr txBox="1"/>
              <p:nvPr/>
            </p:nvSpPr>
            <p:spPr>
              <a:xfrm>
                <a:off x="3048000" y="4411785"/>
                <a:ext cx="2807277" cy="1015663"/>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he-IL"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𝛽</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𝑁</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he-IL" sz="2000" i="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d>
                        <m:dPr>
                          <m:begChr m:val="{"/>
                          <m:endChr m:val="}"/>
                          <m:ctrlP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4</m:t>
                          </m:r>
                        </m:e>
                      </m:d>
                      <m:r>
                        <a:rPr lang="he-IL" sz="2000" i="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he-IL" sz="2000" i="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𝑠</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d>
                        <m:dPr>
                          <m:begChr m:val="{"/>
                          <m:endChr m:val="}"/>
                          <m:ctrlPr>
                            <a:rPr lang="he-IL"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7</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8</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9</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he-IL" sz="200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e>
                      </m:d>
                    </m:oMath>
                  </m:oMathPara>
                </a14:m>
                <a:endParaRPr lang="he-IL" sz="2000" dirty="0">
                  <a:ln w="0"/>
                  <a:solidFill>
                    <a:schemeClr val="tx1"/>
                  </a:solidFill>
                  <a:effectLst>
                    <a:outerShdw blurRad="38100" dist="19050" dir="2700000" algn="tl" rotWithShape="0">
                      <a:schemeClr val="dk1">
                        <a:alpha val="40000"/>
                      </a:schemeClr>
                    </a:outerShdw>
                  </a:effectLst>
                </a:endParaRPr>
              </a:p>
            </p:txBody>
          </p:sp>
        </mc:Choice>
        <mc:Fallback xmlns="">
          <p:sp>
            <p:nvSpPr>
              <p:cNvPr id="10" name="TextBox 9">
                <a:extLst>
                  <a:ext uri="{FF2B5EF4-FFF2-40B4-BE49-F238E27FC236}">
                    <a16:creationId xmlns:a16="http://schemas.microsoft.com/office/drawing/2014/main" id="{EB4F987E-FB31-3FE6-99DD-07E4B532C04A}"/>
                  </a:ext>
                </a:extLst>
              </p:cNvPr>
              <p:cNvSpPr txBox="1">
                <a:spLocks noRot="1" noChangeAspect="1" noMove="1" noResize="1" noEditPoints="1" noAdjustHandles="1" noChangeArrowheads="1" noChangeShapeType="1" noTextEdit="1"/>
              </p:cNvSpPr>
              <p:nvPr/>
            </p:nvSpPr>
            <p:spPr>
              <a:xfrm>
                <a:off x="3048000" y="4411785"/>
                <a:ext cx="2807277" cy="1015663"/>
              </a:xfrm>
              <a:prstGeom prst="rect">
                <a:avLst/>
              </a:prstGeom>
              <a:blipFill>
                <a:blip r:embed="rId3"/>
                <a:stretch>
                  <a:fillRect/>
                </a:stretch>
              </a:blipFill>
              <a:ln w="12700">
                <a:solidFill>
                  <a:schemeClr val="tx1"/>
                </a:solidFill>
              </a:ln>
            </p:spPr>
            <p:txBody>
              <a:bodyPr/>
              <a:lstStyle/>
              <a:p>
                <a:r>
                  <a:rPr lang="he-IL">
                    <a:noFill/>
                  </a:rPr>
                  <a:t> </a:t>
                </a:r>
              </a:p>
            </p:txBody>
          </p:sp>
        </mc:Fallback>
      </mc:AlternateContent>
    </p:spTree>
    <p:extLst>
      <p:ext uri="{BB962C8B-B14F-4D97-AF65-F5344CB8AC3E}">
        <p14:creationId xmlns:p14="http://schemas.microsoft.com/office/powerpoint/2010/main" val="155166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he-IL" dirty="0">
                <a:ln w="0"/>
                <a:effectLst>
                  <a:outerShdw blurRad="38100" dist="19050" dir="2700000" algn="tl" rotWithShape="0">
                    <a:schemeClr val="dk1">
                      <a:alpha val="40000"/>
                    </a:schemeClr>
                  </a:outerShdw>
                </a:effectLst>
                <a:cs typeface="+mn-cs"/>
              </a:rPr>
              <a:t>מסקנות</a:t>
            </a:r>
            <a:endParaRPr dirty="0">
              <a:ln w="0"/>
              <a:effectLst>
                <a:outerShdw blurRad="38100" dist="19050" dir="2700000" algn="tl" rotWithShape="0">
                  <a:schemeClr val="dk1">
                    <a:alpha val="40000"/>
                  </a:schemeClr>
                </a:outerShdw>
              </a:effectLst>
              <a:cs typeface="+mn-cs"/>
            </a:endParaRPr>
          </a:p>
        </p:txBody>
      </p:sp>
      <p:sp>
        <p:nvSpPr>
          <p:cNvPr id="3" name="Content Placeholder 2"/>
          <p:cNvSpPr>
            <a:spLocks noGrp="1"/>
          </p:cNvSpPr>
          <p:nvPr>
            <p:ph idx="1"/>
          </p:nvPr>
        </p:nvSpPr>
        <p:spPr>
          <a:xfrm>
            <a:off x="457200" y="1597025"/>
            <a:ext cx="8058150" cy="4351338"/>
          </a:xfrm>
        </p:spPr>
        <p:txBody>
          <a:bodyPr>
            <a:normAutofit/>
          </a:bodyPr>
          <a:lstStyle/>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הפרמטר 𝛽 משפיע אך ורק על גובה התנובה – כמות </a:t>
            </a:r>
            <a:r>
              <a:rPr lang="he-IL" sz="2000" dirty="0" err="1">
                <a:ln w="0"/>
                <a:effectLst>
                  <a:outerShdw blurRad="38100" dist="19050" dir="2700000" algn="tl" rotWithShape="0">
                    <a:schemeClr val="dk1">
                      <a:alpha val="40000"/>
                    </a:schemeClr>
                  </a:outerShdw>
                </a:effectLst>
              </a:rPr>
              <a:t>הנידוגים</a:t>
            </a:r>
            <a:r>
              <a:rPr lang="he-IL" sz="2000" dirty="0">
                <a:ln w="0"/>
                <a:effectLst>
                  <a:outerShdw blurRad="38100" dist="19050" dir="2700000" algn="tl" rotWithShape="0">
                    <a:schemeClr val="dk1">
                      <a:alpha val="40000"/>
                    </a:schemeClr>
                  </a:outerShdw>
                </a:effectLst>
              </a:rPr>
              <a:t> בערך המקסימלי</a:t>
            </a: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שיעורי ההישרדות והרבייה משפיעים יותר אצל השכבות הצעירות.</a:t>
            </a: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ניתן לשפר את התנובה של הדיג על ידי הגנה על השכבות הצעירות.</a:t>
            </a: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הפתרון האופטימלי לניצול אוכלוסיית דגים אינו בהכרח כרוך בדיג של 100% מהפרטים החל מגיל מסוים.</a:t>
            </a:r>
            <a:endParaRPr sz="2000" dirty="0">
              <a:ln w="0"/>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a16="http://schemas.microsoft.com/office/drawing/2014/main" id="{FF31522A-2B98-16B6-00F1-1A12B716E699}"/>
              </a:ext>
            </a:extLst>
          </p:cNvPr>
          <p:cNvPicPr>
            <a:picLocks noChangeAspect="1"/>
          </p:cNvPicPr>
          <p:nvPr/>
        </p:nvPicPr>
        <p:blipFill>
          <a:blip r:embed="rId5"/>
          <a:stretch>
            <a:fillRect/>
          </a:stretch>
        </p:blipFill>
        <p:spPr>
          <a:xfrm>
            <a:off x="546558" y="3835302"/>
            <a:ext cx="4683490" cy="2592258"/>
          </a:xfrm>
          <a:prstGeom prst="rect">
            <a:avLst/>
          </a:prstGeom>
          <a:ln w="12700">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D698-4935-55BE-CED9-497D84590C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83D7E-0BE1-F687-3D8A-6C9209BA3CA4}"/>
              </a:ext>
            </a:extLst>
          </p:cNvPr>
          <p:cNvSpPr>
            <a:spLocks noGrp="1"/>
          </p:cNvSpPr>
          <p:nvPr>
            <p:ph type="title"/>
          </p:nvPr>
        </p:nvSpPr>
        <p:spPr/>
        <p:txBody>
          <a:bodyPr>
            <a:normAutofit/>
          </a:bodyPr>
          <a:lstStyle/>
          <a:p>
            <a:pPr algn="ctr" rtl="1"/>
            <a:r>
              <a:rPr lang="he-IL" dirty="0">
                <a:ln w="0"/>
                <a:effectLst>
                  <a:outerShdw blurRad="38100" dist="19050" dir="2700000" algn="tl" rotWithShape="0">
                    <a:schemeClr val="dk1">
                      <a:alpha val="40000"/>
                    </a:schemeClr>
                  </a:outerShdw>
                </a:effectLst>
                <a:cs typeface="+mn-cs"/>
              </a:rPr>
              <a:t>סיכום</a:t>
            </a:r>
            <a:endParaRPr dirty="0">
              <a:ln w="0"/>
              <a:effectLst>
                <a:outerShdw blurRad="38100" dist="19050" dir="2700000" algn="tl" rotWithShape="0">
                  <a:schemeClr val="dk1">
                    <a:alpha val="40000"/>
                  </a:schemeClr>
                </a:outerShdw>
              </a:effectLst>
              <a:cs typeface="+mn-cs"/>
            </a:endParaRPr>
          </a:p>
        </p:txBody>
      </p:sp>
      <p:sp>
        <p:nvSpPr>
          <p:cNvPr id="3" name="Content Placeholder 2">
            <a:extLst>
              <a:ext uri="{FF2B5EF4-FFF2-40B4-BE49-F238E27FC236}">
                <a16:creationId xmlns:a16="http://schemas.microsoft.com/office/drawing/2014/main" id="{0FCD27C9-8542-2F59-4DD3-9B0B46D21C33}"/>
              </a:ext>
            </a:extLst>
          </p:cNvPr>
          <p:cNvSpPr>
            <a:spLocks noGrp="1"/>
          </p:cNvSpPr>
          <p:nvPr>
            <p:ph idx="1"/>
          </p:nvPr>
        </p:nvSpPr>
        <p:spPr>
          <a:xfrm>
            <a:off x="457200" y="1556204"/>
            <a:ext cx="8058150" cy="4351338"/>
          </a:xfrm>
        </p:spPr>
        <p:txBody>
          <a:bodyPr>
            <a:normAutofit/>
          </a:bodyPr>
          <a:lstStyle/>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חקר מטריצת לסלי והפקת תובנות ומסקנות</a:t>
            </a: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מודל ליניארי</a:t>
            </a: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מודל לא לינארי עם פונקציית צפיפות מסוג </a:t>
            </a:r>
            <a:r>
              <a:rPr lang="en-US" sz="2000" dirty="0" err="1">
                <a:ln w="0"/>
                <a:effectLst>
                  <a:outerShdw blurRad="38100" dist="19050" dir="2700000" algn="tl" rotWithShape="0">
                    <a:schemeClr val="dk1">
                      <a:alpha val="40000"/>
                    </a:schemeClr>
                  </a:outerShdw>
                </a:effectLst>
              </a:rPr>
              <a:t>Beverton</a:t>
            </a:r>
            <a:r>
              <a:rPr lang="en-US" sz="2000" dirty="0">
                <a:ln w="0"/>
                <a:effectLst>
                  <a:outerShdw blurRad="38100" dist="19050" dir="2700000" algn="tl" rotWithShape="0">
                    <a:schemeClr val="dk1">
                      <a:alpha val="40000"/>
                    </a:schemeClr>
                  </a:outerShdw>
                </a:effectLst>
              </a:rPr>
              <a:t>-Holt</a:t>
            </a:r>
            <a:endParaRPr lang="he-IL" sz="2000" dirty="0">
              <a:ln w="0"/>
              <a:effectLst>
                <a:outerShdw blurRad="38100" dist="19050" dir="2700000" algn="tl" rotWithShape="0">
                  <a:schemeClr val="dk1">
                    <a:alpha val="40000"/>
                  </a:schemeClr>
                </a:outerShdw>
              </a:effectLst>
            </a:endParaRP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יצירת סימולציה ממוחשבת למודלים</a:t>
            </a: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שיווי משקל</a:t>
            </a: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מיקסום תנובת הדייג</a:t>
            </a:r>
          </a:p>
          <a:p>
            <a:pPr marL="360000" indent="-360000">
              <a:lnSpc>
                <a:spcPct val="150000"/>
              </a:lnSpc>
              <a:spcBef>
                <a:spcPts val="600"/>
              </a:spcBef>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חקר פרמטרים והשפעתם על המודל</a:t>
            </a:r>
          </a:p>
          <a:p>
            <a:pPr>
              <a:lnSpc>
                <a:spcPct val="150000"/>
              </a:lnSpc>
              <a:spcBef>
                <a:spcPts val="600"/>
              </a:spcBef>
            </a:pPr>
            <a:endParaRPr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236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he-IL" dirty="0">
                <a:ln w="0"/>
                <a:effectLst>
                  <a:outerShdw blurRad="38100" dist="19050" dir="2700000" algn="tl" rotWithShape="0">
                    <a:schemeClr val="dk1">
                      <a:alpha val="40000"/>
                    </a:schemeClr>
                  </a:outerShdw>
                </a:effectLst>
                <a:cs typeface="+mn-cs"/>
              </a:rPr>
              <a:t>שאלות ?</a:t>
            </a:r>
            <a:endParaRPr dirty="0">
              <a:ln w="0"/>
              <a:effectLst>
                <a:outerShdw blurRad="38100" dist="19050" dir="2700000" algn="tl" rotWithShape="0">
                  <a:schemeClr val="dk1">
                    <a:alpha val="40000"/>
                  </a:schemeClr>
                </a:outerShdw>
              </a:effectLst>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latin typeface="David" panose="020E0502060401010101" pitchFamily="34" charset="-79"/>
                <a:cs typeface="+mn-cs"/>
              </a:rPr>
              <a:t>אז מי אני ?</a:t>
            </a:r>
            <a:endParaRPr dirty="0">
              <a:ln w="0"/>
              <a:effectLst>
                <a:outerShdw blurRad="38100" dist="19050" dir="2700000" algn="tl" rotWithShape="0">
                  <a:schemeClr val="dk1">
                    <a:alpha val="40000"/>
                  </a:schemeClr>
                </a:outerShdw>
              </a:effectLst>
              <a:latin typeface="David" panose="020E0502060401010101" pitchFamily="34" charset="-79"/>
              <a:cs typeface="+mn-cs"/>
            </a:endParaRPr>
          </a:p>
        </p:txBody>
      </p:sp>
      <p:sp>
        <p:nvSpPr>
          <p:cNvPr id="3" name="Content Placeholder 2"/>
          <p:cNvSpPr>
            <a:spLocks noGrp="1"/>
          </p:cNvSpPr>
          <p:nvPr>
            <p:ph idx="1"/>
          </p:nvPr>
        </p:nvSpPr>
        <p:spPr>
          <a:xfrm>
            <a:off x="457200" y="1690689"/>
            <a:ext cx="8229600" cy="3019425"/>
          </a:xfrm>
        </p:spPr>
        <p:txBody>
          <a:bodyPr>
            <a:normAutofit/>
          </a:bodyPr>
          <a:lstStyle/>
          <a:p>
            <a:pPr indent="-324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רז </a:t>
            </a:r>
            <a:r>
              <a:rPr lang="he-IL" sz="2000" dirty="0" err="1">
                <a:ln w="0"/>
                <a:effectLst>
                  <a:outerShdw blurRad="38100" dist="19050" dir="2700000" algn="tl" rotWithShape="0">
                    <a:schemeClr val="dk1">
                      <a:alpha val="40000"/>
                    </a:schemeClr>
                  </a:outerShdw>
                </a:effectLst>
              </a:rPr>
              <a:t>תיבי</a:t>
            </a:r>
            <a:r>
              <a:rPr lang="he-IL" sz="2000" dirty="0">
                <a:ln w="0"/>
                <a:effectLst>
                  <a:outerShdw blurRad="38100" dist="19050" dir="2700000" algn="tl" rotWithShape="0">
                    <a:schemeClr val="dk1">
                      <a:alpha val="40000"/>
                    </a:schemeClr>
                  </a:outerShdw>
                </a:effectLst>
              </a:rPr>
              <a:t> בן 28 מעכו</a:t>
            </a:r>
          </a:p>
          <a:p>
            <a:pPr indent="-324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סטודנט תואר כפול בהנדסת תוכנה ומתמטיקה שימושית</a:t>
            </a:r>
          </a:p>
          <a:p>
            <a:pPr indent="-324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חלק ניכר מהחיים שלי סבבו סביב בעלי חיים, הים ואיכות הסביבה.</a:t>
            </a:r>
          </a:p>
          <a:p>
            <a:pPr indent="-324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מתעניין מאוד בעולם החי ובסדרות שונות </a:t>
            </a:r>
            <a:r>
              <a:rPr lang="he-IL" sz="2000" dirty="0" err="1">
                <a:ln w="0"/>
                <a:effectLst>
                  <a:outerShdw blurRad="38100" dist="19050" dir="2700000" algn="tl" rotWithShape="0">
                    <a:schemeClr val="dk1">
                      <a:alpha val="40000"/>
                    </a:schemeClr>
                  </a:outerShdw>
                </a:effectLst>
              </a:rPr>
              <a:t>בנשיונאל</a:t>
            </a:r>
            <a:r>
              <a:rPr lang="he-IL" sz="2000" dirty="0">
                <a:ln w="0"/>
                <a:effectLst>
                  <a:outerShdw blurRad="38100" dist="19050" dir="2700000" algn="tl" rotWithShape="0">
                    <a:schemeClr val="dk1">
                      <a:alpha val="40000"/>
                    </a:schemeClr>
                  </a:outerShdw>
                </a:effectLst>
              </a:rPr>
              <a:t> </a:t>
            </a:r>
            <a:r>
              <a:rPr lang="he-IL" sz="2000" dirty="0" err="1">
                <a:ln w="0"/>
                <a:effectLst>
                  <a:outerShdw blurRad="38100" dist="19050" dir="2700000" algn="tl" rotWithShape="0">
                    <a:schemeClr val="dk1">
                      <a:alpha val="40000"/>
                    </a:schemeClr>
                  </a:outerShdw>
                </a:effectLst>
              </a:rPr>
              <a:t>גאוגרפיק</a:t>
            </a:r>
            <a:r>
              <a:rPr lang="he-IL" sz="2000" dirty="0">
                <a:ln w="0"/>
                <a:effectLst>
                  <a:outerShdw blurRad="38100" dist="19050" dir="2700000" algn="tl" rotWithShape="0">
                    <a:schemeClr val="dk1">
                      <a:alpha val="40000"/>
                    </a:schemeClr>
                  </a:outerShdw>
                </a:effectLst>
              </a:rPr>
              <a:t>.</a:t>
            </a:r>
          </a:p>
          <a:p>
            <a:pPr algn="r" rtl="1">
              <a:lnSpc>
                <a:spcPct val="150000"/>
              </a:lnSpc>
              <a:spcBef>
                <a:spcPts val="0"/>
              </a:spcBef>
              <a:spcAft>
                <a:spcPts val="600"/>
              </a:spcAft>
            </a:pPr>
            <a:endParaRPr lang="he-IL" sz="2000" dirty="0">
              <a:ln w="0"/>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AAECE-76E5-A006-E3F1-F93D5C6C4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A1450-2FB4-0EB8-1C23-0A8B66FF5AC6}"/>
              </a:ext>
            </a:extLst>
          </p:cNvPr>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המוטיבציה למחקר</a:t>
            </a:r>
            <a:endParaRPr dirty="0">
              <a:ln w="0"/>
              <a:effectLst>
                <a:outerShdw blurRad="38100" dist="19050" dir="2700000" algn="tl" rotWithShape="0">
                  <a:schemeClr val="dk1">
                    <a:alpha val="40000"/>
                  </a:schemeClr>
                </a:outerShdw>
              </a:effectLst>
              <a:cs typeface="+mn-cs"/>
            </a:endParaRPr>
          </a:p>
        </p:txBody>
      </p:sp>
      <p:sp>
        <p:nvSpPr>
          <p:cNvPr id="3" name="Content Placeholder 2">
            <a:extLst>
              <a:ext uri="{FF2B5EF4-FFF2-40B4-BE49-F238E27FC236}">
                <a16:creationId xmlns:a16="http://schemas.microsoft.com/office/drawing/2014/main" id="{FD384747-4525-2E8C-2266-333942EC912F}"/>
              </a:ext>
            </a:extLst>
          </p:cNvPr>
          <p:cNvSpPr>
            <a:spLocks noGrp="1"/>
          </p:cNvSpPr>
          <p:nvPr>
            <p:ph idx="1"/>
          </p:nvPr>
        </p:nvSpPr>
        <p:spPr>
          <a:xfrm>
            <a:off x="547007" y="1543730"/>
            <a:ext cx="8229600" cy="3019425"/>
          </a:xfrm>
        </p:spPr>
        <p:txBody>
          <a:bodyPr>
            <a:normAutofit/>
          </a:bodyPr>
          <a:lstStyle/>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קריסת אוכלוסיות דגים היא בעיה עולמית</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רצון להבין איך אוכלוסיות מתפתחות בטבע – האם הן גדלות, שומרות על יציבות או נכחדות, ומהם הגורמים המשפיעים עליהן</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האם ניתן למצוא דרך אשר מבטיחה דיג ברמה מספקת תוך כדי שמירה על אוכלוסיות דגים</a:t>
            </a:r>
          </a:p>
          <a:p>
            <a:pPr indent="-360000" algn="r" rtl="1">
              <a:buBlip>
                <a:blip r:embed="rId3">
                  <a:extLst>
                    <a:ext uri="{96DAC541-7B7A-43D3-8B79-37D633B846F1}">
                      <asvg:svgBlip xmlns:asvg="http://schemas.microsoft.com/office/drawing/2016/SVG/main" r:embed="rId4"/>
                    </a:ext>
                  </a:extLst>
                </a:blip>
              </a:buBlip>
            </a:pPr>
            <a:endParaRPr sz="2000" dirty="0">
              <a:ln w="0"/>
              <a:effectLst>
                <a:outerShdw blurRad="38100" dist="19050" dir="2700000" algn="tl" rotWithShape="0">
                  <a:schemeClr val="dk1">
                    <a:alpha val="40000"/>
                  </a:schemeClr>
                </a:outerShdw>
              </a:effectLst>
            </a:endParaRPr>
          </a:p>
        </p:txBody>
      </p:sp>
      <p:pic>
        <p:nvPicPr>
          <p:cNvPr id="1026" name="Picture 2" descr="undefined">
            <a:extLst>
              <a:ext uri="{FF2B5EF4-FFF2-40B4-BE49-F238E27FC236}">
                <a16:creationId xmlns:a16="http://schemas.microsoft.com/office/drawing/2014/main" id="{2FEF72FA-B151-0A93-B1D7-D002B899C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657" y="3690561"/>
            <a:ext cx="3785258" cy="296559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54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he-IL" dirty="0">
                <a:ln w="0"/>
                <a:effectLst>
                  <a:outerShdw blurRad="38100" dist="19050" dir="2700000" algn="tl" rotWithShape="0">
                    <a:schemeClr val="dk1">
                      <a:alpha val="40000"/>
                    </a:schemeClr>
                  </a:outerShdw>
                </a:effectLst>
                <a:cs typeface="+mn-cs"/>
              </a:rPr>
              <a:t>איך מתארים אוכלוסייה ?</a:t>
            </a:r>
            <a:endParaRPr dirty="0">
              <a:ln w="0"/>
              <a:effectLst>
                <a:outerShdw blurRad="38100" dist="19050" dir="2700000" algn="tl" rotWithShape="0">
                  <a:schemeClr val="dk1">
                    <a:alpha val="40000"/>
                  </a:schemeClr>
                </a:outerShdw>
              </a:effectLst>
              <a:cs typeface="+mn-cs"/>
            </a:endParaRPr>
          </a:p>
        </p:txBody>
      </p:sp>
      <p:sp>
        <p:nvSpPr>
          <p:cNvPr id="3" name="Content Placeholder 2"/>
          <p:cNvSpPr>
            <a:spLocks noGrp="1"/>
          </p:cNvSpPr>
          <p:nvPr>
            <p:ph idx="1"/>
          </p:nvPr>
        </p:nvSpPr>
        <p:spPr>
          <a:xfrm>
            <a:off x="628650" y="1690689"/>
            <a:ext cx="7886700" cy="4351338"/>
          </a:xfrm>
        </p:spPr>
        <p:txBody>
          <a:bodyPr>
            <a:normAutofit/>
          </a:bodyPr>
          <a:lstStyle/>
          <a:p>
            <a:pPr indent="-360000" algn="r" rtl="1">
              <a:lnSpc>
                <a:spcPct val="150000"/>
              </a:lnSpc>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אוכלוסייה מורכבת מהמאפיינים הבאים:</a:t>
            </a:r>
          </a:p>
          <a:p>
            <a:pPr lvl="1" indent="-360000">
              <a:lnSpc>
                <a:spcPct val="100000"/>
              </a:lnSpc>
              <a:spcBef>
                <a:spcPts val="0"/>
              </a:spcBef>
              <a:spcAft>
                <a:spcPts val="600"/>
              </a:spcAft>
              <a:buFont typeface="Aptos" panose="020B0004020202020204" pitchFamily="34" charset="0"/>
              <a:buChar char="←"/>
            </a:pPr>
            <a:r>
              <a:rPr lang="he-IL" sz="2000" dirty="0">
                <a:ln w="0"/>
                <a:effectLst>
                  <a:outerShdw blurRad="38100" dist="19050" dir="2700000" algn="tl" rotWithShape="0">
                    <a:schemeClr val="dk1">
                      <a:alpha val="40000"/>
                    </a:schemeClr>
                  </a:outerShdw>
                </a:effectLst>
              </a:rPr>
              <a:t>שכבות גיל שונות</a:t>
            </a:r>
          </a:p>
          <a:p>
            <a:pPr lvl="1" indent="-360000">
              <a:lnSpc>
                <a:spcPct val="100000"/>
              </a:lnSpc>
              <a:spcBef>
                <a:spcPts val="0"/>
              </a:spcBef>
              <a:spcAft>
                <a:spcPts val="600"/>
              </a:spcAft>
              <a:buFont typeface="Aptos" panose="020B0004020202020204" pitchFamily="34" charset="0"/>
              <a:buChar char="←"/>
            </a:pPr>
            <a:r>
              <a:rPr lang="he-IL" sz="2000" dirty="0">
                <a:ln w="0"/>
                <a:effectLst>
                  <a:outerShdw blurRad="38100" dist="19050" dir="2700000" algn="tl" rotWithShape="0">
                    <a:schemeClr val="dk1">
                      <a:alpha val="40000"/>
                    </a:schemeClr>
                  </a:outerShdw>
                </a:effectLst>
              </a:rPr>
              <a:t>פוריות לכל שכבת גיל</a:t>
            </a:r>
          </a:p>
          <a:p>
            <a:pPr lvl="1" indent="-360000">
              <a:lnSpc>
                <a:spcPct val="100000"/>
              </a:lnSpc>
              <a:spcBef>
                <a:spcPts val="0"/>
              </a:spcBef>
              <a:spcAft>
                <a:spcPts val="600"/>
              </a:spcAft>
              <a:buFont typeface="Aptos" panose="020B0004020202020204" pitchFamily="34" charset="0"/>
              <a:buChar char="←"/>
            </a:pPr>
            <a:r>
              <a:rPr lang="he-IL" sz="2000" dirty="0">
                <a:ln w="0"/>
                <a:effectLst>
                  <a:outerShdw blurRad="38100" dist="19050" dir="2700000" algn="tl" rotWithShape="0">
                    <a:schemeClr val="dk1">
                      <a:alpha val="40000"/>
                    </a:schemeClr>
                  </a:outerShdw>
                </a:effectLst>
              </a:rPr>
              <a:t>הישרדות לכל שכבת גיל</a:t>
            </a:r>
          </a:p>
          <a:p>
            <a:pPr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המודל מתאר איך גודל האוכלוסייה משתנה לאורך זמן.</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כל שכבת גיל מאופיינת על ידי השכבת גיל הקודמת לה כפול פרמטר ההישרדות:</a:t>
            </a:r>
          </a:p>
          <a:p>
            <a:pPr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כמות הצאצאים מחושבת על ידי סכימה של הצאצאים מכל שכבת גיל:</a:t>
            </a:r>
            <a:endParaRPr sz="2000" dirty="0">
              <a:ln w="0"/>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85A6E095-4EA8-D3E7-2B83-C458F7DA55F3}"/>
              </a:ext>
            </a:extLst>
          </p:cNvPr>
          <p:cNvPicPr>
            <a:picLocks noChangeAspect="1"/>
          </p:cNvPicPr>
          <p:nvPr/>
        </p:nvPicPr>
        <p:blipFill>
          <a:blip r:embed="rId5"/>
          <a:stretch>
            <a:fillRect/>
          </a:stretch>
        </p:blipFill>
        <p:spPr>
          <a:xfrm>
            <a:off x="3760658" y="5410379"/>
            <a:ext cx="2946920" cy="1082341"/>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8E80CF-032E-CAF4-B33A-B404FF21205B}"/>
                  </a:ext>
                </a:extLst>
              </p:cNvPr>
              <p:cNvSpPr txBox="1"/>
              <p:nvPr/>
            </p:nvSpPr>
            <p:spPr>
              <a:xfrm>
                <a:off x="3062538" y="4411372"/>
                <a:ext cx="3348000" cy="468000"/>
              </a:xfrm>
              <a:prstGeom prst="rect">
                <a:avLst/>
              </a:prstGeom>
              <a:solidFill>
                <a:schemeClr val="bg1"/>
              </a:solidFill>
              <a:ln>
                <a:solidFill>
                  <a:schemeClr val="tx1"/>
                </a:solidFill>
              </a:ln>
              <a:effectLst/>
            </p:spPr>
            <p:style>
              <a:lnRef idx="2">
                <a:schemeClr val="dk1"/>
              </a:lnRef>
              <a:fillRef idx="1">
                <a:schemeClr val="lt1"/>
              </a:fillRef>
              <a:effectRef idx="0">
                <a:schemeClr val="dk1"/>
              </a:effectRef>
              <a:fontRef idx="minor">
                <a:schemeClr val="dk1"/>
              </a:fontRef>
            </p:style>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1</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oMath>
                  </m:oMathPara>
                </a14:m>
                <a:endParaRPr lang="he-IL" sz="2400" dirty="0"/>
              </a:p>
            </p:txBody>
          </p:sp>
        </mc:Choice>
        <mc:Fallback xmlns="">
          <p:sp>
            <p:nvSpPr>
              <p:cNvPr id="8" name="TextBox 7">
                <a:extLst>
                  <a:ext uri="{FF2B5EF4-FFF2-40B4-BE49-F238E27FC236}">
                    <a16:creationId xmlns:a16="http://schemas.microsoft.com/office/drawing/2014/main" id="{2C8E80CF-032E-CAF4-B33A-B404FF21205B}"/>
                  </a:ext>
                </a:extLst>
              </p:cNvPr>
              <p:cNvSpPr txBox="1">
                <a:spLocks noRot="1" noChangeAspect="1" noMove="1" noResize="1" noEditPoints="1" noAdjustHandles="1" noChangeArrowheads="1" noChangeShapeType="1" noTextEdit="1"/>
              </p:cNvSpPr>
              <p:nvPr/>
            </p:nvSpPr>
            <p:spPr>
              <a:xfrm>
                <a:off x="3062538" y="4411372"/>
                <a:ext cx="3348000" cy="468000"/>
              </a:xfrm>
              <a:prstGeom prst="rect">
                <a:avLst/>
              </a:prstGeom>
              <a:blipFill>
                <a:blip r:embed="rId6"/>
                <a:stretch>
                  <a:fillRect/>
                </a:stretch>
              </a:blipFill>
              <a:ln>
                <a:solidFill>
                  <a:schemeClr val="tx1"/>
                </a:solidFill>
              </a:ln>
              <a:effectLst/>
            </p:spPr>
            <p:txBody>
              <a:bodyPr/>
              <a:lstStyle/>
              <a:p>
                <a:r>
                  <a:rPr lang="he-IL">
                    <a:noFill/>
                  </a:rPr>
                  <a:t> </a:t>
                </a:r>
              </a:p>
            </p:txBody>
          </p:sp>
        </mc:Fallback>
      </mc:AlternateContent>
      <p:pic>
        <p:nvPicPr>
          <p:cNvPr id="10" name="Picture 9">
            <a:extLst>
              <a:ext uri="{FF2B5EF4-FFF2-40B4-BE49-F238E27FC236}">
                <a16:creationId xmlns:a16="http://schemas.microsoft.com/office/drawing/2014/main" id="{7E0F615A-6834-DA82-AE18-D9AA5B2FF17B}"/>
              </a:ext>
            </a:extLst>
          </p:cNvPr>
          <p:cNvPicPr>
            <a:picLocks noChangeAspect="1"/>
          </p:cNvPicPr>
          <p:nvPr/>
        </p:nvPicPr>
        <p:blipFill>
          <a:blip r:embed="rId7"/>
          <a:srcRect b="5856"/>
          <a:stretch>
            <a:fillRect/>
          </a:stretch>
        </p:blipFill>
        <p:spPr>
          <a:xfrm>
            <a:off x="1239778" y="1895262"/>
            <a:ext cx="2162477" cy="1443932"/>
          </a:xfrm>
          <a:prstGeom prst="rect">
            <a:avLst/>
          </a:prstGeom>
          <a:ln w="12700">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מטריצת לסלי</a:t>
            </a:r>
            <a:endParaRPr dirty="0">
              <a:ln w="0"/>
              <a:effectLst>
                <a:outerShdw blurRad="38100" dist="19050" dir="2700000" algn="tl" rotWithShape="0">
                  <a:schemeClr val="dk1">
                    <a:alpha val="40000"/>
                  </a:schemeClr>
                </a:outerShdw>
              </a:effectLst>
              <a:cs typeface="+mn-cs"/>
            </a:endParaRPr>
          </a:p>
        </p:txBody>
      </p:sp>
      <p:sp>
        <p:nvSpPr>
          <p:cNvPr id="3" name="Content Placeholder 2"/>
          <p:cNvSpPr>
            <a:spLocks noGrp="1"/>
          </p:cNvSpPr>
          <p:nvPr>
            <p:ph idx="1"/>
          </p:nvPr>
        </p:nvSpPr>
        <p:spPr>
          <a:xfrm>
            <a:off x="628650" y="1690689"/>
            <a:ext cx="7886700" cy="4351338"/>
          </a:xfrm>
        </p:spPr>
        <p:txBody>
          <a:bodyPr>
            <a:normAutofit/>
          </a:bodyPr>
          <a:lstStyle/>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מטריצה שמייצגת פוריות והישרדות לפי גיל.</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מאפשר לחזות אם האוכלוסייה תגדל, תצטמצם או תישאר קבועה.</a:t>
            </a:r>
          </a:p>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מטריצת לסלי מייצגת מודל ליניארי</a:t>
            </a:r>
          </a:p>
          <a:p>
            <a:pPr algn="r" rtl="1"/>
            <a:endParaRPr sz="2000" dirty="0">
              <a:ln w="0"/>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9814EA4C-3612-AB6E-F283-FEE4A72436E1}"/>
              </a:ext>
            </a:extLst>
          </p:cNvPr>
          <p:cNvPicPr>
            <a:picLocks noChangeAspect="1"/>
          </p:cNvPicPr>
          <p:nvPr/>
        </p:nvPicPr>
        <p:blipFill>
          <a:blip r:embed="rId5"/>
          <a:stretch>
            <a:fillRect/>
          </a:stretch>
        </p:blipFill>
        <p:spPr>
          <a:xfrm>
            <a:off x="1902069" y="3429000"/>
            <a:ext cx="5486087" cy="2516633"/>
          </a:xfrm>
          <a:prstGeom prst="rect">
            <a:avLst/>
          </a:prstGeom>
          <a:ln w="12700">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337B-29EA-CA72-410A-2787C3A10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DEA3B-1663-9B53-5852-08E7FF49570F}"/>
              </a:ext>
            </a:extLst>
          </p:cNvPr>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מטריצת לסלי</a:t>
            </a:r>
            <a:endParaRPr dirty="0">
              <a:ln w="0"/>
              <a:effectLst>
                <a:outerShdw blurRad="38100" dist="19050" dir="2700000" algn="tl" rotWithShape="0">
                  <a:schemeClr val="dk1">
                    <a:alpha val="40000"/>
                  </a:schemeClr>
                </a:outerShdw>
              </a:effectLst>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7B12BA-E1EB-F9EA-B394-96639F171F71}"/>
                  </a:ext>
                </a:extLst>
              </p:cNvPr>
              <p:cNvSpPr>
                <a:spLocks noGrp="1"/>
              </p:cNvSpPr>
              <p:nvPr>
                <p:ph idx="1"/>
              </p:nvPr>
            </p:nvSpPr>
            <p:spPr>
              <a:xfrm>
                <a:off x="3153508" y="1687514"/>
                <a:ext cx="5361841" cy="4351338"/>
              </a:xfrm>
            </p:spPr>
            <p:txBody>
              <a:bodyPr>
                <a:normAutofit/>
              </a:bodyPr>
              <a:lstStyle/>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כדי לקבל את התחזיות נצטרך לכפול במטריצה שלנו עבור כל שלב במודל</a:t>
                </a:r>
              </a:p>
              <a:p>
                <a:pPr marL="360000"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14:m>
                  <m:oMath xmlns:m="http://schemas.openxmlformats.org/officeDocument/2006/math">
                    <m:sSub>
                      <m:sSubPr>
                        <m:ctrlPr>
                          <a:rPr lang="en-US" sz="2000" i="1">
                            <a:ln w="0"/>
                            <a:effectLst>
                              <a:outerShdw blurRad="38100" dist="19050" dir="2700000" algn="tl" rotWithShape="0">
                                <a:schemeClr val="dk1">
                                  <a:alpha val="40000"/>
                                </a:schemeClr>
                              </a:outerShdw>
                            </a:effectLst>
                            <a:latin typeface="Cambria Math" panose="02040503050406030204" pitchFamily="18" charset="0"/>
                          </a:rPr>
                        </m:ctrlPr>
                      </m:sSubPr>
                      <m:e>
                        <m:r>
                          <a:rPr lang="en-US" sz="2000" i="1">
                            <a:ln w="0"/>
                            <a:effectLst>
                              <a:outerShdw blurRad="38100" dist="19050" dir="2700000" algn="tl" rotWithShape="0">
                                <a:schemeClr val="dk1">
                                  <a:alpha val="40000"/>
                                </a:schemeClr>
                              </a:outerShdw>
                            </a:effectLst>
                            <a:latin typeface="Cambria Math" panose="02040503050406030204" pitchFamily="18" charset="0"/>
                          </a:rPr>
                          <m:t>𝜆</m:t>
                        </m:r>
                      </m:e>
                      <m:sub>
                        <m:r>
                          <a:rPr lang="en-US" sz="2000" i="1">
                            <a:ln w="0"/>
                            <a:effectLst>
                              <a:outerShdw blurRad="38100" dist="19050" dir="2700000" algn="tl" rotWithShape="0">
                                <a:schemeClr val="dk1">
                                  <a:alpha val="40000"/>
                                </a:schemeClr>
                              </a:outerShdw>
                            </a:effectLst>
                            <a:latin typeface="Cambria Math" panose="02040503050406030204" pitchFamily="18" charset="0"/>
                          </a:rPr>
                          <m:t>1</m:t>
                        </m:r>
                      </m:sub>
                    </m:sSub>
                  </m:oMath>
                </a14:m>
                <a:r>
                  <a:rPr lang="he-IL" sz="2000" dirty="0">
                    <a:ln w="0"/>
                    <a:effectLst>
                      <a:outerShdw blurRad="38100" dist="19050" dir="2700000" algn="tl" rotWithShape="0">
                        <a:schemeClr val="dk1">
                          <a:alpha val="40000"/>
                        </a:schemeClr>
                      </a:outerShdw>
                    </a:effectLst>
                  </a:rPr>
                  <a:t> = ערך עצמי דומיננטי – ערך עצמי הגדול ביותר בערך מוחלט.</a:t>
                </a:r>
              </a:p>
              <a:p>
                <a:pPr marL="360000"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endParaRPr lang="he-IL" sz="2000" dirty="0">
                  <a:ln w="0"/>
                  <a:effectLst>
                    <a:outerShdw blurRad="38100" dist="19050" dir="2700000" algn="tl" rotWithShape="0">
                      <a:schemeClr val="dk1">
                        <a:alpha val="40000"/>
                      </a:schemeClr>
                    </a:outerShdw>
                  </a:effectLst>
                </a:endParaRPr>
              </a:p>
              <a:p>
                <a:pPr marL="360000"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לאחר פיתוח המודל וחישוב החזקות של המטריצה הגענו למסקנה הבאה:</a:t>
                </a:r>
              </a:p>
              <a:p>
                <a:endParaRPr sz="2000" dirty="0"/>
              </a:p>
            </p:txBody>
          </p:sp>
        </mc:Choice>
        <mc:Fallback xmlns="">
          <p:sp>
            <p:nvSpPr>
              <p:cNvPr id="3" name="Content Placeholder 2">
                <a:extLst>
                  <a:ext uri="{FF2B5EF4-FFF2-40B4-BE49-F238E27FC236}">
                    <a16:creationId xmlns:a16="http://schemas.microsoft.com/office/drawing/2014/main" id="{E57B12BA-E1EB-F9EA-B394-96639F171F71}"/>
                  </a:ext>
                </a:extLst>
              </p:cNvPr>
              <p:cNvSpPr>
                <a:spLocks noGrp="1" noRot="1" noChangeAspect="1" noMove="1" noResize="1" noEditPoints="1" noAdjustHandles="1" noChangeArrowheads="1" noChangeShapeType="1" noTextEdit="1"/>
              </p:cNvSpPr>
              <p:nvPr>
                <p:ph idx="1"/>
              </p:nvPr>
            </p:nvSpPr>
            <p:spPr>
              <a:xfrm>
                <a:off x="3153508" y="1687514"/>
                <a:ext cx="5361841" cy="4351338"/>
              </a:xfrm>
              <a:blipFill>
                <a:blip r:embed="rId5"/>
                <a:stretch>
                  <a:fillRect l="-2045"/>
                </a:stretch>
              </a:blipFill>
            </p:spPr>
            <p:txBody>
              <a:bodyPr/>
              <a:lstStyle/>
              <a:p>
                <a:r>
                  <a:rPr lang="he-IL">
                    <a:noFill/>
                  </a:rPr>
                  <a:t> </a:t>
                </a:r>
              </a:p>
            </p:txBody>
          </p:sp>
        </mc:Fallback>
      </mc:AlternateContent>
      <p:pic>
        <p:nvPicPr>
          <p:cNvPr id="6" name="Picture 5">
            <a:extLst>
              <a:ext uri="{FF2B5EF4-FFF2-40B4-BE49-F238E27FC236}">
                <a16:creationId xmlns:a16="http://schemas.microsoft.com/office/drawing/2014/main" id="{1E031F9C-7730-0038-129E-952405C5304B}"/>
              </a:ext>
            </a:extLst>
          </p:cNvPr>
          <p:cNvPicPr>
            <a:picLocks noChangeAspect="1"/>
          </p:cNvPicPr>
          <p:nvPr/>
        </p:nvPicPr>
        <p:blipFill>
          <a:blip r:embed="rId6"/>
          <a:stretch>
            <a:fillRect/>
          </a:stretch>
        </p:blipFill>
        <p:spPr>
          <a:xfrm>
            <a:off x="603069" y="1605386"/>
            <a:ext cx="2550438" cy="1908917"/>
          </a:xfrm>
          <a:prstGeom prst="rect">
            <a:avLst/>
          </a:prstGeom>
          <a:ln w="12700">
            <a:solidFill>
              <a:schemeClr val="tx1"/>
            </a:solidFill>
          </a:ln>
        </p:spPr>
      </p:pic>
      <p:pic>
        <p:nvPicPr>
          <p:cNvPr id="8" name="Picture 7">
            <a:extLst>
              <a:ext uri="{FF2B5EF4-FFF2-40B4-BE49-F238E27FC236}">
                <a16:creationId xmlns:a16="http://schemas.microsoft.com/office/drawing/2014/main" id="{77BD321F-C92E-8DC5-AEF2-9570F07FE275}"/>
              </a:ext>
            </a:extLst>
          </p:cNvPr>
          <p:cNvPicPr>
            <a:picLocks noChangeAspect="1"/>
          </p:cNvPicPr>
          <p:nvPr/>
        </p:nvPicPr>
        <p:blipFill>
          <a:blip r:embed="rId7"/>
          <a:stretch>
            <a:fillRect/>
          </a:stretch>
        </p:blipFill>
        <p:spPr>
          <a:xfrm>
            <a:off x="1414516" y="4912843"/>
            <a:ext cx="4076338" cy="1015432"/>
          </a:xfrm>
          <a:prstGeom prst="rect">
            <a:avLst/>
          </a:prstGeom>
          <a:ln w="12700">
            <a:solidFill>
              <a:schemeClr val="tx1"/>
            </a:solidFill>
          </a:ln>
        </p:spPr>
      </p:pic>
      <p:pic>
        <p:nvPicPr>
          <p:cNvPr id="5" name="Picture 4">
            <a:extLst>
              <a:ext uri="{FF2B5EF4-FFF2-40B4-BE49-F238E27FC236}">
                <a16:creationId xmlns:a16="http://schemas.microsoft.com/office/drawing/2014/main" id="{ECEB9B0D-2358-F86F-EB5E-C35005D00852}"/>
              </a:ext>
            </a:extLst>
          </p:cNvPr>
          <p:cNvPicPr>
            <a:picLocks noChangeAspect="1"/>
          </p:cNvPicPr>
          <p:nvPr/>
        </p:nvPicPr>
        <p:blipFill>
          <a:blip r:embed="rId8"/>
          <a:stretch>
            <a:fillRect/>
          </a:stretch>
        </p:blipFill>
        <p:spPr>
          <a:xfrm>
            <a:off x="3951725" y="3323568"/>
            <a:ext cx="2290917" cy="903983"/>
          </a:xfrm>
          <a:prstGeom prst="rect">
            <a:avLst/>
          </a:prstGeom>
          <a:ln w="12700">
            <a:solidFill>
              <a:schemeClr val="tx1"/>
            </a:solidFill>
          </a:ln>
        </p:spPr>
      </p:pic>
    </p:spTree>
    <p:extLst>
      <p:ext uri="{BB962C8B-B14F-4D97-AF65-F5344CB8AC3E}">
        <p14:creationId xmlns:p14="http://schemas.microsoft.com/office/powerpoint/2010/main" val="428920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DC6BB-4ECB-2386-0DE2-F6F99013CB7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FE35047-7DA9-B16D-DF0D-87DFC1EA1BDB}"/>
                  </a:ext>
                </a:extLst>
              </p:cNvPr>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הקשר ל</a:t>
                </a:r>
                <a14:m>
                  <m:oMath xmlns:m="http://schemas.openxmlformats.org/officeDocument/2006/math">
                    <m:sSub>
                      <m:sSubPr>
                        <m:ctrlPr>
                          <a:rPr lang="en-US" i="1" dirty="0" smtClean="0">
                            <a:ln w="0"/>
                            <a:effectLst>
                              <a:outerShdw blurRad="38100" dist="19050" dir="2700000" algn="tl" rotWithShape="0">
                                <a:schemeClr val="dk1">
                                  <a:alpha val="40000"/>
                                </a:schemeClr>
                              </a:outerShdw>
                            </a:effectLst>
                            <a:latin typeface="Cambria Math" panose="02040503050406030204" pitchFamily="18" charset="0"/>
                            <a:cs typeface="+mn-cs"/>
                          </a:rPr>
                        </m:ctrlPr>
                      </m:sSubPr>
                      <m:e>
                        <m:r>
                          <a:rPr lang="en-US" i="1" dirty="0" smtClean="0">
                            <a:ln w="0"/>
                            <a:effectLst>
                              <a:outerShdw blurRad="38100" dist="19050" dir="2700000" algn="tl" rotWithShape="0">
                                <a:schemeClr val="dk1">
                                  <a:alpha val="40000"/>
                                </a:schemeClr>
                              </a:outerShdw>
                            </a:effectLst>
                            <a:latin typeface="Cambria Math" panose="02040503050406030204" pitchFamily="18" charset="0"/>
                            <a:cs typeface="+mn-cs"/>
                          </a:rPr>
                          <m:t>𝑅</m:t>
                        </m:r>
                      </m:e>
                      <m:sub>
                        <m:r>
                          <a:rPr lang="en-US" i="1" dirty="0" smtClean="0">
                            <a:ln w="0"/>
                            <a:effectLst>
                              <a:outerShdw blurRad="38100" dist="19050" dir="2700000" algn="tl" rotWithShape="0">
                                <a:schemeClr val="dk1">
                                  <a:alpha val="40000"/>
                                </a:schemeClr>
                              </a:outerShdw>
                            </a:effectLst>
                            <a:latin typeface="Cambria Math" panose="02040503050406030204" pitchFamily="18" charset="0"/>
                            <a:cs typeface="+mn-cs"/>
                          </a:rPr>
                          <m:t>0</m:t>
                        </m:r>
                      </m:sub>
                    </m:sSub>
                  </m:oMath>
                </a14:m>
                <a:endParaRPr dirty="0">
                  <a:ln w="0"/>
                  <a:effectLst>
                    <a:outerShdw blurRad="38100" dist="19050" dir="2700000" algn="tl" rotWithShape="0">
                      <a:schemeClr val="dk1">
                        <a:alpha val="40000"/>
                      </a:schemeClr>
                    </a:outerShdw>
                  </a:effectLst>
                  <a:cs typeface="+mn-cs"/>
                </a:endParaRPr>
              </a:p>
            </p:txBody>
          </p:sp>
        </mc:Choice>
        <mc:Fallback xmlns="">
          <p:sp>
            <p:nvSpPr>
              <p:cNvPr id="2" name="Title 1">
                <a:extLst>
                  <a:ext uri="{FF2B5EF4-FFF2-40B4-BE49-F238E27FC236}">
                    <a16:creationId xmlns:a16="http://schemas.microsoft.com/office/drawing/2014/main" id="{2FE35047-7DA9-B16D-DF0D-87DFC1EA1BDB}"/>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D2D7B2-F2E7-FCB0-D9FA-5E030767C936}"/>
                  </a:ext>
                </a:extLst>
              </p:cNvPr>
              <p:cNvSpPr>
                <a:spLocks noGrp="1"/>
              </p:cNvSpPr>
              <p:nvPr>
                <p:ph idx="1"/>
              </p:nvPr>
            </p:nvSpPr>
            <p:spPr>
              <a:xfrm>
                <a:off x="926122" y="1687514"/>
                <a:ext cx="7589227" cy="4351338"/>
              </a:xfrm>
            </p:spPr>
            <p:txBody>
              <a:bodyPr>
                <a:normAutofit/>
              </a:bodyPr>
              <a:lstStyle/>
              <a:p>
                <a:pPr marL="360000" indent="-360000">
                  <a:lnSpc>
                    <a:spcPct val="150000"/>
                  </a:lnSpc>
                  <a:spcBef>
                    <a:spcPts val="0"/>
                  </a:spcBef>
                  <a:spcAft>
                    <a:spcPts val="600"/>
                  </a:spcAft>
                  <a:buBlip>
                    <a:blip r:embed="rId4">
                      <a:extLst>
                        <a:ext uri="{96DAC541-7B7A-43D3-8B79-37D633B846F1}">
                          <asvg:svgBlip xmlns:asvg="http://schemas.microsoft.com/office/drawing/2016/SVG/main" r:embed="rId5"/>
                        </a:ext>
                      </a:extLst>
                    </a:blip>
                  </a:buBlip>
                </a:pPr>
                <a14:m>
                  <m:oMath xmlns:m="http://schemas.openxmlformats.org/officeDocument/2006/math">
                    <m:sSub>
                      <m:sSubPr>
                        <m:ctrlPr>
                          <a:rPr lang="en-US" sz="2000" i="1" dirty="0">
                            <a:ln w="0"/>
                            <a:effectLst>
                              <a:outerShdw blurRad="38100" dist="19050" dir="2700000" algn="tl" rotWithShape="0">
                                <a:schemeClr val="dk1">
                                  <a:alpha val="40000"/>
                                </a:schemeClr>
                              </a:outerShdw>
                            </a:effectLst>
                            <a:latin typeface="Cambria Math" panose="02040503050406030204" pitchFamily="18" charset="0"/>
                          </a:rPr>
                        </m:ctrlPr>
                      </m:sSubPr>
                      <m:e>
                        <m:r>
                          <a:rPr lang="en-US" sz="2000" i="1" dirty="0">
                            <a:ln w="0"/>
                            <a:effectLst>
                              <a:outerShdw blurRad="38100" dist="19050" dir="2700000" algn="tl" rotWithShape="0">
                                <a:schemeClr val="dk1">
                                  <a:alpha val="40000"/>
                                </a:schemeClr>
                              </a:outerShdw>
                            </a:effectLst>
                            <a:latin typeface="Cambria Math" panose="02040503050406030204" pitchFamily="18" charset="0"/>
                          </a:rPr>
                          <m:t>𝑅</m:t>
                        </m:r>
                      </m:e>
                      <m:sub>
                        <m:r>
                          <a:rPr lang="en-US" sz="2000" i="1" dirty="0">
                            <a:ln w="0"/>
                            <a:effectLst>
                              <a:outerShdw blurRad="38100" dist="19050" dir="2700000" algn="tl" rotWithShape="0">
                                <a:schemeClr val="dk1">
                                  <a:alpha val="40000"/>
                                </a:schemeClr>
                              </a:outerShdw>
                            </a:effectLst>
                            <a:latin typeface="Cambria Math" panose="02040503050406030204" pitchFamily="18" charset="0"/>
                          </a:rPr>
                          <m:t>0</m:t>
                        </m:r>
                      </m:sub>
                    </m:sSub>
                  </m:oMath>
                </a14:m>
                <a:r>
                  <a:rPr lang="he-IL" sz="2000" dirty="0">
                    <a:ln w="0"/>
                    <a:effectLst>
                      <a:outerShdw blurRad="38100" dist="19050" dir="2700000" algn="tl" rotWithShape="0">
                        <a:schemeClr val="dk1">
                          <a:alpha val="40000"/>
                        </a:schemeClr>
                      </a:outerShdw>
                    </a:effectLst>
                  </a:rPr>
                  <a:t> - מספר הרבייה הבסיסי</a:t>
                </a:r>
              </a:p>
              <a:p>
                <a:pPr marL="360000" indent="-360000">
                  <a:lnSpc>
                    <a:spcPct val="150000"/>
                  </a:lnSpc>
                  <a:spcBef>
                    <a:spcPts val="0"/>
                  </a:spcBef>
                  <a:spcAft>
                    <a:spcPts val="600"/>
                  </a:spcAft>
                  <a:buBlip>
                    <a:blip r:embed="rId4">
                      <a:extLst>
                        <a:ext uri="{96DAC541-7B7A-43D3-8B79-37D633B846F1}">
                          <asvg:svgBlip xmlns:asvg="http://schemas.microsoft.com/office/drawing/2016/SVG/main" r:embed="rId5"/>
                        </a:ext>
                      </a:extLst>
                    </a:blip>
                  </a:buBlip>
                </a:pPr>
                <a:r>
                  <a:rPr lang="he-IL" sz="2000" dirty="0">
                    <a:ln w="0"/>
                    <a:effectLst>
                      <a:outerShdw blurRad="38100" dist="19050" dir="2700000" algn="tl" rotWithShape="0">
                        <a:schemeClr val="dk1">
                          <a:alpha val="40000"/>
                        </a:schemeClr>
                      </a:outerShdw>
                    </a:effectLst>
                  </a:rPr>
                  <a:t>מעיד על תוחלת של כמות הצאצאים שכל פרט בממוצע מוסיף לאוכלוסייה.</a:t>
                </a:r>
              </a:p>
              <a:p>
                <a:pPr marL="360000" indent="-360000">
                  <a:lnSpc>
                    <a:spcPct val="150000"/>
                  </a:lnSpc>
                  <a:spcBef>
                    <a:spcPts val="0"/>
                  </a:spcBef>
                  <a:spcAft>
                    <a:spcPts val="600"/>
                  </a:spcAft>
                  <a:buBlip>
                    <a:blip r:embed="rId4">
                      <a:extLst>
                        <a:ext uri="{96DAC541-7B7A-43D3-8B79-37D633B846F1}">
                          <asvg:svgBlip xmlns:asvg="http://schemas.microsoft.com/office/drawing/2016/SVG/main" r:embed="rId5"/>
                        </a:ext>
                      </a:extLst>
                    </a:blip>
                  </a:buBlip>
                </a:pPr>
                <a:endParaRPr lang="he-IL" sz="2000" dirty="0">
                  <a:ln w="0"/>
                  <a:effectLst>
                    <a:outerShdw blurRad="38100" dist="19050" dir="2700000" algn="tl" rotWithShape="0">
                      <a:schemeClr val="dk1">
                        <a:alpha val="40000"/>
                      </a:schemeClr>
                    </a:outerShdw>
                  </a:effectLst>
                </a:endParaRPr>
              </a:p>
              <a:p>
                <a:pPr marL="360000" indent="-360000">
                  <a:lnSpc>
                    <a:spcPct val="150000"/>
                  </a:lnSpc>
                  <a:spcBef>
                    <a:spcPts val="0"/>
                  </a:spcBef>
                  <a:spcAft>
                    <a:spcPts val="600"/>
                  </a:spcAft>
                  <a:buBlip>
                    <a:blip r:embed="rId4">
                      <a:extLst>
                        <a:ext uri="{96DAC541-7B7A-43D3-8B79-37D633B846F1}">
                          <asvg:svgBlip xmlns:asvg="http://schemas.microsoft.com/office/drawing/2016/SVG/main" r:embed="rId5"/>
                        </a:ext>
                      </a:extLst>
                    </a:blip>
                  </a:buBlip>
                </a:pPr>
                <a:endParaRPr lang="he-IL" sz="2000" dirty="0">
                  <a:ln w="0"/>
                  <a:effectLst>
                    <a:outerShdw blurRad="38100" dist="19050" dir="2700000" algn="tl" rotWithShape="0">
                      <a:schemeClr val="dk1">
                        <a:alpha val="40000"/>
                      </a:schemeClr>
                    </a:outerShdw>
                  </a:effectLst>
                </a:endParaRPr>
              </a:p>
              <a:p>
                <a:pPr marL="0" indent="0">
                  <a:lnSpc>
                    <a:spcPct val="150000"/>
                  </a:lnSpc>
                  <a:spcBef>
                    <a:spcPts val="0"/>
                  </a:spcBef>
                  <a:spcAft>
                    <a:spcPts val="600"/>
                  </a:spcAft>
                  <a:buNone/>
                </a:pPr>
                <a:endParaRPr lang="he-IL" sz="2000" dirty="0">
                  <a:ln w="0"/>
                  <a:effectLst>
                    <a:outerShdw blurRad="38100" dist="19050" dir="2700000" algn="tl" rotWithShape="0">
                      <a:schemeClr val="dk1">
                        <a:alpha val="40000"/>
                      </a:schemeClr>
                    </a:outerShdw>
                  </a:effectLst>
                </a:endParaRPr>
              </a:p>
              <a:p>
                <a:pPr marL="360000" indent="-360000">
                  <a:lnSpc>
                    <a:spcPct val="150000"/>
                  </a:lnSpc>
                  <a:spcBef>
                    <a:spcPts val="0"/>
                  </a:spcBef>
                  <a:spcAft>
                    <a:spcPts val="600"/>
                  </a:spcAft>
                  <a:buBlip>
                    <a:blip r:embed="rId4">
                      <a:extLst>
                        <a:ext uri="{96DAC541-7B7A-43D3-8B79-37D633B846F1}">
                          <asvg:svgBlip xmlns:asvg="http://schemas.microsoft.com/office/drawing/2016/SVG/main" r:embed="rId5"/>
                        </a:ext>
                      </a:extLst>
                    </a:blip>
                  </a:buBlip>
                </a:pPr>
                <a:r>
                  <a:rPr lang="he-IL" sz="2000" dirty="0">
                    <a:ln w="0"/>
                    <a:effectLst>
                      <a:outerShdw blurRad="38100" dist="19050" dir="2700000" algn="tl" rotWithShape="0">
                        <a:schemeClr val="dk1">
                          <a:alpha val="40000"/>
                        </a:schemeClr>
                      </a:outerShdw>
                    </a:effectLst>
                  </a:rPr>
                  <a:t>במסגרת העבודה הוכחנו ש:</a:t>
                </a:r>
              </a:p>
            </p:txBody>
          </p:sp>
        </mc:Choice>
        <mc:Fallback xmlns="">
          <p:sp>
            <p:nvSpPr>
              <p:cNvPr id="3" name="Content Placeholder 2">
                <a:extLst>
                  <a:ext uri="{FF2B5EF4-FFF2-40B4-BE49-F238E27FC236}">
                    <a16:creationId xmlns:a16="http://schemas.microsoft.com/office/drawing/2014/main" id="{DED2D7B2-F2E7-FCB0-D9FA-5E030767C936}"/>
                  </a:ext>
                </a:extLst>
              </p:cNvPr>
              <p:cNvSpPr>
                <a:spLocks noGrp="1" noRot="1" noChangeAspect="1" noMove="1" noResize="1" noEditPoints="1" noAdjustHandles="1" noChangeArrowheads="1" noChangeShapeType="1" noTextEdit="1"/>
              </p:cNvSpPr>
              <p:nvPr>
                <p:ph idx="1"/>
              </p:nvPr>
            </p:nvSpPr>
            <p:spPr>
              <a:xfrm>
                <a:off x="926122" y="1687514"/>
                <a:ext cx="7589227" cy="4351338"/>
              </a:xfrm>
              <a:blipFill>
                <a:blip r:embed="rId6"/>
                <a:stretch>
                  <a:fillRect l="-884"/>
                </a:stretch>
              </a:blipFill>
            </p:spPr>
            <p:txBody>
              <a:bodyPr/>
              <a:lstStyle/>
              <a:p>
                <a:r>
                  <a:rPr lang="he-IL">
                    <a:noFill/>
                  </a:rPr>
                  <a:t> </a:t>
                </a:r>
              </a:p>
            </p:txBody>
          </p:sp>
        </mc:Fallback>
      </mc:AlternateContent>
      <p:pic>
        <p:nvPicPr>
          <p:cNvPr id="9" name="Picture 8">
            <a:extLst>
              <a:ext uri="{FF2B5EF4-FFF2-40B4-BE49-F238E27FC236}">
                <a16:creationId xmlns:a16="http://schemas.microsoft.com/office/drawing/2014/main" id="{A8FFCF88-6C1C-2661-8594-A501371FAA36}"/>
              </a:ext>
            </a:extLst>
          </p:cNvPr>
          <p:cNvPicPr>
            <a:picLocks noChangeAspect="1"/>
          </p:cNvPicPr>
          <p:nvPr/>
        </p:nvPicPr>
        <p:blipFill>
          <a:blip r:embed="rId7"/>
          <a:srcRect l="10454"/>
          <a:stretch>
            <a:fillRect/>
          </a:stretch>
        </p:blipFill>
        <p:spPr>
          <a:xfrm>
            <a:off x="2160712" y="2874328"/>
            <a:ext cx="2244998" cy="1260000"/>
          </a:xfrm>
          <a:prstGeom prst="rect">
            <a:avLst/>
          </a:prstGeom>
          <a:ln w="12700">
            <a:solidFill>
              <a:schemeClr val="tx1"/>
            </a:solidFill>
          </a:ln>
        </p:spPr>
      </p:pic>
      <p:pic>
        <p:nvPicPr>
          <p:cNvPr id="11" name="Picture 10">
            <a:extLst>
              <a:ext uri="{FF2B5EF4-FFF2-40B4-BE49-F238E27FC236}">
                <a16:creationId xmlns:a16="http://schemas.microsoft.com/office/drawing/2014/main" id="{6F2CCE94-1154-2AAE-127A-FF3A41A85024}"/>
              </a:ext>
            </a:extLst>
          </p:cNvPr>
          <p:cNvPicPr>
            <a:picLocks noChangeAspect="1"/>
          </p:cNvPicPr>
          <p:nvPr/>
        </p:nvPicPr>
        <p:blipFill>
          <a:blip r:embed="rId8"/>
          <a:stretch>
            <a:fillRect/>
          </a:stretch>
        </p:blipFill>
        <p:spPr>
          <a:xfrm>
            <a:off x="1016173" y="4977935"/>
            <a:ext cx="7409123" cy="728962"/>
          </a:xfrm>
          <a:prstGeom prst="rect">
            <a:avLst/>
          </a:prstGeom>
          <a:ln w="12700">
            <a:solidFill>
              <a:schemeClr val="tx1"/>
            </a:solidFill>
          </a:ln>
        </p:spPr>
      </p:pic>
      <p:pic>
        <p:nvPicPr>
          <p:cNvPr id="5" name="Picture 4">
            <a:extLst>
              <a:ext uri="{FF2B5EF4-FFF2-40B4-BE49-F238E27FC236}">
                <a16:creationId xmlns:a16="http://schemas.microsoft.com/office/drawing/2014/main" id="{D5D2028A-A8A8-449C-01FC-229AB30A7134}"/>
              </a:ext>
            </a:extLst>
          </p:cNvPr>
          <p:cNvPicPr>
            <a:picLocks noChangeAspect="1"/>
          </p:cNvPicPr>
          <p:nvPr/>
        </p:nvPicPr>
        <p:blipFill>
          <a:blip r:embed="rId9"/>
          <a:stretch>
            <a:fillRect/>
          </a:stretch>
        </p:blipFill>
        <p:spPr>
          <a:xfrm>
            <a:off x="5319644" y="2952272"/>
            <a:ext cx="2723869" cy="1182056"/>
          </a:xfrm>
          <a:prstGeom prst="rect">
            <a:avLst/>
          </a:prstGeom>
          <a:ln w="12700">
            <a:solidFill>
              <a:schemeClr val="tx1"/>
            </a:solidFill>
          </a:ln>
        </p:spPr>
      </p:pic>
    </p:spTree>
    <p:extLst>
      <p:ext uri="{BB962C8B-B14F-4D97-AF65-F5344CB8AC3E}">
        <p14:creationId xmlns:p14="http://schemas.microsoft.com/office/powerpoint/2010/main" val="283006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הוספת ציד</a:t>
            </a:r>
          </a:p>
        </p:txBody>
      </p:sp>
      <p:sp>
        <p:nvSpPr>
          <p:cNvPr id="3" name="Content Placeholder 2"/>
          <p:cNvSpPr>
            <a:spLocks noGrp="1"/>
          </p:cNvSpPr>
          <p:nvPr>
            <p:ph idx="1"/>
          </p:nvPr>
        </p:nvSpPr>
        <p:spPr>
          <a:xfrm>
            <a:off x="3632210" y="1825625"/>
            <a:ext cx="4883140" cy="2370818"/>
          </a:xfrm>
        </p:spPr>
        <p:txBody>
          <a:bodyPr>
            <a:normAutofit/>
          </a:bodyPr>
          <a:lstStyle/>
          <a:p>
            <a:pPr marL="360000" indent="-360000" algn="r" rtl="1">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הוספת ציד למטריצת לסלי:</a:t>
            </a:r>
          </a:p>
          <a:p>
            <a:pPr marL="360000" lvl="1"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ערך ציד שונה לכל שכבת גיל</a:t>
            </a:r>
          </a:p>
          <a:p>
            <a:pPr marL="360000" lvl="1"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שינוי סיכויי ההישרדות של כל שכבה לפי פרמטר הציד שלה</a:t>
            </a:r>
          </a:p>
          <a:p>
            <a:pPr marL="360000" lvl="1" indent="-360000">
              <a:lnSpc>
                <a:spcPct val="150000"/>
              </a:lnSpc>
              <a:spcAft>
                <a:spcPts val="600"/>
              </a:spcAft>
              <a:buBlip>
                <a:blip r:embed="rId3">
                  <a:extLst>
                    <a:ext uri="{96DAC541-7B7A-43D3-8B79-37D633B846F1}">
                      <asvg:svgBlip xmlns:asvg="http://schemas.microsoft.com/office/drawing/2016/SVG/main" r:embed="rId4"/>
                    </a:ext>
                  </a:extLst>
                </a:blip>
              </a:buBlip>
            </a:pPr>
            <a:endParaRPr lang="he-IL" sz="2000" dirty="0">
              <a:ln w="0"/>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64C8F1CF-0FD2-9CDF-7C5D-6AE117926EF3}"/>
              </a:ext>
            </a:extLst>
          </p:cNvPr>
          <p:cNvPicPr>
            <a:picLocks noChangeAspect="1"/>
          </p:cNvPicPr>
          <p:nvPr/>
        </p:nvPicPr>
        <p:blipFill>
          <a:blip r:embed="rId5"/>
          <a:stretch>
            <a:fillRect/>
          </a:stretch>
        </p:blipFill>
        <p:spPr>
          <a:xfrm>
            <a:off x="628649" y="1881151"/>
            <a:ext cx="3347357" cy="1586052"/>
          </a:xfrm>
          <a:prstGeom prst="rect">
            <a:avLst/>
          </a:prstGeom>
          <a:ln w="12700">
            <a:solidFill>
              <a:schemeClr val="tx1"/>
            </a:solidFill>
          </a:ln>
        </p:spPr>
      </p:pic>
      <p:pic>
        <p:nvPicPr>
          <p:cNvPr id="7" name="Picture 6">
            <a:extLst>
              <a:ext uri="{FF2B5EF4-FFF2-40B4-BE49-F238E27FC236}">
                <a16:creationId xmlns:a16="http://schemas.microsoft.com/office/drawing/2014/main" id="{FB8EC34A-9575-25D3-3290-F8220F24634F}"/>
              </a:ext>
            </a:extLst>
          </p:cNvPr>
          <p:cNvPicPr>
            <a:picLocks noChangeAspect="1"/>
          </p:cNvPicPr>
          <p:nvPr/>
        </p:nvPicPr>
        <p:blipFill>
          <a:blip r:embed="rId6"/>
          <a:stretch>
            <a:fillRect/>
          </a:stretch>
        </p:blipFill>
        <p:spPr>
          <a:xfrm>
            <a:off x="1836435" y="3994018"/>
            <a:ext cx="6011114" cy="1124107"/>
          </a:xfrm>
          <a:prstGeom prst="rect">
            <a:avLst/>
          </a:prstGeom>
          <a:ln w="12700">
            <a:solidFill>
              <a:schemeClr val="tx1"/>
            </a:solidFill>
          </a:ln>
        </p:spPr>
      </p:pic>
      <p:sp>
        <p:nvSpPr>
          <p:cNvPr id="8" name="Content Placeholder 2">
            <a:extLst>
              <a:ext uri="{FF2B5EF4-FFF2-40B4-BE49-F238E27FC236}">
                <a16:creationId xmlns:a16="http://schemas.microsoft.com/office/drawing/2014/main" id="{4E2A6247-EC92-75A6-A2CD-A35A40FD3227}"/>
              </a:ext>
            </a:extLst>
          </p:cNvPr>
          <p:cNvSpPr txBox="1">
            <a:spLocks/>
          </p:cNvSpPr>
          <p:nvPr/>
        </p:nvSpPr>
        <p:spPr>
          <a:xfrm>
            <a:off x="800306" y="5285312"/>
            <a:ext cx="7659565" cy="852565"/>
          </a:xfrm>
          <a:prstGeom prst="rect">
            <a:avLst/>
          </a:prstGeom>
        </p:spPr>
        <p:txBody>
          <a:bodyPr vert="horz" lIns="91440" tIns="45720" rIns="91440" bIns="45720" rtlCol="0">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nSpc>
                <a:spcPct val="150000"/>
              </a:lnSpc>
              <a:spcBef>
                <a:spcPts val="0"/>
              </a:spcBef>
              <a:spcAft>
                <a:spcPts val="600"/>
              </a:spcAft>
              <a:buBlip>
                <a:blip r:embed="rId3">
                  <a:extLst>
                    <a:ext uri="{96DAC541-7B7A-43D3-8B79-37D633B846F1}">
                      <asvg:svgBlip xmlns:asvg="http://schemas.microsoft.com/office/drawing/2016/SVG/main" r:embed="rId4"/>
                    </a:ext>
                  </a:extLst>
                </a:blip>
              </a:buBlip>
            </a:pPr>
            <a:r>
              <a:rPr lang="he-IL" sz="2000" dirty="0">
                <a:ln w="0"/>
                <a:effectLst>
                  <a:outerShdw blurRad="38100" dist="19050" dir="2700000" algn="tl" rotWithShape="0">
                    <a:schemeClr val="dk1">
                      <a:alpha val="40000"/>
                    </a:schemeClr>
                  </a:outerShdw>
                </a:effectLst>
              </a:rPr>
              <a:t>מודל זה זהה לחלוטין למודל הקודם פרט לשינוי פרמטר ההישרדות, לכן מקבלים קריטריון המאפשר לבדוק האם רמת ציד מסוימת תוביל להכחדה.</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04A47-5A60-062E-A45E-4BEAA4F60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AA96D-B055-A3E7-860A-659DC9134071}"/>
              </a:ext>
            </a:extLst>
          </p:cNvPr>
          <p:cNvSpPr>
            <a:spLocks noGrp="1"/>
          </p:cNvSpPr>
          <p:nvPr>
            <p:ph type="title"/>
          </p:nvPr>
        </p:nvSpPr>
        <p:spPr/>
        <p:txBody>
          <a:bodyPr>
            <a:normAutofit/>
          </a:bodyPr>
          <a:lstStyle/>
          <a:p>
            <a:pPr algn="ctr"/>
            <a:r>
              <a:rPr lang="he-IL" dirty="0">
                <a:ln w="0"/>
                <a:effectLst>
                  <a:outerShdw blurRad="38100" dist="19050" dir="2700000" algn="tl" rotWithShape="0">
                    <a:schemeClr val="dk1">
                      <a:alpha val="40000"/>
                    </a:schemeClr>
                  </a:outerShdw>
                </a:effectLst>
                <a:cs typeface="+mn-cs"/>
              </a:rPr>
              <a:t>הוספת ציד</a:t>
            </a:r>
          </a:p>
        </p:txBody>
      </p:sp>
      <p:pic>
        <p:nvPicPr>
          <p:cNvPr id="10" name="Content Placeholder 9">
            <a:extLst>
              <a:ext uri="{FF2B5EF4-FFF2-40B4-BE49-F238E27FC236}">
                <a16:creationId xmlns:a16="http://schemas.microsoft.com/office/drawing/2014/main" id="{9F47CC4F-2885-9B63-6CF6-5301A594DF09}"/>
              </a:ext>
            </a:extLst>
          </p:cNvPr>
          <p:cNvPicPr>
            <a:picLocks noGrp="1" noChangeAspect="1"/>
          </p:cNvPicPr>
          <p:nvPr>
            <p:ph idx="1"/>
          </p:nvPr>
        </p:nvPicPr>
        <p:blipFill>
          <a:blip r:embed="rId3"/>
          <a:stretch>
            <a:fillRect/>
          </a:stretch>
        </p:blipFill>
        <p:spPr>
          <a:xfrm>
            <a:off x="223405" y="1868070"/>
            <a:ext cx="3980547" cy="2346362"/>
          </a:xfrm>
          <a:ln w="12700">
            <a:solidFill>
              <a:schemeClr val="tx1"/>
            </a:solidFill>
          </a:ln>
        </p:spPr>
      </p:pic>
      <p:pic>
        <p:nvPicPr>
          <p:cNvPr id="12" name="Picture 11">
            <a:extLst>
              <a:ext uri="{FF2B5EF4-FFF2-40B4-BE49-F238E27FC236}">
                <a16:creationId xmlns:a16="http://schemas.microsoft.com/office/drawing/2014/main" id="{1307AE73-8246-430D-207F-D1968A069494}"/>
              </a:ext>
            </a:extLst>
          </p:cNvPr>
          <p:cNvPicPr>
            <a:picLocks noChangeAspect="1"/>
          </p:cNvPicPr>
          <p:nvPr/>
        </p:nvPicPr>
        <p:blipFill>
          <a:blip r:embed="rId4"/>
          <a:stretch>
            <a:fillRect/>
          </a:stretch>
        </p:blipFill>
        <p:spPr>
          <a:xfrm>
            <a:off x="4564899" y="3590926"/>
            <a:ext cx="4217151" cy="2546558"/>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7E549FA-8F19-FBB5-8813-2A1641CFBBD3}"/>
                  </a:ext>
                </a:extLst>
              </p:cNvPr>
              <p:cNvSpPr txBox="1"/>
              <p:nvPr/>
            </p:nvSpPr>
            <p:spPr>
              <a:xfrm>
                <a:off x="361949" y="4587036"/>
                <a:ext cx="3980548" cy="1323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sz="2000" i="1" smtClean="0">
                          <a:ln w="0"/>
                          <a:effectLst>
                            <a:outerShdw blurRad="38100" dist="19050" dir="2700000" algn="tl" rotWithShape="0">
                              <a:schemeClr val="dk1">
                                <a:alpha val="40000"/>
                              </a:schemeClr>
                            </a:outerShdw>
                          </a:effectLst>
                          <a:latin typeface="Cambria Math" panose="02040503050406030204" pitchFamily="18" charset="0"/>
                        </a:rPr>
                        <m:t>𝑓</m:t>
                      </m:r>
                      <m:r>
                        <a:rPr lang="he-IL" sz="2000" i="0">
                          <a:ln w="0"/>
                          <a:effectLst>
                            <a:outerShdw blurRad="38100" dist="19050" dir="2700000" algn="tl" rotWithShape="0">
                              <a:schemeClr val="dk1">
                                <a:alpha val="40000"/>
                              </a:schemeClr>
                            </a:outerShdw>
                          </a:effectLst>
                          <a:latin typeface="Cambria Math" panose="02040503050406030204" pitchFamily="18" charset="0"/>
                        </a:rPr>
                        <m:t>=</m:t>
                      </m:r>
                      <m:d>
                        <m:dPr>
                          <m:begChr m:val="{"/>
                          <m:endChr m:val="}"/>
                          <m:ctrlPr>
                            <a:rPr lang="he-IL" sz="2000" i="1">
                              <a:ln w="0"/>
                              <a:effectLst>
                                <a:outerShdw blurRad="38100" dist="19050" dir="2700000" algn="tl" rotWithShape="0">
                                  <a:schemeClr val="dk1">
                                    <a:alpha val="40000"/>
                                  </a:schemeClr>
                                </a:outerShdw>
                              </a:effectLst>
                              <a:latin typeface="Cambria Math" panose="02040503050406030204" pitchFamily="18" charset="0"/>
                            </a:rPr>
                          </m:ctrlPr>
                        </m:dPr>
                        <m:e>
                          <m:r>
                            <a:rPr lang="he-IL" sz="2000" i="0">
                              <a:ln w="0"/>
                              <a:effectLst>
                                <a:outerShdw blurRad="38100" dist="19050" dir="2700000" algn="tl" rotWithShape="0">
                                  <a:schemeClr val="dk1">
                                    <a:alpha val="40000"/>
                                  </a:schemeClr>
                                </a:outerShdw>
                              </a:effectLst>
                              <a:latin typeface="Cambria Math" panose="02040503050406030204" pitchFamily="18" charset="0"/>
                            </a:rPr>
                            <m:t>0</m:t>
                          </m:r>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0">
                              <a:ln w="0"/>
                              <a:effectLst>
                                <a:outerShdw blurRad="38100" dist="19050" dir="2700000" algn="tl" rotWithShape="0">
                                  <a:schemeClr val="dk1">
                                    <a:alpha val="40000"/>
                                  </a:schemeClr>
                                </a:outerShdw>
                              </a:effectLst>
                              <a:latin typeface="Cambria Math" panose="02040503050406030204" pitchFamily="18" charset="0"/>
                            </a:rPr>
                            <m:t>1</m:t>
                          </m:r>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0">
                              <a:ln w="0"/>
                              <a:effectLst>
                                <a:outerShdw blurRad="38100" dist="19050" dir="2700000" algn="tl" rotWithShape="0">
                                  <a:schemeClr val="dk1">
                                    <a:alpha val="40000"/>
                                  </a:schemeClr>
                                </a:outerShdw>
                              </a:effectLst>
                              <a:latin typeface="Cambria Math" panose="02040503050406030204" pitchFamily="18" charset="0"/>
                            </a:rPr>
                            <m:t>2</m:t>
                          </m:r>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0">
                              <a:ln w="0"/>
                              <a:effectLst>
                                <a:outerShdw blurRad="38100" dist="19050" dir="2700000" algn="tl" rotWithShape="0">
                                  <a:schemeClr val="dk1">
                                    <a:alpha val="40000"/>
                                  </a:schemeClr>
                                </a:outerShdw>
                              </a:effectLst>
                              <a:latin typeface="Cambria Math" panose="02040503050406030204" pitchFamily="18" charset="0"/>
                            </a:rPr>
                            <m:t>3</m:t>
                          </m:r>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0">
                              <a:ln w="0"/>
                              <a:effectLst>
                                <a:outerShdw blurRad="38100" dist="19050" dir="2700000" algn="tl" rotWithShape="0">
                                  <a:schemeClr val="dk1">
                                    <a:alpha val="40000"/>
                                  </a:schemeClr>
                                </a:outerShdw>
                              </a:effectLst>
                              <a:latin typeface="Cambria Math" panose="02040503050406030204" pitchFamily="18" charset="0"/>
                            </a:rPr>
                            <m:t>4</m:t>
                          </m:r>
                        </m:e>
                      </m:d>
                    </m:oMath>
                  </m:oMathPara>
                </a14:m>
                <a:endParaRPr lang="en-US" sz="2000" i="1" dirty="0">
                  <a:ln w="0"/>
                  <a:effectLst>
                    <a:outerShdw blurRad="38100" dist="19050" dir="2700000" algn="tl" rotWithShape="0">
                      <a:schemeClr val="dk1">
                        <a:alpha val="40000"/>
                      </a:scheme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1">
                          <a:ln w="0"/>
                          <a:effectLst>
                            <a:outerShdw blurRad="38100" dist="19050" dir="2700000" algn="tl" rotWithShape="0">
                              <a:schemeClr val="dk1">
                                <a:alpha val="40000"/>
                              </a:schemeClr>
                            </a:outerShdw>
                          </a:effectLst>
                          <a:latin typeface="Cambria Math" panose="02040503050406030204" pitchFamily="18" charset="0"/>
                        </a:rPr>
                        <m:t>𝑠</m:t>
                      </m:r>
                      <m:r>
                        <a:rPr lang="he-IL" sz="2000" i="0">
                          <a:ln w="0"/>
                          <a:effectLst>
                            <a:outerShdw blurRad="38100" dist="19050" dir="2700000" algn="tl" rotWithShape="0">
                              <a:schemeClr val="dk1">
                                <a:alpha val="40000"/>
                              </a:schemeClr>
                            </a:outerShdw>
                          </a:effectLst>
                          <a:latin typeface="Cambria Math" panose="02040503050406030204" pitchFamily="18" charset="0"/>
                        </a:rPr>
                        <m:t>=</m:t>
                      </m:r>
                      <m:d>
                        <m:dPr>
                          <m:begChr m:val="{"/>
                          <m:endChr m:val="}"/>
                          <m:ctrlPr>
                            <a:rPr lang="he-IL" sz="2000" i="1">
                              <a:ln w="0"/>
                              <a:effectLst>
                                <a:outerShdw blurRad="38100" dist="19050" dir="2700000" algn="tl" rotWithShape="0">
                                  <a:schemeClr val="dk1">
                                    <a:alpha val="40000"/>
                                  </a:schemeClr>
                                </a:outerShdw>
                              </a:effectLst>
                              <a:latin typeface="Cambria Math" panose="02040503050406030204" pitchFamily="18" charset="0"/>
                            </a:rPr>
                          </m:ctrlPr>
                        </m:dPr>
                        <m:e>
                          <m:r>
                            <a:rPr lang="he-IL" sz="2000" i="0">
                              <a:ln w="0"/>
                              <a:effectLst>
                                <a:outerShdw blurRad="38100" dist="19050" dir="2700000" algn="tl" rotWithShape="0">
                                  <a:schemeClr val="dk1">
                                    <a:alpha val="40000"/>
                                  </a:schemeClr>
                                </a:outerShdw>
                              </a:effectLst>
                              <a:latin typeface="Cambria Math" panose="02040503050406030204" pitchFamily="18" charset="0"/>
                            </a:rPr>
                            <m:t>0</m:t>
                          </m:r>
                          <m:r>
                            <a:rPr lang="he-IL" sz="2000" i="0">
                              <a:ln w="0"/>
                              <a:effectLst>
                                <a:outerShdw blurRad="38100" dist="19050" dir="2700000" algn="tl" rotWithShape="0">
                                  <a:schemeClr val="dk1">
                                    <a:alpha val="40000"/>
                                  </a:schemeClr>
                                </a:outerShdw>
                              </a:effectLst>
                              <a:latin typeface="Cambria Math" panose="02040503050406030204" pitchFamily="18" charset="0"/>
                            </a:rPr>
                            <m:t>.</m:t>
                          </m:r>
                          <m:r>
                            <a:rPr lang="he-IL" sz="2000" i="0">
                              <a:ln w="0"/>
                              <a:effectLst>
                                <a:outerShdw blurRad="38100" dist="19050" dir="2700000" algn="tl" rotWithShape="0">
                                  <a:schemeClr val="dk1">
                                    <a:alpha val="40000"/>
                                  </a:schemeClr>
                                </a:outerShdw>
                              </a:effectLst>
                              <a:latin typeface="Cambria Math" panose="02040503050406030204" pitchFamily="18" charset="0"/>
                            </a:rPr>
                            <m:t>6</m:t>
                          </m:r>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0">
                              <a:ln w="0"/>
                              <a:effectLst>
                                <a:outerShdw blurRad="38100" dist="19050" dir="2700000" algn="tl" rotWithShape="0">
                                  <a:schemeClr val="dk1">
                                    <a:alpha val="40000"/>
                                  </a:schemeClr>
                                </a:outerShdw>
                              </a:effectLst>
                              <a:latin typeface="Cambria Math" panose="02040503050406030204" pitchFamily="18" charset="0"/>
                            </a:rPr>
                            <m:t>0</m:t>
                          </m:r>
                          <m:r>
                            <a:rPr lang="he-IL" sz="2000" i="0">
                              <a:ln w="0"/>
                              <a:effectLst>
                                <a:outerShdw blurRad="38100" dist="19050" dir="2700000" algn="tl" rotWithShape="0">
                                  <a:schemeClr val="dk1">
                                    <a:alpha val="40000"/>
                                  </a:schemeClr>
                                </a:outerShdw>
                              </a:effectLst>
                              <a:latin typeface="Cambria Math" panose="02040503050406030204" pitchFamily="18" charset="0"/>
                            </a:rPr>
                            <m:t>.</m:t>
                          </m:r>
                          <m:r>
                            <a:rPr lang="he-IL" sz="2000" i="0">
                              <a:ln w="0"/>
                              <a:effectLst>
                                <a:outerShdw blurRad="38100" dist="19050" dir="2700000" algn="tl" rotWithShape="0">
                                  <a:schemeClr val="dk1">
                                    <a:alpha val="40000"/>
                                  </a:schemeClr>
                                </a:outerShdw>
                              </a:effectLst>
                              <a:latin typeface="Cambria Math" panose="02040503050406030204" pitchFamily="18" charset="0"/>
                            </a:rPr>
                            <m:t>7</m:t>
                          </m:r>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0">
                              <a:ln w="0"/>
                              <a:effectLst>
                                <a:outerShdw blurRad="38100" dist="19050" dir="2700000" algn="tl" rotWithShape="0">
                                  <a:schemeClr val="dk1">
                                    <a:alpha val="40000"/>
                                  </a:schemeClr>
                                </a:outerShdw>
                              </a:effectLst>
                              <a:latin typeface="Cambria Math" panose="02040503050406030204" pitchFamily="18" charset="0"/>
                            </a:rPr>
                            <m:t>0</m:t>
                          </m:r>
                          <m:r>
                            <a:rPr lang="he-IL" sz="2000" i="0">
                              <a:ln w="0"/>
                              <a:effectLst>
                                <a:outerShdw blurRad="38100" dist="19050" dir="2700000" algn="tl" rotWithShape="0">
                                  <a:schemeClr val="dk1">
                                    <a:alpha val="40000"/>
                                  </a:schemeClr>
                                </a:outerShdw>
                              </a:effectLst>
                              <a:latin typeface="Cambria Math" panose="02040503050406030204" pitchFamily="18" charset="0"/>
                            </a:rPr>
                            <m:t>.</m:t>
                          </m:r>
                          <m:r>
                            <a:rPr lang="he-IL" sz="2000" i="0">
                              <a:ln w="0"/>
                              <a:effectLst>
                                <a:outerShdw blurRad="38100" dist="19050" dir="2700000" algn="tl" rotWithShape="0">
                                  <a:schemeClr val="dk1">
                                    <a:alpha val="40000"/>
                                  </a:schemeClr>
                                </a:outerShdw>
                              </a:effectLst>
                              <a:latin typeface="Cambria Math" panose="02040503050406030204" pitchFamily="18" charset="0"/>
                            </a:rPr>
                            <m:t>8</m:t>
                          </m:r>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0">
                              <a:ln w="0"/>
                              <a:effectLst>
                                <a:outerShdw blurRad="38100" dist="19050" dir="2700000" algn="tl" rotWithShape="0">
                                  <a:schemeClr val="dk1">
                                    <a:alpha val="40000"/>
                                  </a:schemeClr>
                                </a:outerShdw>
                              </a:effectLst>
                              <a:latin typeface="Cambria Math" panose="02040503050406030204" pitchFamily="18" charset="0"/>
                            </a:rPr>
                            <m:t>0</m:t>
                          </m:r>
                          <m:r>
                            <a:rPr lang="he-IL" sz="2000" i="0">
                              <a:ln w="0"/>
                              <a:effectLst>
                                <a:outerShdw blurRad="38100" dist="19050" dir="2700000" algn="tl" rotWithShape="0">
                                  <a:schemeClr val="dk1">
                                    <a:alpha val="40000"/>
                                  </a:schemeClr>
                                </a:outerShdw>
                              </a:effectLst>
                              <a:latin typeface="Cambria Math" panose="02040503050406030204" pitchFamily="18" charset="0"/>
                            </a:rPr>
                            <m:t>.</m:t>
                          </m:r>
                          <m:r>
                            <a:rPr lang="he-IL" sz="2000" i="0">
                              <a:ln w="0"/>
                              <a:effectLst>
                                <a:outerShdw blurRad="38100" dist="19050" dir="2700000" algn="tl" rotWithShape="0">
                                  <a:schemeClr val="dk1">
                                    <a:alpha val="40000"/>
                                  </a:schemeClr>
                                </a:outerShdw>
                              </a:effectLst>
                              <a:latin typeface="Cambria Math" panose="02040503050406030204" pitchFamily="18" charset="0"/>
                            </a:rPr>
                            <m:t>9</m:t>
                          </m:r>
                          <m:r>
                            <a:rPr lang="he-IL" sz="2000" i="0">
                              <a:ln w="0"/>
                              <a:effectLst>
                                <a:outerShdw blurRad="38100" dist="19050" dir="2700000" algn="tl" rotWithShape="0">
                                  <a:schemeClr val="dk1">
                                    <a:alpha val="40000"/>
                                  </a:schemeClr>
                                </a:outerShdw>
                              </a:effectLst>
                              <a:latin typeface="Cambria Math" panose="02040503050406030204" pitchFamily="18" charset="0"/>
                            </a:rPr>
                            <m:t>, </m:t>
                          </m:r>
                          <m:r>
                            <a:rPr lang="he-IL" sz="2000" i="0">
                              <a:ln w="0"/>
                              <a:effectLst>
                                <a:outerShdw blurRad="38100" dist="19050" dir="2700000" algn="tl" rotWithShape="0">
                                  <a:schemeClr val="dk1">
                                    <a:alpha val="40000"/>
                                  </a:schemeClr>
                                </a:outerShdw>
                              </a:effectLst>
                              <a:latin typeface="Cambria Math" panose="02040503050406030204" pitchFamily="18" charset="0"/>
                            </a:rPr>
                            <m:t>0</m:t>
                          </m:r>
                        </m:e>
                      </m:d>
                    </m:oMath>
                  </m:oMathPara>
                </a14:m>
                <a:endParaRPr lang="en-US" sz="2000" i="1" dirty="0">
                  <a:ln w="0"/>
                  <a:effectLst>
                    <a:outerShdw blurRad="38100" dist="19050" dir="2700000" algn="tl" rotWithShape="0">
                      <a:schemeClr val="dk1">
                        <a:alpha val="40000"/>
                      </a:scheme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smtClean="0">
                          <a:ln w="0"/>
                          <a:effectLst>
                            <a:outerShdw blurRad="38100" dist="19050" dir="2700000" algn="tl" rotWithShape="0">
                              <a:schemeClr val="dk1">
                                <a:alpha val="40000"/>
                              </a:schemeClr>
                            </a:outerShdw>
                          </a:effectLst>
                          <a:latin typeface="Cambria Math" panose="02040503050406030204" pitchFamily="18" charset="0"/>
                        </a:rPr>
                        <m:t>h</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0</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4</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0</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5</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0</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6</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0</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7</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0</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r>
                        <a:rPr lang="en-US" sz="2000" i="1" smtClean="0">
                          <a:ln w="0"/>
                          <a:effectLst>
                            <a:outerShdw blurRad="38100" dist="19050" dir="2700000" algn="tl" rotWithShape="0">
                              <a:schemeClr val="dk1">
                                <a:alpha val="40000"/>
                              </a:schemeClr>
                            </a:outerShdw>
                          </a:effectLst>
                          <a:latin typeface="Cambria Math" panose="02040503050406030204" pitchFamily="18" charset="0"/>
                        </a:rPr>
                        <m:t>8</m:t>
                      </m:r>
                      <m:r>
                        <a:rPr lang="en-US" sz="2000" i="1" smtClean="0">
                          <a:ln w="0"/>
                          <a:effectLst>
                            <a:outerShdw blurRad="38100" dist="19050" dir="2700000" algn="tl" rotWithShape="0">
                              <a:schemeClr val="dk1">
                                <a:alpha val="40000"/>
                              </a:schemeClr>
                            </a:outerShdw>
                          </a:effectLst>
                          <a:latin typeface="Cambria Math" panose="02040503050406030204" pitchFamily="18" charset="0"/>
                        </a:rPr>
                        <m:t>}</m:t>
                      </m:r>
                    </m:oMath>
                  </m:oMathPara>
                </a14:m>
                <a:endParaRPr lang="he-IL" sz="2000" dirty="0">
                  <a:ln w="0"/>
                  <a:effectLst>
                    <a:outerShdw blurRad="38100" dist="19050" dir="2700000" algn="tl" rotWithShape="0">
                      <a:schemeClr val="dk1">
                        <a:alpha val="40000"/>
                      </a:schemeClr>
                    </a:outerShdw>
                  </a:effectLst>
                </a:endParaRPr>
              </a:p>
              <a:p>
                <a:endParaRPr lang="he-IL" sz="2000" dirty="0">
                  <a:ln w="0"/>
                  <a:effectLst>
                    <a:outerShdw blurRad="38100" dist="19050" dir="2700000" algn="tl" rotWithShape="0">
                      <a:schemeClr val="dk1">
                        <a:alpha val="40000"/>
                      </a:schemeClr>
                    </a:outerShdw>
                  </a:effectLst>
                </a:endParaRPr>
              </a:p>
            </p:txBody>
          </p:sp>
        </mc:Choice>
        <mc:Fallback xmlns="">
          <p:sp>
            <p:nvSpPr>
              <p:cNvPr id="4" name="TextBox 3">
                <a:extLst>
                  <a:ext uri="{FF2B5EF4-FFF2-40B4-BE49-F238E27FC236}">
                    <a16:creationId xmlns:a16="http://schemas.microsoft.com/office/drawing/2014/main" id="{07E549FA-8F19-FBB5-8813-2A1641CFBBD3}"/>
                  </a:ext>
                </a:extLst>
              </p:cNvPr>
              <p:cNvSpPr txBox="1">
                <a:spLocks noRot="1" noChangeAspect="1" noMove="1" noResize="1" noEditPoints="1" noAdjustHandles="1" noChangeArrowheads="1" noChangeShapeType="1" noTextEdit="1"/>
              </p:cNvSpPr>
              <p:nvPr/>
            </p:nvSpPr>
            <p:spPr>
              <a:xfrm>
                <a:off x="361949" y="4587036"/>
                <a:ext cx="3980548" cy="1323439"/>
              </a:xfrm>
              <a:prstGeom prst="rect">
                <a:avLst/>
              </a:prstGeom>
              <a:blipFill>
                <a:blip r:embed="rId5"/>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943032221"/>
      </p:ext>
    </p:extLst>
  </p:cSld>
  <p:clrMapOvr>
    <a:masterClrMapping/>
  </p:clrMapOvr>
</p:sld>
</file>

<file path=ppt/theme/theme1.xml><?xml version="1.0" encoding="utf-8"?>
<a:theme xmlns:a="http://schemas.openxmlformats.org/drawingml/2006/main" name="Office 2013 - 2022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5a65d61-d7b8-421d-8c35-77932271ec4e}" enabled="1" method="Privileged" siteId="{d9d3d3ff-6c08-40ca-a4a9-aefb873ec020}" contentBits="0" removed="0"/>
</clbl:labelList>
</file>

<file path=docProps/app.xml><?xml version="1.0" encoding="utf-8"?>
<Properties xmlns="http://schemas.openxmlformats.org/officeDocument/2006/extended-properties" xmlns:vt="http://schemas.openxmlformats.org/officeDocument/2006/docPropsVTypes">
  <Template/>
  <TotalTime>1299</TotalTime>
  <Words>1696</Words>
  <Application>Microsoft Office PowerPoint</Application>
  <PresentationFormat>‫הצגה על המסך (4:3)</PresentationFormat>
  <Paragraphs>215</Paragraphs>
  <Slides>19</Slides>
  <Notes>18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19</vt:i4>
      </vt:variant>
    </vt:vector>
  </HeadingPairs>
  <TitlesOfParts>
    <vt:vector size="26" baseType="lpstr">
      <vt:lpstr>Aptos</vt:lpstr>
      <vt:lpstr>Aptos Display</vt:lpstr>
      <vt:lpstr>Arial</vt:lpstr>
      <vt:lpstr>Cambria Math</vt:lpstr>
      <vt:lpstr>David</vt:lpstr>
      <vt:lpstr>Wingdings 3</vt:lpstr>
      <vt:lpstr>Office 2013 - 2022 Theme</vt:lpstr>
      <vt:lpstr>מודל גילאי לניהול בר-קיימא של אוכלוסיות דגים</vt:lpstr>
      <vt:lpstr>אז מי אני ?</vt:lpstr>
      <vt:lpstr>המוטיבציה למחקר</vt:lpstr>
      <vt:lpstr>איך מתארים אוכלוסייה ?</vt:lpstr>
      <vt:lpstr>מטריצת לסלי</vt:lpstr>
      <vt:lpstr>מטריצת לסלי</vt:lpstr>
      <vt:lpstr>הקשר לR_0</vt:lpstr>
      <vt:lpstr>הוספת ציד</vt:lpstr>
      <vt:lpstr>הוספת ציד</vt:lpstr>
      <vt:lpstr>מגבלות המודל הלינארי</vt:lpstr>
      <vt:lpstr>המודל הלא-לינארי</vt:lpstr>
      <vt:lpstr>המודל הלא-לינארי</vt:lpstr>
      <vt:lpstr>שיווי משקל</vt:lpstr>
      <vt:lpstr>שיווי משקל</vt:lpstr>
      <vt:lpstr>מיקסום הדייג</vt:lpstr>
      <vt:lpstr>מיקסום הדייג</vt:lpstr>
      <vt:lpstr>מסקנות</vt:lpstr>
      <vt:lpstr>סיכום</vt:lpstr>
      <vt:lpstr>שאלות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רז תיבי</cp:lastModifiedBy>
  <cp:revision>67</cp:revision>
  <dcterms:created xsi:type="dcterms:W3CDTF">2013-01-27T09:14:16Z</dcterms:created>
  <dcterms:modified xsi:type="dcterms:W3CDTF">2025-07-26T17:24:52Z</dcterms:modified>
  <cp:category/>
</cp:coreProperties>
</file>