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78" r:id="rId3"/>
    <p:sldId id="280" r:id="rId4"/>
    <p:sldId id="258" r:id="rId5"/>
    <p:sldId id="259" r:id="rId6"/>
    <p:sldId id="264" r:id="rId7"/>
    <p:sldId id="265" r:id="rId8"/>
    <p:sldId id="266" r:id="rId9"/>
    <p:sldId id="269" r:id="rId10"/>
    <p:sldId id="281" r:id="rId11"/>
    <p:sldId id="272" r:id="rId12"/>
    <p:sldId id="273" r:id="rId13"/>
    <p:sldId id="275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A05FDB-3BBB-4C0C-8D03-76DF182CF25F}" v="853" dt="2025-10-09T00:10:09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2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slide" Target="slide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B89AE-D54C-4690-A041-A6F981B2E1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" sz="4000" dirty="0"/>
              <a:t>Интерактивная презентация по базе данных</a:t>
            </a:r>
            <a:br>
              <a:rPr lang="ru" sz="4000" dirty="0"/>
            </a:br>
            <a:r>
              <a:rPr lang="ru" sz="4000" dirty="0"/>
              <a:t>«</a:t>
            </a:r>
            <a:r>
              <a:rPr lang="ru-RU" sz="4000" dirty="0"/>
              <a:t>Типография</a:t>
            </a:r>
            <a:r>
              <a:rPr lang="ru" sz="4000" dirty="0"/>
              <a:t>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4E001A-3384-477B-9EE5-34CBE3FCE5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" dirty="0">
                <a:latin typeface="Corbel"/>
              </a:rPr>
              <a:t>Выполнено: Пушкарёв Я.Э. ИУ8-82</a:t>
            </a:r>
          </a:p>
          <a:p>
            <a:r>
              <a:rPr lang="ru" dirty="0"/>
              <a:t>Проверено: Глинская Е.В.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194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FF2F5-3A5C-BA14-538B-212DB6AE5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BC156A3B-339C-40A7-DEA3-F6BD16F63BE5}"/>
              </a:ext>
            </a:extLst>
          </p:cNvPr>
          <p:cNvSpPr txBox="1">
            <a:spLocks/>
          </p:cNvSpPr>
          <p:nvPr/>
        </p:nvSpPr>
        <p:spPr bwMode="black">
          <a:xfrm>
            <a:off x="81409" y="93666"/>
            <a:ext cx="4359115" cy="126639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Corbel"/>
              </a:rPr>
              <a:t>Схема данных в виде ML-диаграммы</a:t>
            </a:r>
            <a:endParaRPr lang="en-US" dirty="0">
              <a:latin typeface="Corbel"/>
            </a:endParaRPr>
          </a:p>
        </p:txBody>
      </p:sp>
      <p:pic>
        <p:nvPicPr>
          <p:cNvPr id="8" name="Рисунок 7" descr="Изображение выглядит как текст, диаграмма, План, Параллельный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67FEF8A-6D8B-C3B8-087B-1A9A670AE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027" y="0"/>
            <a:ext cx="5590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85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CE5E1-B178-4FF1-9F28-EFB68FE47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8" y="139069"/>
            <a:ext cx="4113424" cy="917508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orbel"/>
              </a:rPr>
              <a:t>Запросы к </a:t>
            </a:r>
            <a:r>
              <a:rPr lang="ru-RU" dirty="0" err="1">
                <a:latin typeface="Corbel"/>
              </a:rPr>
              <a:t>Бд</a:t>
            </a:r>
            <a:r>
              <a:rPr lang="ru-RU" dirty="0">
                <a:latin typeface="Corbel"/>
              </a:rPr>
              <a:t> через Web-интерфейс</a:t>
            </a:r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5C65EB6-4DC8-4E03-BAF7-17D9122D81B1}"/>
              </a:ext>
            </a:extLst>
          </p:cNvPr>
          <p:cNvCxnSpPr>
            <a:cxnSpLocks/>
          </p:cNvCxnSpPr>
          <p:nvPr/>
        </p:nvCxnSpPr>
        <p:spPr>
          <a:xfrm flipV="1">
            <a:off x="9180268" y="856759"/>
            <a:ext cx="755083" cy="528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7516FB5A-F62C-4DEF-8259-B15E3B1CECB2}"/>
              </a:ext>
            </a:extLst>
          </p:cNvPr>
          <p:cNvCxnSpPr>
            <a:cxnSpLocks/>
          </p:cNvCxnSpPr>
          <p:nvPr/>
        </p:nvCxnSpPr>
        <p:spPr>
          <a:xfrm flipV="1">
            <a:off x="8009395" y="2224406"/>
            <a:ext cx="389160" cy="422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1CB6A0-E386-4003-936D-B4F85665F63F}"/>
              </a:ext>
            </a:extLst>
          </p:cNvPr>
          <p:cNvSpPr txBox="1"/>
          <p:nvPr/>
        </p:nvSpPr>
        <p:spPr>
          <a:xfrm>
            <a:off x="475144" y="1165091"/>
            <a:ext cx="2888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Средняя зарплата сотрудников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68E6033-0169-44CE-A1F3-9222CCFE56F5}"/>
              </a:ext>
            </a:extLst>
          </p:cNvPr>
          <p:cNvCxnSpPr>
            <a:cxnSpLocks/>
          </p:cNvCxnSpPr>
          <p:nvPr/>
        </p:nvCxnSpPr>
        <p:spPr>
          <a:xfrm flipV="1">
            <a:off x="2478348" y="1208068"/>
            <a:ext cx="1884004" cy="241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912401ED-47B1-4BA8-A260-78496F7F4D1D}"/>
              </a:ext>
            </a:extLst>
          </p:cNvPr>
          <p:cNvCxnSpPr>
            <a:cxnSpLocks/>
          </p:cNvCxnSpPr>
          <p:nvPr/>
        </p:nvCxnSpPr>
        <p:spPr>
          <a:xfrm flipV="1">
            <a:off x="2655052" y="2415872"/>
            <a:ext cx="1691932" cy="393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3430C5D-AA2B-4AFD-BE6A-97FEE9805F7A}"/>
              </a:ext>
            </a:extLst>
          </p:cNvPr>
          <p:cNvCxnSpPr>
            <a:cxnSpLocks/>
          </p:cNvCxnSpPr>
          <p:nvPr/>
        </p:nvCxnSpPr>
        <p:spPr>
          <a:xfrm flipV="1">
            <a:off x="8437563" y="3399778"/>
            <a:ext cx="1717439" cy="603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E2AC67E3-9300-47BD-AFB5-F6C277008297}"/>
              </a:ext>
            </a:extLst>
          </p:cNvPr>
          <p:cNvCxnSpPr>
            <a:cxnSpLocks/>
          </p:cNvCxnSpPr>
          <p:nvPr/>
        </p:nvCxnSpPr>
        <p:spPr>
          <a:xfrm flipV="1">
            <a:off x="2655735" y="5536533"/>
            <a:ext cx="829210" cy="171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25BC702-9271-485A-B859-F4EEF8565578}"/>
              </a:ext>
            </a:extLst>
          </p:cNvPr>
          <p:cNvCxnSpPr>
            <a:cxnSpLocks/>
          </p:cNvCxnSpPr>
          <p:nvPr/>
        </p:nvCxnSpPr>
        <p:spPr>
          <a:xfrm flipV="1">
            <a:off x="7568765" y="5523040"/>
            <a:ext cx="1625607" cy="82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7B0C43-49B4-468D-B8FE-0E95CB94C4DA}"/>
              </a:ext>
            </a:extLst>
          </p:cNvPr>
          <p:cNvSpPr txBox="1"/>
          <p:nvPr/>
        </p:nvSpPr>
        <p:spPr>
          <a:xfrm>
            <a:off x="132522" y="2408960"/>
            <a:ext cx="282271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>
                <a:latin typeface="Corbel"/>
              </a:rPr>
              <a:t>Получение связанных с пользователем заказов</a:t>
            </a:r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98DC2941-BD1F-4E70-ADBF-95CD559A99A0}"/>
              </a:ext>
            </a:extLst>
          </p:cNvPr>
          <p:cNvSpPr/>
          <p:nvPr/>
        </p:nvSpPr>
        <p:spPr>
          <a:xfrm>
            <a:off x="215023" y="3413642"/>
            <a:ext cx="26341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Все заказы, в которых посылки готовы к доставке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137CBAE1-7083-4CDD-85BD-58964CDFFF3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572127" y="3729066"/>
            <a:ext cx="1410527" cy="181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6B011CA7-F5B4-46CD-A78C-764C2DF34E9C}"/>
              </a:ext>
            </a:extLst>
          </p:cNvPr>
          <p:cNvSpPr/>
          <p:nvPr/>
        </p:nvSpPr>
        <p:spPr>
          <a:xfrm>
            <a:off x="215023" y="4669547"/>
            <a:ext cx="24561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Клиенты хотят написать отзыв, добавляем их в таблицу «Отзывы», после чего обновляем пустые записи</a:t>
            </a:r>
          </a:p>
        </p:txBody>
      </p:sp>
      <p:sp>
        <p:nvSpPr>
          <p:cNvPr id="55" name="Управляющая кнопка: &quot;Пустой&quot; 5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03B4F6D-AFC5-4C57-9E6F-FC83A054BDF9}"/>
              </a:ext>
            </a:extLst>
          </p:cNvPr>
          <p:cNvSpPr/>
          <p:nvPr/>
        </p:nvSpPr>
        <p:spPr>
          <a:xfrm>
            <a:off x="4374478" y="141531"/>
            <a:ext cx="1861122" cy="36933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 оглавлению</a:t>
            </a:r>
          </a:p>
        </p:txBody>
      </p:sp>
      <p:pic>
        <p:nvPicPr>
          <p:cNvPr id="3" name="Рисунок 2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52A48AA-E0D6-173C-9889-0CA6FA1EF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208" y="681951"/>
            <a:ext cx="4902009" cy="1137613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Шрифт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6279CC9-266D-B304-8D6B-BA91F7BB8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8675" y="526568"/>
            <a:ext cx="2034406" cy="632499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электроника, снимок экрана, дисплей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128DDBC-938F-8413-7E0E-BEFD4A4B01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5961" y="1812926"/>
            <a:ext cx="3614017" cy="1723544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5055709-41DF-383B-B893-B9B87A5FE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7882" y="1945216"/>
            <a:ext cx="3696662" cy="643082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D2A77752-412B-A198-9BAA-305F712AB7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4817" y="3549553"/>
            <a:ext cx="4384002" cy="805681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, снимок экрана, Шрифт, лин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9EE9F728-4EC5-90D4-6F80-59963E9888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6305" y="2731751"/>
            <a:ext cx="3684541" cy="647892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, электроника, снимок экрана, дисплей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E743B010-C21C-AE6A-9C9C-C3A08DF084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00245" y="4354801"/>
            <a:ext cx="4067753" cy="2420218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7C25A59B-AC41-691F-DA10-10FCA0229C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50878" y="4726275"/>
            <a:ext cx="2218364" cy="180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8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C83D1A-2558-4EAA-B4F8-4335828A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03" y="201213"/>
            <a:ext cx="2500663" cy="739821"/>
          </a:xfrm>
        </p:spPr>
        <p:txBody>
          <a:bodyPr>
            <a:normAutofit fontScale="90000"/>
          </a:bodyPr>
          <a:lstStyle/>
          <a:p>
            <a:r>
              <a:rPr lang="ru-RU" dirty="0"/>
              <a:t>Отчеты</a:t>
            </a:r>
          </a:p>
        </p:txBody>
      </p:sp>
      <p:sp>
        <p:nvSpPr>
          <p:cNvPr id="4" name="Управляющая кнопка: &quot;Пустой&quot;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901397B-2433-409B-8C7B-B299C30E2DF7}"/>
              </a:ext>
            </a:extLst>
          </p:cNvPr>
          <p:cNvSpPr/>
          <p:nvPr/>
        </p:nvSpPr>
        <p:spPr>
          <a:xfrm>
            <a:off x="3286706" y="358639"/>
            <a:ext cx="1861122" cy="36933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 оглавлению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7666C3C-4CB9-470E-A08C-BE14B26463A4}"/>
              </a:ext>
            </a:extLst>
          </p:cNvPr>
          <p:cNvSpPr txBox="1">
            <a:spLocks/>
          </p:cNvSpPr>
          <p:nvPr/>
        </p:nvSpPr>
        <p:spPr bwMode="black">
          <a:xfrm>
            <a:off x="258257" y="3744594"/>
            <a:ext cx="4693447" cy="68655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Парольная система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64AB3D6-D1D1-400E-8DBD-FB840D72E81A}"/>
              </a:ext>
            </a:extLst>
          </p:cNvPr>
          <p:cNvSpPr/>
          <p:nvPr/>
        </p:nvSpPr>
        <p:spPr>
          <a:xfrm>
            <a:off x="4951704" y="4885280"/>
            <a:ext cx="4080770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dirty="0">
                <a:latin typeface="Corbel"/>
              </a:rPr>
              <a:t>Пароль к самой базе данных предоставляется через суперпользователя Администратора ORM</a:t>
            </a:r>
          </a:p>
        </p:txBody>
      </p:sp>
      <p:pic>
        <p:nvPicPr>
          <p:cNvPr id="3" name="Рисунок 2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CF9EC11-5A52-A26A-867E-5F5AC4EE5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30" y="1134057"/>
            <a:ext cx="5874010" cy="1456354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30ED894-8CB1-F464-3F27-D6AF41FE4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188" y="2270935"/>
            <a:ext cx="7219950" cy="1476375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A03404F5-B49F-F786-9AC7-996737553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643" y="4483359"/>
            <a:ext cx="2876550" cy="217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15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A02B9B-2D71-4F50-9200-01D8D9DC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05" y="139069"/>
            <a:ext cx="5039678" cy="801964"/>
          </a:xfrm>
        </p:spPr>
        <p:txBody>
          <a:bodyPr/>
          <a:lstStyle/>
          <a:p>
            <a:r>
              <a:rPr lang="ru-RU" dirty="0"/>
              <a:t>Система авторизации</a:t>
            </a:r>
          </a:p>
        </p:txBody>
      </p:sp>
      <p:sp>
        <p:nvSpPr>
          <p:cNvPr id="4" name="Управляющая кнопка: &quot;Пустой&quot;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79F1CC2-57FA-449F-BADE-AF15430586D3}"/>
              </a:ext>
            </a:extLst>
          </p:cNvPr>
          <p:cNvSpPr/>
          <p:nvPr/>
        </p:nvSpPr>
        <p:spPr>
          <a:xfrm>
            <a:off x="5268636" y="1168087"/>
            <a:ext cx="1861122" cy="369332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 оглавлению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8AC145A-E71B-49FB-8753-318BEDC6A1A2}"/>
              </a:ext>
            </a:extLst>
          </p:cNvPr>
          <p:cNvSpPr txBox="1">
            <a:spLocks/>
          </p:cNvSpPr>
          <p:nvPr/>
        </p:nvSpPr>
        <p:spPr bwMode="black">
          <a:xfrm>
            <a:off x="6671449" y="139069"/>
            <a:ext cx="5039678" cy="80196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Различные меню</a:t>
            </a:r>
          </a:p>
        </p:txBody>
      </p:sp>
      <p:pic>
        <p:nvPicPr>
          <p:cNvPr id="6" name="Рисунок 5" descr="Изображение выглядит как снимок экрана, текст, линия, че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DB80E15-21BD-746C-B766-03F0AC502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8" y="1536892"/>
            <a:ext cx="5030739" cy="1536700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7D58C82-D2F9-FC1E-6159-13C664C87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04" y="3911697"/>
            <a:ext cx="4395451" cy="1982547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снимок экрана, программное обеспечение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785098C-80F6-FDCD-4B39-70BEFDFD7F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7268" y="3921942"/>
            <a:ext cx="4290676" cy="1738841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, снимок экрана, Шрифт, Цвет электри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72E5145-B0CD-1E59-934F-77E958D4DD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6461" y="3632922"/>
            <a:ext cx="2458413" cy="2932642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, снимок экрана, программное обеспечение, Мультимедийное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4E57CD7-D230-9CD8-2610-D97A92E117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1708" y="1161520"/>
            <a:ext cx="3628160" cy="228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87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F06E55-43A4-413F-960E-391268CFF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29000"/>
            <a:ext cx="7729728" cy="1188720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2181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20FD3B-E95A-4200-AC62-D01C01525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94" y="165702"/>
            <a:ext cx="3876701" cy="695432"/>
          </a:xfrm>
        </p:spPr>
        <p:txBody>
          <a:bodyPr>
            <a:normAutofit fontScale="90000"/>
          </a:bodyPr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F4F0347-2B18-4466-8E34-F7B4F32583F4}"/>
              </a:ext>
            </a:extLst>
          </p:cNvPr>
          <p:cNvSpPr/>
          <p:nvPr/>
        </p:nvSpPr>
        <p:spPr>
          <a:xfrm>
            <a:off x="180394" y="1324693"/>
            <a:ext cx="54125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D0D0D"/>
                </a:solidFill>
                <a:latin typeface="Söhne"/>
              </a:rPr>
              <a:t>Цель:</a:t>
            </a:r>
          </a:p>
          <a:p>
            <a:r>
              <a:rPr lang="ru-RU" dirty="0">
                <a:solidFill>
                  <a:srgbClr val="0D0D0D"/>
                </a:solidFill>
                <a:latin typeface="Söhne"/>
              </a:rPr>
              <a:t>Разработать защищенную базу данных для информационной системы «Типография», обеспечивающую высокую степень информационной безопасности и защиту данных.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0C8A6B9-D5BF-474E-8669-BDC2B0DF6789}"/>
              </a:ext>
            </a:extLst>
          </p:cNvPr>
          <p:cNvSpPr/>
          <p:nvPr/>
        </p:nvSpPr>
        <p:spPr>
          <a:xfrm>
            <a:off x="5592932" y="763480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>
                <a:solidFill>
                  <a:srgbClr val="0D0D0D"/>
                </a:solidFill>
                <a:latin typeface="Söhne"/>
              </a:rPr>
              <a:t>Задачи: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>
                <a:solidFill>
                  <a:srgbClr val="0D0D0D"/>
                </a:solidFill>
                <a:latin typeface="Söhne"/>
              </a:rPr>
              <a:t>Исследовать существующую проблему информационной безопасности и защиты данных в базах данных информационной системы «Типографии».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>
                <a:solidFill>
                  <a:srgbClr val="0D0D0D"/>
                </a:solidFill>
                <a:latin typeface="Söhne"/>
              </a:rPr>
              <a:t>Определить основные уязвимости и риски, связанные с защитой данных в текущей системе.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>
                <a:solidFill>
                  <a:srgbClr val="0D0D0D"/>
                </a:solidFill>
                <a:latin typeface="Söhne"/>
              </a:rPr>
              <a:t>Разработать архитектуру защищенной базы данных для информационной системы «Типография».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>
                <a:solidFill>
                  <a:srgbClr val="0D0D0D"/>
                </a:solidFill>
                <a:latin typeface="Söhne"/>
              </a:rPr>
              <a:t>Определить и описать методы и технологии, которые будут использоваться для обеспечения безопасности данных.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>
                <a:solidFill>
                  <a:srgbClr val="0D0D0D"/>
                </a:solidFill>
                <a:latin typeface="Söhne"/>
              </a:rPr>
              <a:t>Реализовать разработанные меры безопасности в базе данных информационной системы «Типография».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>
                <a:solidFill>
                  <a:srgbClr val="0D0D0D"/>
                </a:solidFill>
                <a:latin typeface="Söhne"/>
              </a:rPr>
              <a:t>Интегрировать систему защиты данных в общую информационную систему типографии.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>
                <a:solidFill>
                  <a:srgbClr val="0D0D0D"/>
                </a:solidFill>
                <a:latin typeface="Söhne"/>
              </a:rPr>
              <a:t>Составить подробную документацию по разработанному решению, включая описание архитектуры, используемых технологий и результатов тестирования.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97921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69F79-F7B0-5694-E15E-7A3094BD9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8AA4A8-9AA6-ADA8-FC0D-E6C51A88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73" y="112436"/>
            <a:ext cx="7516546" cy="790956"/>
          </a:xfrm>
        </p:spPr>
        <p:txBody>
          <a:bodyPr>
            <a:normAutofit/>
          </a:bodyPr>
          <a:lstStyle/>
          <a:p>
            <a:r>
              <a:rPr lang="ru" dirty="0"/>
              <a:t>Оглавление по схеме данных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712673-8CE6-6198-9CE7-B55479EC0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73" y="969044"/>
            <a:ext cx="7729728" cy="790956"/>
          </a:xfrm>
        </p:spPr>
        <p:txBody>
          <a:bodyPr/>
          <a:lstStyle/>
          <a:p>
            <a:pPr algn="ctr"/>
            <a:r>
              <a:rPr lang="ru-RU" dirty="0"/>
              <a:t>Выберите и нажмите на слайд с таблицей, которую хотите рассмотреть.</a:t>
            </a:r>
          </a:p>
          <a:p>
            <a:pPr algn="ctr"/>
            <a:r>
              <a:rPr lang="ru-RU" dirty="0"/>
              <a:t> Для каждой таблицы выполняется отношение «один ко многим».</a:t>
            </a:r>
          </a:p>
        </p:txBody>
      </p:sp>
      <p:sp>
        <p:nvSpPr>
          <p:cNvPr id="4" name="Управляющая кнопка: &quot;Пустой&quot;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ADE9E85-4CA2-26FC-85E1-4D9D6E59B9A2}"/>
              </a:ext>
            </a:extLst>
          </p:cNvPr>
          <p:cNvSpPr/>
          <p:nvPr/>
        </p:nvSpPr>
        <p:spPr>
          <a:xfrm>
            <a:off x="425789" y="1719678"/>
            <a:ext cx="2113195" cy="1095547"/>
          </a:xfrm>
          <a:prstGeom prst="actionButtonBlank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ru-RU" sz="2000" b="1" i="0" dirty="0">
                <a:solidFill>
                  <a:schemeClr val="tx1"/>
                </a:solidFill>
                <a:effectLst/>
                <a:latin typeface="Corbel"/>
              </a:rPr>
              <a:t>Отзывы</a:t>
            </a:r>
            <a:br>
              <a:rPr lang="ru-RU" sz="1600" dirty="0">
                <a:latin typeface="+mj-lt"/>
              </a:rPr>
            </a:br>
            <a:r>
              <a:rPr lang="ru-RU" sz="1600" dirty="0" err="1">
                <a:solidFill>
                  <a:schemeClr val="tx1"/>
                </a:solidFill>
                <a:latin typeface="Corbel"/>
              </a:rPr>
              <a:t>id</a:t>
            </a:r>
            <a:r>
              <a:rPr lang="ru-RU" sz="1600" dirty="0">
                <a:solidFill>
                  <a:schemeClr val="tx1"/>
                </a:solidFill>
                <a:latin typeface="Corbel"/>
              </a:rPr>
              <a:t> PK</a:t>
            </a:r>
            <a:endParaRPr lang="ru-RU" sz="2000" b="1" dirty="0">
              <a:solidFill>
                <a:schemeClr val="tx1"/>
              </a:solidFill>
              <a:latin typeface="Corbel"/>
            </a:endParaRPr>
          </a:p>
          <a:p>
            <a:r>
              <a:rPr lang="ru-RU" sz="1600" dirty="0">
                <a:solidFill>
                  <a:schemeClr val="tx1"/>
                </a:solidFill>
                <a:latin typeface="Corbel"/>
              </a:rPr>
              <a:t>Review </a:t>
            </a:r>
            <a:r>
              <a:rPr lang="ru-RU" sz="1600" err="1">
                <a:solidFill>
                  <a:schemeClr val="tx1"/>
                </a:solidFill>
                <a:latin typeface="Corbel"/>
              </a:rPr>
              <a:t>text</a:t>
            </a:r>
            <a:endParaRPr lang="ru-RU" sz="160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r>
              <a:rPr lang="ru-RU" sz="1600" dirty="0" err="1">
                <a:solidFill>
                  <a:schemeClr val="tx1"/>
                </a:solidFill>
                <a:latin typeface="Corbel"/>
              </a:rPr>
              <a:t>Order_id</a:t>
            </a:r>
            <a:r>
              <a:rPr lang="ru-RU" sz="1600" dirty="0">
                <a:solidFill>
                  <a:schemeClr val="tx1"/>
                </a:solidFill>
                <a:latin typeface="Corbel"/>
              </a:rPr>
              <a:t> FK</a:t>
            </a:r>
          </a:p>
        </p:txBody>
      </p:sp>
      <p:sp>
        <p:nvSpPr>
          <p:cNvPr id="6" name="Управляющая кнопка: &quot;Пустой&quot;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37B97B8-2C8D-7133-AD1F-F0B52325D26C}"/>
              </a:ext>
            </a:extLst>
          </p:cNvPr>
          <p:cNvSpPr/>
          <p:nvPr/>
        </p:nvSpPr>
        <p:spPr>
          <a:xfrm>
            <a:off x="6282538" y="1637415"/>
            <a:ext cx="2475680" cy="1554450"/>
          </a:xfrm>
          <a:prstGeom prst="actionButtonBlank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ru-RU" sz="2000" b="1" dirty="0"/>
              <a:t>Контакты</a:t>
            </a:r>
          </a:p>
          <a:p>
            <a:r>
              <a:rPr lang="ru-RU" sz="1200" err="1">
                <a:solidFill>
                  <a:schemeClr val="tx1"/>
                </a:solidFill>
                <a:latin typeface="Consolas"/>
              </a:rPr>
              <a:t>id</a:t>
            </a:r>
            <a:r>
              <a:rPr lang="ru-RU" sz="1200" dirty="0">
                <a:solidFill>
                  <a:schemeClr val="tx1"/>
                </a:solidFill>
                <a:latin typeface="Consolas"/>
              </a:rPr>
              <a:t> PK</a:t>
            </a:r>
            <a:endParaRPr lang="ru-RU" sz="1200">
              <a:solidFill>
                <a:schemeClr val="tx1"/>
              </a:solidFill>
              <a:latin typeface="Corbel"/>
            </a:endParaRPr>
          </a:p>
          <a:p>
            <a:r>
              <a:rPr lang="ru-RU" sz="1200" err="1">
                <a:solidFill>
                  <a:schemeClr val="tx1"/>
                </a:solidFill>
                <a:latin typeface="Consolas"/>
              </a:rPr>
              <a:t>user_id</a:t>
            </a:r>
            <a:r>
              <a:rPr lang="ru-RU" sz="1200" dirty="0">
                <a:solidFill>
                  <a:schemeClr val="tx1"/>
                </a:solidFill>
                <a:latin typeface="Consolas"/>
              </a:rPr>
              <a:t> FK</a:t>
            </a:r>
            <a:endParaRPr lang="ru-RU" sz="1200">
              <a:solidFill>
                <a:schemeClr val="tx1"/>
              </a:solidFill>
              <a:latin typeface="Corbel"/>
            </a:endParaRPr>
          </a:p>
          <a:p>
            <a:r>
              <a:rPr lang="ru-RU" sz="1200" err="1">
                <a:solidFill>
                  <a:schemeClr val="tx1"/>
                </a:solidFill>
                <a:latin typeface="Consolas"/>
              </a:rPr>
              <a:t>full_name</a:t>
            </a:r>
            <a:endParaRPr lang="ru-RU" sz="1200">
              <a:solidFill>
                <a:schemeClr val="tx1"/>
              </a:solidFill>
              <a:latin typeface="Corbel"/>
            </a:endParaRPr>
          </a:p>
          <a:p>
            <a:r>
              <a:rPr lang="ru-RU" sz="1200" err="1">
                <a:solidFill>
                  <a:schemeClr val="tx1"/>
                </a:solidFill>
                <a:latin typeface="Consolas"/>
              </a:rPr>
              <a:t>gender</a:t>
            </a:r>
            <a:endParaRPr lang="ru-RU" sz="1200">
              <a:solidFill>
                <a:schemeClr val="tx1"/>
              </a:solidFill>
              <a:latin typeface="Corbel"/>
            </a:endParaRPr>
          </a:p>
          <a:p>
            <a:r>
              <a:rPr lang="ru-RU" sz="1200" err="1">
                <a:solidFill>
                  <a:schemeClr val="tx1"/>
                </a:solidFill>
                <a:latin typeface="Consolas"/>
              </a:rPr>
              <a:t>age</a:t>
            </a:r>
            <a:endParaRPr lang="ru-RU" sz="1200">
              <a:solidFill>
                <a:schemeClr val="tx1"/>
              </a:solidFill>
              <a:latin typeface="Corbel"/>
            </a:endParaRPr>
          </a:p>
          <a:p>
            <a:r>
              <a:rPr lang="ru-RU" sz="1200" err="1">
                <a:solidFill>
                  <a:schemeClr val="tx1"/>
                </a:solidFill>
                <a:latin typeface="Consolas"/>
              </a:rPr>
              <a:t>home_address</a:t>
            </a:r>
            <a:endParaRPr lang="ru-RU" sz="1200" err="1">
              <a:solidFill>
                <a:schemeClr val="tx1"/>
              </a:solidFill>
            </a:endParaRPr>
          </a:p>
          <a:p>
            <a:endParaRPr lang="ru-RU" sz="1600" dirty="0">
              <a:latin typeface="Corbel"/>
            </a:endParaRPr>
          </a:p>
        </p:txBody>
      </p:sp>
      <p:sp>
        <p:nvSpPr>
          <p:cNvPr id="7" name="Управляющая кнопка: &quot;Пустой&quot;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8CEF17F-0734-86CD-0D18-9E4A18A5A2AA}"/>
              </a:ext>
            </a:extLst>
          </p:cNvPr>
          <p:cNvSpPr/>
          <p:nvPr/>
        </p:nvSpPr>
        <p:spPr>
          <a:xfrm>
            <a:off x="3616868" y="5062789"/>
            <a:ext cx="2028652" cy="1832475"/>
          </a:xfrm>
          <a:prstGeom prst="actionButtonBlank">
            <a:avLst/>
          </a:prstGeom>
          <a:solidFill>
            <a:srgbClr val="71661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ru-RU" sz="2400" b="1" i="0" dirty="0">
                <a:solidFill>
                  <a:schemeClr val="tx1"/>
                </a:solidFill>
                <a:effectLst/>
                <a:latin typeface="+mj-lt"/>
              </a:rPr>
              <a:t>Услуга</a:t>
            </a:r>
          </a:p>
          <a:p>
            <a:r>
              <a:rPr lang="ru-RU" sz="1400" err="1">
                <a:solidFill>
                  <a:schemeClr val="bg1"/>
                </a:solidFill>
                <a:latin typeface="Consolas"/>
              </a:rPr>
              <a:t>id</a:t>
            </a:r>
            <a:r>
              <a:rPr lang="ru-RU" sz="1400" dirty="0">
                <a:solidFill>
                  <a:schemeClr val="bg1"/>
                </a:solidFill>
                <a:latin typeface="Consolas"/>
              </a:rPr>
              <a:t> PK</a:t>
            </a:r>
            <a:endParaRPr lang="ru-RU" sz="2400">
              <a:solidFill>
                <a:schemeClr val="bg1"/>
              </a:solidFill>
              <a:latin typeface="Corbel"/>
            </a:endParaRPr>
          </a:p>
          <a:p>
            <a:r>
              <a:rPr lang="ru-RU" sz="1400" err="1">
                <a:solidFill>
                  <a:schemeClr val="bg1"/>
                </a:solidFill>
                <a:latin typeface="Consolas"/>
              </a:rPr>
              <a:t>package</a:t>
            </a:r>
            <a:endParaRPr lang="ru-RU" sz="240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ru-RU" sz="1400" err="1">
                <a:solidFill>
                  <a:schemeClr val="bg1"/>
                </a:solidFill>
                <a:latin typeface="Consolas"/>
              </a:rPr>
              <a:t>material</a:t>
            </a:r>
            <a:endParaRPr lang="ru-RU" sz="2400">
              <a:solidFill>
                <a:schemeClr val="bg1"/>
              </a:solidFill>
              <a:latin typeface="Corbel"/>
            </a:endParaRPr>
          </a:p>
          <a:p>
            <a:r>
              <a:rPr lang="ru-RU" sz="1400" err="1">
                <a:solidFill>
                  <a:schemeClr val="bg1"/>
                </a:solidFill>
                <a:latin typeface="Consolas"/>
              </a:rPr>
              <a:t>premises_id</a:t>
            </a:r>
            <a:r>
              <a:rPr lang="ru-RU" sz="1400" dirty="0">
                <a:solidFill>
                  <a:schemeClr val="bg1"/>
                </a:solidFill>
                <a:latin typeface="Consolas"/>
              </a:rPr>
              <a:t> FK</a:t>
            </a:r>
            <a:endParaRPr lang="ru-RU" sz="2400">
              <a:solidFill>
                <a:schemeClr val="bg1"/>
              </a:solidFill>
              <a:latin typeface="Corbel"/>
            </a:endParaRPr>
          </a:p>
          <a:p>
            <a:r>
              <a:rPr lang="ru-RU" sz="1400" err="1">
                <a:solidFill>
                  <a:schemeClr val="bg1"/>
                </a:solidFill>
                <a:latin typeface="Consolas"/>
              </a:rPr>
              <a:t>type</a:t>
            </a:r>
            <a:endParaRPr lang="ru-RU" sz="2400">
              <a:solidFill>
                <a:schemeClr val="bg1"/>
              </a:solidFill>
              <a:latin typeface="Corbel"/>
            </a:endParaRPr>
          </a:p>
          <a:p>
            <a:r>
              <a:rPr lang="ru-RU" sz="1400" err="1">
                <a:solidFill>
                  <a:schemeClr val="bg1"/>
                </a:solidFill>
                <a:latin typeface="Consolas"/>
              </a:rPr>
              <a:t>cost</a:t>
            </a:r>
            <a:endParaRPr lang="ru-RU" dirty="0" err="1">
              <a:solidFill>
                <a:schemeClr val="bg1"/>
              </a:solidFill>
            </a:endParaRPr>
          </a:p>
          <a:p>
            <a:endParaRPr lang="ru-RU" dirty="0">
              <a:solidFill>
                <a:schemeClr val="tx1"/>
              </a:solidFill>
              <a:latin typeface="Corbel"/>
            </a:endParaRPr>
          </a:p>
        </p:txBody>
      </p:sp>
      <p:sp>
        <p:nvSpPr>
          <p:cNvPr id="9" name="Управляющая кнопка: &quot;Пустой&quot; 8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E9230C8-3E59-9A94-9056-08251452CFD5}"/>
              </a:ext>
            </a:extLst>
          </p:cNvPr>
          <p:cNvSpPr/>
          <p:nvPr/>
        </p:nvSpPr>
        <p:spPr>
          <a:xfrm>
            <a:off x="3158864" y="1774432"/>
            <a:ext cx="2485919" cy="3032203"/>
          </a:xfrm>
          <a:prstGeom prst="actionButtonBlank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000" b="1" dirty="0">
                <a:solidFill>
                  <a:schemeClr val="bg2"/>
                </a:solidFill>
                <a:latin typeface="Corbel"/>
              </a:rPr>
              <a:t>Заказ на печать</a:t>
            </a:r>
          </a:p>
          <a:p>
            <a:r>
              <a:rPr lang="ru-RU" sz="1400" err="1">
                <a:solidFill>
                  <a:schemeClr val="bg2"/>
                </a:solidFill>
                <a:latin typeface="Consolas"/>
              </a:rPr>
              <a:t>id</a:t>
            </a:r>
            <a:r>
              <a:rPr lang="ru-RU" sz="1400" dirty="0">
                <a:solidFill>
                  <a:schemeClr val="bg2"/>
                </a:solidFill>
                <a:latin typeface="Consolas"/>
              </a:rPr>
              <a:t> PK</a:t>
            </a:r>
            <a:endParaRPr lang="en-US" sz="1400">
              <a:solidFill>
                <a:schemeClr val="bg2"/>
              </a:solidFill>
            </a:endParaRPr>
          </a:p>
          <a:p>
            <a:r>
              <a:rPr lang="ru-RU" sz="1400" err="1">
                <a:solidFill>
                  <a:schemeClr val="bg2"/>
                </a:solidFill>
                <a:latin typeface="Consolas"/>
              </a:rPr>
              <a:t>client_name</a:t>
            </a:r>
            <a:endParaRPr lang="en-US" sz="1400">
              <a:solidFill>
                <a:schemeClr val="bg2"/>
              </a:solidFill>
            </a:endParaRPr>
          </a:p>
          <a:p>
            <a:r>
              <a:rPr lang="ru-RU" sz="1400" err="1">
                <a:solidFill>
                  <a:schemeClr val="bg2"/>
                </a:solidFill>
                <a:latin typeface="Consolas"/>
              </a:rPr>
              <a:t>order_date</a:t>
            </a:r>
            <a:endParaRPr lang="en-US" sz="1400">
              <a:solidFill>
                <a:schemeClr val="bg2"/>
              </a:solidFill>
            </a:endParaRPr>
          </a:p>
          <a:p>
            <a:r>
              <a:rPr lang="ru-RU" sz="1400" err="1">
                <a:solidFill>
                  <a:schemeClr val="bg2"/>
                </a:solidFill>
                <a:latin typeface="Consolas"/>
              </a:rPr>
              <a:t>print_date</a:t>
            </a:r>
            <a:endParaRPr lang="ru-RU" sz="1400">
              <a:solidFill>
                <a:schemeClr val="bg2"/>
              </a:solidFill>
              <a:latin typeface="Corbel"/>
            </a:endParaRPr>
          </a:p>
          <a:p>
            <a:r>
              <a:rPr lang="ru-RU" sz="1400" err="1">
                <a:solidFill>
                  <a:schemeClr val="bg2"/>
                </a:solidFill>
                <a:latin typeface="Consolas"/>
              </a:rPr>
              <a:t>service_package</a:t>
            </a:r>
            <a:endParaRPr lang="ru-RU" sz="1400">
              <a:solidFill>
                <a:schemeClr val="bg2"/>
              </a:solidFill>
              <a:latin typeface="Corbel"/>
            </a:endParaRPr>
          </a:p>
          <a:p>
            <a:r>
              <a:rPr lang="ru-RU" sz="1400" err="1">
                <a:solidFill>
                  <a:schemeClr val="bg2"/>
                </a:solidFill>
                <a:latin typeface="Consolas"/>
              </a:rPr>
              <a:t>quantity</a:t>
            </a:r>
            <a:endParaRPr lang="ru-RU" sz="1400">
              <a:solidFill>
                <a:schemeClr val="bg2"/>
              </a:solidFill>
              <a:latin typeface="Corbel"/>
            </a:endParaRPr>
          </a:p>
          <a:p>
            <a:r>
              <a:rPr lang="ru-RU" sz="1400" err="1">
                <a:solidFill>
                  <a:schemeClr val="bg2"/>
                </a:solidFill>
                <a:latin typeface="Consolas"/>
              </a:rPr>
              <a:t>amount</a:t>
            </a:r>
            <a:endParaRPr lang="en-US" sz="1400">
              <a:solidFill>
                <a:schemeClr val="bg2"/>
              </a:solidFill>
            </a:endParaRPr>
          </a:p>
          <a:p>
            <a:r>
              <a:rPr lang="ru-RU" sz="1400" err="1">
                <a:solidFill>
                  <a:schemeClr val="bg2"/>
                </a:solidFill>
                <a:latin typeface="Consolas"/>
              </a:rPr>
              <a:t>address</a:t>
            </a:r>
            <a:endParaRPr lang="ru-RU" sz="1400">
              <a:solidFill>
                <a:schemeClr val="bg2"/>
              </a:solidFill>
              <a:latin typeface="Corbel"/>
            </a:endParaRPr>
          </a:p>
          <a:p>
            <a:r>
              <a:rPr lang="ru-RU" sz="1400" err="1">
                <a:solidFill>
                  <a:schemeClr val="bg2"/>
                </a:solidFill>
                <a:latin typeface="Consolas"/>
              </a:rPr>
              <a:t>client_id</a:t>
            </a:r>
            <a:r>
              <a:rPr lang="ru-RU" sz="1400" dirty="0">
                <a:solidFill>
                  <a:schemeClr val="bg2"/>
                </a:solidFill>
                <a:latin typeface="Consolas"/>
              </a:rPr>
              <a:t> FK</a:t>
            </a:r>
            <a:endParaRPr lang="ru-RU" sz="1400">
              <a:solidFill>
                <a:schemeClr val="bg2"/>
              </a:solidFill>
              <a:latin typeface="Corbel" panose="020B0503020204020204" pitchFamily="34" charset="0"/>
            </a:endParaRPr>
          </a:p>
          <a:p>
            <a:r>
              <a:rPr lang="ru-RU" sz="1400" err="1">
                <a:solidFill>
                  <a:schemeClr val="bg2"/>
                </a:solidFill>
                <a:latin typeface="Consolas"/>
              </a:rPr>
              <a:t>service_id</a:t>
            </a:r>
            <a:r>
              <a:rPr lang="ru-RU" sz="1400" dirty="0">
                <a:solidFill>
                  <a:schemeClr val="bg2"/>
                </a:solidFill>
                <a:latin typeface="Consolas"/>
              </a:rPr>
              <a:t> FK</a:t>
            </a:r>
            <a:endParaRPr lang="ru-RU" sz="1400">
              <a:solidFill>
                <a:schemeClr val="bg2"/>
              </a:solidFill>
              <a:latin typeface="Corbel"/>
            </a:endParaRPr>
          </a:p>
          <a:p>
            <a:r>
              <a:rPr lang="ru-RU" sz="1400" err="1">
                <a:solidFill>
                  <a:schemeClr val="bg2"/>
                </a:solidFill>
                <a:latin typeface="Consolas"/>
              </a:rPr>
              <a:t>premises_id</a:t>
            </a:r>
            <a:r>
              <a:rPr lang="ru-RU" sz="1400" dirty="0">
                <a:solidFill>
                  <a:schemeClr val="bg2"/>
                </a:solidFill>
                <a:latin typeface="Consolas"/>
              </a:rPr>
              <a:t> FK</a:t>
            </a:r>
            <a:endParaRPr lang="ru-RU" sz="1400">
              <a:solidFill>
                <a:schemeClr val="bg2"/>
              </a:solidFill>
              <a:latin typeface="Corbel"/>
            </a:endParaRPr>
          </a:p>
          <a:p>
            <a:endParaRPr lang="ru-RU" dirty="0">
              <a:solidFill>
                <a:schemeClr val="bg2"/>
              </a:solidFill>
              <a:latin typeface="Corbel"/>
            </a:endParaRPr>
          </a:p>
        </p:txBody>
      </p:sp>
      <p:sp>
        <p:nvSpPr>
          <p:cNvPr id="17" name="Управляющая кнопка: &quot;Пустой&quot; 1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D6421CAC-128E-CF78-5E39-2B327BD659A1}"/>
              </a:ext>
            </a:extLst>
          </p:cNvPr>
          <p:cNvSpPr/>
          <p:nvPr/>
        </p:nvSpPr>
        <p:spPr>
          <a:xfrm>
            <a:off x="6257185" y="5097946"/>
            <a:ext cx="2501896" cy="1762637"/>
          </a:xfrm>
          <a:prstGeom prst="actionButtonBlank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ru-RU" sz="2400" b="1" i="0" dirty="0">
                <a:solidFill>
                  <a:schemeClr val="bg1"/>
                </a:solidFill>
                <a:effectLst/>
                <a:latin typeface="Corbel"/>
              </a:rPr>
              <a:t>Помещения</a:t>
            </a:r>
            <a:br>
              <a:rPr lang="ru-RU" dirty="0">
                <a:solidFill>
                  <a:schemeClr val="bg1"/>
                </a:solidFill>
                <a:latin typeface="+mj-lt"/>
              </a:rPr>
            </a:br>
            <a:r>
              <a:rPr lang="ru-RU" sz="1600" err="1">
                <a:solidFill>
                  <a:schemeClr val="bg1"/>
                </a:solidFill>
                <a:latin typeface="Consolas"/>
              </a:rPr>
              <a:t>id</a:t>
            </a:r>
            <a:r>
              <a:rPr lang="ru-RU" sz="1600" dirty="0">
                <a:solidFill>
                  <a:schemeClr val="bg1"/>
                </a:solidFill>
                <a:latin typeface="Consolas"/>
              </a:rPr>
              <a:t> PK</a:t>
            </a:r>
            <a:endParaRPr lang="ru-RU" sz="1600">
              <a:solidFill>
                <a:schemeClr val="bg1"/>
              </a:solidFill>
              <a:latin typeface="Corbel"/>
            </a:endParaRPr>
          </a:p>
          <a:p>
            <a:r>
              <a:rPr lang="ru-RU" sz="1600" err="1">
                <a:solidFill>
                  <a:schemeClr val="bg1"/>
                </a:solidFill>
                <a:latin typeface="Consolas"/>
              </a:rPr>
              <a:t>area</a:t>
            </a:r>
            <a:endParaRPr lang="ru-RU" sz="1600">
              <a:solidFill>
                <a:schemeClr val="bg1"/>
              </a:solidFill>
              <a:latin typeface="Corbel"/>
            </a:endParaRPr>
          </a:p>
          <a:p>
            <a:r>
              <a:rPr lang="ru-RU" sz="1600" err="1">
                <a:solidFill>
                  <a:schemeClr val="bg1"/>
                </a:solidFill>
                <a:latin typeface="Consolas"/>
              </a:rPr>
              <a:t>machines_count</a:t>
            </a:r>
            <a:endParaRPr lang="ru-RU" sz="1600">
              <a:solidFill>
                <a:schemeClr val="bg1"/>
              </a:solidFill>
              <a:latin typeface="Corbel"/>
            </a:endParaRPr>
          </a:p>
          <a:p>
            <a:r>
              <a:rPr lang="ru-RU" sz="1600" err="1">
                <a:solidFill>
                  <a:schemeClr val="bg1"/>
                </a:solidFill>
                <a:latin typeface="Consolas"/>
              </a:rPr>
              <a:t>type</a:t>
            </a:r>
            <a:endParaRPr lang="ru-RU" sz="1600">
              <a:solidFill>
                <a:schemeClr val="bg1"/>
              </a:solidFill>
              <a:latin typeface="Corbel"/>
            </a:endParaRPr>
          </a:p>
          <a:p>
            <a:endParaRPr lang="ru-RU" dirty="0">
              <a:latin typeface="+mj-lt"/>
            </a:endParaRPr>
          </a:p>
        </p:txBody>
      </p:sp>
      <p:sp>
        <p:nvSpPr>
          <p:cNvPr id="24" name="Управляющая кнопка: &quot;Пустой&quot; 23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257615FA-D11E-A682-9E27-C54660285A73}"/>
              </a:ext>
            </a:extLst>
          </p:cNvPr>
          <p:cNvSpPr/>
          <p:nvPr/>
        </p:nvSpPr>
        <p:spPr>
          <a:xfrm>
            <a:off x="470317" y="2947589"/>
            <a:ext cx="2017711" cy="2512054"/>
          </a:xfrm>
          <a:prstGeom prst="actionButtonBlank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ru-RU" sz="2400" b="1" i="0" dirty="0">
                <a:solidFill>
                  <a:schemeClr val="tx1"/>
                </a:solidFill>
                <a:effectLst/>
                <a:latin typeface="Corbel"/>
              </a:rPr>
              <a:t>Доставка</a:t>
            </a:r>
            <a:br>
              <a:rPr lang="ru-RU" dirty="0">
                <a:latin typeface="+mj-lt"/>
              </a:rPr>
            </a:br>
            <a:r>
              <a:rPr lang="ru-RU" sz="1600" dirty="0" err="1">
                <a:solidFill>
                  <a:schemeClr val="tx1"/>
                </a:solidFill>
                <a:latin typeface="Corbel"/>
              </a:rPr>
              <a:t>id</a:t>
            </a:r>
            <a:r>
              <a:rPr lang="ru-RU" sz="1600" dirty="0">
                <a:solidFill>
                  <a:schemeClr val="tx1"/>
                </a:solidFill>
                <a:latin typeface="Corbel"/>
              </a:rPr>
              <a:t> PK</a:t>
            </a:r>
          </a:p>
          <a:p>
            <a:r>
              <a:rPr lang="ru-RU" sz="1600" err="1">
                <a:solidFill>
                  <a:schemeClr val="tx1"/>
                </a:solidFill>
                <a:latin typeface="Consolas"/>
              </a:rPr>
              <a:t>packaging_type</a:t>
            </a:r>
            <a:endParaRPr lang="ru-RU" sz="1600">
              <a:solidFill>
                <a:schemeClr val="tx1"/>
              </a:solidFill>
              <a:latin typeface="Corbel"/>
            </a:endParaRPr>
          </a:p>
          <a:p>
            <a:r>
              <a:rPr lang="ru-RU" sz="1600" err="1">
                <a:solidFill>
                  <a:schemeClr val="tx1"/>
                </a:solidFill>
                <a:latin typeface="Consolas"/>
              </a:rPr>
              <a:t>volume</a:t>
            </a:r>
            <a:endParaRPr lang="ru-RU" sz="1600">
              <a:solidFill>
                <a:schemeClr val="tx1"/>
              </a:solidFill>
              <a:latin typeface="Corbel"/>
            </a:endParaRPr>
          </a:p>
          <a:p>
            <a:r>
              <a:rPr lang="ru-RU" sz="1600" err="1">
                <a:solidFill>
                  <a:schemeClr val="tx1"/>
                </a:solidFill>
                <a:latin typeface="Consolas"/>
              </a:rPr>
              <a:t>weight</a:t>
            </a:r>
            <a:endParaRPr lang="ru-RU" sz="1600">
              <a:solidFill>
                <a:schemeClr val="tx1"/>
              </a:solidFill>
              <a:latin typeface="Corbel"/>
            </a:endParaRPr>
          </a:p>
          <a:p>
            <a:r>
              <a:rPr lang="ru-RU" sz="1600" err="1">
                <a:solidFill>
                  <a:schemeClr val="tx1"/>
                </a:solidFill>
                <a:latin typeface="Consolas"/>
              </a:rPr>
              <a:t>address</a:t>
            </a:r>
            <a:endParaRPr lang="ru-RU" sz="1600">
              <a:solidFill>
                <a:schemeClr val="tx1"/>
              </a:solidFill>
              <a:latin typeface="Corbel"/>
            </a:endParaRPr>
          </a:p>
          <a:p>
            <a:r>
              <a:rPr lang="ru-RU" sz="1600" err="1">
                <a:solidFill>
                  <a:schemeClr val="tx1"/>
                </a:solidFill>
                <a:latin typeface="Consolas"/>
              </a:rPr>
              <a:t>order_id</a:t>
            </a:r>
            <a:r>
              <a:rPr lang="ru-RU" sz="1600" dirty="0">
                <a:solidFill>
                  <a:schemeClr val="tx1"/>
                </a:solidFill>
                <a:latin typeface="Consolas"/>
              </a:rPr>
              <a:t> FK</a:t>
            </a:r>
            <a:endParaRPr lang="ru-RU" sz="1600">
              <a:solidFill>
                <a:schemeClr val="tx1"/>
              </a:solidFill>
              <a:latin typeface="Corbel"/>
            </a:endParaRPr>
          </a:p>
          <a:p>
            <a:r>
              <a:rPr lang="ru-RU" sz="1600" err="1">
                <a:solidFill>
                  <a:schemeClr val="tx1"/>
                </a:solidFill>
                <a:latin typeface="Consolas"/>
              </a:rPr>
              <a:t>employee_id</a:t>
            </a:r>
            <a:r>
              <a:rPr lang="ru-RU" sz="1600" dirty="0">
                <a:solidFill>
                  <a:schemeClr val="tx1"/>
                </a:solidFill>
                <a:latin typeface="Consolas"/>
              </a:rPr>
              <a:t> FK</a:t>
            </a:r>
            <a:endParaRPr lang="ru-RU" sz="1600">
              <a:solidFill>
                <a:schemeClr val="tx1"/>
              </a:solidFill>
              <a:latin typeface="Corbel"/>
            </a:endParaRPr>
          </a:p>
          <a:p>
            <a:r>
              <a:rPr lang="ru-RU" sz="1600" err="1">
                <a:solidFill>
                  <a:schemeClr val="tx1"/>
                </a:solidFill>
                <a:latin typeface="Consolas"/>
              </a:rPr>
              <a:t>status_id</a:t>
            </a:r>
            <a:r>
              <a:rPr lang="ru-RU" sz="1600" dirty="0">
                <a:solidFill>
                  <a:schemeClr val="tx1"/>
                </a:solidFill>
                <a:latin typeface="Consolas"/>
              </a:rPr>
              <a:t> FK</a:t>
            </a:r>
            <a:endParaRPr lang="ru-RU" sz="1600" dirty="0">
              <a:solidFill>
                <a:schemeClr val="tx1"/>
              </a:solidFill>
              <a:latin typeface="Corbel"/>
            </a:endParaRPr>
          </a:p>
        </p:txBody>
      </p:sp>
      <p:sp>
        <p:nvSpPr>
          <p:cNvPr id="29" name="Управляющая кнопка: &quot;Пустой&quot; 28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342344E4-0357-D9B8-4624-4E94F14075CB}"/>
              </a:ext>
            </a:extLst>
          </p:cNvPr>
          <p:cNvSpPr/>
          <p:nvPr/>
        </p:nvSpPr>
        <p:spPr>
          <a:xfrm>
            <a:off x="429339" y="5543131"/>
            <a:ext cx="2609962" cy="1314869"/>
          </a:xfrm>
          <a:prstGeom prst="actionButtonBlank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ru-RU" sz="2400" b="1" i="0" dirty="0">
                <a:solidFill>
                  <a:schemeClr val="tx1"/>
                </a:solidFill>
                <a:effectLst/>
                <a:latin typeface="Corbel"/>
              </a:rPr>
              <a:t>Статусы доставки</a:t>
            </a:r>
            <a:br>
              <a:rPr lang="ru-RU" dirty="0">
                <a:solidFill>
                  <a:schemeClr val="tx1"/>
                </a:solidFill>
                <a:latin typeface="+mj-lt"/>
              </a:rPr>
            </a:br>
            <a:r>
              <a:rPr lang="ru-RU" sz="1600" err="1">
                <a:solidFill>
                  <a:schemeClr val="tx1"/>
                </a:solidFill>
                <a:latin typeface="Consolas"/>
              </a:rPr>
              <a:t>id</a:t>
            </a:r>
            <a:r>
              <a:rPr lang="ru-RU" sz="1600" dirty="0">
                <a:solidFill>
                  <a:schemeClr val="tx1"/>
                </a:solidFill>
                <a:latin typeface="Consolas"/>
              </a:rPr>
              <a:t> PK</a:t>
            </a:r>
            <a:endParaRPr lang="ru-RU" sz="1600">
              <a:solidFill>
                <a:schemeClr val="tx1"/>
              </a:solidFill>
              <a:latin typeface="Corbel"/>
            </a:endParaRPr>
          </a:p>
          <a:p>
            <a:r>
              <a:rPr lang="ru-RU" sz="1600" err="1">
                <a:solidFill>
                  <a:schemeClr val="tx1"/>
                </a:solidFill>
                <a:latin typeface="Consolas"/>
              </a:rPr>
              <a:t>status</a:t>
            </a:r>
            <a:endParaRPr lang="ru-RU" sz="1600">
              <a:solidFill>
                <a:schemeClr val="tx1"/>
              </a:solidFill>
              <a:latin typeface="Corbel"/>
            </a:endParaRPr>
          </a:p>
          <a:p>
            <a:r>
              <a:rPr lang="ru-RU" sz="1600" err="1">
                <a:solidFill>
                  <a:schemeClr val="tx1"/>
                </a:solidFill>
                <a:latin typeface="Consolas"/>
              </a:rPr>
              <a:t>count</a:t>
            </a:r>
            <a:endParaRPr lang="ru-RU" dirty="0" err="1">
              <a:solidFill>
                <a:schemeClr val="tx1"/>
              </a:solidFill>
            </a:endParaRPr>
          </a:p>
          <a:p>
            <a:endParaRPr lang="ru-RU" dirty="0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BFFB08-64A1-E316-49DD-CED5C0898EEA}"/>
              </a:ext>
            </a:extLst>
          </p:cNvPr>
          <p:cNvSpPr txBox="1"/>
          <p:nvPr/>
        </p:nvSpPr>
        <p:spPr>
          <a:xfrm>
            <a:off x="10872131" y="2584780"/>
            <a:ext cx="40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1</a:t>
            </a:r>
          </a:p>
        </p:txBody>
      </p:sp>
      <p:sp>
        <p:nvSpPr>
          <p:cNvPr id="37" name="Управляющая кнопка: &quot;Пустой&quot; 36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E880AAC1-4B57-8A58-376A-E957C97C1101}"/>
              </a:ext>
            </a:extLst>
          </p:cNvPr>
          <p:cNvSpPr/>
          <p:nvPr/>
        </p:nvSpPr>
        <p:spPr>
          <a:xfrm>
            <a:off x="6284970" y="3257253"/>
            <a:ext cx="2190751" cy="1566608"/>
          </a:xfrm>
          <a:prstGeom prst="actionButtonBlank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ru-RU" sz="2400" b="1" i="0" dirty="0">
                <a:solidFill>
                  <a:schemeClr val="tx1"/>
                </a:solidFill>
                <a:effectLst/>
                <a:latin typeface="Corbel"/>
              </a:rPr>
              <a:t>Сотрудники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sz="1400" err="1">
                <a:solidFill>
                  <a:schemeClr val="tx1"/>
                </a:solidFill>
                <a:latin typeface="Consolas"/>
              </a:rPr>
              <a:t>id</a:t>
            </a:r>
            <a:r>
              <a:rPr lang="ru-RU" sz="1400" dirty="0">
                <a:solidFill>
                  <a:schemeClr val="tx1"/>
                </a:solidFill>
                <a:latin typeface="Consolas"/>
              </a:rPr>
              <a:t> PK</a:t>
            </a:r>
            <a:endParaRPr lang="ru-RU" sz="2400">
              <a:solidFill>
                <a:schemeClr val="tx1"/>
              </a:solidFill>
              <a:latin typeface="Corbel"/>
            </a:endParaRPr>
          </a:p>
          <a:p>
            <a:r>
              <a:rPr lang="ru-RU" sz="1400" err="1">
                <a:solidFill>
                  <a:schemeClr val="tx1"/>
                </a:solidFill>
                <a:latin typeface="Consolas"/>
              </a:rPr>
              <a:t>user_id</a:t>
            </a:r>
            <a:r>
              <a:rPr lang="ru-RU" sz="1400" dirty="0">
                <a:solidFill>
                  <a:schemeClr val="tx1"/>
                </a:solidFill>
                <a:latin typeface="Consolas"/>
              </a:rPr>
              <a:t> FK</a:t>
            </a:r>
            <a:endParaRPr lang="ru-RU" sz="2400">
              <a:solidFill>
                <a:schemeClr val="tx1"/>
              </a:solidFill>
              <a:latin typeface="Corbel"/>
            </a:endParaRPr>
          </a:p>
          <a:p>
            <a:r>
              <a:rPr lang="ru-RU" sz="1400" err="1">
                <a:solidFill>
                  <a:schemeClr val="tx1"/>
                </a:solidFill>
                <a:latin typeface="Consolas"/>
              </a:rPr>
              <a:t>position</a:t>
            </a:r>
            <a:endParaRPr lang="ru-RU" sz="2400">
              <a:solidFill>
                <a:schemeClr val="tx1"/>
              </a:solidFill>
              <a:latin typeface="Corbel"/>
            </a:endParaRPr>
          </a:p>
          <a:p>
            <a:r>
              <a:rPr lang="ru-RU" sz="1400" err="1">
                <a:solidFill>
                  <a:schemeClr val="tx1"/>
                </a:solidFill>
                <a:latin typeface="Consolas"/>
              </a:rPr>
              <a:t>salary</a:t>
            </a:r>
            <a:endParaRPr lang="ru-RU" sz="240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r>
              <a:rPr lang="ru-RU" sz="1400" err="1">
                <a:solidFill>
                  <a:schemeClr val="tx1"/>
                </a:solidFill>
                <a:latin typeface="Consolas"/>
              </a:rPr>
              <a:t>premises_id</a:t>
            </a:r>
            <a:r>
              <a:rPr lang="ru-RU" sz="1400" dirty="0">
                <a:solidFill>
                  <a:schemeClr val="tx1"/>
                </a:solidFill>
                <a:latin typeface="Consolas"/>
              </a:rPr>
              <a:t> FK</a:t>
            </a:r>
            <a:endParaRPr lang="ru-RU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38" name="Управляющая кнопка: &quot;Пустой&quot; 37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CAEF732E-4857-1375-15DF-13C912F906C6}"/>
              </a:ext>
            </a:extLst>
          </p:cNvPr>
          <p:cNvSpPr/>
          <p:nvPr/>
        </p:nvSpPr>
        <p:spPr>
          <a:xfrm>
            <a:off x="9014324" y="3162629"/>
            <a:ext cx="2263906" cy="1762636"/>
          </a:xfrm>
          <a:prstGeom prst="actionButtonBlank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ru-RU" sz="2400" b="1" i="0" dirty="0">
                <a:solidFill>
                  <a:schemeClr val="tx1"/>
                </a:solidFill>
                <a:effectLst/>
                <a:latin typeface="Corbel"/>
              </a:rPr>
              <a:t>Доступ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sz="1400" err="1">
                <a:solidFill>
                  <a:schemeClr val="tx1"/>
                </a:solidFill>
                <a:latin typeface="Consolas"/>
              </a:rPr>
              <a:t>id</a:t>
            </a:r>
            <a:r>
              <a:rPr lang="ru-RU" sz="1400" dirty="0">
                <a:solidFill>
                  <a:schemeClr val="tx1"/>
                </a:solidFill>
                <a:latin typeface="Consolas"/>
              </a:rPr>
              <a:t> PK</a:t>
            </a:r>
            <a:endParaRPr lang="ru-RU" sz="2400">
              <a:solidFill>
                <a:schemeClr val="tx1"/>
              </a:solidFill>
              <a:latin typeface="Corbel"/>
            </a:endParaRPr>
          </a:p>
          <a:p>
            <a:r>
              <a:rPr lang="ru-RU" sz="1400" err="1">
                <a:solidFill>
                  <a:schemeClr val="tx1"/>
                </a:solidFill>
                <a:latin typeface="Consolas"/>
              </a:rPr>
              <a:t>user_id</a:t>
            </a:r>
            <a:r>
              <a:rPr lang="ru-RU" sz="1400" dirty="0">
                <a:solidFill>
                  <a:schemeClr val="tx1"/>
                </a:solidFill>
                <a:latin typeface="Consolas"/>
              </a:rPr>
              <a:t> FK</a:t>
            </a:r>
            <a:endParaRPr lang="ru-RU" sz="2400">
              <a:solidFill>
                <a:schemeClr val="tx1"/>
              </a:solidFill>
              <a:latin typeface="Corbel"/>
            </a:endParaRPr>
          </a:p>
          <a:p>
            <a:r>
              <a:rPr lang="ru-RU" sz="1400" err="1">
                <a:solidFill>
                  <a:schemeClr val="tx1"/>
                </a:solidFill>
                <a:latin typeface="Consolas"/>
              </a:rPr>
              <a:t>position</a:t>
            </a:r>
            <a:endParaRPr lang="ru-RU" sz="2400">
              <a:solidFill>
                <a:schemeClr val="tx1"/>
              </a:solidFill>
              <a:latin typeface="Corbel"/>
            </a:endParaRPr>
          </a:p>
          <a:p>
            <a:r>
              <a:rPr lang="ru-RU" sz="1400" err="1">
                <a:solidFill>
                  <a:schemeClr val="tx1"/>
                </a:solidFill>
                <a:latin typeface="Consolas"/>
              </a:rPr>
              <a:t>salary</a:t>
            </a:r>
            <a:endParaRPr lang="ru-RU" sz="2400">
              <a:solidFill>
                <a:schemeClr val="tx1"/>
              </a:solidFill>
              <a:latin typeface="Corbel"/>
            </a:endParaRPr>
          </a:p>
          <a:p>
            <a:r>
              <a:rPr lang="ru-RU" sz="1400" err="1">
                <a:solidFill>
                  <a:schemeClr val="tx1"/>
                </a:solidFill>
                <a:latin typeface="Consolas"/>
              </a:rPr>
              <a:t>premises_id</a:t>
            </a:r>
            <a:r>
              <a:rPr lang="ru-RU" sz="1400" dirty="0">
                <a:solidFill>
                  <a:schemeClr val="tx1"/>
                </a:solidFill>
                <a:latin typeface="Consolas"/>
              </a:rPr>
              <a:t> FK</a:t>
            </a:r>
            <a:endParaRPr lang="ru-RU" sz="2400">
              <a:solidFill>
                <a:schemeClr val="tx1"/>
              </a:solidFill>
              <a:latin typeface="Corbel"/>
            </a:endParaRPr>
          </a:p>
          <a:p>
            <a:endParaRPr lang="ru-RU" dirty="0"/>
          </a:p>
        </p:txBody>
      </p:sp>
      <p:sp>
        <p:nvSpPr>
          <p:cNvPr id="10" name="Управляющая кнопка: &quot;Пустой&quot; 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F81D3BE2-861E-8DAC-541C-FC4A3563A79A}"/>
              </a:ext>
            </a:extLst>
          </p:cNvPr>
          <p:cNvSpPr/>
          <p:nvPr/>
        </p:nvSpPr>
        <p:spPr>
          <a:xfrm>
            <a:off x="8997952" y="248008"/>
            <a:ext cx="2869340" cy="2776665"/>
          </a:xfrm>
          <a:prstGeom prst="actionButtonBlank">
            <a:avLst/>
          </a:prstGeom>
          <a:solidFill>
            <a:schemeClr val="bg2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ru-RU" sz="2400" b="1" dirty="0">
                <a:solidFill>
                  <a:schemeClr val="tx1"/>
                </a:solidFill>
                <a:latin typeface="Corbel"/>
              </a:rPr>
              <a:t>Пользователи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sz="1600" dirty="0" err="1">
                <a:solidFill>
                  <a:schemeClr val="tx1"/>
                </a:solidFill>
                <a:latin typeface="Corbel"/>
              </a:rPr>
              <a:t>id</a:t>
            </a:r>
            <a:r>
              <a:rPr lang="ru-RU" sz="1600" dirty="0">
                <a:solidFill>
                  <a:schemeClr val="tx1"/>
                </a:solidFill>
                <a:latin typeface="Corbel"/>
              </a:rPr>
              <a:t> PK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sz="1600" err="1">
                <a:solidFill>
                  <a:schemeClr val="tx1"/>
                </a:solidFill>
                <a:latin typeface="Corbel"/>
              </a:rPr>
              <a:t>Username</a:t>
            </a:r>
            <a:endParaRPr lang="ru-RU" sz="1600">
              <a:solidFill>
                <a:schemeClr val="tx1"/>
              </a:solidFill>
              <a:latin typeface="Corbel"/>
            </a:endParaRPr>
          </a:p>
          <a:p>
            <a:r>
              <a:rPr lang="ru-RU" sz="1600" err="1">
                <a:solidFill>
                  <a:schemeClr val="tx1"/>
                </a:solidFill>
                <a:latin typeface="Corbel"/>
              </a:rPr>
              <a:t>Email</a:t>
            </a:r>
            <a:endParaRPr lang="ru-RU" sz="160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r>
              <a:rPr lang="ru-RU" sz="1600" dirty="0">
                <a:solidFill>
                  <a:schemeClr val="tx1"/>
                </a:solidFill>
                <a:latin typeface="Corbel"/>
              </a:rPr>
              <a:t>Password</a:t>
            </a:r>
          </a:p>
          <a:p>
            <a:r>
              <a:rPr lang="ru-RU" sz="1600" err="1">
                <a:solidFill>
                  <a:schemeClr val="tx1"/>
                </a:solidFill>
                <a:latin typeface="Corbel"/>
              </a:rPr>
              <a:t>Is_staff</a:t>
            </a:r>
            <a:endParaRPr lang="ru-RU" sz="160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r>
              <a:rPr lang="ru-RU" sz="1600" err="1">
                <a:solidFill>
                  <a:schemeClr val="tx1"/>
                </a:solidFill>
                <a:latin typeface="Corbel"/>
              </a:rPr>
              <a:t>Is_active</a:t>
            </a:r>
            <a:endParaRPr lang="ru-RU" sz="1600">
              <a:solidFill>
                <a:schemeClr val="tx1"/>
              </a:solidFill>
              <a:latin typeface="Corbel"/>
            </a:endParaRPr>
          </a:p>
          <a:p>
            <a:r>
              <a:rPr lang="ru-RU" sz="1600" err="1">
                <a:solidFill>
                  <a:schemeClr val="tx1"/>
                </a:solidFill>
                <a:latin typeface="Corbel"/>
              </a:rPr>
              <a:t>Is_superuser</a:t>
            </a:r>
            <a:endParaRPr lang="ru-RU" sz="160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r>
              <a:rPr lang="ru-RU" sz="1600" err="1">
                <a:solidFill>
                  <a:schemeClr val="tx1"/>
                </a:solidFill>
                <a:latin typeface="Corbel"/>
              </a:rPr>
              <a:t>Date_joined</a:t>
            </a:r>
            <a:endParaRPr lang="ru-RU" sz="1600">
              <a:solidFill>
                <a:schemeClr val="tx1"/>
              </a:solidFill>
              <a:latin typeface="Corbel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9B7BFAFD-D851-3BEA-1826-0AD3740CF7B9}"/>
              </a:ext>
            </a:extLst>
          </p:cNvPr>
          <p:cNvCxnSpPr/>
          <p:nvPr/>
        </p:nvCxnSpPr>
        <p:spPr>
          <a:xfrm flipH="1">
            <a:off x="7415497" y="982905"/>
            <a:ext cx="1635739" cy="2824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60AFF3B2-8836-EDF0-ED79-2034EEBEC352}"/>
              </a:ext>
            </a:extLst>
          </p:cNvPr>
          <p:cNvCxnSpPr>
            <a:cxnSpLocks/>
          </p:cNvCxnSpPr>
          <p:nvPr/>
        </p:nvCxnSpPr>
        <p:spPr>
          <a:xfrm flipH="1">
            <a:off x="7214214" y="997282"/>
            <a:ext cx="1808267" cy="1128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F1C57677-52EC-6D60-4DDF-F7D0183BBAE1}"/>
              </a:ext>
            </a:extLst>
          </p:cNvPr>
          <p:cNvCxnSpPr>
            <a:cxnSpLocks/>
          </p:cNvCxnSpPr>
          <p:nvPr/>
        </p:nvCxnSpPr>
        <p:spPr>
          <a:xfrm>
            <a:off x="9079991" y="982905"/>
            <a:ext cx="901863" cy="2831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3CC99650-B3B1-07E3-57A3-21C4E71B77E9}"/>
              </a:ext>
            </a:extLst>
          </p:cNvPr>
          <p:cNvCxnSpPr>
            <a:cxnSpLocks/>
          </p:cNvCxnSpPr>
          <p:nvPr/>
        </p:nvCxnSpPr>
        <p:spPr>
          <a:xfrm flipH="1">
            <a:off x="5100742" y="5691489"/>
            <a:ext cx="1887342" cy="474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3DB62646-CCB1-EF9F-0A41-7D1048C66964}"/>
              </a:ext>
            </a:extLst>
          </p:cNvPr>
          <p:cNvCxnSpPr>
            <a:cxnSpLocks/>
          </p:cNvCxnSpPr>
          <p:nvPr/>
        </p:nvCxnSpPr>
        <p:spPr>
          <a:xfrm flipV="1">
            <a:off x="1055370" y="5341319"/>
            <a:ext cx="733004" cy="622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465A7CD-415E-8F44-C423-A8E5783B9701}"/>
              </a:ext>
            </a:extLst>
          </p:cNvPr>
          <p:cNvCxnSpPr>
            <a:cxnSpLocks/>
          </p:cNvCxnSpPr>
          <p:nvPr/>
        </p:nvCxnSpPr>
        <p:spPr>
          <a:xfrm flipH="1">
            <a:off x="2169373" y="3685407"/>
            <a:ext cx="4600996" cy="1337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8A80F336-1B60-1E2B-8934-78E14B7B1891}"/>
              </a:ext>
            </a:extLst>
          </p:cNvPr>
          <p:cNvCxnSpPr>
            <a:cxnSpLocks/>
          </p:cNvCxnSpPr>
          <p:nvPr/>
        </p:nvCxnSpPr>
        <p:spPr>
          <a:xfrm flipH="1">
            <a:off x="1765048" y="2293590"/>
            <a:ext cx="1809587" cy="241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1A6C596A-06FC-B5AC-A109-A04E28EBAB47}"/>
              </a:ext>
            </a:extLst>
          </p:cNvPr>
          <p:cNvCxnSpPr>
            <a:cxnSpLocks/>
          </p:cNvCxnSpPr>
          <p:nvPr/>
        </p:nvCxnSpPr>
        <p:spPr>
          <a:xfrm flipH="1">
            <a:off x="1586211" y="2293591"/>
            <a:ext cx="2011750" cy="31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FE1573A-0FD4-33FD-E80B-DF637DD17C58}"/>
              </a:ext>
            </a:extLst>
          </p:cNvPr>
          <p:cNvCxnSpPr>
            <a:cxnSpLocks/>
          </p:cNvCxnSpPr>
          <p:nvPr/>
        </p:nvCxnSpPr>
        <p:spPr>
          <a:xfrm flipV="1">
            <a:off x="6995860" y="4509339"/>
            <a:ext cx="608596" cy="118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81D7F4F1-8E20-89E4-6B02-3216FCF87899}"/>
              </a:ext>
            </a:extLst>
          </p:cNvPr>
          <p:cNvCxnSpPr>
            <a:cxnSpLocks/>
          </p:cNvCxnSpPr>
          <p:nvPr/>
        </p:nvCxnSpPr>
        <p:spPr>
          <a:xfrm flipH="1">
            <a:off x="4447599" y="1998121"/>
            <a:ext cx="2190586" cy="1943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CAEDFF7-712D-4D5D-A7D3-79C74D4D0473}"/>
              </a:ext>
            </a:extLst>
          </p:cNvPr>
          <p:cNvCxnSpPr>
            <a:cxnSpLocks/>
          </p:cNvCxnSpPr>
          <p:nvPr/>
        </p:nvCxnSpPr>
        <p:spPr>
          <a:xfrm flipV="1">
            <a:off x="4010064" y="4159441"/>
            <a:ext cx="375329" cy="1337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225AA5AD-0E3A-5F24-3399-0B0005B10F29}"/>
              </a:ext>
            </a:extLst>
          </p:cNvPr>
          <p:cNvCxnSpPr>
            <a:cxnSpLocks/>
          </p:cNvCxnSpPr>
          <p:nvPr/>
        </p:nvCxnSpPr>
        <p:spPr>
          <a:xfrm flipH="1" flipV="1">
            <a:off x="4610883" y="4322727"/>
            <a:ext cx="2206140" cy="1376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74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E2B7CF-AF41-40E9-93ED-FA7044199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089" y="452091"/>
            <a:ext cx="8786053" cy="642166"/>
          </a:xfrm>
        </p:spPr>
        <p:txBody>
          <a:bodyPr>
            <a:normAutofit fontScale="90000"/>
          </a:bodyPr>
          <a:lstStyle/>
          <a:p>
            <a:r>
              <a:rPr lang="ru" dirty="0"/>
              <a:t>Оглавление произведенным операциям с Б</a:t>
            </a:r>
            <a:r>
              <a:rPr lang="ru-RU" dirty="0"/>
              <a:t>д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1BB5998-7FC2-46AC-A89C-A9609AC2BB01}"/>
              </a:ext>
            </a:extLst>
          </p:cNvPr>
          <p:cNvSpPr/>
          <p:nvPr/>
        </p:nvSpPr>
        <p:spPr>
          <a:xfrm>
            <a:off x="1319224" y="1161094"/>
            <a:ext cx="9149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Выберите и нажмите на слайд, который хотите рассмотреть.</a:t>
            </a:r>
          </a:p>
        </p:txBody>
      </p:sp>
      <p:sp>
        <p:nvSpPr>
          <p:cNvPr id="5" name="Управляющая кнопка: &quot;Пустой&quot;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DF485B4-072F-4723-A0E4-8C26B3CDDCEA}"/>
              </a:ext>
            </a:extLst>
          </p:cNvPr>
          <p:cNvSpPr/>
          <p:nvPr/>
        </p:nvSpPr>
        <p:spPr>
          <a:xfrm>
            <a:off x="2540217" y="2450238"/>
            <a:ext cx="2819309" cy="1568966"/>
          </a:xfrm>
          <a:prstGeom prst="actionButtonBlank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>
                <a:solidFill>
                  <a:schemeClr val="tx1"/>
                </a:solidFill>
                <a:latin typeface="+mj-lt"/>
              </a:rPr>
              <a:t>Запросы</a:t>
            </a:r>
            <a:br>
              <a:rPr lang="ru-RU" dirty="0">
                <a:solidFill>
                  <a:schemeClr val="tx1"/>
                </a:solidFill>
                <a:latin typeface="+mj-lt"/>
              </a:rPr>
            </a:br>
            <a:r>
              <a:rPr lang="ru-RU" dirty="0">
                <a:solidFill>
                  <a:schemeClr val="tx1"/>
                </a:solidFill>
                <a:latin typeface="+mj-lt"/>
              </a:rPr>
              <a:t>Страница запросов</a:t>
            </a:r>
          </a:p>
        </p:txBody>
      </p:sp>
      <p:sp>
        <p:nvSpPr>
          <p:cNvPr id="6" name="Управляющая кнопка: &quot;Пустой&quot;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7F66F7E-E886-4206-951B-E07517B0211B}"/>
              </a:ext>
            </a:extLst>
          </p:cNvPr>
          <p:cNvSpPr/>
          <p:nvPr/>
        </p:nvSpPr>
        <p:spPr>
          <a:xfrm>
            <a:off x="6076116" y="2450238"/>
            <a:ext cx="2819309" cy="1568966"/>
          </a:xfrm>
          <a:prstGeom prst="actionButtonBlank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/>
              <a:t>Полная схема данных в СУБД</a:t>
            </a:r>
          </a:p>
        </p:txBody>
      </p:sp>
      <p:sp>
        <p:nvSpPr>
          <p:cNvPr id="7" name="Управляющая кнопка: &quot;Пустой&quot; 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15B0154A-E3DC-4DC6-9EC4-9E195F746C56}"/>
              </a:ext>
            </a:extLst>
          </p:cNvPr>
          <p:cNvSpPr/>
          <p:nvPr/>
        </p:nvSpPr>
        <p:spPr>
          <a:xfrm>
            <a:off x="6076116" y="4314547"/>
            <a:ext cx="2819309" cy="1770279"/>
          </a:xfrm>
          <a:prstGeom prst="actionButtonBlank">
            <a:avLst/>
          </a:prstGeom>
          <a:solidFill>
            <a:srgbClr val="71661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>
                <a:solidFill>
                  <a:schemeClr val="bg1"/>
                </a:solidFill>
                <a:latin typeface="+mj-lt"/>
              </a:rPr>
              <a:t>Отчеты и парольная система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Управляющая кнопка: &quot;Пустой&quot; 8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09DBA443-A49D-4894-8469-261B28B96590}"/>
              </a:ext>
            </a:extLst>
          </p:cNvPr>
          <p:cNvSpPr/>
          <p:nvPr/>
        </p:nvSpPr>
        <p:spPr>
          <a:xfrm>
            <a:off x="2540217" y="4314547"/>
            <a:ext cx="2819309" cy="1864310"/>
          </a:xfrm>
          <a:prstGeom prst="actionButtonBlank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>
                <a:solidFill>
                  <a:schemeClr val="tx1"/>
                </a:solidFill>
                <a:latin typeface="+mj-lt"/>
              </a:rPr>
              <a:t>Система авторизации </a:t>
            </a:r>
          </a:p>
          <a:p>
            <a:r>
              <a:rPr lang="ru-RU" sz="2400" b="1" dirty="0">
                <a:solidFill>
                  <a:schemeClr val="tx1"/>
                </a:solidFill>
                <a:latin typeface="+mj-lt"/>
              </a:rPr>
              <a:t>Различные меню</a:t>
            </a:r>
            <a:br>
              <a:rPr lang="ru-RU" dirty="0">
                <a:solidFill>
                  <a:schemeClr val="tx1"/>
                </a:solidFill>
                <a:latin typeface="+mj-lt"/>
              </a:rPr>
            </a:br>
            <a:endParaRPr lang="ru-RU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429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08C29-DBDC-48DC-8959-07FD1D53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96" y="110073"/>
            <a:ext cx="4208105" cy="697794"/>
          </a:xfrm>
        </p:spPr>
        <p:txBody>
          <a:bodyPr>
            <a:normAutofit fontScale="90000"/>
          </a:bodyPr>
          <a:lstStyle/>
          <a:p>
            <a:r>
              <a:rPr lang="ru-RU" dirty="0"/>
              <a:t>Таблица отзывы</a:t>
            </a:r>
          </a:p>
        </p:txBody>
      </p:sp>
      <p:sp>
        <p:nvSpPr>
          <p:cNvPr id="6" name="Управляющая кнопка: &quot;Пустой&quot;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BFE1CDC-BCB8-42E8-BC2A-756AD561915F}"/>
              </a:ext>
            </a:extLst>
          </p:cNvPr>
          <p:cNvSpPr/>
          <p:nvPr/>
        </p:nvSpPr>
        <p:spPr>
          <a:xfrm>
            <a:off x="4421412" y="133222"/>
            <a:ext cx="3348752" cy="636104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 оглавлению по </a:t>
            </a:r>
            <a:r>
              <a:rPr lang="ru" dirty="0"/>
              <a:t>схеме данных</a:t>
            </a:r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B7F85BB-B73C-4CC4-9B88-A159585E2F38}"/>
              </a:ext>
            </a:extLst>
          </p:cNvPr>
          <p:cNvSpPr txBox="1">
            <a:spLocks/>
          </p:cNvSpPr>
          <p:nvPr/>
        </p:nvSpPr>
        <p:spPr bwMode="black">
          <a:xfrm>
            <a:off x="7903987" y="94466"/>
            <a:ext cx="4285074" cy="71318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Таблица Контакты</a:t>
            </a:r>
          </a:p>
        </p:txBody>
      </p:sp>
      <p:pic>
        <p:nvPicPr>
          <p:cNvPr id="8" name="Рисунок 7" descr="Изображение выглядит как текст, снимок экрана, программное обеспечение, Значок на компьютер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F40FB5D-3BD6-4A59-C06B-0DD5AECFA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" y="829300"/>
            <a:ext cx="5086350" cy="4752975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Шрифт, снимок экрана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DD5B27F-49FF-DD8A-B955-7D8E6842C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121" y="3923049"/>
            <a:ext cx="2717030" cy="2082993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, снимок экрана, программное обеспечение, Значок на компьютер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ED631D6-5B1A-97D0-CD91-684C350BB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049" y="919161"/>
            <a:ext cx="5648325" cy="5019675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D2D153F-41DB-040F-9921-19494D5198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1791" y="4282642"/>
            <a:ext cx="2252904" cy="257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4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08C29-DBDC-48DC-8959-07FD1D53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34" y="129064"/>
            <a:ext cx="4161923" cy="690097"/>
          </a:xfrm>
        </p:spPr>
        <p:txBody>
          <a:bodyPr>
            <a:normAutofit fontScale="90000"/>
          </a:bodyPr>
          <a:lstStyle/>
          <a:p>
            <a:r>
              <a:rPr lang="ru-RU" dirty="0"/>
              <a:t>Таблица Услуга</a:t>
            </a:r>
          </a:p>
        </p:txBody>
      </p:sp>
      <p:sp>
        <p:nvSpPr>
          <p:cNvPr id="6" name="Управляющая кнопка: &quot;Пустой&quot;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BFE1CDC-BCB8-42E8-BC2A-756AD561915F}"/>
              </a:ext>
            </a:extLst>
          </p:cNvPr>
          <p:cNvSpPr/>
          <p:nvPr/>
        </p:nvSpPr>
        <p:spPr>
          <a:xfrm>
            <a:off x="4422547" y="136762"/>
            <a:ext cx="3348752" cy="636104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 оглавлению по </a:t>
            </a:r>
            <a:r>
              <a:rPr lang="ru" dirty="0"/>
              <a:t>схеме данных</a:t>
            </a:r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3B667FC-2E31-44BB-875B-F3C639450A1E}"/>
              </a:ext>
            </a:extLst>
          </p:cNvPr>
          <p:cNvSpPr txBox="1">
            <a:spLocks/>
          </p:cNvSpPr>
          <p:nvPr/>
        </p:nvSpPr>
        <p:spPr bwMode="black">
          <a:xfrm>
            <a:off x="7910667" y="99612"/>
            <a:ext cx="4285074" cy="71318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Таблица Помещения</a:t>
            </a:r>
          </a:p>
        </p:txBody>
      </p:sp>
      <p:pic>
        <p:nvPicPr>
          <p:cNvPr id="4" name="Рисунок 3" descr="Изображение выглядит как текст, снимок экрана, программное обеспечение, Значок на компьютер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4612D75-FAB8-F49F-2D2B-8F7D12B0E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87" y="907473"/>
            <a:ext cx="4428933" cy="4096328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AA9D2600-932E-817F-B20D-29C0B9F7B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6089" y="3855652"/>
            <a:ext cx="2073276" cy="2525665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программное обеспечение, Значок на компьютер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5FAFA45-CA10-76BB-2392-65BC3FCB3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123" y="905500"/>
            <a:ext cx="5095875" cy="4600575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9C4D800-F707-C1B5-F2C0-D7222E6E96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8661" y="4171228"/>
            <a:ext cx="2544619" cy="190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5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08C29-DBDC-48DC-8959-07FD1D53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99" y="125467"/>
            <a:ext cx="3584904" cy="636221"/>
          </a:xfrm>
        </p:spPr>
        <p:txBody>
          <a:bodyPr>
            <a:normAutofit/>
          </a:bodyPr>
          <a:lstStyle/>
          <a:p>
            <a:r>
              <a:rPr lang="ru-RU" sz="1600" dirty="0">
                <a:latin typeface="Corbel"/>
              </a:rPr>
              <a:t>Таблица Заказ на печать</a:t>
            </a:r>
          </a:p>
        </p:txBody>
      </p:sp>
      <p:sp>
        <p:nvSpPr>
          <p:cNvPr id="6" name="Управляющая кнопка: &quot;Пустой&quot;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BFE1CDC-BCB8-42E8-BC2A-756AD561915F}"/>
              </a:ext>
            </a:extLst>
          </p:cNvPr>
          <p:cNvSpPr/>
          <p:nvPr/>
        </p:nvSpPr>
        <p:spPr>
          <a:xfrm>
            <a:off x="4421550" y="125525"/>
            <a:ext cx="3348752" cy="636104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 оглавлению по </a:t>
            </a:r>
            <a:r>
              <a:rPr lang="ru" dirty="0"/>
              <a:t>схеме данных</a:t>
            </a:r>
            <a:endParaRPr lang="ru-RU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C1D05CF5-0D39-4EF8-833F-F735A2FE8517}"/>
              </a:ext>
            </a:extLst>
          </p:cNvPr>
          <p:cNvSpPr txBox="1">
            <a:spLocks/>
          </p:cNvSpPr>
          <p:nvPr/>
        </p:nvSpPr>
        <p:spPr bwMode="black">
          <a:xfrm>
            <a:off x="8409023" y="125929"/>
            <a:ext cx="3600775" cy="71318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Таблица Статусы доставки</a:t>
            </a:r>
          </a:p>
        </p:txBody>
      </p:sp>
      <p:pic>
        <p:nvPicPr>
          <p:cNvPr id="4" name="Рисунок 3" descr="Изображение выглядит как текст, снимок экрана, программное обеспечение, Значок на компьютер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74D0285-4CD0-1DF7-82ED-0A1CB36D0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0" y="941869"/>
            <a:ext cx="4550738" cy="4204566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число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3193973-CCB6-1E5B-BB47-499C9EAB8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760" y="2687349"/>
            <a:ext cx="2105025" cy="3838575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снимок экрана, программное обеспечение, Значок на компьютер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2028A07-1F5F-69D9-DC2F-84A46898D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3916" y="912380"/>
            <a:ext cx="5086350" cy="4248150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Шрифт, число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928B2189-C0B3-4175-7476-B8D412670A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5569" y="4095028"/>
            <a:ext cx="21812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07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08C29-DBDC-48DC-8959-07FD1D53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99" y="125467"/>
            <a:ext cx="3784771" cy="651614"/>
          </a:xfrm>
        </p:spPr>
        <p:txBody>
          <a:bodyPr>
            <a:normAutofit fontScale="90000"/>
          </a:bodyPr>
          <a:lstStyle/>
          <a:p>
            <a:r>
              <a:rPr lang="ru-RU" dirty="0"/>
              <a:t>Таблица Доставка</a:t>
            </a:r>
          </a:p>
        </p:txBody>
      </p:sp>
      <p:sp>
        <p:nvSpPr>
          <p:cNvPr id="6" name="Управляющая кнопка: &quot;Пустой&quot;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BFE1CDC-BCB8-42E8-BC2A-756AD561915F}"/>
              </a:ext>
            </a:extLst>
          </p:cNvPr>
          <p:cNvSpPr/>
          <p:nvPr/>
        </p:nvSpPr>
        <p:spPr>
          <a:xfrm>
            <a:off x="4201743" y="125525"/>
            <a:ext cx="3348752" cy="636104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 оглавлению по </a:t>
            </a:r>
            <a:r>
              <a:rPr lang="ru" dirty="0"/>
              <a:t>схеме данных</a:t>
            </a:r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F0D423D-1561-4464-8EAC-7321BCCC4A35}"/>
              </a:ext>
            </a:extLst>
          </p:cNvPr>
          <p:cNvSpPr txBox="1">
            <a:spLocks/>
          </p:cNvSpPr>
          <p:nvPr/>
        </p:nvSpPr>
        <p:spPr bwMode="black">
          <a:xfrm>
            <a:off x="7944826" y="124981"/>
            <a:ext cx="3785503" cy="67470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Таблица Доступ</a:t>
            </a:r>
            <a:endParaRPr lang="ru-RU" dirty="0"/>
          </a:p>
        </p:txBody>
      </p:sp>
      <p:pic>
        <p:nvPicPr>
          <p:cNvPr id="3" name="Рисунок 2" descr="Изображение выглядит как текст, снимок экрана, программное обеспечение, Значок на компьютер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B374AACB-E9F2-D68E-4C8A-3B96169E6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44" y="1133907"/>
            <a:ext cx="4940397" cy="4582488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снимок экрана, число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992F9C9F-542E-4766-102C-0FD4E9A55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442" y="3534399"/>
            <a:ext cx="2230390" cy="3121988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программное обеспечение, Значок на компьютер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E1B6B95-2238-B125-BDB1-349E2296A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062" y="1135880"/>
            <a:ext cx="5411451" cy="5086543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Шрифт, снимок экрана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790378F2-4F08-FEED-3156-B725D16B8F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3591" y="4498783"/>
            <a:ext cx="2545485" cy="215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97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08C29-DBDC-48DC-8959-07FD1D53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98" y="94680"/>
            <a:ext cx="4264893" cy="713188"/>
          </a:xfrm>
        </p:spPr>
        <p:txBody>
          <a:bodyPr>
            <a:normAutofit fontScale="90000"/>
          </a:bodyPr>
          <a:lstStyle/>
          <a:p>
            <a:r>
              <a:rPr lang="ru-RU" dirty="0"/>
              <a:t>Таблица Сотрудники</a:t>
            </a:r>
          </a:p>
        </p:txBody>
      </p:sp>
      <p:sp>
        <p:nvSpPr>
          <p:cNvPr id="6" name="Управляющая кнопка: &quot;Пустой&quot;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BFE1CDC-BCB8-42E8-BC2A-756AD561915F}"/>
              </a:ext>
            </a:extLst>
          </p:cNvPr>
          <p:cNvSpPr/>
          <p:nvPr/>
        </p:nvSpPr>
        <p:spPr>
          <a:xfrm>
            <a:off x="4589228" y="135821"/>
            <a:ext cx="3348752" cy="636104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 оглавлению по </a:t>
            </a:r>
            <a:r>
              <a:rPr lang="ru" dirty="0"/>
              <a:t>схеме данных</a:t>
            </a:r>
            <a:endParaRPr lang="ru-RU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9BA4407-4C45-BD26-A427-0FF1D5085468}"/>
              </a:ext>
            </a:extLst>
          </p:cNvPr>
          <p:cNvSpPr txBox="1">
            <a:spLocks/>
          </p:cNvSpPr>
          <p:nvPr/>
        </p:nvSpPr>
        <p:spPr bwMode="black">
          <a:xfrm>
            <a:off x="8134167" y="139250"/>
            <a:ext cx="3977346" cy="62692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Corbel"/>
              </a:rPr>
              <a:t>Таблица Пользователи</a:t>
            </a:r>
            <a:endParaRPr lang="ru-RU" dirty="0"/>
          </a:p>
        </p:txBody>
      </p:sp>
      <p:pic>
        <p:nvPicPr>
          <p:cNvPr id="9" name="Рисунок 8" descr="Изображение выглядит как текст, снимок экрана, программное обеспечение, Значок на компьютер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B011C9D3-EBAE-BCDC-39AA-F41F7A197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2" y="1134373"/>
            <a:ext cx="4497778" cy="3834443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E255814B-63E8-B58B-E3D7-09830D3A3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038" y="3732273"/>
            <a:ext cx="2617039" cy="2700248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, снимок экрана, программное обеспечение, Мультимедийное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AB4378B7-6059-CE14-CB97-5C2E6F9F58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6620" y="1131947"/>
            <a:ext cx="7158308" cy="3034162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, снимок экрана, число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C589E43-8C5E-BB99-6047-8F494A8805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6752" y="3732363"/>
            <a:ext cx="2097117" cy="310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61033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82</TotalTime>
  <Words>348</Words>
  <Application>Microsoft Office PowerPoint</Application>
  <PresentationFormat>Широкоэкранный</PresentationFormat>
  <Paragraphs>89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Посылка</vt:lpstr>
      <vt:lpstr>Интерактивная презентация по базе данных «Типография»</vt:lpstr>
      <vt:lpstr>Цели и задачи</vt:lpstr>
      <vt:lpstr>Оглавление по схеме данных</vt:lpstr>
      <vt:lpstr>Оглавление произведенным операциям с Бд</vt:lpstr>
      <vt:lpstr>Таблица отзывы</vt:lpstr>
      <vt:lpstr>Таблица Услуга</vt:lpstr>
      <vt:lpstr>Таблица Заказ на печать</vt:lpstr>
      <vt:lpstr>Таблица Доставка</vt:lpstr>
      <vt:lpstr>Таблица Сотрудники</vt:lpstr>
      <vt:lpstr>Презентация PowerPoint</vt:lpstr>
      <vt:lpstr>Запросы к Бд через Web-интерфейс</vt:lpstr>
      <vt:lpstr>Отчеты</vt:lpstr>
      <vt:lpstr>Система авторизации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Интерактивная презентация по базе данных «Типография»</dc:title>
  <dc:creator>Артём Горбатенко</dc:creator>
  <cp:lastModifiedBy>Артём Горбатенко</cp:lastModifiedBy>
  <cp:revision>346</cp:revision>
  <dcterms:created xsi:type="dcterms:W3CDTF">2024-05-19T17:36:35Z</dcterms:created>
  <dcterms:modified xsi:type="dcterms:W3CDTF">2025-10-09T00:10:34Z</dcterms:modified>
</cp:coreProperties>
</file>