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4" r:id="rId4"/>
    <p:sldId id="265" r:id="rId5"/>
    <p:sldId id="258" r:id="rId6"/>
    <p:sldId id="259" r:id="rId7"/>
    <p:sldId id="260" r:id="rId8"/>
    <p:sldId id="261" r:id="rId9"/>
    <p:sldId id="262" r:id="rId10"/>
    <p:sldId id="263" r:id="rId11"/>
    <p:sldId id="266" r:id="rId12"/>
    <p:sldId id="269" r:id="rId13"/>
    <p:sldId id="267" r:id="rId14"/>
    <p:sldId id="268" r:id="rId15"/>
    <p:sldId id="301" r:id="rId16"/>
    <p:sldId id="302" r:id="rId17"/>
    <p:sldId id="271" r:id="rId18"/>
    <p:sldId id="275" r:id="rId19"/>
    <p:sldId id="276" r:id="rId20"/>
    <p:sldId id="277" r:id="rId21"/>
    <p:sldId id="278" r:id="rId22"/>
    <p:sldId id="279" r:id="rId23"/>
    <p:sldId id="280" r:id="rId24"/>
    <p:sldId id="281" r:id="rId25"/>
    <p:sldId id="282" r:id="rId26"/>
    <p:sldId id="283" r:id="rId27"/>
    <p:sldId id="284" r:id="rId28"/>
    <p:sldId id="285" r:id="rId29"/>
    <p:sldId id="272" r:id="rId30"/>
    <p:sldId id="273" r:id="rId31"/>
    <p:sldId id="274" r:id="rId32"/>
    <p:sldId id="287" r:id="rId33"/>
    <p:sldId id="288" r:id="rId34"/>
    <p:sldId id="289" r:id="rId35"/>
    <p:sldId id="290" r:id="rId36"/>
    <p:sldId id="291" r:id="rId37"/>
    <p:sldId id="270" r:id="rId38"/>
    <p:sldId id="292" r:id="rId39"/>
    <p:sldId id="293" r:id="rId40"/>
    <p:sldId id="294" r:id="rId41"/>
    <p:sldId id="295" r:id="rId42"/>
    <p:sldId id="296" r:id="rId43"/>
    <p:sldId id="297" r:id="rId44"/>
    <p:sldId id="298" r:id="rId45"/>
    <p:sldId id="299" r:id="rId4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27C4E0D2-AE99-43B4-9884-138321A98A67}" type="datetimeFigureOut">
              <a:rPr lang="en-US" smtClean="0"/>
              <a:t>15-May-20</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94E02E1E-90C3-4519-BA14-9CA5C2D72C77}" type="slidenum">
              <a:rPr lang="en-US" smtClean="0"/>
              <a:t>‹#›</a:t>
            </a:fld>
            <a:endParaRPr lang="en-US"/>
          </a:p>
        </p:txBody>
      </p:sp>
    </p:spTree>
    <p:extLst>
      <p:ext uri="{BB962C8B-B14F-4D97-AF65-F5344CB8AC3E}">
        <p14:creationId xmlns:p14="http://schemas.microsoft.com/office/powerpoint/2010/main" val="6421081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C4E0D2-AE99-43B4-9884-138321A98A67}" type="datetimeFigureOut">
              <a:rPr lang="en-US" smtClean="0"/>
              <a:t>15-May-20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E02E1E-90C3-4519-BA14-9CA5C2D72C77}" type="slidenum">
              <a:rPr lang="en-US" smtClean="0"/>
              <a:t>‹#›</a:t>
            </a:fld>
            <a:endParaRPr lang="en-US"/>
          </a:p>
        </p:txBody>
      </p:sp>
    </p:spTree>
    <p:extLst>
      <p:ext uri="{BB962C8B-B14F-4D97-AF65-F5344CB8AC3E}">
        <p14:creationId xmlns:p14="http://schemas.microsoft.com/office/powerpoint/2010/main" val="34523213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C4E0D2-AE99-43B4-9884-138321A98A67}" type="datetimeFigureOut">
              <a:rPr lang="en-US" smtClean="0"/>
              <a:t>15-May-20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E02E1E-90C3-4519-BA14-9CA5C2D72C77}" type="slidenum">
              <a:rPr lang="en-US" smtClean="0"/>
              <a:t>‹#›</a:t>
            </a:fld>
            <a:endParaRPr lang="en-US"/>
          </a:p>
        </p:txBody>
      </p:sp>
    </p:spTree>
    <p:extLst>
      <p:ext uri="{BB962C8B-B14F-4D97-AF65-F5344CB8AC3E}">
        <p14:creationId xmlns:p14="http://schemas.microsoft.com/office/powerpoint/2010/main" val="168817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C4E0D2-AE99-43B4-9884-138321A98A67}" type="datetimeFigureOut">
              <a:rPr lang="en-US" smtClean="0"/>
              <a:t>15-May-20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E02E1E-90C3-4519-BA14-9CA5C2D72C77}"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5808227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C4E0D2-AE99-43B4-9884-138321A98A67}" type="datetimeFigureOut">
              <a:rPr lang="en-US" smtClean="0"/>
              <a:t>15-May-20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E02E1E-90C3-4519-BA14-9CA5C2D72C77}" type="slidenum">
              <a:rPr lang="en-US" smtClean="0"/>
              <a:t>‹#›</a:t>
            </a:fld>
            <a:endParaRPr lang="en-US"/>
          </a:p>
        </p:txBody>
      </p:sp>
    </p:spTree>
    <p:extLst>
      <p:ext uri="{BB962C8B-B14F-4D97-AF65-F5344CB8AC3E}">
        <p14:creationId xmlns:p14="http://schemas.microsoft.com/office/powerpoint/2010/main" val="6346781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7C4E0D2-AE99-43B4-9884-138321A98A67}" type="datetimeFigureOut">
              <a:rPr lang="en-US" smtClean="0"/>
              <a:t>15-May-20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4E02E1E-90C3-4519-BA14-9CA5C2D72C77}" type="slidenum">
              <a:rPr lang="en-US" smtClean="0"/>
              <a:t>‹#›</a:t>
            </a:fld>
            <a:endParaRPr lang="en-US"/>
          </a:p>
        </p:txBody>
      </p:sp>
    </p:spTree>
    <p:extLst>
      <p:ext uri="{BB962C8B-B14F-4D97-AF65-F5344CB8AC3E}">
        <p14:creationId xmlns:p14="http://schemas.microsoft.com/office/powerpoint/2010/main" val="16281931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7C4E0D2-AE99-43B4-9884-138321A98A67}" type="datetimeFigureOut">
              <a:rPr lang="en-US" smtClean="0"/>
              <a:t>15-May-20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4E02E1E-90C3-4519-BA14-9CA5C2D72C77}" type="slidenum">
              <a:rPr lang="en-US" smtClean="0"/>
              <a:t>‹#›</a:t>
            </a:fld>
            <a:endParaRPr lang="en-US"/>
          </a:p>
        </p:txBody>
      </p:sp>
    </p:spTree>
    <p:extLst>
      <p:ext uri="{BB962C8B-B14F-4D97-AF65-F5344CB8AC3E}">
        <p14:creationId xmlns:p14="http://schemas.microsoft.com/office/powerpoint/2010/main" val="30755355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C4E0D2-AE99-43B4-9884-138321A98A67}" type="datetimeFigureOut">
              <a:rPr lang="en-US" smtClean="0"/>
              <a:t>15-May-20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E02E1E-90C3-4519-BA14-9CA5C2D72C77}" type="slidenum">
              <a:rPr lang="en-US" smtClean="0"/>
              <a:t>‹#›</a:t>
            </a:fld>
            <a:endParaRPr lang="en-US"/>
          </a:p>
        </p:txBody>
      </p:sp>
    </p:spTree>
    <p:extLst>
      <p:ext uri="{BB962C8B-B14F-4D97-AF65-F5344CB8AC3E}">
        <p14:creationId xmlns:p14="http://schemas.microsoft.com/office/powerpoint/2010/main" val="26788687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C4E0D2-AE99-43B4-9884-138321A98A67}" type="datetimeFigureOut">
              <a:rPr lang="en-US" smtClean="0"/>
              <a:t>15-May-20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E02E1E-90C3-4519-BA14-9CA5C2D72C77}" type="slidenum">
              <a:rPr lang="en-US" smtClean="0"/>
              <a:t>‹#›</a:t>
            </a:fld>
            <a:endParaRPr lang="en-US"/>
          </a:p>
        </p:txBody>
      </p:sp>
    </p:spTree>
    <p:extLst>
      <p:ext uri="{BB962C8B-B14F-4D97-AF65-F5344CB8AC3E}">
        <p14:creationId xmlns:p14="http://schemas.microsoft.com/office/powerpoint/2010/main" val="893846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C4E0D2-AE99-43B4-9884-138321A98A67}" type="datetimeFigureOut">
              <a:rPr lang="en-US" smtClean="0"/>
              <a:t>15-May-20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E02E1E-90C3-4519-BA14-9CA5C2D72C77}" type="slidenum">
              <a:rPr lang="en-US" smtClean="0"/>
              <a:t>‹#›</a:t>
            </a:fld>
            <a:endParaRPr lang="en-US"/>
          </a:p>
        </p:txBody>
      </p:sp>
    </p:spTree>
    <p:extLst>
      <p:ext uri="{BB962C8B-B14F-4D97-AF65-F5344CB8AC3E}">
        <p14:creationId xmlns:p14="http://schemas.microsoft.com/office/powerpoint/2010/main" val="13975494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C4E0D2-AE99-43B4-9884-138321A98A67}" type="datetimeFigureOut">
              <a:rPr lang="en-US" smtClean="0"/>
              <a:t>15-May-20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E02E1E-90C3-4519-BA14-9CA5C2D72C77}" type="slidenum">
              <a:rPr lang="en-US" smtClean="0"/>
              <a:t>‹#›</a:t>
            </a:fld>
            <a:endParaRPr lang="en-US"/>
          </a:p>
        </p:txBody>
      </p:sp>
    </p:spTree>
    <p:extLst>
      <p:ext uri="{BB962C8B-B14F-4D97-AF65-F5344CB8AC3E}">
        <p14:creationId xmlns:p14="http://schemas.microsoft.com/office/powerpoint/2010/main" val="912537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7C4E0D2-AE99-43B4-9884-138321A98A67}" type="datetimeFigureOut">
              <a:rPr lang="en-US" smtClean="0"/>
              <a:t>15-May-20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E02E1E-90C3-4519-BA14-9CA5C2D72C77}" type="slidenum">
              <a:rPr lang="en-US" smtClean="0"/>
              <a:t>‹#›</a:t>
            </a:fld>
            <a:endParaRPr lang="en-US"/>
          </a:p>
        </p:txBody>
      </p:sp>
    </p:spTree>
    <p:extLst>
      <p:ext uri="{BB962C8B-B14F-4D97-AF65-F5344CB8AC3E}">
        <p14:creationId xmlns:p14="http://schemas.microsoft.com/office/powerpoint/2010/main" val="33323922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7C4E0D2-AE99-43B4-9884-138321A98A67}" type="datetimeFigureOut">
              <a:rPr lang="en-US" smtClean="0"/>
              <a:t>15-May-20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4E02E1E-90C3-4519-BA14-9CA5C2D72C77}" type="slidenum">
              <a:rPr lang="en-US" smtClean="0"/>
              <a:t>‹#›</a:t>
            </a:fld>
            <a:endParaRPr lang="en-US"/>
          </a:p>
        </p:txBody>
      </p:sp>
    </p:spTree>
    <p:extLst>
      <p:ext uri="{BB962C8B-B14F-4D97-AF65-F5344CB8AC3E}">
        <p14:creationId xmlns:p14="http://schemas.microsoft.com/office/powerpoint/2010/main" val="22976779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7C4E0D2-AE99-43B4-9884-138321A98A67}" type="datetimeFigureOut">
              <a:rPr lang="en-US" smtClean="0"/>
              <a:t>15-May-20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4E02E1E-90C3-4519-BA14-9CA5C2D72C77}" type="slidenum">
              <a:rPr lang="en-US" smtClean="0"/>
              <a:t>‹#›</a:t>
            </a:fld>
            <a:endParaRPr lang="en-US"/>
          </a:p>
        </p:txBody>
      </p:sp>
    </p:spTree>
    <p:extLst>
      <p:ext uri="{BB962C8B-B14F-4D97-AF65-F5344CB8AC3E}">
        <p14:creationId xmlns:p14="http://schemas.microsoft.com/office/powerpoint/2010/main" val="38020302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C4E0D2-AE99-43B4-9884-138321A98A67}" type="datetimeFigureOut">
              <a:rPr lang="en-US" smtClean="0"/>
              <a:t>15-May-20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4E02E1E-90C3-4519-BA14-9CA5C2D72C77}" type="slidenum">
              <a:rPr lang="en-US" smtClean="0"/>
              <a:t>‹#›</a:t>
            </a:fld>
            <a:endParaRPr lang="en-US"/>
          </a:p>
        </p:txBody>
      </p:sp>
    </p:spTree>
    <p:extLst>
      <p:ext uri="{BB962C8B-B14F-4D97-AF65-F5344CB8AC3E}">
        <p14:creationId xmlns:p14="http://schemas.microsoft.com/office/powerpoint/2010/main" val="10014864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C4E0D2-AE99-43B4-9884-138321A98A67}" type="datetimeFigureOut">
              <a:rPr lang="en-US" smtClean="0"/>
              <a:t>15-May-20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E02E1E-90C3-4519-BA14-9CA5C2D72C77}" type="slidenum">
              <a:rPr lang="en-US" smtClean="0"/>
              <a:t>‹#›</a:t>
            </a:fld>
            <a:endParaRPr lang="en-US"/>
          </a:p>
        </p:txBody>
      </p:sp>
    </p:spTree>
    <p:extLst>
      <p:ext uri="{BB962C8B-B14F-4D97-AF65-F5344CB8AC3E}">
        <p14:creationId xmlns:p14="http://schemas.microsoft.com/office/powerpoint/2010/main" val="27746914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C4E0D2-AE99-43B4-9884-138321A98A67}" type="datetimeFigureOut">
              <a:rPr lang="en-US" smtClean="0"/>
              <a:t>15-May-20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E02E1E-90C3-4519-BA14-9CA5C2D72C77}" type="slidenum">
              <a:rPr lang="en-US" smtClean="0"/>
              <a:t>‹#›</a:t>
            </a:fld>
            <a:endParaRPr lang="en-US"/>
          </a:p>
        </p:txBody>
      </p:sp>
    </p:spTree>
    <p:extLst>
      <p:ext uri="{BB962C8B-B14F-4D97-AF65-F5344CB8AC3E}">
        <p14:creationId xmlns:p14="http://schemas.microsoft.com/office/powerpoint/2010/main" val="40399333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7C4E0D2-AE99-43B4-9884-138321A98A67}" type="datetimeFigureOut">
              <a:rPr lang="en-US" smtClean="0"/>
              <a:t>15-May-20</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4E02E1E-90C3-4519-BA14-9CA5C2D72C77}" type="slidenum">
              <a:rPr lang="en-US" smtClean="0"/>
              <a:t>‹#›</a:t>
            </a:fld>
            <a:endParaRPr lang="en-US"/>
          </a:p>
        </p:txBody>
      </p:sp>
    </p:spTree>
    <p:extLst>
      <p:ext uri="{BB962C8B-B14F-4D97-AF65-F5344CB8AC3E}">
        <p14:creationId xmlns:p14="http://schemas.microsoft.com/office/powerpoint/2010/main" val="66900942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EB244-4135-4107-9FBE-57282D6B7144}"/>
              </a:ext>
            </a:extLst>
          </p:cNvPr>
          <p:cNvSpPr>
            <a:spLocks noGrp="1"/>
          </p:cNvSpPr>
          <p:nvPr>
            <p:ph type="ctrTitle"/>
          </p:nvPr>
        </p:nvSpPr>
        <p:spPr>
          <a:xfrm>
            <a:off x="3884103" y="22568"/>
            <a:ext cx="8791575" cy="2387600"/>
          </a:xfrm>
        </p:spPr>
        <p:txBody>
          <a:bodyPr/>
          <a:lstStyle/>
          <a:p>
            <a:r>
              <a:rPr lang="en-US" dirty="0"/>
              <a:t>Rocket travel</a:t>
            </a:r>
          </a:p>
        </p:txBody>
      </p:sp>
      <p:sp>
        <p:nvSpPr>
          <p:cNvPr id="3" name="Subtitle 2">
            <a:extLst>
              <a:ext uri="{FF2B5EF4-FFF2-40B4-BE49-F238E27FC236}">
                <a16:creationId xmlns:a16="http://schemas.microsoft.com/office/drawing/2014/main" id="{892AA311-A9E6-44C4-86B1-3C9DD1C6F435}"/>
              </a:ext>
            </a:extLst>
          </p:cNvPr>
          <p:cNvSpPr>
            <a:spLocks noGrp="1"/>
          </p:cNvSpPr>
          <p:nvPr>
            <p:ph type="subTitle" idx="1"/>
          </p:nvPr>
        </p:nvSpPr>
        <p:spPr>
          <a:xfrm>
            <a:off x="3227051" y="3266478"/>
            <a:ext cx="8791575" cy="1655762"/>
          </a:xfrm>
        </p:spPr>
        <p:txBody>
          <a:bodyPr/>
          <a:lstStyle/>
          <a:p>
            <a:r>
              <a:rPr lang="en-US" dirty="0">
                <a:solidFill>
                  <a:schemeClr val="bg2"/>
                </a:solidFill>
              </a:rPr>
              <a:t>Bus company management web application</a:t>
            </a:r>
          </a:p>
        </p:txBody>
      </p:sp>
      <p:sp>
        <p:nvSpPr>
          <p:cNvPr id="4" name="TextBox 3">
            <a:extLst>
              <a:ext uri="{FF2B5EF4-FFF2-40B4-BE49-F238E27FC236}">
                <a16:creationId xmlns:a16="http://schemas.microsoft.com/office/drawing/2014/main" id="{B06197D5-F94F-4DB1-A7A6-4283248E2B29}"/>
              </a:ext>
            </a:extLst>
          </p:cNvPr>
          <p:cNvSpPr txBox="1"/>
          <p:nvPr/>
        </p:nvSpPr>
        <p:spPr>
          <a:xfrm>
            <a:off x="3707934" y="4922240"/>
            <a:ext cx="6971251" cy="923330"/>
          </a:xfrm>
          <a:prstGeom prst="rect">
            <a:avLst/>
          </a:prstGeom>
          <a:noFill/>
        </p:spPr>
        <p:txBody>
          <a:bodyPr wrap="square" rtlCol="0">
            <a:spAutoFit/>
          </a:bodyPr>
          <a:lstStyle/>
          <a:p>
            <a:r>
              <a:rPr lang="en-US" dirty="0"/>
              <a:t>Developed by: Anghel Paul David</a:t>
            </a:r>
          </a:p>
          <a:p>
            <a:r>
              <a:rPr lang="en-US" dirty="0"/>
              <a:t>			</a:t>
            </a:r>
            <a:r>
              <a:rPr lang="en-US" dirty="0" err="1"/>
              <a:t>Boboc</a:t>
            </a:r>
            <a:r>
              <a:rPr lang="en-US" dirty="0"/>
              <a:t> Razvan Marius</a:t>
            </a:r>
          </a:p>
          <a:p>
            <a:r>
              <a:rPr lang="en-US" dirty="0"/>
              <a:t>			</a:t>
            </a:r>
            <a:r>
              <a:rPr lang="en-US" dirty="0" err="1"/>
              <a:t>Lascau</a:t>
            </a:r>
            <a:r>
              <a:rPr lang="en-US" dirty="0"/>
              <a:t> </a:t>
            </a:r>
            <a:r>
              <a:rPr lang="en-US" dirty="0" err="1"/>
              <a:t>Ionut</a:t>
            </a:r>
            <a:r>
              <a:rPr lang="en-US" dirty="0"/>
              <a:t> Sebastian</a:t>
            </a:r>
          </a:p>
        </p:txBody>
      </p:sp>
      <p:pic>
        <p:nvPicPr>
          <p:cNvPr id="6" name="Picture 5">
            <a:extLst>
              <a:ext uri="{FF2B5EF4-FFF2-40B4-BE49-F238E27FC236}">
                <a16:creationId xmlns:a16="http://schemas.microsoft.com/office/drawing/2014/main" id="{05ED61F3-7E28-4137-8D29-BA78D05F66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5837" y="483078"/>
            <a:ext cx="2579621" cy="195551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726747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C2DFD-95C5-454D-8501-76400377CBAF}"/>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403FC545-68DA-4CC9-990C-1EA8CDC5165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2621" y="135460"/>
            <a:ext cx="10926758" cy="5594221"/>
          </a:xfrm>
        </p:spPr>
      </p:pic>
      <p:sp>
        <p:nvSpPr>
          <p:cNvPr id="6" name="TextBox 5">
            <a:extLst>
              <a:ext uri="{FF2B5EF4-FFF2-40B4-BE49-F238E27FC236}">
                <a16:creationId xmlns:a16="http://schemas.microsoft.com/office/drawing/2014/main" id="{0C60CD4E-88D3-43B2-BAD4-6BFC5C7B0C85}"/>
              </a:ext>
            </a:extLst>
          </p:cNvPr>
          <p:cNvSpPr txBox="1"/>
          <p:nvPr/>
        </p:nvSpPr>
        <p:spPr>
          <a:xfrm>
            <a:off x="1334360" y="5822339"/>
            <a:ext cx="9638440" cy="646331"/>
          </a:xfrm>
          <a:prstGeom prst="rect">
            <a:avLst/>
          </a:prstGeom>
          <a:noFill/>
        </p:spPr>
        <p:txBody>
          <a:bodyPr wrap="square" rtlCol="0">
            <a:spAutoFit/>
          </a:bodyPr>
          <a:lstStyle/>
          <a:p>
            <a:r>
              <a:rPr lang="en-US" dirty="0"/>
              <a:t>The Guest can access the “Search Trips” tab, filter the trips and also to see the bus on the specific route by clicking the “Bus Info” button</a:t>
            </a:r>
          </a:p>
        </p:txBody>
      </p:sp>
      <p:sp>
        <p:nvSpPr>
          <p:cNvPr id="9" name="Arrow: Up 8">
            <a:extLst>
              <a:ext uri="{FF2B5EF4-FFF2-40B4-BE49-F238E27FC236}">
                <a16:creationId xmlns:a16="http://schemas.microsoft.com/office/drawing/2014/main" id="{2E762CE5-142B-4787-B641-F0680776AE7F}"/>
              </a:ext>
            </a:extLst>
          </p:cNvPr>
          <p:cNvSpPr/>
          <p:nvPr/>
        </p:nvSpPr>
        <p:spPr>
          <a:xfrm>
            <a:off x="3078760" y="779797"/>
            <a:ext cx="318781" cy="47817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Down 9">
            <a:extLst>
              <a:ext uri="{FF2B5EF4-FFF2-40B4-BE49-F238E27FC236}">
                <a16:creationId xmlns:a16="http://schemas.microsoft.com/office/drawing/2014/main" id="{8881B146-C8E7-4034-B25C-5C46A851E81A}"/>
              </a:ext>
            </a:extLst>
          </p:cNvPr>
          <p:cNvSpPr/>
          <p:nvPr/>
        </p:nvSpPr>
        <p:spPr>
          <a:xfrm>
            <a:off x="7910818" y="2516697"/>
            <a:ext cx="268448" cy="45300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557050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7B030-3B92-4DE0-95D7-5E897EEB43EC}"/>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E518726D-17C5-49D7-9AD3-F47BD1D2A1B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1413" y="232624"/>
            <a:ext cx="9704669" cy="4968543"/>
          </a:xfrm>
        </p:spPr>
      </p:pic>
      <p:sp>
        <p:nvSpPr>
          <p:cNvPr id="6" name="TextBox 5">
            <a:extLst>
              <a:ext uri="{FF2B5EF4-FFF2-40B4-BE49-F238E27FC236}">
                <a16:creationId xmlns:a16="http://schemas.microsoft.com/office/drawing/2014/main" id="{6770F7A5-A7F9-413A-8037-DCC77DB6EB6B}"/>
              </a:ext>
            </a:extLst>
          </p:cNvPr>
          <p:cNvSpPr txBox="1"/>
          <p:nvPr/>
        </p:nvSpPr>
        <p:spPr>
          <a:xfrm>
            <a:off x="2604592" y="5637409"/>
            <a:ext cx="6979640" cy="369332"/>
          </a:xfrm>
          <a:prstGeom prst="rect">
            <a:avLst/>
          </a:prstGeom>
          <a:noFill/>
        </p:spPr>
        <p:txBody>
          <a:bodyPr wrap="square" rtlCol="0">
            <a:spAutoFit/>
          </a:bodyPr>
          <a:lstStyle/>
          <a:p>
            <a:r>
              <a:rPr lang="en-US" dirty="0"/>
              <a:t>The Guest can’t book a seat, delete, update, or add a trip!</a:t>
            </a:r>
          </a:p>
        </p:txBody>
      </p:sp>
      <p:sp>
        <p:nvSpPr>
          <p:cNvPr id="7" name="&quot;Not Allowed&quot; Symbol 6">
            <a:extLst>
              <a:ext uri="{FF2B5EF4-FFF2-40B4-BE49-F238E27FC236}">
                <a16:creationId xmlns:a16="http://schemas.microsoft.com/office/drawing/2014/main" id="{807B9237-A2F6-42A4-AEBE-475A2689C5EF}"/>
              </a:ext>
            </a:extLst>
          </p:cNvPr>
          <p:cNvSpPr/>
          <p:nvPr/>
        </p:nvSpPr>
        <p:spPr>
          <a:xfrm>
            <a:off x="8321876" y="2764008"/>
            <a:ext cx="302007" cy="281196"/>
          </a:xfrm>
          <a:prstGeom prst="noSmoking">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solidFill>
                <a:schemeClr val="tx1"/>
              </a:solidFill>
            </a:endParaRPr>
          </a:p>
        </p:txBody>
      </p:sp>
      <p:sp>
        <p:nvSpPr>
          <p:cNvPr id="8" name="&quot;Not Allowed&quot; Symbol 7">
            <a:extLst>
              <a:ext uri="{FF2B5EF4-FFF2-40B4-BE49-F238E27FC236}">
                <a16:creationId xmlns:a16="http://schemas.microsoft.com/office/drawing/2014/main" id="{E7FEA07B-4240-4A74-94B4-465F6551E086}"/>
              </a:ext>
            </a:extLst>
          </p:cNvPr>
          <p:cNvSpPr/>
          <p:nvPr/>
        </p:nvSpPr>
        <p:spPr>
          <a:xfrm>
            <a:off x="3205989" y="2252134"/>
            <a:ext cx="302007" cy="281196"/>
          </a:xfrm>
          <a:prstGeom prst="noSmoking">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solidFill>
                <a:schemeClr val="tx1"/>
              </a:solidFill>
            </a:endParaRPr>
          </a:p>
        </p:txBody>
      </p:sp>
      <p:sp>
        <p:nvSpPr>
          <p:cNvPr id="9" name="&quot;Not Allowed&quot; Symbol 8">
            <a:extLst>
              <a:ext uri="{FF2B5EF4-FFF2-40B4-BE49-F238E27FC236}">
                <a16:creationId xmlns:a16="http://schemas.microsoft.com/office/drawing/2014/main" id="{D1C90E7F-AA21-4962-839C-0387D73D6727}"/>
              </a:ext>
            </a:extLst>
          </p:cNvPr>
          <p:cNvSpPr/>
          <p:nvPr/>
        </p:nvSpPr>
        <p:spPr>
          <a:xfrm>
            <a:off x="7048147" y="2738841"/>
            <a:ext cx="302007" cy="281196"/>
          </a:xfrm>
          <a:prstGeom prst="noSmoking">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2948306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B1B0B-0BD6-4B86-AD1D-0379B552D9C3}"/>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FA2C0074-66CC-46AC-A91E-1DE22FD96D0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5295" y="217174"/>
            <a:ext cx="10918233" cy="5176947"/>
          </a:xfrm>
        </p:spPr>
      </p:pic>
      <p:sp>
        <p:nvSpPr>
          <p:cNvPr id="6" name="TextBox 5">
            <a:extLst>
              <a:ext uri="{FF2B5EF4-FFF2-40B4-BE49-F238E27FC236}">
                <a16:creationId xmlns:a16="http://schemas.microsoft.com/office/drawing/2014/main" id="{06FBE765-4E3A-4DBE-B378-D3FB1CF85782}"/>
              </a:ext>
            </a:extLst>
          </p:cNvPr>
          <p:cNvSpPr txBox="1"/>
          <p:nvPr/>
        </p:nvSpPr>
        <p:spPr>
          <a:xfrm>
            <a:off x="1426129" y="5593151"/>
            <a:ext cx="9781563" cy="646331"/>
          </a:xfrm>
          <a:prstGeom prst="rect">
            <a:avLst/>
          </a:prstGeom>
          <a:noFill/>
        </p:spPr>
        <p:txBody>
          <a:bodyPr wrap="square" rtlCol="0">
            <a:spAutoFit/>
          </a:bodyPr>
          <a:lstStyle/>
          <a:p>
            <a:r>
              <a:rPr lang="en-US" dirty="0"/>
              <a:t>The filter on trips can be applied using 3 filters: Arrival, Destination and Arrival Time</a:t>
            </a:r>
          </a:p>
          <a:p>
            <a:r>
              <a:rPr lang="en-US" dirty="0"/>
              <a:t>In the screenshot it can be seen a filtering example result</a:t>
            </a:r>
          </a:p>
        </p:txBody>
      </p:sp>
      <p:sp>
        <p:nvSpPr>
          <p:cNvPr id="7" name="Arrow: Up 6">
            <a:extLst>
              <a:ext uri="{FF2B5EF4-FFF2-40B4-BE49-F238E27FC236}">
                <a16:creationId xmlns:a16="http://schemas.microsoft.com/office/drawing/2014/main" id="{ECEDC377-45BB-4DB8-8741-D62028D4E107}"/>
              </a:ext>
            </a:extLst>
          </p:cNvPr>
          <p:cNvSpPr/>
          <p:nvPr/>
        </p:nvSpPr>
        <p:spPr>
          <a:xfrm>
            <a:off x="5662569" y="3329301"/>
            <a:ext cx="352338" cy="57996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615100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D547F-83CD-4D26-B2F2-FA75D723A73C}"/>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885307F0-556E-4C6E-B521-B3274448EFA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97678" y="210962"/>
            <a:ext cx="10393468" cy="5358783"/>
          </a:xfrm>
        </p:spPr>
      </p:pic>
      <p:sp>
        <p:nvSpPr>
          <p:cNvPr id="6" name="TextBox 5">
            <a:extLst>
              <a:ext uri="{FF2B5EF4-FFF2-40B4-BE49-F238E27FC236}">
                <a16:creationId xmlns:a16="http://schemas.microsoft.com/office/drawing/2014/main" id="{9E273EBE-6763-4683-BECB-61ABFD4EC041}"/>
              </a:ext>
            </a:extLst>
          </p:cNvPr>
          <p:cNvSpPr txBox="1"/>
          <p:nvPr/>
        </p:nvSpPr>
        <p:spPr>
          <a:xfrm>
            <a:off x="4513278" y="5872402"/>
            <a:ext cx="8632271" cy="369332"/>
          </a:xfrm>
          <a:prstGeom prst="rect">
            <a:avLst/>
          </a:prstGeom>
          <a:noFill/>
        </p:spPr>
        <p:txBody>
          <a:bodyPr wrap="square" rtlCol="0">
            <a:spAutoFit/>
          </a:bodyPr>
          <a:lstStyle/>
          <a:p>
            <a:r>
              <a:rPr lang="en-US" dirty="0"/>
              <a:t>The Guest can access the Privacy page.</a:t>
            </a:r>
          </a:p>
        </p:txBody>
      </p:sp>
      <p:sp>
        <p:nvSpPr>
          <p:cNvPr id="7" name="Arrow: Up 6">
            <a:extLst>
              <a:ext uri="{FF2B5EF4-FFF2-40B4-BE49-F238E27FC236}">
                <a16:creationId xmlns:a16="http://schemas.microsoft.com/office/drawing/2014/main" id="{5DFDCC1E-06D3-4ED6-AF0D-F53E2BC04262}"/>
              </a:ext>
            </a:extLst>
          </p:cNvPr>
          <p:cNvSpPr/>
          <p:nvPr/>
        </p:nvSpPr>
        <p:spPr>
          <a:xfrm>
            <a:off x="4186105" y="713391"/>
            <a:ext cx="218115" cy="35233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189720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ACA13-5531-4A63-BB18-7AF921887279}"/>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E1C03E92-993E-4E11-98D0-D8F18557B62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44086" y="93516"/>
            <a:ext cx="9273600" cy="4566729"/>
          </a:xfrm>
        </p:spPr>
      </p:pic>
      <p:sp>
        <p:nvSpPr>
          <p:cNvPr id="6" name="TextBox 5">
            <a:extLst>
              <a:ext uri="{FF2B5EF4-FFF2-40B4-BE49-F238E27FC236}">
                <a16:creationId xmlns:a16="http://schemas.microsoft.com/office/drawing/2014/main" id="{4E8CB6D3-F031-4586-8169-B00323D35A9C}"/>
              </a:ext>
            </a:extLst>
          </p:cNvPr>
          <p:cNvSpPr txBox="1"/>
          <p:nvPr/>
        </p:nvSpPr>
        <p:spPr>
          <a:xfrm>
            <a:off x="2625755" y="4731391"/>
            <a:ext cx="7852095" cy="2031325"/>
          </a:xfrm>
          <a:prstGeom prst="rect">
            <a:avLst/>
          </a:prstGeom>
          <a:noFill/>
        </p:spPr>
        <p:txBody>
          <a:bodyPr wrap="square" rtlCol="0">
            <a:spAutoFit/>
          </a:bodyPr>
          <a:lstStyle/>
          <a:p>
            <a:r>
              <a:rPr lang="en-US" dirty="0"/>
              <a:t>- The Guest can access also the contact page to send an E-mail to the admin regarding the application </a:t>
            </a:r>
          </a:p>
          <a:p>
            <a:pPr marL="285750" indent="-285750">
              <a:buFontTx/>
              <a:buChar char="-"/>
            </a:pPr>
            <a:r>
              <a:rPr lang="en-US" dirty="0"/>
              <a:t>The Guest must provide a First name, last name, and E-mail where he will receive the feedback from admin</a:t>
            </a:r>
          </a:p>
          <a:p>
            <a:pPr marL="285750" indent="-285750">
              <a:buFontTx/>
              <a:buChar char="-"/>
            </a:pPr>
            <a:r>
              <a:rPr lang="en-US" dirty="0"/>
              <a:t>Also the country that is automatically selected using the user IP</a:t>
            </a:r>
          </a:p>
          <a:p>
            <a:pPr marL="285750" indent="-285750">
              <a:buFontTx/>
              <a:buChar char="-"/>
            </a:pPr>
            <a:r>
              <a:rPr lang="en-US" dirty="0"/>
              <a:t>The state must be selected manually from the </a:t>
            </a:r>
            <a:r>
              <a:rPr lang="en-US" dirty="0" err="1"/>
              <a:t>dropmenu</a:t>
            </a:r>
            <a:endParaRPr lang="en-US" dirty="0"/>
          </a:p>
          <a:p>
            <a:pPr marL="285750" indent="-285750">
              <a:buFontTx/>
              <a:buChar char="-"/>
            </a:pPr>
            <a:r>
              <a:rPr lang="en-US" dirty="0"/>
              <a:t>A comment/feedback box that will be send to the admin.</a:t>
            </a:r>
          </a:p>
        </p:txBody>
      </p:sp>
      <p:sp>
        <p:nvSpPr>
          <p:cNvPr id="7" name="Arrow: Up 6">
            <a:extLst>
              <a:ext uri="{FF2B5EF4-FFF2-40B4-BE49-F238E27FC236}">
                <a16:creationId xmlns:a16="http://schemas.microsoft.com/office/drawing/2014/main" id="{A2436BA7-A670-4CBE-A131-DF7F7A022FFB}"/>
              </a:ext>
            </a:extLst>
          </p:cNvPr>
          <p:cNvSpPr/>
          <p:nvPr/>
        </p:nvSpPr>
        <p:spPr>
          <a:xfrm>
            <a:off x="4840448" y="474138"/>
            <a:ext cx="218113" cy="31039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743058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D82DC-5B07-4414-8B56-84C1D3AF9241}"/>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2D2B9ADA-427E-4006-B294-8BC78B31B9F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8229" y="618518"/>
            <a:ext cx="11110983" cy="5080312"/>
          </a:xfrm>
        </p:spPr>
      </p:pic>
      <p:sp>
        <p:nvSpPr>
          <p:cNvPr id="7" name="Arrow: Right 6">
            <a:extLst>
              <a:ext uri="{FF2B5EF4-FFF2-40B4-BE49-F238E27FC236}">
                <a16:creationId xmlns:a16="http://schemas.microsoft.com/office/drawing/2014/main" id="{EAC75621-A5D8-4570-AB86-0B499B34ED16}"/>
              </a:ext>
            </a:extLst>
          </p:cNvPr>
          <p:cNvSpPr/>
          <p:nvPr/>
        </p:nvSpPr>
        <p:spPr>
          <a:xfrm>
            <a:off x="1929468" y="4949505"/>
            <a:ext cx="713064" cy="31039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318216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6461E-44E7-4DA8-A63E-BD21666ED3FD}"/>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789A655C-F7EE-4128-BD82-2AA49109F38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1290" y="378743"/>
            <a:ext cx="11389419" cy="4864376"/>
          </a:xfrm>
        </p:spPr>
      </p:pic>
      <p:sp>
        <p:nvSpPr>
          <p:cNvPr id="6" name="TextBox 5">
            <a:extLst>
              <a:ext uri="{FF2B5EF4-FFF2-40B4-BE49-F238E27FC236}">
                <a16:creationId xmlns:a16="http://schemas.microsoft.com/office/drawing/2014/main" id="{D3FF9473-80C5-47F8-8911-6D979762B4F3}"/>
              </a:ext>
            </a:extLst>
          </p:cNvPr>
          <p:cNvSpPr txBox="1"/>
          <p:nvPr/>
        </p:nvSpPr>
        <p:spPr>
          <a:xfrm>
            <a:off x="2667699" y="5603846"/>
            <a:ext cx="8246378" cy="923330"/>
          </a:xfrm>
          <a:prstGeom prst="rect">
            <a:avLst/>
          </a:prstGeom>
          <a:noFill/>
        </p:spPr>
        <p:txBody>
          <a:bodyPr wrap="square" rtlCol="0">
            <a:spAutoFit/>
          </a:bodyPr>
          <a:lstStyle/>
          <a:p>
            <a:r>
              <a:rPr lang="en-US" dirty="0"/>
              <a:t>The E-mail app will be automatically opened containing the details given in the Contact form, and after the sent button will be clicked the E-mail will be sent to the default admins E-mails.</a:t>
            </a:r>
          </a:p>
        </p:txBody>
      </p:sp>
      <p:sp>
        <p:nvSpPr>
          <p:cNvPr id="7" name="Rectangle 6">
            <a:extLst>
              <a:ext uri="{FF2B5EF4-FFF2-40B4-BE49-F238E27FC236}">
                <a16:creationId xmlns:a16="http://schemas.microsoft.com/office/drawing/2014/main" id="{16FC93B3-E013-4310-A409-06D0CA2B3E5F}"/>
              </a:ext>
            </a:extLst>
          </p:cNvPr>
          <p:cNvSpPr/>
          <p:nvPr/>
        </p:nvSpPr>
        <p:spPr>
          <a:xfrm>
            <a:off x="3053593" y="2336863"/>
            <a:ext cx="2642532" cy="147857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Up 7">
            <a:extLst>
              <a:ext uri="{FF2B5EF4-FFF2-40B4-BE49-F238E27FC236}">
                <a16:creationId xmlns:a16="http://schemas.microsoft.com/office/drawing/2014/main" id="{A9CF1A7D-01EE-4E26-B299-0718DDD2D1A1}"/>
              </a:ext>
            </a:extLst>
          </p:cNvPr>
          <p:cNvSpPr/>
          <p:nvPr/>
        </p:nvSpPr>
        <p:spPr>
          <a:xfrm>
            <a:off x="11113308" y="1077986"/>
            <a:ext cx="352337" cy="53689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392769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C2DFD-95C5-454D-8501-76400377CBAF}"/>
              </a:ext>
            </a:extLst>
          </p:cNvPr>
          <p:cNvSpPr>
            <a:spLocks noGrp="1"/>
          </p:cNvSpPr>
          <p:nvPr>
            <p:ph type="title"/>
          </p:nvPr>
        </p:nvSpPr>
        <p:spPr>
          <a:xfrm>
            <a:off x="1138106" y="50078"/>
            <a:ext cx="10337590" cy="1478570"/>
          </a:xfrm>
        </p:spPr>
        <p:txBody>
          <a:bodyPr>
            <a:normAutofit fontScale="90000"/>
          </a:bodyPr>
          <a:lstStyle/>
          <a:p>
            <a:r>
              <a:rPr lang="en-US" dirty="0"/>
              <a:t>	  				User</a:t>
            </a:r>
            <a:br>
              <a:rPr lang="en-US" dirty="0"/>
            </a:br>
            <a:r>
              <a:rPr lang="en-US" dirty="0"/>
              <a:t> </a:t>
            </a:r>
            <a:br>
              <a:rPr lang="en-US" dirty="0"/>
            </a:br>
            <a:r>
              <a:rPr lang="en-US" dirty="0"/>
              <a:t> search trip page</a:t>
            </a:r>
          </a:p>
        </p:txBody>
      </p:sp>
      <p:pic>
        <p:nvPicPr>
          <p:cNvPr id="4" name="Content Placeholder 3">
            <a:extLst>
              <a:ext uri="{FF2B5EF4-FFF2-40B4-BE49-F238E27FC236}">
                <a16:creationId xmlns:a16="http://schemas.microsoft.com/office/drawing/2014/main" id="{A41758AD-ECF6-4539-9536-ED5DA79E43CB}"/>
              </a:ext>
            </a:extLst>
          </p:cNvPr>
          <p:cNvPicPr>
            <a:picLocks noGrp="1" noChangeAspect="1"/>
          </p:cNvPicPr>
          <p:nvPr>
            <p:ph idx="1"/>
          </p:nvPr>
        </p:nvPicPr>
        <p:blipFill>
          <a:blip r:embed="rId2"/>
          <a:stretch>
            <a:fillRect/>
          </a:stretch>
        </p:blipFill>
        <p:spPr>
          <a:xfrm>
            <a:off x="1398165" y="1621838"/>
            <a:ext cx="9395670" cy="5068638"/>
          </a:xfrm>
          <a:prstGeom prst="rect">
            <a:avLst/>
          </a:prstGeom>
        </p:spPr>
      </p:pic>
      <p:sp>
        <p:nvSpPr>
          <p:cNvPr id="5" name="Arrow: Up 4">
            <a:extLst>
              <a:ext uri="{FF2B5EF4-FFF2-40B4-BE49-F238E27FC236}">
                <a16:creationId xmlns:a16="http://schemas.microsoft.com/office/drawing/2014/main" id="{E661F093-6464-4FB0-8010-29DE64047694}"/>
              </a:ext>
            </a:extLst>
          </p:cNvPr>
          <p:cNvSpPr/>
          <p:nvPr/>
        </p:nvSpPr>
        <p:spPr>
          <a:xfrm>
            <a:off x="7927598" y="2256638"/>
            <a:ext cx="192946" cy="385894"/>
          </a:xfrm>
          <a:prstGeom prst="up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156404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11351-7551-484A-BAB8-8770B7F4B7E5}"/>
              </a:ext>
            </a:extLst>
          </p:cNvPr>
          <p:cNvSpPr>
            <a:spLocks noGrp="1"/>
          </p:cNvSpPr>
          <p:nvPr>
            <p:ph type="title"/>
          </p:nvPr>
        </p:nvSpPr>
        <p:spPr>
          <a:xfrm>
            <a:off x="1143001" y="525890"/>
            <a:ext cx="9905998" cy="706943"/>
          </a:xfrm>
        </p:spPr>
        <p:txBody>
          <a:bodyPr/>
          <a:lstStyle/>
          <a:p>
            <a:r>
              <a:rPr lang="en-US" dirty="0"/>
              <a:t>What a user can do?</a:t>
            </a:r>
          </a:p>
        </p:txBody>
      </p:sp>
      <p:pic>
        <p:nvPicPr>
          <p:cNvPr id="4" name="Content Placeholder 3">
            <a:extLst>
              <a:ext uri="{FF2B5EF4-FFF2-40B4-BE49-F238E27FC236}">
                <a16:creationId xmlns:a16="http://schemas.microsoft.com/office/drawing/2014/main" id="{52BB2A8E-C78F-43A3-B208-8163852205B4}"/>
              </a:ext>
            </a:extLst>
          </p:cNvPr>
          <p:cNvPicPr>
            <a:picLocks noGrp="1" noChangeAspect="1"/>
          </p:cNvPicPr>
          <p:nvPr>
            <p:ph idx="1"/>
          </p:nvPr>
        </p:nvPicPr>
        <p:blipFill>
          <a:blip r:embed="rId2"/>
          <a:stretch>
            <a:fillRect/>
          </a:stretch>
        </p:blipFill>
        <p:spPr>
          <a:xfrm>
            <a:off x="885548" y="1385762"/>
            <a:ext cx="10184234" cy="4853720"/>
          </a:xfrm>
          <a:prstGeom prst="rect">
            <a:avLst/>
          </a:prstGeom>
        </p:spPr>
      </p:pic>
      <p:sp>
        <p:nvSpPr>
          <p:cNvPr id="6" name="TextBox 5">
            <a:extLst>
              <a:ext uri="{FF2B5EF4-FFF2-40B4-BE49-F238E27FC236}">
                <a16:creationId xmlns:a16="http://schemas.microsoft.com/office/drawing/2014/main" id="{161C3EA3-51F8-42A9-BFD6-CFB71BC247B3}"/>
              </a:ext>
            </a:extLst>
          </p:cNvPr>
          <p:cNvSpPr txBox="1"/>
          <p:nvPr/>
        </p:nvSpPr>
        <p:spPr>
          <a:xfrm>
            <a:off x="3061983" y="6332110"/>
            <a:ext cx="8154098" cy="369332"/>
          </a:xfrm>
          <a:prstGeom prst="rect">
            <a:avLst/>
          </a:prstGeom>
          <a:noFill/>
        </p:spPr>
        <p:txBody>
          <a:bodyPr wrap="square" rtlCol="0">
            <a:spAutoFit/>
          </a:bodyPr>
          <a:lstStyle/>
          <a:p>
            <a:r>
              <a:rPr lang="en-US" dirty="0"/>
              <a:t>He can search trips by arrival, destination and Arrival time </a:t>
            </a:r>
          </a:p>
        </p:txBody>
      </p:sp>
    </p:spTree>
    <p:extLst>
      <p:ext uri="{BB962C8B-B14F-4D97-AF65-F5344CB8AC3E}">
        <p14:creationId xmlns:p14="http://schemas.microsoft.com/office/powerpoint/2010/main" val="18133573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3">
            <a:extLst>
              <a:ext uri="{FF2B5EF4-FFF2-40B4-BE49-F238E27FC236}">
                <a16:creationId xmlns:a16="http://schemas.microsoft.com/office/drawing/2014/main" id="{14DE6AF0-DAFC-4972-8FE5-A712850C6993}"/>
              </a:ext>
            </a:extLst>
          </p:cNvPr>
          <p:cNvPicPr>
            <a:picLocks noGrp="1" noChangeAspect="1"/>
          </p:cNvPicPr>
          <p:nvPr>
            <p:ph idx="1"/>
          </p:nvPr>
        </p:nvPicPr>
        <p:blipFill>
          <a:blip r:embed="rId2"/>
          <a:stretch>
            <a:fillRect/>
          </a:stretch>
        </p:blipFill>
        <p:spPr>
          <a:xfrm>
            <a:off x="331751" y="521356"/>
            <a:ext cx="11528498" cy="5006989"/>
          </a:xfrm>
          <a:prstGeom prst="rect">
            <a:avLst/>
          </a:prstGeom>
        </p:spPr>
      </p:pic>
      <p:sp>
        <p:nvSpPr>
          <p:cNvPr id="6" name="Arrow: Up 5">
            <a:extLst>
              <a:ext uri="{FF2B5EF4-FFF2-40B4-BE49-F238E27FC236}">
                <a16:creationId xmlns:a16="http://schemas.microsoft.com/office/drawing/2014/main" id="{5C6ECC2D-673E-4C49-9EE4-786FAE9317AB}"/>
              </a:ext>
            </a:extLst>
          </p:cNvPr>
          <p:cNvSpPr/>
          <p:nvPr/>
        </p:nvSpPr>
        <p:spPr>
          <a:xfrm>
            <a:off x="8120543" y="3330429"/>
            <a:ext cx="251670" cy="461395"/>
          </a:xfrm>
          <a:prstGeom prst="up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95187E7B-05CE-453B-B262-C30D0549BDA4}"/>
              </a:ext>
            </a:extLst>
          </p:cNvPr>
          <p:cNvSpPr txBox="1"/>
          <p:nvPr/>
        </p:nvSpPr>
        <p:spPr>
          <a:xfrm>
            <a:off x="4035105" y="5847452"/>
            <a:ext cx="7231310" cy="369332"/>
          </a:xfrm>
          <a:prstGeom prst="rect">
            <a:avLst/>
          </a:prstGeom>
          <a:noFill/>
        </p:spPr>
        <p:txBody>
          <a:bodyPr wrap="square" rtlCol="0">
            <a:spAutoFit/>
          </a:bodyPr>
          <a:lstStyle/>
          <a:p>
            <a:r>
              <a:rPr lang="en-US" dirty="0"/>
              <a:t>The user can access the bus info on the specified route</a:t>
            </a:r>
          </a:p>
        </p:txBody>
      </p:sp>
    </p:spTree>
    <p:extLst>
      <p:ext uri="{BB962C8B-B14F-4D97-AF65-F5344CB8AC3E}">
        <p14:creationId xmlns:p14="http://schemas.microsoft.com/office/powerpoint/2010/main" val="26606883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F6E92-1FE5-4DC8-A9AF-A60B3F143A1A}"/>
              </a:ext>
            </a:extLst>
          </p:cNvPr>
          <p:cNvSpPr>
            <a:spLocks noGrp="1"/>
          </p:cNvSpPr>
          <p:nvPr>
            <p:ph type="title"/>
          </p:nvPr>
        </p:nvSpPr>
        <p:spPr>
          <a:xfrm>
            <a:off x="4807402" y="327514"/>
            <a:ext cx="5704004" cy="1618732"/>
          </a:xfrm>
        </p:spPr>
        <p:txBody>
          <a:bodyPr/>
          <a:lstStyle/>
          <a:p>
            <a:r>
              <a:rPr lang="en-US" dirty="0"/>
              <a:t>Content</a:t>
            </a:r>
          </a:p>
        </p:txBody>
      </p:sp>
      <p:sp>
        <p:nvSpPr>
          <p:cNvPr id="3" name="Content Placeholder 2">
            <a:extLst>
              <a:ext uri="{FF2B5EF4-FFF2-40B4-BE49-F238E27FC236}">
                <a16:creationId xmlns:a16="http://schemas.microsoft.com/office/drawing/2014/main" id="{955B49B5-6293-4F0F-8206-4E5152F16E83}"/>
              </a:ext>
            </a:extLst>
          </p:cNvPr>
          <p:cNvSpPr>
            <a:spLocks noGrp="1"/>
          </p:cNvSpPr>
          <p:nvPr>
            <p:ph idx="1"/>
          </p:nvPr>
        </p:nvSpPr>
        <p:spPr>
          <a:xfrm>
            <a:off x="1143000" y="1946246"/>
            <a:ext cx="9905999" cy="3541714"/>
          </a:xfrm>
        </p:spPr>
        <p:txBody>
          <a:bodyPr>
            <a:normAutofit/>
          </a:bodyPr>
          <a:lstStyle/>
          <a:p>
            <a:pPr>
              <a:buFont typeface="Wingdings" panose="05000000000000000000" pitchFamily="2" charset="2"/>
              <a:buChar char="Ø"/>
            </a:pPr>
            <a:r>
              <a:rPr lang="en-US" dirty="0"/>
              <a:t> </a:t>
            </a:r>
            <a:r>
              <a:rPr lang="en-US" dirty="0">
                <a:latin typeface="Arial" panose="020B0604020202020204" pitchFamily="34" charset="0"/>
                <a:cs typeface="Arial" panose="020B0604020202020204" pitchFamily="34" charset="0"/>
              </a:rPr>
              <a:t>Project overview </a:t>
            </a:r>
          </a:p>
          <a:p>
            <a:pPr>
              <a:buFont typeface="Wingdings" panose="05000000000000000000" pitchFamily="2" charset="2"/>
              <a:buChar char="Ø"/>
            </a:pPr>
            <a:r>
              <a:rPr lang="en-US" dirty="0">
                <a:latin typeface="Arial" panose="020B0604020202020204" pitchFamily="34" charset="0"/>
                <a:cs typeface="Arial" panose="020B0604020202020204" pitchFamily="34" charset="0"/>
              </a:rPr>
              <a:t>Application roles &amp; functionalities</a:t>
            </a:r>
          </a:p>
          <a:p>
            <a:pPr marL="0" indent="0">
              <a:buNone/>
            </a:pPr>
            <a:r>
              <a:rPr lang="en-US" dirty="0">
                <a:latin typeface="Arial" panose="020B0604020202020204" pitchFamily="34" charset="0"/>
                <a:cs typeface="Arial" panose="020B0604020202020204" pitchFamily="34" charset="0"/>
              </a:rPr>
              <a:t>	- Guest</a:t>
            </a:r>
          </a:p>
          <a:p>
            <a:pPr marL="0" indent="0">
              <a:buNone/>
            </a:pPr>
            <a:r>
              <a:rPr lang="en-US" dirty="0">
                <a:latin typeface="Arial" panose="020B0604020202020204" pitchFamily="34" charset="0"/>
                <a:cs typeface="Arial" panose="020B0604020202020204" pitchFamily="34" charset="0"/>
              </a:rPr>
              <a:t>	- User</a:t>
            </a:r>
          </a:p>
          <a:p>
            <a:pPr marL="0" indent="0">
              <a:buNone/>
            </a:pPr>
            <a:r>
              <a:rPr lang="en-US" dirty="0">
                <a:latin typeface="Arial" panose="020B0604020202020204" pitchFamily="34" charset="0"/>
                <a:cs typeface="Arial" panose="020B0604020202020204" pitchFamily="34" charset="0"/>
              </a:rPr>
              <a:t>	- Admin</a:t>
            </a:r>
          </a:p>
          <a:p>
            <a:pPr>
              <a:buFont typeface="Wingdings" panose="05000000000000000000" pitchFamily="2" charset="2"/>
              <a:buChar char="Ø"/>
            </a:pPr>
            <a:r>
              <a:rPr lang="en-US" dirty="0">
                <a:latin typeface="Arial" panose="020B0604020202020204" pitchFamily="34" charset="0"/>
                <a:cs typeface="Arial" panose="020B0604020202020204" pitchFamily="34" charset="0"/>
              </a:rPr>
              <a:t> Conclusion</a:t>
            </a:r>
          </a:p>
        </p:txBody>
      </p:sp>
    </p:spTree>
    <p:extLst>
      <p:ext uri="{BB962C8B-B14F-4D97-AF65-F5344CB8AC3E}">
        <p14:creationId xmlns:p14="http://schemas.microsoft.com/office/powerpoint/2010/main" val="37615349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B3924F50-D5AD-44D7-9E46-7016D67BAA9B}"/>
              </a:ext>
            </a:extLst>
          </p:cNvPr>
          <p:cNvPicPr>
            <a:picLocks noGrp="1" noChangeAspect="1"/>
          </p:cNvPicPr>
          <p:nvPr>
            <p:ph idx="1"/>
          </p:nvPr>
        </p:nvPicPr>
        <p:blipFill>
          <a:blip r:embed="rId2"/>
          <a:stretch>
            <a:fillRect/>
          </a:stretch>
        </p:blipFill>
        <p:spPr>
          <a:xfrm>
            <a:off x="994386" y="345186"/>
            <a:ext cx="10322363" cy="4864378"/>
          </a:xfrm>
          <a:prstGeom prst="rect">
            <a:avLst/>
          </a:prstGeom>
        </p:spPr>
      </p:pic>
      <p:sp>
        <p:nvSpPr>
          <p:cNvPr id="3" name="TextBox 2">
            <a:extLst>
              <a:ext uri="{FF2B5EF4-FFF2-40B4-BE49-F238E27FC236}">
                <a16:creationId xmlns:a16="http://schemas.microsoft.com/office/drawing/2014/main" id="{8217D557-C907-4AC5-9C1C-62328D09191D}"/>
              </a:ext>
            </a:extLst>
          </p:cNvPr>
          <p:cNvSpPr txBox="1"/>
          <p:nvPr/>
        </p:nvSpPr>
        <p:spPr>
          <a:xfrm>
            <a:off x="2342771" y="5595456"/>
            <a:ext cx="7625592" cy="369332"/>
          </a:xfrm>
          <a:prstGeom prst="rect">
            <a:avLst/>
          </a:prstGeom>
          <a:noFill/>
        </p:spPr>
        <p:txBody>
          <a:bodyPr wrap="square" rtlCol="0">
            <a:spAutoFit/>
          </a:bodyPr>
          <a:lstStyle/>
          <a:p>
            <a:r>
              <a:rPr lang="en-US" dirty="0"/>
              <a:t>If there is not a bus on the specified route, a proper message will be displayed</a:t>
            </a:r>
          </a:p>
        </p:txBody>
      </p:sp>
    </p:spTree>
    <p:extLst>
      <p:ext uri="{BB962C8B-B14F-4D97-AF65-F5344CB8AC3E}">
        <p14:creationId xmlns:p14="http://schemas.microsoft.com/office/powerpoint/2010/main" val="901620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41F0ADE-15F4-48A9-BEA9-58B6445B7075}"/>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663" t="5766" r="663" b="443"/>
          <a:stretch/>
        </p:blipFill>
        <p:spPr>
          <a:xfrm>
            <a:off x="210300" y="1071909"/>
            <a:ext cx="11771400" cy="3674379"/>
          </a:xfrm>
        </p:spPr>
      </p:pic>
      <p:sp>
        <p:nvSpPr>
          <p:cNvPr id="9" name="TextBox 8">
            <a:extLst>
              <a:ext uri="{FF2B5EF4-FFF2-40B4-BE49-F238E27FC236}">
                <a16:creationId xmlns:a16="http://schemas.microsoft.com/office/drawing/2014/main" id="{E6FA37C9-BB71-40A7-B861-4227E5F06ED8}"/>
              </a:ext>
            </a:extLst>
          </p:cNvPr>
          <p:cNvSpPr txBox="1"/>
          <p:nvPr/>
        </p:nvSpPr>
        <p:spPr>
          <a:xfrm>
            <a:off x="3431096" y="5385981"/>
            <a:ext cx="6929307" cy="400110"/>
          </a:xfrm>
          <a:prstGeom prst="rect">
            <a:avLst/>
          </a:prstGeom>
          <a:noFill/>
        </p:spPr>
        <p:txBody>
          <a:bodyPr wrap="square" rtlCol="0">
            <a:spAutoFit/>
          </a:bodyPr>
          <a:lstStyle/>
          <a:p>
            <a:r>
              <a:rPr lang="en-US" sz="2000" dirty="0"/>
              <a:t>Otherwise it will be displayed the bus info on the specified route</a:t>
            </a:r>
          </a:p>
        </p:txBody>
      </p:sp>
    </p:spTree>
    <p:extLst>
      <p:ext uri="{BB962C8B-B14F-4D97-AF65-F5344CB8AC3E}">
        <p14:creationId xmlns:p14="http://schemas.microsoft.com/office/powerpoint/2010/main" val="32245856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95CA9-29B1-43C5-99EB-2D35CD57D8A0}"/>
              </a:ext>
            </a:extLst>
          </p:cNvPr>
          <p:cNvSpPr>
            <a:spLocks noGrp="1"/>
          </p:cNvSpPr>
          <p:nvPr>
            <p:ph type="title"/>
          </p:nvPr>
        </p:nvSpPr>
        <p:spPr>
          <a:xfrm>
            <a:off x="1152789" y="74631"/>
            <a:ext cx="9905998" cy="1478570"/>
          </a:xfrm>
        </p:spPr>
        <p:txBody>
          <a:bodyPr/>
          <a:lstStyle/>
          <a:p>
            <a:r>
              <a:rPr lang="en-US" dirty="0"/>
              <a:t>Book seat page</a:t>
            </a:r>
          </a:p>
        </p:txBody>
      </p:sp>
      <p:pic>
        <p:nvPicPr>
          <p:cNvPr id="5" name="Content Placeholder 3">
            <a:extLst>
              <a:ext uri="{FF2B5EF4-FFF2-40B4-BE49-F238E27FC236}">
                <a16:creationId xmlns:a16="http://schemas.microsoft.com/office/drawing/2014/main" id="{990F4BF7-58F9-46B1-B99B-CB017668B54D}"/>
              </a:ext>
            </a:extLst>
          </p:cNvPr>
          <p:cNvPicPr>
            <a:picLocks noGrp="1" noChangeAspect="1"/>
          </p:cNvPicPr>
          <p:nvPr>
            <p:ph idx="1"/>
          </p:nvPr>
        </p:nvPicPr>
        <p:blipFill>
          <a:blip r:embed="rId2"/>
          <a:stretch>
            <a:fillRect/>
          </a:stretch>
        </p:blipFill>
        <p:spPr>
          <a:xfrm>
            <a:off x="1052121" y="1184086"/>
            <a:ext cx="10261605" cy="4830821"/>
          </a:xfrm>
          <a:prstGeom prst="rect">
            <a:avLst/>
          </a:prstGeom>
        </p:spPr>
      </p:pic>
      <p:sp>
        <p:nvSpPr>
          <p:cNvPr id="6" name="Arrow: Up 5">
            <a:extLst>
              <a:ext uri="{FF2B5EF4-FFF2-40B4-BE49-F238E27FC236}">
                <a16:creationId xmlns:a16="http://schemas.microsoft.com/office/drawing/2014/main" id="{DFC2B59C-1872-468F-9EEA-5B7C28ABEE49}"/>
              </a:ext>
            </a:extLst>
          </p:cNvPr>
          <p:cNvSpPr/>
          <p:nvPr/>
        </p:nvSpPr>
        <p:spPr>
          <a:xfrm>
            <a:off x="8623882" y="4454555"/>
            <a:ext cx="226503" cy="453005"/>
          </a:xfrm>
          <a:prstGeom prst="up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A4362EDB-E4E6-49C7-9C3F-DF26A8F003A0}"/>
              </a:ext>
            </a:extLst>
          </p:cNvPr>
          <p:cNvSpPr txBox="1"/>
          <p:nvPr/>
        </p:nvSpPr>
        <p:spPr>
          <a:xfrm>
            <a:off x="2466363" y="6157519"/>
            <a:ext cx="7625593" cy="369332"/>
          </a:xfrm>
          <a:prstGeom prst="rect">
            <a:avLst/>
          </a:prstGeom>
          <a:noFill/>
        </p:spPr>
        <p:txBody>
          <a:bodyPr wrap="square" rtlCol="0">
            <a:spAutoFit/>
          </a:bodyPr>
          <a:lstStyle/>
          <a:p>
            <a:r>
              <a:rPr lang="en-US" dirty="0"/>
              <a:t>The user can book a seat to the specified trip by clicking the Book Seat button </a:t>
            </a:r>
          </a:p>
        </p:txBody>
      </p:sp>
    </p:spTree>
    <p:extLst>
      <p:ext uri="{BB962C8B-B14F-4D97-AF65-F5344CB8AC3E}">
        <p14:creationId xmlns:p14="http://schemas.microsoft.com/office/powerpoint/2010/main" val="17471398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E045C-4AF1-44A3-81F0-D2CE4F9DAF6D}"/>
              </a:ext>
            </a:extLst>
          </p:cNvPr>
          <p:cNvSpPr>
            <a:spLocks noGrp="1"/>
          </p:cNvSpPr>
          <p:nvPr>
            <p:ph type="title"/>
          </p:nvPr>
        </p:nvSpPr>
        <p:spPr>
          <a:xfrm>
            <a:off x="1143000" y="-62918"/>
            <a:ext cx="9905998" cy="1478570"/>
          </a:xfrm>
        </p:spPr>
        <p:txBody>
          <a:bodyPr/>
          <a:lstStyle/>
          <a:p>
            <a:r>
              <a:rPr lang="en-US" dirty="0"/>
              <a:t>SEATS layout</a:t>
            </a:r>
          </a:p>
        </p:txBody>
      </p:sp>
      <p:pic>
        <p:nvPicPr>
          <p:cNvPr id="4" name="Content Placeholder 3">
            <a:extLst>
              <a:ext uri="{FF2B5EF4-FFF2-40B4-BE49-F238E27FC236}">
                <a16:creationId xmlns:a16="http://schemas.microsoft.com/office/drawing/2014/main" id="{2E5791E2-E15D-452B-BB99-C8BBE5EB447B}"/>
              </a:ext>
            </a:extLst>
          </p:cNvPr>
          <p:cNvPicPr>
            <a:picLocks noGrp="1" noChangeAspect="1"/>
          </p:cNvPicPr>
          <p:nvPr>
            <p:ph idx="1"/>
          </p:nvPr>
        </p:nvPicPr>
        <p:blipFill>
          <a:blip r:embed="rId2"/>
          <a:stretch>
            <a:fillRect/>
          </a:stretch>
        </p:blipFill>
        <p:spPr>
          <a:xfrm>
            <a:off x="542753" y="1005200"/>
            <a:ext cx="11106491" cy="4847599"/>
          </a:xfrm>
          <a:prstGeom prst="rect">
            <a:avLst/>
          </a:prstGeom>
        </p:spPr>
      </p:pic>
      <p:sp>
        <p:nvSpPr>
          <p:cNvPr id="3" name="TextBox 2">
            <a:extLst>
              <a:ext uri="{FF2B5EF4-FFF2-40B4-BE49-F238E27FC236}">
                <a16:creationId xmlns:a16="http://schemas.microsoft.com/office/drawing/2014/main" id="{26504143-0042-4CBF-AC15-C190983A5E67}"/>
              </a:ext>
            </a:extLst>
          </p:cNvPr>
          <p:cNvSpPr txBox="1"/>
          <p:nvPr/>
        </p:nvSpPr>
        <p:spPr>
          <a:xfrm>
            <a:off x="3766656" y="6082018"/>
            <a:ext cx="8036653" cy="369332"/>
          </a:xfrm>
          <a:prstGeom prst="rect">
            <a:avLst/>
          </a:prstGeom>
          <a:noFill/>
        </p:spPr>
        <p:txBody>
          <a:bodyPr wrap="square" rtlCol="0">
            <a:spAutoFit/>
          </a:bodyPr>
          <a:lstStyle/>
          <a:p>
            <a:r>
              <a:rPr lang="en-US" dirty="0"/>
              <a:t>This will appear after clicking Book seat button </a:t>
            </a:r>
          </a:p>
        </p:txBody>
      </p:sp>
    </p:spTree>
    <p:extLst>
      <p:ext uri="{BB962C8B-B14F-4D97-AF65-F5344CB8AC3E}">
        <p14:creationId xmlns:p14="http://schemas.microsoft.com/office/powerpoint/2010/main" val="10226638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6F665C17-665E-4B31-BE48-82CFFAA08CBA}"/>
              </a:ext>
            </a:extLst>
          </p:cNvPr>
          <p:cNvPicPr>
            <a:picLocks noGrp="1" noChangeAspect="1"/>
          </p:cNvPicPr>
          <p:nvPr>
            <p:ph idx="1"/>
          </p:nvPr>
        </p:nvPicPr>
        <p:blipFill rotWithShape="1">
          <a:blip r:embed="rId2"/>
          <a:srcRect t="10513"/>
          <a:stretch/>
        </p:blipFill>
        <p:spPr>
          <a:xfrm>
            <a:off x="705720" y="520117"/>
            <a:ext cx="10780559" cy="4488109"/>
          </a:xfrm>
          <a:prstGeom prst="rect">
            <a:avLst/>
          </a:prstGeom>
        </p:spPr>
      </p:pic>
      <p:sp>
        <p:nvSpPr>
          <p:cNvPr id="3" name="TextBox 2">
            <a:extLst>
              <a:ext uri="{FF2B5EF4-FFF2-40B4-BE49-F238E27FC236}">
                <a16:creationId xmlns:a16="http://schemas.microsoft.com/office/drawing/2014/main" id="{9B00771E-7A07-4E04-8354-853EB1E3E68E}"/>
              </a:ext>
            </a:extLst>
          </p:cNvPr>
          <p:cNvSpPr txBox="1"/>
          <p:nvPr/>
        </p:nvSpPr>
        <p:spPr>
          <a:xfrm>
            <a:off x="3221372" y="5137554"/>
            <a:ext cx="7776595" cy="1477328"/>
          </a:xfrm>
          <a:prstGeom prst="rect">
            <a:avLst/>
          </a:prstGeom>
          <a:noFill/>
        </p:spPr>
        <p:txBody>
          <a:bodyPr wrap="square" rtlCol="0">
            <a:spAutoFit/>
          </a:bodyPr>
          <a:lstStyle/>
          <a:p>
            <a:pPr marL="285750" indent="-285750">
              <a:buFontTx/>
              <a:buChar char="-"/>
            </a:pPr>
            <a:r>
              <a:rPr lang="en-US" dirty="0"/>
              <a:t>Available seats will be displayed in blue</a:t>
            </a:r>
          </a:p>
          <a:p>
            <a:pPr marL="285750" indent="-285750">
              <a:buFontTx/>
              <a:buChar char="-"/>
            </a:pPr>
            <a:r>
              <a:rPr lang="en-US" dirty="0"/>
              <a:t>Reserved seats will be red</a:t>
            </a:r>
          </a:p>
          <a:p>
            <a:pPr marL="285750" indent="-285750">
              <a:buFontTx/>
              <a:buChar char="-"/>
            </a:pPr>
            <a:r>
              <a:rPr lang="en-US" dirty="0"/>
              <a:t>Selected seat will be displayed with green</a:t>
            </a:r>
          </a:p>
          <a:p>
            <a:endParaRPr lang="en-US" dirty="0"/>
          </a:p>
          <a:p>
            <a:r>
              <a:rPr lang="en-US" dirty="0"/>
              <a:t>The user must click on the Buy Ticket button to confirm the reservation </a:t>
            </a:r>
          </a:p>
        </p:txBody>
      </p:sp>
    </p:spTree>
    <p:extLst>
      <p:ext uri="{BB962C8B-B14F-4D97-AF65-F5344CB8AC3E}">
        <p14:creationId xmlns:p14="http://schemas.microsoft.com/office/powerpoint/2010/main" val="20649056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4CE6883-3A1C-403A-B6A3-AE1594E2B0BF}"/>
              </a:ext>
            </a:extLst>
          </p:cNvPr>
          <p:cNvSpPr/>
          <p:nvPr/>
        </p:nvSpPr>
        <p:spPr>
          <a:xfrm>
            <a:off x="4044605" y="3244334"/>
            <a:ext cx="4102790" cy="369332"/>
          </a:xfrm>
          <a:prstGeom prst="rect">
            <a:avLst/>
          </a:prstGeom>
        </p:spPr>
        <p:txBody>
          <a:bodyPr wrap="none">
            <a:spAutoFit/>
          </a:bodyPr>
          <a:lstStyle/>
          <a:p>
            <a:r>
              <a:rPr lang="en-US" dirty="0"/>
              <a:t>Selected seat will be displayed with green</a:t>
            </a:r>
          </a:p>
        </p:txBody>
      </p:sp>
      <p:pic>
        <p:nvPicPr>
          <p:cNvPr id="15" name="Content Placeholder 14">
            <a:extLst>
              <a:ext uri="{FF2B5EF4-FFF2-40B4-BE49-F238E27FC236}">
                <a16:creationId xmlns:a16="http://schemas.microsoft.com/office/drawing/2014/main" id="{4F9FCDDB-DE06-4E11-858F-C8FD242E665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3928" y="459081"/>
            <a:ext cx="11584143" cy="3836082"/>
          </a:xfrm>
        </p:spPr>
      </p:pic>
      <p:sp>
        <p:nvSpPr>
          <p:cNvPr id="16" name="Arrow: Right 15">
            <a:extLst>
              <a:ext uri="{FF2B5EF4-FFF2-40B4-BE49-F238E27FC236}">
                <a16:creationId xmlns:a16="http://schemas.microsoft.com/office/drawing/2014/main" id="{87917881-C038-4B46-A3B4-65EA3D5CCB6A}"/>
              </a:ext>
            </a:extLst>
          </p:cNvPr>
          <p:cNvSpPr/>
          <p:nvPr/>
        </p:nvSpPr>
        <p:spPr>
          <a:xfrm>
            <a:off x="1392573" y="1937857"/>
            <a:ext cx="713064" cy="3607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13B5C7F2-072F-496C-B289-17999CA432E6}"/>
              </a:ext>
            </a:extLst>
          </p:cNvPr>
          <p:cNvSpPr txBox="1"/>
          <p:nvPr/>
        </p:nvSpPr>
        <p:spPr>
          <a:xfrm>
            <a:off x="1828800" y="4781725"/>
            <a:ext cx="9185945" cy="1754326"/>
          </a:xfrm>
          <a:prstGeom prst="rect">
            <a:avLst/>
          </a:prstGeom>
          <a:noFill/>
        </p:spPr>
        <p:txBody>
          <a:bodyPr wrap="square" rtlCol="0">
            <a:spAutoFit/>
          </a:bodyPr>
          <a:lstStyle/>
          <a:p>
            <a:r>
              <a:rPr lang="en-US" dirty="0"/>
              <a:t>- The trip is added to the History trips page and the progress can be tracked from here</a:t>
            </a:r>
          </a:p>
          <a:p>
            <a:r>
              <a:rPr lang="en-US" dirty="0"/>
              <a:t>- The entry will appear with red if the trip is still in progress (Destination time is less then the actual date/time)</a:t>
            </a:r>
          </a:p>
          <a:p>
            <a:pPr marL="285750" indent="-285750">
              <a:buFontTx/>
              <a:buChar char="-"/>
            </a:pPr>
            <a:r>
              <a:rPr lang="en-US" dirty="0"/>
              <a:t>The entry will be green if the trip was done (Destination time is greater or equal to the actual date/time), and also the user can add a rating to completed trips</a:t>
            </a:r>
          </a:p>
          <a:p>
            <a:pPr marL="285750" indent="-285750">
              <a:buFontTx/>
              <a:buChar char="-"/>
            </a:pPr>
            <a:r>
              <a:rPr lang="en-US" dirty="0"/>
              <a:t>The user can delete anytime an entry from the history trips page</a:t>
            </a:r>
          </a:p>
        </p:txBody>
      </p:sp>
      <p:sp>
        <p:nvSpPr>
          <p:cNvPr id="2" name="Arrow: Left 1">
            <a:extLst>
              <a:ext uri="{FF2B5EF4-FFF2-40B4-BE49-F238E27FC236}">
                <a16:creationId xmlns:a16="http://schemas.microsoft.com/office/drawing/2014/main" id="{3BC122A8-E283-4DA1-BBB3-360DB3813606}"/>
              </a:ext>
            </a:extLst>
          </p:cNvPr>
          <p:cNvSpPr/>
          <p:nvPr/>
        </p:nvSpPr>
        <p:spPr>
          <a:xfrm>
            <a:off x="9982899" y="1967218"/>
            <a:ext cx="562062" cy="302003"/>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78863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5F86565C-155B-45CE-A668-2A217169F25F}"/>
              </a:ext>
            </a:extLst>
          </p:cNvPr>
          <p:cNvPicPr>
            <a:picLocks noGrp="1" noChangeAspect="1"/>
          </p:cNvPicPr>
          <p:nvPr>
            <p:ph idx="1"/>
          </p:nvPr>
        </p:nvPicPr>
        <p:blipFill>
          <a:blip r:embed="rId2"/>
          <a:stretch>
            <a:fillRect/>
          </a:stretch>
        </p:blipFill>
        <p:spPr>
          <a:xfrm>
            <a:off x="705185" y="670236"/>
            <a:ext cx="10996086" cy="3843041"/>
          </a:xfrm>
          <a:prstGeom prst="rect">
            <a:avLst/>
          </a:prstGeom>
        </p:spPr>
      </p:pic>
      <p:sp>
        <p:nvSpPr>
          <p:cNvPr id="3" name="TextBox 2">
            <a:extLst>
              <a:ext uri="{FF2B5EF4-FFF2-40B4-BE49-F238E27FC236}">
                <a16:creationId xmlns:a16="http://schemas.microsoft.com/office/drawing/2014/main" id="{C5092E36-D05A-495E-B897-384A3BD8A5D6}"/>
              </a:ext>
            </a:extLst>
          </p:cNvPr>
          <p:cNvSpPr txBox="1"/>
          <p:nvPr/>
        </p:nvSpPr>
        <p:spPr>
          <a:xfrm>
            <a:off x="2912378" y="5264434"/>
            <a:ext cx="6367244" cy="923330"/>
          </a:xfrm>
          <a:prstGeom prst="rect">
            <a:avLst/>
          </a:prstGeom>
          <a:noFill/>
        </p:spPr>
        <p:txBody>
          <a:bodyPr wrap="square" rtlCol="0">
            <a:spAutoFit/>
          </a:bodyPr>
          <a:lstStyle/>
          <a:p>
            <a:r>
              <a:rPr lang="en-US" dirty="0"/>
              <a:t>After completing a trip the rate can be added by selecting a value from 0 – 5 in the </a:t>
            </a:r>
            <a:r>
              <a:rPr lang="en-US" dirty="0" err="1"/>
              <a:t>dropmenu</a:t>
            </a:r>
            <a:r>
              <a:rPr lang="en-US" dirty="0"/>
              <a:t>, and then click the “Rate” button to submit to the database</a:t>
            </a:r>
          </a:p>
        </p:txBody>
      </p:sp>
      <p:sp>
        <p:nvSpPr>
          <p:cNvPr id="2" name="Arrow: Up 1">
            <a:extLst>
              <a:ext uri="{FF2B5EF4-FFF2-40B4-BE49-F238E27FC236}">
                <a16:creationId xmlns:a16="http://schemas.microsoft.com/office/drawing/2014/main" id="{C3F928A2-E1AB-44AD-BBB1-1A8C604D524A}"/>
              </a:ext>
            </a:extLst>
          </p:cNvPr>
          <p:cNvSpPr/>
          <p:nvPr/>
        </p:nvSpPr>
        <p:spPr>
          <a:xfrm>
            <a:off x="9279622" y="3118607"/>
            <a:ext cx="461394" cy="620786"/>
          </a:xfrm>
          <a:prstGeom prst="upArrow">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385608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D0A50D3A-67C5-4D36-B81C-3B7C13E09FF0}"/>
              </a:ext>
            </a:extLst>
          </p:cNvPr>
          <p:cNvPicPr>
            <a:picLocks noGrp="1" noChangeAspect="1"/>
          </p:cNvPicPr>
          <p:nvPr>
            <p:ph idx="1"/>
          </p:nvPr>
        </p:nvPicPr>
        <p:blipFill>
          <a:blip r:embed="rId2"/>
          <a:stretch>
            <a:fillRect/>
          </a:stretch>
        </p:blipFill>
        <p:spPr>
          <a:xfrm>
            <a:off x="951057" y="364542"/>
            <a:ext cx="10097942" cy="4315427"/>
          </a:xfrm>
          <a:prstGeom prst="rect">
            <a:avLst/>
          </a:prstGeom>
        </p:spPr>
      </p:pic>
      <p:sp>
        <p:nvSpPr>
          <p:cNvPr id="3" name="TextBox 2">
            <a:extLst>
              <a:ext uri="{FF2B5EF4-FFF2-40B4-BE49-F238E27FC236}">
                <a16:creationId xmlns:a16="http://schemas.microsoft.com/office/drawing/2014/main" id="{D6B5C306-8E8E-4F4F-899C-EB414654E6DA}"/>
              </a:ext>
            </a:extLst>
          </p:cNvPr>
          <p:cNvSpPr txBox="1"/>
          <p:nvPr/>
        </p:nvSpPr>
        <p:spPr>
          <a:xfrm>
            <a:off x="2854355" y="5100506"/>
            <a:ext cx="9337645" cy="646331"/>
          </a:xfrm>
          <a:prstGeom prst="rect">
            <a:avLst/>
          </a:prstGeom>
          <a:noFill/>
        </p:spPr>
        <p:txBody>
          <a:bodyPr wrap="square" rtlCol="0">
            <a:spAutoFit/>
          </a:bodyPr>
          <a:lstStyle/>
          <a:p>
            <a:r>
              <a:rPr lang="en-US" dirty="0"/>
              <a:t>- All the completed trips are displayed in decreasing order by Arrival Time</a:t>
            </a:r>
          </a:p>
          <a:p>
            <a:r>
              <a:rPr lang="en-US" dirty="0"/>
              <a:t>- All trips in progress are displayed in increasing order by Arrival Time</a:t>
            </a:r>
          </a:p>
        </p:txBody>
      </p:sp>
    </p:spTree>
    <p:extLst>
      <p:ext uri="{BB962C8B-B14F-4D97-AF65-F5344CB8AC3E}">
        <p14:creationId xmlns:p14="http://schemas.microsoft.com/office/powerpoint/2010/main" val="28924310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1471AF49-9E4C-4F8A-B5F6-0F725C193D6B}"/>
              </a:ext>
            </a:extLst>
          </p:cNvPr>
          <p:cNvPicPr>
            <a:picLocks noGrp="1" noChangeAspect="1"/>
          </p:cNvPicPr>
          <p:nvPr>
            <p:ph idx="1"/>
          </p:nvPr>
        </p:nvPicPr>
        <p:blipFill>
          <a:blip r:embed="rId2"/>
          <a:stretch>
            <a:fillRect/>
          </a:stretch>
        </p:blipFill>
        <p:spPr>
          <a:xfrm>
            <a:off x="889743" y="410900"/>
            <a:ext cx="10552840" cy="4618994"/>
          </a:xfrm>
          <a:prstGeom prst="rect">
            <a:avLst/>
          </a:prstGeom>
        </p:spPr>
      </p:pic>
      <p:sp>
        <p:nvSpPr>
          <p:cNvPr id="6" name="TextBox 5">
            <a:extLst>
              <a:ext uri="{FF2B5EF4-FFF2-40B4-BE49-F238E27FC236}">
                <a16:creationId xmlns:a16="http://schemas.microsoft.com/office/drawing/2014/main" id="{82C0E649-CA77-4B8E-A721-5694CBEEB394}"/>
              </a:ext>
            </a:extLst>
          </p:cNvPr>
          <p:cNvSpPr txBox="1"/>
          <p:nvPr/>
        </p:nvSpPr>
        <p:spPr>
          <a:xfrm>
            <a:off x="3045204" y="5545231"/>
            <a:ext cx="7894040" cy="369332"/>
          </a:xfrm>
          <a:prstGeom prst="rect">
            <a:avLst/>
          </a:prstGeom>
          <a:noFill/>
        </p:spPr>
        <p:txBody>
          <a:bodyPr wrap="square" rtlCol="0">
            <a:spAutoFit/>
          </a:bodyPr>
          <a:lstStyle/>
          <a:p>
            <a:r>
              <a:rPr lang="en-US" dirty="0"/>
              <a:t>The user can also contact the admin through the contact page.</a:t>
            </a:r>
          </a:p>
        </p:txBody>
      </p:sp>
    </p:spTree>
    <p:extLst>
      <p:ext uri="{BB962C8B-B14F-4D97-AF65-F5344CB8AC3E}">
        <p14:creationId xmlns:p14="http://schemas.microsoft.com/office/powerpoint/2010/main" val="6261771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08F5CE-C76B-4673-A2A3-2F7190964A60}"/>
              </a:ext>
            </a:extLst>
          </p:cNvPr>
          <p:cNvSpPr>
            <a:spLocks noGrp="1"/>
          </p:cNvSpPr>
          <p:nvPr>
            <p:ph idx="1"/>
          </p:nvPr>
        </p:nvSpPr>
        <p:spPr>
          <a:xfrm>
            <a:off x="1736521" y="2081707"/>
            <a:ext cx="9092776" cy="3541714"/>
          </a:xfrm>
        </p:spPr>
        <p:txBody>
          <a:bodyPr/>
          <a:lstStyle/>
          <a:p>
            <a:r>
              <a:rPr lang="en-US" dirty="0"/>
              <a:t>-He hasn’t rights to access the following pages:</a:t>
            </a:r>
          </a:p>
          <a:p>
            <a:pPr lvl="1"/>
            <a:r>
              <a:rPr lang="en-US" dirty="0"/>
              <a:t>Add Trip - Add trip button</a:t>
            </a:r>
          </a:p>
          <a:p>
            <a:pPr lvl="1"/>
            <a:r>
              <a:rPr lang="en-US" dirty="0"/>
              <a:t>Update Trip - Update button</a:t>
            </a:r>
          </a:p>
          <a:p>
            <a:pPr lvl="1"/>
            <a:r>
              <a:rPr lang="en-US" dirty="0"/>
              <a:t>Delete Trip – Delete button</a:t>
            </a:r>
          </a:p>
        </p:txBody>
      </p:sp>
      <p:sp>
        <p:nvSpPr>
          <p:cNvPr id="6" name="Title 1">
            <a:extLst>
              <a:ext uri="{FF2B5EF4-FFF2-40B4-BE49-F238E27FC236}">
                <a16:creationId xmlns:a16="http://schemas.microsoft.com/office/drawing/2014/main" id="{4D6B799B-129E-4275-9256-84253341DFB8}"/>
              </a:ext>
            </a:extLst>
          </p:cNvPr>
          <p:cNvSpPr>
            <a:spLocks noGrp="1"/>
          </p:cNvSpPr>
          <p:nvPr>
            <p:ph type="title"/>
          </p:nvPr>
        </p:nvSpPr>
        <p:spPr>
          <a:xfrm>
            <a:off x="1141413" y="911783"/>
            <a:ext cx="9905998" cy="706943"/>
          </a:xfrm>
        </p:spPr>
        <p:txBody>
          <a:bodyPr/>
          <a:lstStyle/>
          <a:p>
            <a:r>
              <a:rPr lang="en-US" dirty="0"/>
              <a:t>What a user can’t do?</a:t>
            </a:r>
          </a:p>
        </p:txBody>
      </p:sp>
    </p:spTree>
    <p:extLst>
      <p:ext uri="{BB962C8B-B14F-4D97-AF65-F5344CB8AC3E}">
        <p14:creationId xmlns:p14="http://schemas.microsoft.com/office/powerpoint/2010/main" val="4601353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3A82C-EBF5-4D5E-8D69-EAF82490BDB6}"/>
              </a:ext>
            </a:extLst>
          </p:cNvPr>
          <p:cNvSpPr>
            <a:spLocks noGrp="1"/>
          </p:cNvSpPr>
          <p:nvPr>
            <p:ph type="title"/>
          </p:nvPr>
        </p:nvSpPr>
        <p:spPr/>
        <p:txBody>
          <a:bodyPr/>
          <a:lstStyle/>
          <a:p>
            <a:r>
              <a:rPr lang="en-US" dirty="0"/>
              <a:t>Project overview </a:t>
            </a:r>
            <a:r>
              <a:rPr lang="en-US" dirty="0" err="1"/>
              <a:t>i</a:t>
            </a:r>
            <a:endParaRPr lang="en-US" dirty="0"/>
          </a:p>
        </p:txBody>
      </p:sp>
      <p:sp>
        <p:nvSpPr>
          <p:cNvPr id="3" name="Content Placeholder 2">
            <a:extLst>
              <a:ext uri="{FF2B5EF4-FFF2-40B4-BE49-F238E27FC236}">
                <a16:creationId xmlns:a16="http://schemas.microsoft.com/office/drawing/2014/main" id="{943DFB3F-6288-4EAC-A933-513EA386D156}"/>
              </a:ext>
            </a:extLst>
          </p:cNvPr>
          <p:cNvSpPr>
            <a:spLocks noGrp="1"/>
          </p:cNvSpPr>
          <p:nvPr>
            <p:ph idx="1"/>
          </p:nvPr>
        </p:nvSpPr>
        <p:spPr/>
        <p:txBody>
          <a:bodyPr>
            <a:normAutofit/>
          </a:bodyPr>
          <a:lstStyle/>
          <a:p>
            <a:r>
              <a:rPr lang="en-US" dirty="0"/>
              <a:t>The scope of this website is to motivate and attract customers of all backgrounds wishing for an easy-to-access bus ticket booking system, that they can access from the comfort of their homes, by providing sufficient and appropriate information about the available routes/trips.</a:t>
            </a:r>
          </a:p>
          <a:p>
            <a:r>
              <a:rPr lang="en-US" dirty="0"/>
              <a:t>The project is destined in such a way so that users get a valuable user experience when using it. For this, a simple layout and design was thought beforehand so that users can navigate the website intuitively and productively.</a:t>
            </a:r>
          </a:p>
        </p:txBody>
      </p:sp>
    </p:spTree>
    <p:extLst>
      <p:ext uri="{BB962C8B-B14F-4D97-AF65-F5344CB8AC3E}">
        <p14:creationId xmlns:p14="http://schemas.microsoft.com/office/powerpoint/2010/main" val="25007380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239E2-5B0B-45E9-A156-4AEF635BE595}"/>
              </a:ext>
            </a:extLst>
          </p:cNvPr>
          <p:cNvSpPr>
            <a:spLocks noGrp="1"/>
          </p:cNvSpPr>
          <p:nvPr>
            <p:ph type="title"/>
          </p:nvPr>
        </p:nvSpPr>
        <p:spPr/>
        <p:txBody>
          <a:bodyPr/>
          <a:lstStyle/>
          <a:p>
            <a:endParaRPr lang="en-US" dirty="0"/>
          </a:p>
        </p:txBody>
      </p:sp>
      <p:pic>
        <p:nvPicPr>
          <p:cNvPr id="4" name="Content Placeholder 3">
            <a:extLst>
              <a:ext uri="{FF2B5EF4-FFF2-40B4-BE49-F238E27FC236}">
                <a16:creationId xmlns:a16="http://schemas.microsoft.com/office/drawing/2014/main" id="{9B3807B9-F17A-49D8-89D1-A31F0532740D}"/>
              </a:ext>
            </a:extLst>
          </p:cNvPr>
          <p:cNvPicPr>
            <a:picLocks noGrp="1" noChangeAspect="1"/>
          </p:cNvPicPr>
          <p:nvPr>
            <p:ph idx="1"/>
          </p:nvPr>
        </p:nvPicPr>
        <p:blipFill>
          <a:blip r:embed="rId2"/>
          <a:stretch>
            <a:fillRect/>
          </a:stretch>
        </p:blipFill>
        <p:spPr>
          <a:xfrm>
            <a:off x="596129" y="157992"/>
            <a:ext cx="10790706" cy="5974359"/>
          </a:xfrm>
          <a:prstGeom prst="rect">
            <a:avLst/>
          </a:prstGeom>
        </p:spPr>
      </p:pic>
      <p:sp>
        <p:nvSpPr>
          <p:cNvPr id="3" name="&quot;Not Allowed&quot; Symbol 2">
            <a:extLst>
              <a:ext uri="{FF2B5EF4-FFF2-40B4-BE49-F238E27FC236}">
                <a16:creationId xmlns:a16="http://schemas.microsoft.com/office/drawing/2014/main" id="{F386DB37-44AD-469A-B2B2-991F2BD7C5D5}"/>
              </a:ext>
            </a:extLst>
          </p:cNvPr>
          <p:cNvSpPr/>
          <p:nvPr/>
        </p:nvSpPr>
        <p:spPr>
          <a:xfrm>
            <a:off x="2877424" y="2776756"/>
            <a:ext cx="293614" cy="285226"/>
          </a:xfrm>
          <a:prstGeom prst="noSmoking">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solidFill>
                <a:schemeClr val="tx1"/>
              </a:solidFill>
            </a:endParaRPr>
          </a:p>
        </p:txBody>
      </p:sp>
      <p:sp>
        <p:nvSpPr>
          <p:cNvPr id="11" name="&quot;Not Allowed&quot; Symbol 10">
            <a:extLst>
              <a:ext uri="{FF2B5EF4-FFF2-40B4-BE49-F238E27FC236}">
                <a16:creationId xmlns:a16="http://schemas.microsoft.com/office/drawing/2014/main" id="{2F9E6513-6EC1-47CD-B53B-D49DD9CDED31}"/>
              </a:ext>
            </a:extLst>
          </p:cNvPr>
          <p:cNvSpPr/>
          <p:nvPr/>
        </p:nvSpPr>
        <p:spPr>
          <a:xfrm>
            <a:off x="7278848" y="3382336"/>
            <a:ext cx="194345" cy="189278"/>
          </a:xfrm>
          <a:prstGeom prst="noSmoking">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solidFill>
                <a:schemeClr val="tx1"/>
              </a:solidFill>
            </a:endParaRPr>
          </a:p>
        </p:txBody>
      </p:sp>
      <p:sp>
        <p:nvSpPr>
          <p:cNvPr id="12" name="&quot;Not Allowed&quot; Symbol 11">
            <a:extLst>
              <a:ext uri="{FF2B5EF4-FFF2-40B4-BE49-F238E27FC236}">
                <a16:creationId xmlns:a16="http://schemas.microsoft.com/office/drawing/2014/main" id="{448843DE-B311-41E6-8FFC-6AE0094F5437}"/>
              </a:ext>
            </a:extLst>
          </p:cNvPr>
          <p:cNvSpPr/>
          <p:nvPr/>
        </p:nvSpPr>
        <p:spPr>
          <a:xfrm>
            <a:off x="7699695" y="3382336"/>
            <a:ext cx="194345" cy="189277"/>
          </a:xfrm>
          <a:prstGeom prst="noSmoking">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5066865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4E1A5-7315-4B64-AF25-8E5D7586427B}"/>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2C2326A3-4CF2-48A5-BC46-0FCB86BE1970}"/>
              </a:ext>
            </a:extLst>
          </p:cNvPr>
          <p:cNvPicPr>
            <a:picLocks noGrp="1" noChangeAspect="1"/>
          </p:cNvPicPr>
          <p:nvPr>
            <p:ph idx="1"/>
          </p:nvPr>
        </p:nvPicPr>
        <p:blipFill>
          <a:blip r:embed="rId2"/>
          <a:stretch>
            <a:fillRect/>
          </a:stretch>
        </p:blipFill>
        <p:spPr>
          <a:xfrm>
            <a:off x="897432" y="618518"/>
            <a:ext cx="10393960" cy="5195583"/>
          </a:xfrm>
          <a:prstGeom prst="rect">
            <a:avLst/>
          </a:prstGeom>
        </p:spPr>
      </p:pic>
      <p:sp>
        <p:nvSpPr>
          <p:cNvPr id="3" name="TextBox 2">
            <a:extLst>
              <a:ext uri="{FF2B5EF4-FFF2-40B4-BE49-F238E27FC236}">
                <a16:creationId xmlns:a16="http://schemas.microsoft.com/office/drawing/2014/main" id="{2805FAA2-323F-4D14-A971-B84D61D7166A}"/>
              </a:ext>
            </a:extLst>
          </p:cNvPr>
          <p:cNvSpPr txBox="1"/>
          <p:nvPr/>
        </p:nvSpPr>
        <p:spPr>
          <a:xfrm>
            <a:off x="2625755" y="5916316"/>
            <a:ext cx="7130642" cy="646331"/>
          </a:xfrm>
          <a:prstGeom prst="rect">
            <a:avLst/>
          </a:prstGeom>
          <a:noFill/>
        </p:spPr>
        <p:txBody>
          <a:bodyPr wrap="square" rtlCol="0">
            <a:spAutoFit/>
          </a:bodyPr>
          <a:lstStyle/>
          <a:p>
            <a:r>
              <a:rPr lang="en-US" dirty="0"/>
              <a:t>A proper message will be displayed if the user try to access forbidden pages or actions</a:t>
            </a:r>
          </a:p>
        </p:txBody>
      </p:sp>
    </p:spTree>
    <p:extLst>
      <p:ext uri="{BB962C8B-B14F-4D97-AF65-F5344CB8AC3E}">
        <p14:creationId xmlns:p14="http://schemas.microsoft.com/office/powerpoint/2010/main" val="30723815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C2DFD-95C5-454D-8501-76400377CBAF}"/>
              </a:ext>
            </a:extLst>
          </p:cNvPr>
          <p:cNvSpPr>
            <a:spLocks noGrp="1"/>
          </p:cNvSpPr>
          <p:nvPr>
            <p:ph type="title"/>
          </p:nvPr>
        </p:nvSpPr>
        <p:spPr>
          <a:xfrm>
            <a:off x="4119504" y="327514"/>
            <a:ext cx="4597206" cy="1478570"/>
          </a:xfrm>
        </p:spPr>
        <p:txBody>
          <a:bodyPr/>
          <a:lstStyle/>
          <a:p>
            <a:r>
              <a:rPr lang="en-US" dirty="0"/>
              <a:t>Administrator</a:t>
            </a:r>
          </a:p>
        </p:txBody>
      </p:sp>
      <p:sp>
        <p:nvSpPr>
          <p:cNvPr id="3" name="Content Placeholder 2">
            <a:extLst>
              <a:ext uri="{FF2B5EF4-FFF2-40B4-BE49-F238E27FC236}">
                <a16:creationId xmlns:a16="http://schemas.microsoft.com/office/drawing/2014/main" id="{68BA648D-42CD-4F3E-8EBA-F5512FFFA191}"/>
              </a:ext>
            </a:extLst>
          </p:cNvPr>
          <p:cNvSpPr>
            <a:spLocks noGrp="1"/>
          </p:cNvSpPr>
          <p:nvPr>
            <p:ph idx="1"/>
          </p:nvPr>
        </p:nvSpPr>
        <p:spPr>
          <a:xfrm>
            <a:off x="1143000" y="2123652"/>
            <a:ext cx="9905999" cy="3541714"/>
          </a:xfrm>
        </p:spPr>
        <p:txBody>
          <a:bodyPr/>
          <a:lstStyle/>
          <a:p>
            <a:r>
              <a:rPr lang="en-US" dirty="0"/>
              <a:t>The administrator mainly has access to the CRUD operations in the Search Trip, Bus, History Trip and Announcements pages. </a:t>
            </a:r>
          </a:p>
          <a:p>
            <a:r>
              <a:rPr lang="en-US" dirty="0"/>
              <a:t>Also, the administrator cannot access history trip, via the web browser, since he has no past trips, it can only be accessed by a user which is present in the database.</a:t>
            </a:r>
          </a:p>
          <a:p>
            <a:r>
              <a:rPr lang="en-US" dirty="0"/>
              <a:t>The admin can also do basic operations like the user and guest such as searching for trips and viewing announcements on the homepage.</a:t>
            </a:r>
          </a:p>
          <a:p>
            <a:pPr marL="0" indent="0">
              <a:buNone/>
            </a:pPr>
            <a:endParaRPr lang="en-US" dirty="0"/>
          </a:p>
        </p:txBody>
      </p:sp>
    </p:spTree>
    <p:extLst>
      <p:ext uri="{BB962C8B-B14F-4D97-AF65-F5344CB8AC3E}">
        <p14:creationId xmlns:p14="http://schemas.microsoft.com/office/powerpoint/2010/main" val="11616215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695A7-A453-4B06-AF74-E56885C3E293}"/>
              </a:ext>
            </a:extLst>
          </p:cNvPr>
          <p:cNvSpPr>
            <a:spLocks noGrp="1"/>
          </p:cNvSpPr>
          <p:nvPr>
            <p:ph type="title"/>
          </p:nvPr>
        </p:nvSpPr>
        <p:spPr>
          <a:xfrm>
            <a:off x="1195046" y="-55259"/>
            <a:ext cx="9905998" cy="1478570"/>
          </a:xfrm>
        </p:spPr>
        <p:txBody>
          <a:bodyPr/>
          <a:lstStyle/>
          <a:p>
            <a:r>
              <a:rPr lang="en-US" dirty="0"/>
              <a:t>Admin – HOME PAGE  </a:t>
            </a:r>
          </a:p>
        </p:txBody>
      </p:sp>
      <p:sp>
        <p:nvSpPr>
          <p:cNvPr id="9" name="TextBox 8">
            <a:extLst>
              <a:ext uri="{FF2B5EF4-FFF2-40B4-BE49-F238E27FC236}">
                <a16:creationId xmlns:a16="http://schemas.microsoft.com/office/drawing/2014/main" id="{D2322C9D-91D3-44B1-A344-BE8F8681509F}"/>
              </a:ext>
            </a:extLst>
          </p:cNvPr>
          <p:cNvSpPr txBox="1"/>
          <p:nvPr/>
        </p:nvSpPr>
        <p:spPr>
          <a:xfrm>
            <a:off x="2480149" y="5757700"/>
            <a:ext cx="8012571" cy="646331"/>
          </a:xfrm>
          <a:prstGeom prst="rect">
            <a:avLst/>
          </a:prstGeom>
          <a:noFill/>
        </p:spPr>
        <p:txBody>
          <a:bodyPr wrap="square" rtlCol="0">
            <a:spAutoFit/>
          </a:bodyPr>
          <a:lstStyle/>
          <a:p>
            <a:r>
              <a:rPr lang="en-US" dirty="0"/>
              <a:t>The admin can add new announcements via the “Add announcement” button. </a:t>
            </a:r>
          </a:p>
          <a:p>
            <a:r>
              <a:rPr lang="en-US" dirty="0"/>
              <a:t>He can also view the content of the announcement by clicking the view button.</a:t>
            </a:r>
          </a:p>
        </p:txBody>
      </p:sp>
      <p:pic>
        <p:nvPicPr>
          <p:cNvPr id="6" name="Picture 5">
            <a:extLst>
              <a:ext uri="{FF2B5EF4-FFF2-40B4-BE49-F238E27FC236}">
                <a16:creationId xmlns:a16="http://schemas.microsoft.com/office/drawing/2014/main" id="{C85153F9-AE33-4F9D-AB91-6441161A5E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4999" y="1204508"/>
            <a:ext cx="10342693" cy="4495335"/>
          </a:xfrm>
          <a:prstGeom prst="rect">
            <a:avLst/>
          </a:prstGeom>
        </p:spPr>
      </p:pic>
      <p:sp>
        <p:nvSpPr>
          <p:cNvPr id="11" name="Arrow: Down 10">
            <a:extLst>
              <a:ext uri="{FF2B5EF4-FFF2-40B4-BE49-F238E27FC236}">
                <a16:creationId xmlns:a16="http://schemas.microsoft.com/office/drawing/2014/main" id="{2ACAF68C-AFF2-4CAC-9311-478043B9837B}"/>
              </a:ext>
            </a:extLst>
          </p:cNvPr>
          <p:cNvSpPr/>
          <p:nvPr/>
        </p:nvSpPr>
        <p:spPr>
          <a:xfrm>
            <a:off x="3347207" y="3204594"/>
            <a:ext cx="285226" cy="36911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161694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CFD7BAB2-2274-417A-82F5-6D5C48F4E266}"/>
              </a:ext>
            </a:extLst>
          </p:cNvPr>
          <p:cNvPicPr>
            <a:picLocks noGrp="1" noChangeAspect="1"/>
          </p:cNvPicPr>
          <p:nvPr>
            <p:ph idx="1"/>
          </p:nvPr>
        </p:nvPicPr>
        <p:blipFill>
          <a:blip r:embed="rId2"/>
          <a:stretch>
            <a:fillRect/>
          </a:stretch>
        </p:blipFill>
        <p:spPr>
          <a:xfrm>
            <a:off x="218697" y="505235"/>
            <a:ext cx="11597539" cy="3722816"/>
          </a:xfrm>
          <a:prstGeom prst="rect">
            <a:avLst/>
          </a:prstGeom>
        </p:spPr>
      </p:pic>
      <p:sp>
        <p:nvSpPr>
          <p:cNvPr id="6" name="TextBox 5">
            <a:extLst>
              <a:ext uri="{FF2B5EF4-FFF2-40B4-BE49-F238E27FC236}">
                <a16:creationId xmlns:a16="http://schemas.microsoft.com/office/drawing/2014/main" id="{D21194FA-865F-4775-80DA-DD5FADB4BF93}"/>
              </a:ext>
            </a:extLst>
          </p:cNvPr>
          <p:cNvSpPr txBox="1"/>
          <p:nvPr/>
        </p:nvSpPr>
        <p:spPr>
          <a:xfrm>
            <a:off x="1581366" y="4786775"/>
            <a:ext cx="9357064" cy="1477328"/>
          </a:xfrm>
          <a:prstGeom prst="rect">
            <a:avLst/>
          </a:prstGeom>
          <a:noFill/>
        </p:spPr>
        <p:txBody>
          <a:bodyPr wrap="square" rtlCol="0">
            <a:spAutoFit/>
          </a:bodyPr>
          <a:lstStyle/>
          <a:p>
            <a:r>
              <a:rPr lang="en-US" dirty="0"/>
              <a:t>- The admin will be redirected to a simple form to input the data about the announcement. </a:t>
            </a:r>
          </a:p>
          <a:p>
            <a:r>
              <a:rPr lang="en-US" dirty="0"/>
              <a:t>- Once created, the correct value for posted time will be added to the announcements table,       specifying the current date and time.  </a:t>
            </a:r>
          </a:p>
          <a:p>
            <a:r>
              <a:rPr lang="en-US" dirty="0"/>
              <a:t>- Also the admin will be automatically redirected to the home page, where the announcements will be in order from the most recent to the oldest.</a:t>
            </a:r>
          </a:p>
        </p:txBody>
      </p:sp>
    </p:spTree>
    <p:extLst>
      <p:ext uri="{BB962C8B-B14F-4D97-AF65-F5344CB8AC3E}">
        <p14:creationId xmlns:p14="http://schemas.microsoft.com/office/powerpoint/2010/main" val="28451698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BDA82872-CFE7-4A89-942E-6B49B7465E45}"/>
              </a:ext>
            </a:extLst>
          </p:cNvPr>
          <p:cNvPicPr>
            <a:picLocks noGrp="1" noChangeAspect="1"/>
          </p:cNvPicPr>
          <p:nvPr>
            <p:ph idx="1"/>
          </p:nvPr>
        </p:nvPicPr>
        <p:blipFill>
          <a:blip r:embed="rId2"/>
          <a:stretch>
            <a:fillRect/>
          </a:stretch>
        </p:blipFill>
        <p:spPr>
          <a:xfrm>
            <a:off x="318730" y="262835"/>
            <a:ext cx="11554540" cy="4183330"/>
          </a:xfrm>
          <a:prstGeom prst="rect">
            <a:avLst/>
          </a:prstGeom>
        </p:spPr>
      </p:pic>
      <p:sp>
        <p:nvSpPr>
          <p:cNvPr id="5" name="Arrow: Down 4">
            <a:extLst>
              <a:ext uri="{FF2B5EF4-FFF2-40B4-BE49-F238E27FC236}">
                <a16:creationId xmlns:a16="http://schemas.microsoft.com/office/drawing/2014/main" id="{9CB5CFEB-4751-46F9-A6B3-B1B44ECCA321}"/>
              </a:ext>
            </a:extLst>
          </p:cNvPr>
          <p:cNvSpPr/>
          <p:nvPr/>
        </p:nvSpPr>
        <p:spPr>
          <a:xfrm rot="5400000">
            <a:off x="9923882" y="3203361"/>
            <a:ext cx="400978" cy="8522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39E18B16-52E9-4188-9BEA-E00B09A2B542}"/>
              </a:ext>
            </a:extLst>
          </p:cNvPr>
          <p:cNvSpPr txBox="1"/>
          <p:nvPr/>
        </p:nvSpPr>
        <p:spPr>
          <a:xfrm>
            <a:off x="1824017" y="5314425"/>
            <a:ext cx="9552372" cy="369332"/>
          </a:xfrm>
          <a:prstGeom prst="rect">
            <a:avLst/>
          </a:prstGeom>
          <a:noFill/>
        </p:spPr>
        <p:txBody>
          <a:bodyPr wrap="square" rtlCol="0">
            <a:spAutoFit/>
          </a:bodyPr>
          <a:lstStyle/>
          <a:p>
            <a:r>
              <a:rPr lang="en-US" dirty="0"/>
              <a:t>The newly added announcement, shown at the top of the table, also the with the time it was added.</a:t>
            </a:r>
          </a:p>
        </p:txBody>
      </p:sp>
    </p:spTree>
    <p:extLst>
      <p:ext uri="{BB962C8B-B14F-4D97-AF65-F5344CB8AC3E}">
        <p14:creationId xmlns:p14="http://schemas.microsoft.com/office/powerpoint/2010/main" val="35188104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8B619461-3E8F-45D7-A1C4-73BBB6118C8A}"/>
              </a:ext>
            </a:extLst>
          </p:cNvPr>
          <p:cNvPicPr>
            <a:picLocks noGrp="1" noChangeAspect="1"/>
          </p:cNvPicPr>
          <p:nvPr>
            <p:ph idx="1"/>
          </p:nvPr>
        </p:nvPicPr>
        <p:blipFill>
          <a:blip r:embed="rId2"/>
          <a:stretch>
            <a:fillRect/>
          </a:stretch>
        </p:blipFill>
        <p:spPr>
          <a:xfrm>
            <a:off x="277347" y="294528"/>
            <a:ext cx="11350736" cy="4327806"/>
          </a:xfrm>
          <a:prstGeom prst="rect">
            <a:avLst/>
          </a:prstGeom>
        </p:spPr>
      </p:pic>
      <p:sp>
        <p:nvSpPr>
          <p:cNvPr id="5" name="TextBox 4">
            <a:extLst>
              <a:ext uri="{FF2B5EF4-FFF2-40B4-BE49-F238E27FC236}">
                <a16:creationId xmlns:a16="http://schemas.microsoft.com/office/drawing/2014/main" id="{BA4FF4A3-6008-44BE-82BA-3DB707E01C55}"/>
              </a:ext>
            </a:extLst>
          </p:cNvPr>
          <p:cNvSpPr txBox="1"/>
          <p:nvPr/>
        </p:nvSpPr>
        <p:spPr>
          <a:xfrm>
            <a:off x="1722085" y="5334953"/>
            <a:ext cx="9905998" cy="369332"/>
          </a:xfrm>
          <a:prstGeom prst="rect">
            <a:avLst/>
          </a:prstGeom>
          <a:noFill/>
        </p:spPr>
        <p:txBody>
          <a:bodyPr wrap="square" rtlCol="0">
            <a:spAutoFit/>
          </a:bodyPr>
          <a:lstStyle/>
          <a:p>
            <a:r>
              <a:rPr lang="en-US" dirty="0"/>
              <a:t>The buttons corresponding to the CRUD operations can be seen above : Add, Delete and Update.  </a:t>
            </a:r>
          </a:p>
        </p:txBody>
      </p:sp>
      <p:sp>
        <p:nvSpPr>
          <p:cNvPr id="6" name="Arrow: Down 5">
            <a:extLst>
              <a:ext uri="{FF2B5EF4-FFF2-40B4-BE49-F238E27FC236}">
                <a16:creationId xmlns:a16="http://schemas.microsoft.com/office/drawing/2014/main" id="{24475F2C-FEED-4210-BD45-C75646C3F21C}"/>
              </a:ext>
            </a:extLst>
          </p:cNvPr>
          <p:cNvSpPr/>
          <p:nvPr/>
        </p:nvSpPr>
        <p:spPr>
          <a:xfrm>
            <a:off x="2756803" y="2007959"/>
            <a:ext cx="204186" cy="4504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Down 6">
            <a:extLst>
              <a:ext uri="{FF2B5EF4-FFF2-40B4-BE49-F238E27FC236}">
                <a16:creationId xmlns:a16="http://schemas.microsoft.com/office/drawing/2014/main" id="{9430247A-52E3-4758-9BA0-C43968818B47}"/>
              </a:ext>
            </a:extLst>
          </p:cNvPr>
          <p:cNvSpPr/>
          <p:nvPr/>
        </p:nvSpPr>
        <p:spPr>
          <a:xfrm>
            <a:off x="7321025" y="2504764"/>
            <a:ext cx="204186" cy="4504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Down 7">
            <a:extLst>
              <a:ext uri="{FF2B5EF4-FFF2-40B4-BE49-F238E27FC236}">
                <a16:creationId xmlns:a16="http://schemas.microsoft.com/office/drawing/2014/main" id="{12ACF9B1-979F-4FDF-96B1-84B6F8AF7B10}"/>
              </a:ext>
            </a:extLst>
          </p:cNvPr>
          <p:cNvSpPr/>
          <p:nvPr/>
        </p:nvSpPr>
        <p:spPr>
          <a:xfrm>
            <a:off x="7675751" y="2504764"/>
            <a:ext cx="204186" cy="4504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419537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EBC58-C58A-438C-93E7-58BF91D508F9}"/>
              </a:ext>
            </a:extLst>
          </p:cNvPr>
          <p:cNvSpPr>
            <a:spLocks noGrp="1"/>
          </p:cNvSpPr>
          <p:nvPr>
            <p:ph type="title"/>
          </p:nvPr>
        </p:nvSpPr>
        <p:spPr>
          <a:xfrm>
            <a:off x="1007189" y="230907"/>
            <a:ext cx="9905998" cy="1478570"/>
          </a:xfrm>
        </p:spPr>
        <p:txBody>
          <a:bodyPr/>
          <a:lstStyle/>
          <a:p>
            <a:r>
              <a:rPr lang="en-US" dirty="0"/>
              <a:t>Admin – add trip </a:t>
            </a:r>
          </a:p>
        </p:txBody>
      </p:sp>
      <p:pic>
        <p:nvPicPr>
          <p:cNvPr id="4" name="Content Placeholder 3">
            <a:extLst>
              <a:ext uri="{FF2B5EF4-FFF2-40B4-BE49-F238E27FC236}">
                <a16:creationId xmlns:a16="http://schemas.microsoft.com/office/drawing/2014/main" id="{54889889-096D-46BC-9422-E3C33D8C835C}"/>
              </a:ext>
            </a:extLst>
          </p:cNvPr>
          <p:cNvPicPr>
            <a:picLocks noGrp="1" noChangeAspect="1"/>
          </p:cNvPicPr>
          <p:nvPr>
            <p:ph idx="1"/>
          </p:nvPr>
        </p:nvPicPr>
        <p:blipFill>
          <a:blip r:embed="rId2"/>
          <a:stretch>
            <a:fillRect/>
          </a:stretch>
        </p:blipFill>
        <p:spPr>
          <a:xfrm>
            <a:off x="649263" y="1507325"/>
            <a:ext cx="10893474" cy="3191017"/>
          </a:xfrm>
          <a:prstGeom prst="rect">
            <a:avLst/>
          </a:prstGeom>
        </p:spPr>
      </p:pic>
      <p:sp>
        <p:nvSpPr>
          <p:cNvPr id="6" name="TextBox 5">
            <a:extLst>
              <a:ext uri="{FF2B5EF4-FFF2-40B4-BE49-F238E27FC236}">
                <a16:creationId xmlns:a16="http://schemas.microsoft.com/office/drawing/2014/main" id="{7DD2D451-77CF-408C-B0CE-AFC5EFEB79A4}"/>
              </a:ext>
            </a:extLst>
          </p:cNvPr>
          <p:cNvSpPr txBox="1"/>
          <p:nvPr/>
        </p:nvSpPr>
        <p:spPr>
          <a:xfrm>
            <a:off x="1544082" y="5060272"/>
            <a:ext cx="9472474" cy="1200329"/>
          </a:xfrm>
          <a:prstGeom prst="rect">
            <a:avLst/>
          </a:prstGeom>
          <a:noFill/>
        </p:spPr>
        <p:txBody>
          <a:bodyPr wrap="square" rtlCol="0">
            <a:spAutoFit/>
          </a:bodyPr>
          <a:lstStyle/>
          <a:p>
            <a:r>
              <a:rPr lang="en-US" dirty="0"/>
              <a:t>- The admin will be prompted for the fields Arrival, Destination, Arrival Time and Destination Time for the buses. </a:t>
            </a:r>
          </a:p>
          <a:p>
            <a:r>
              <a:rPr lang="en-US" dirty="0"/>
              <a:t>- After pushing the add button the new trip will be added to the database and the admin will be redirected to the search trips page where the new trip will be shown. </a:t>
            </a:r>
          </a:p>
        </p:txBody>
      </p:sp>
    </p:spTree>
    <p:extLst>
      <p:ext uri="{BB962C8B-B14F-4D97-AF65-F5344CB8AC3E}">
        <p14:creationId xmlns:p14="http://schemas.microsoft.com/office/powerpoint/2010/main" val="25012464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4D984-FE61-465E-9044-D00214D0E6D9}"/>
              </a:ext>
            </a:extLst>
          </p:cNvPr>
          <p:cNvSpPr>
            <a:spLocks noGrp="1"/>
          </p:cNvSpPr>
          <p:nvPr>
            <p:ph type="title"/>
          </p:nvPr>
        </p:nvSpPr>
        <p:spPr>
          <a:xfrm>
            <a:off x="1049134" y="55643"/>
            <a:ext cx="9905998" cy="1478570"/>
          </a:xfrm>
        </p:spPr>
        <p:txBody>
          <a:bodyPr/>
          <a:lstStyle/>
          <a:p>
            <a:r>
              <a:rPr lang="en-US" dirty="0"/>
              <a:t>delete trip</a:t>
            </a:r>
          </a:p>
        </p:txBody>
      </p:sp>
      <p:pic>
        <p:nvPicPr>
          <p:cNvPr id="4" name="Content Placeholder 3">
            <a:extLst>
              <a:ext uri="{FF2B5EF4-FFF2-40B4-BE49-F238E27FC236}">
                <a16:creationId xmlns:a16="http://schemas.microsoft.com/office/drawing/2014/main" id="{B290DB43-0158-4A23-A0F4-5D206950F96C}"/>
              </a:ext>
            </a:extLst>
          </p:cNvPr>
          <p:cNvPicPr>
            <a:picLocks noGrp="1" noChangeAspect="1"/>
          </p:cNvPicPr>
          <p:nvPr>
            <p:ph idx="1"/>
          </p:nvPr>
        </p:nvPicPr>
        <p:blipFill>
          <a:blip r:embed="rId2"/>
          <a:stretch>
            <a:fillRect/>
          </a:stretch>
        </p:blipFill>
        <p:spPr>
          <a:xfrm>
            <a:off x="931688" y="1427771"/>
            <a:ext cx="9906000" cy="1208897"/>
          </a:xfrm>
          <a:prstGeom prst="rect">
            <a:avLst/>
          </a:prstGeom>
        </p:spPr>
      </p:pic>
      <p:sp>
        <p:nvSpPr>
          <p:cNvPr id="5" name="Arrow: Down 4">
            <a:extLst>
              <a:ext uri="{FF2B5EF4-FFF2-40B4-BE49-F238E27FC236}">
                <a16:creationId xmlns:a16="http://schemas.microsoft.com/office/drawing/2014/main" id="{E070CDB9-B430-4417-950A-2E1CDF9870BD}"/>
              </a:ext>
            </a:extLst>
          </p:cNvPr>
          <p:cNvSpPr/>
          <p:nvPr/>
        </p:nvSpPr>
        <p:spPr>
          <a:xfrm>
            <a:off x="8078598" y="1867304"/>
            <a:ext cx="186431" cy="37286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5BF58878-39E1-42A8-B6BB-17640E758B1A}"/>
              </a:ext>
            </a:extLst>
          </p:cNvPr>
          <p:cNvPicPr>
            <a:picLocks noChangeAspect="1"/>
          </p:cNvPicPr>
          <p:nvPr/>
        </p:nvPicPr>
        <p:blipFill>
          <a:blip r:embed="rId3"/>
          <a:stretch>
            <a:fillRect/>
          </a:stretch>
        </p:blipFill>
        <p:spPr>
          <a:xfrm>
            <a:off x="931690" y="4468716"/>
            <a:ext cx="9905998" cy="1725083"/>
          </a:xfrm>
          <a:prstGeom prst="rect">
            <a:avLst/>
          </a:prstGeom>
        </p:spPr>
      </p:pic>
      <p:sp>
        <p:nvSpPr>
          <p:cNvPr id="8" name="TextBox 7">
            <a:extLst>
              <a:ext uri="{FF2B5EF4-FFF2-40B4-BE49-F238E27FC236}">
                <a16:creationId xmlns:a16="http://schemas.microsoft.com/office/drawing/2014/main" id="{172BCC9B-1FFD-432F-919E-62FEB565ADAB}"/>
              </a:ext>
            </a:extLst>
          </p:cNvPr>
          <p:cNvSpPr txBox="1"/>
          <p:nvPr/>
        </p:nvSpPr>
        <p:spPr>
          <a:xfrm>
            <a:off x="1049134" y="3366261"/>
            <a:ext cx="9905998" cy="646331"/>
          </a:xfrm>
          <a:prstGeom prst="rect">
            <a:avLst/>
          </a:prstGeom>
          <a:noFill/>
        </p:spPr>
        <p:txBody>
          <a:bodyPr wrap="square" rtlCol="0">
            <a:spAutoFit/>
          </a:bodyPr>
          <a:lstStyle/>
          <a:p>
            <a:r>
              <a:rPr lang="en-US" dirty="0"/>
              <a:t>When the admin clicks on the delete button he will be redirected to a page which asks if the admin wants to delete it. After the admin will be redirected to the search trips page.</a:t>
            </a:r>
          </a:p>
        </p:txBody>
      </p:sp>
    </p:spTree>
    <p:extLst>
      <p:ext uri="{BB962C8B-B14F-4D97-AF65-F5344CB8AC3E}">
        <p14:creationId xmlns:p14="http://schemas.microsoft.com/office/powerpoint/2010/main" val="40667487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08057-4133-43BB-A870-BE21C10F9AAD}"/>
              </a:ext>
            </a:extLst>
          </p:cNvPr>
          <p:cNvSpPr>
            <a:spLocks noGrp="1"/>
          </p:cNvSpPr>
          <p:nvPr>
            <p:ph type="title"/>
          </p:nvPr>
        </p:nvSpPr>
        <p:spPr>
          <a:xfrm>
            <a:off x="1141413" y="168238"/>
            <a:ext cx="9905998" cy="1478570"/>
          </a:xfrm>
        </p:spPr>
        <p:txBody>
          <a:bodyPr/>
          <a:lstStyle/>
          <a:p>
            <a:r>
              <a:rPr lang="en-US" dirty="0"/>
              <a:t>Bus info</a:t>
            </a:r>
          </a:p>
        </p:txBody>
      </p:sp>
      <p:pic>
        <p:nvPicPr>
          <p:cNvPr id="4" name="Content Placeholder 3">
            <a:extLst>
              <a:ext uri="{FF2B5EF4-FFF2-40B4-BE49-F238E27FC236}">
                <a16:creationId xmlns:a16="http://schemas.microsoft.com/office/drawing/2014/main" id="{EC290A2F-6678-45EC-BFEC-6000F2BFD2AA}"/>
              </a:ext>
            </a:extLst>
          </p:cNvPr>
          <p:cNvPicPr>
            <a:picLocks noGrp="1" noChangeAspect="1"/>
          </p:cNvPicPr>
          <p:nvPr>
            <p:ph idx="1"/>
          </p:nvPr>
        </p:nvPicPr>
        <p:blipFill>
          <a:blip r:embed="rId2"/>
          <a:stretch>
            <a:fillRect/>
          </a:stretch>
        </p:blipFill>
        <p:spPr>
          <a:xfrm>
            <a:off x="1141411" y="1826792"/>
            <a:ext cx="9906000" cy="1208897"/>
          </a:xfrm>
          <a:prstGeom prst="rect">
            <a:avLst/>
          </a:prstGeom>
        </p:spPr>
      </p:pic>
      <p:pic>
        <p:nvPicPr>
          <p:cNvPr id="6" name="Picture 5">
            <a:extLst>
              <a:ext uri="{FF2B5EF4-FFF2-40B4-BE49-F238E27FC236}">
                <a16:creationId xmlns:a16="http://schemas.microsoft.com/office/drawing/2014/main" id="{0F5A2291-C845-4C18-A6F9-320BAD988509}"/>
              </a:ext>
            </a:extLst>
          </p:cNvPr>
          <p:cNvPicPr>
            <a:picLocks noChangeAspect="1"/>
          </p:cNvPicPr>
          <p:nvPr/>
        </p:nvPicPr>
        <p:blipFill>
          <a:blip r:embed="rId3"/>
          <a:stretch>
            <a:fillRect/>
          </a:stretch>
        </p:blipFill>
        <p:spPr>
          <a:xfrm>
            <a:off x="1141411" y="3162538"/>
            <a:ext cx="9906000" cy="2048654"/>
          </a:xfrm>
          <a:prstGeom prst="rect">
            <a:avLst/>
          </a:prstGeom>
        </p:spPr>
      </p:pic>
      <p:sp>
        <p:nvSpPr>
          <p:cNvPr id="7" name="Arrow: Down 6">
            <a:extLst>
              <a:ext uri="{FF2B5EF4-FFF2-40B4-BE49-F238E27FC236}">
                <a16:creationId xmlns:a16="http://schemas.microsoft.com/office/drawing/2014/main" id="{38D9562B-F7F1-4533-A1F2-38EBCD737DA6}"/>
              </a:ext>
            </a:extLst>
          </p:cNvPr>
          <p:cNvSpPr/>
          <p:nvPr/>
        </p:nvSpPr>
        <p:spPr>
          <a:xfrm>
            <a:off x="9286043" y="2097087"/>
            <a:ext cx="204187" cy="3975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Down 7">
            <a:extLst>
              <a:ext uri="{FF2B5EF4-FFF2-40B4-BE49-F238E27FC236}">
                <a16:creationId xmlns:a16="http://schemas.microsoft.com/office/drawing/2014/main" id="{AE86B396-C1A4-41B3-8261-1A7E758D98A6}"/>
              </a:ext>
            </a:extLst>
          </p:cNvPr>
          <p:cNvSpPr/>
          <p:nvPr/>
        </p:nvSpPr>
        <p:spPr>
          <a:xfrm rot="16200000">
            <a:off x="1899821" y="3644282"/>
            <a:ext cx="204186" cy="66582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79EB9335-D5C0-4A50-9892-9685AED8BB23}"/>
              </a:ext>
            </a:extLst>
          </p:cNvPr>
          <p:cNvSpPr txBox="1"/>
          <p:nvPr/>
        </p:nvSpPr>
        <p:spPr>
          <a:xfrm>
            <a:off x="1451804" y="5609904"/>
            <a:ext cx="9840048" cy="646331"/>
          </a:xfrm>
          <a:prstGeom prst="rect">
            <a:avLst/>
          </a:prstGeom>
          <a:noFill/>
        </p:spPr>
        <p:txBody>
          <a:bodyPr wrap="square" rtlCol="0">
            <a:spAutoFit/>
          </a:bodyPr>
          <a:lstStyle/>
          <a:p>
            <a:r>
              <a:rPr lang="en-US" dirty="0"/>
              <a:t>The admin will be redirected to the bus controller, where he can add a bus for the specific trip, delete it or update the information about it.</a:t>
            </a:r>
          </a:p>
        </p:txBody>
      </p:sp>
      <p:sp>
        <p:nvSpPr>
          <p:cNvPr id="10" name="Arrow: Down 9">
            <a:extLst>
              <a:ext uri="{FF2B5EF4-FFF2-40B4-BE49-F238E27FC236}">
                <a16:creationId xmlns:a16="http://schemas.microsoft.com/office/drawing/2014/main" id="{F082F4DC-04AB-4E20-88CE-818CD079019E}"/>
              </a:ext>
            </a:extLst>
          </p:cNvPr>
          <p:cNvSpPr/>
          <p:nvPr/>
        </p:nvSpPr>
        <p:spPr>
          <a:xfrm>
            <a:off x="8657207" y="3884416"/>
            <a:ext cx="204186" cy="66582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Down 10">
            <a:extLst>
              <a:ext uri="{FF2B5EF4-FFF2-40B4-BE49-F238E27FC236}">
                <a16:creationId xmlns:a16="http://schemas.microsoft.com/office/drawing/2014/main" id="{9A6486D9-66EF-40F7-8523-550EC835E451}"/>
              </a:ext>
            </a:extLst>
          </p:cNvPr>
          <p:cNvSpPr/>
          <p:nvPr/>
        </p:nvSpPr>
        <p:spPr>
          <a:xfrm>
            <a:off x="9081857" y="3884416"/>
            <a:ext cx="204186" cy="66582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517857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261E6-5E77-4BB7-B584-4DA168CBDE04}"/>
              </a:ext>
            </a:extLst>
          </p:cNvPr>
          <p:cNvSpPr>
            <a:spLocks noGrp="1"/>
          </p:cNvSpPr>
          <p:nvPr>
            <p:ph type="title"/>
          </p:nvPr>
        </p:nvSpPr>
        <p:spPr/>
        <p:txBody>
          <a:bodyPr/>
          <a:lstStyle/>
          <a:p>
            <a:r>
              <a:rPr lang="en-US" dirty="0"/>
              <a:t>Project overview ii </a:t>
            </a:r>
          </a:p>
        </p:txBody>
      </p:sp>
      <p:sp>
        <p:nvSpPr>
          <p:cNvPr id="3" name="Content Placeholder 2">
            <a:extLst>
              <a:ext uri="{FF2B5EF4-FFF2-40B4-BE49-F238E27FC236}">
                <a16:creationId xmlns:a16="http://schemas.microsoft.com/office/drawing/2014/main" id="{C5D4D3B5-E279-4F1A-AB2D-80DE1EA2EE88}"/>
              </a:ext>
            </a:extLst>
          </p:cNvPr>
          <p:cNvSpPr>
            <a:spLocks noGrp="1"/>
          </p:cNvSpPr>
          <p:nvPr>
            <p:ph idx="1"/>
          </p:nvPr>
        </p:nvSpPr>
        <p:spPr/>
        <p:txBody>
          <a:bodyPr>
            <a:normAutofit/>
          </a:bodyPr>
          <a:lstStyle/>
          <a:p>
            <a:r>
              <a:rPr lang="en-US" dirty="0"/>
              <a:t>This web application serves as an incentive to drive more traffic to the public transportation market by convincing more and more people to book their tickets online, from the comfort of their homes. </a:t>
            </a:r>
          </a:p>
          <a:p>
            <a:r>
              <a:rPr lang="en-US" dirty="0"/>
              <a:t>Therefore, several layouts were built in order to achieve this. </a:t>
            </a:r>
          </a:p>
          <a:p>
            <a:endParaRPr lang="en-US" dirty="0"/>
          </a:p>
        </p:txBody>
      </p:sp>
    </p:spTree>
    <p:extLst>
      <p:ext uri="{BB962C8B-B14F-4D97-AF65-F5344CB8AC3E}">
        <p14:creationId xmlns:p14="http://schemas.microsoft.com/office/powerpoint/2010/main" val="254652698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EC676-538A-413B-ADF3-7DFA92F5D60D}"/>
              </a:ext>
            </a:extLst>
          </p:cNvPr>
          <p:cNvSpPr>
            <a:spLocks noGrp="1"/>
          </p:cNvSpPr>
          <p:nvPr>
            <p:ph type="title"/>
          </p:nvPr>
        </p:nvSpPr>
        <p:spPr>
          <a:xfrm>
            <a:off x="1057523" y="150041"/>
            <a:ext cx="9905998" cy="1478570"/>
          </a:xfrm>
        </p:spPr>
        <p:txBody>
          <a:bodyPr/>
          <a:lstStyle/>
          <a:p>
            <a:r>
              <a:rPr lang="en-US" dirty="0"/>
              <a:t>bus info – add bus</a:t>
            </a:r>
          </a:p>
        </p:txBody>
      </p:sp>
      <p:pic>
        <p:nvPicPr>
          <p:cNvPr id="4" name="Content Placeholder 3">
            <a:extLst>
              <a:ext uri="{FF2B5EF4-FFF2-40B4-BE49-F238E27FC236}">
                <a16:creationId xmlns:a16="http://schemas.microsoft.com/office/drawing/2014/main" id="{B7ED591C-E068-4C5F-A8BA-C1D06CDEF2A7}"/>
              </a:ext>
            </a:extLst>
          </p:cNvPr>
          <p:cNvPicPr>
            <a:picLocks noGrp="1" noChangeAspect="1"/>
          </p:cNvPicPr>
          <p:nvPr>
            <p:ph idx="1"/>
          </p:nvPr>
        </p:nvPicPr>
        <p:blipFill>
          <a:blip r:embed="rId2"/>
          <a:stretch>
            <a:fillRect/>
          </a:stretch>
        </p:blipFill>
        <p:spPr>
          <a:xfrm>
            <a:off x="2139518" y="1254704"/>
            <a:ext cx="8180142" cy="1809138"/>
          </a:xfrm>
          <a:prstGeom prst="rect">
            <a:avLst/>
          </a:prstGeom>
        </p:spPr>
      </p:pic>
      <p:pic>
        <p:nvPicPr>
          <p:cNvPr id="6" name="Picture 5">
            <a:extLst>
              <a:ext uri="{FF2B5EF4-FFF2-40B4-BE49-F238E27FC236}">
                <a16:creationId xmlns:a16="http://schemas.microsoft.com/office/drawing/2014/main" id="{8DDD4BCA-37BF-4E0C-A77E-01DAB3C3F648}"/>
              </a:ext>
            </a:extLst>
          </p:cNvPr>
          <p:cNvPicPr>
            <a:picLocks noChangeAspect="1"/>
          </p:cNvPicPr>
          <p:nvPr/>
        </p:nvPicPr>
        <p:blipFill>
          <a:blip r:embed="rId3"/>
          <a:stretch>
            <a:fillRect/>
          </a:stretch>
        </p:blipFill>
        <p:spPr>
          <a:xfrm>
            <a:off x="2139518" y="3294520"/>
            <a:ext cx="8180142" cy="1978015"/>
          </a:xfrm>
          <a:prstGeom prst="rect">
            <a:avLst/>
          </a:prstGeom>
        </p:spPr>
      </p:pic>
      <p:sp>
        <p:nvSpPr>
          <p:cNvPr id="7" name="TextBox 6">
            <a:extLst>
              <a:ext uri="{FF2B5EF4-FFF2-40B4-BE49-F238E27FC236}">
                <a16:creationId xmlns:a16="http://schemas.microsoft.com/office/drawing/2014/main" id="{F1945DE5-34B0-4760-AA3B-F4E1CD02EF26}"/>
              </a:ext>
            </a:extLst>
          </p:cNvPr>
          <p:cNvSpPr txBox="1"/>
          <p:nvPr/>
        </p:nvSpPr>
        <p:spPr>
          <a:xfrm>
            <a:off x="2964741" y="5662406"/>
            <a:ext cx="7998780" cy="646331"/>
          </a:xfrm>
          <a:prstGeom prst="rect">
            <a:avLst/>
          </a:prstGeom>
          <a:noFill/>
        </p:spPr>
        <p:txBody>
          <a:bodyPr wrap="square" rtlCol="0">
            <a:spAutoFit/>
          </a:bodyPr>
          <a:lstStyle/>
          <a:p>
            <a:r>
              <a:rPr lang="en-US" dirty="0"/>
              <a:t>After clicking the add bus, the admin will be prompted to insert the bus information. After clicking add he will be redirected to the search trips page. </a:t>
            </a:r>
          </a:p>
        </p:txBody>
      </p:sp>
      <p:sp>
        <p:nvSpPr>
          <p:cNvPr id="3" name="Arrow: Right 2">
            <a:extLst>
              <a:ext uri="{FF2B5EF4-FFF2-40B4-BE49-F238E27FC236}">
                <a16:creationId xmlns:a16="http://schemas.microsoft.com/office/drawing/2014/main" id="{EDF69F81-A4FC-4027-AF33-AD6A4982FF9E}"/>
              </a:ext>
            </a:extLst>
          </p:cNvPr>
          <p:cNvSpPr/>
          <p:nvPr/>
        </p:nvSpPr>
        <p:spPr>
          <a:xfrm>
            <a:off x="2659310" y="1859289"/>
            <a:ext cx="536896" cy="23489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6050297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7B942-35B6-4067-95A5-1AD474C70D28}"/>
              </a:ext>
            </a:extLst>
          </p:cNvPr>
          <p:cNvSpPr>
            <a:spLocks noGrp="1"/>
          </p:cNvSpPr>
          <p:nvPr>
            <p:ph type="title"/>
          </p:nvPr>
        </p:nvSpPr>
        <p:spPr>
          <a:xfrm>
            <a:off x="1141413" y="363065"/>
            <a:ext cx="9905998" cy="1478570"/>
          </a:xfrm>
        </p:spPr>
        <p:txBody>
          <a:bodyPr/>
          <a:lstStyle/>
          <a:p>
            <a:r>
              <a:rPr lang="en-US" dirty="0"/>
              <a:t>bus info - delete</a:t>
            </a:r>
          </a:p>
        </p:txBody>
      </p:sp>
      <p:pic>
        <p:nvPicPr>
          <p:cNvPr id="4" name="Content Placeholder 3">
            <a:extLst>
              <a:ext uri="{FF2B5EF4-FFF2-40B4-BE49-F238E27FC236}">
                <a16:creationId xmlns:a16="http://schemas.microsoft.com/office/drawing/2014/main" id="{1365A2FF-687B-4E4B-8EF5-B4E37CB890C6}"/>
              </a:ext>
            </a:extLst>
          </p:cNvPr>
          <p:cNvPicPr>
            <a:picLocks noGrp="1" noChangeAspect="1"/>
          </p:cNvPicPr>
          <p:nvPr>
            <p:ph idx="1"/>
          </p:nvPr>
        </p:nvPicPr>
        <p:blipFill>
          <a:blip r:embed="rId2"/>
          <a:stretch>
            <a:fillRect/>
          </a:stretch>
        </p:blipFill>
        <p:spPr>
          <a:xfrm>
            <a:off x="1162974" y="1685793"/>
            <a:ext cx="9906000" cy="2190832"/>
          </a:xfrm>
          <a:prstGeom prst="rect">
            <a:avLst/>
          </a:prstGeom>
        </p:spPr>
      </p:pic>
      <p:sp>
        <p:nvSpPr>
          <p:cNvPr id="5" name="Arrow: Down 4">
            <a:extLst>
              <a:ext uri="{FF2B5EF4-FFF2-40B4-BE49-F238E27FC236}">
                <a16:creationId xmlns:a16="http://schemas.microsoft.com/office/drawing/2014/main" id="{667DCD05-830A-4415-8EFA-7A248D5DDE69}"/>
              </a:ext>
            </a:extLst>
          </p:cNvPr>
          <p:cNvSpPr/>
          <p:nvPr/>
        </p:nvSpPr>
        <p:spPr>
          <a:xfrm>
            <a:off x="8686134" y="2649284"/>
            <a:ext cx="235924" cy="51507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662F2D03-A8A1-45E2-94D8-E9A90E2801A9}"/>
              </a:ext>
            </a:extLst>
          </p:cNvPr>
          <p:cNvPicPr>
            <a:picLocks noChangeAspect="1"/>
          </p:cNvPicPr>
          <p:nvPr/>
        </p:nvPicPr>
        <p:blipFill>
          <a:blip r:embed="rId3"/>
          <a:stretch>
            <a:fillRect/>
          </a:stretch>
        </p:blipFill>
        <p:spPr>
          <a:xfrm>
            <a:off x="1162974" y="4200362"/>
            <a:ext cx="5676637" cy="959432"/>
          </a:xfrm>
          <a:prstGeom prst="rect">
            <a:avLst/>
          </a:prstGeom>
        </p:spPr>
      </p:pic>
      <p:sp>
        <p:nvSpPr>
          <p:cNvPr id="7" name="TextBox 6">
            <a:extLst>
              <a:ext uri="{FF2B5EF4-FFF2-40B4-BE49-F238E27FC236}">
                <a16:creationId xmlns:a16="http://schemas.microsoft.com/office/drawing/2014/main" id="{675D9425-5724-420F-A914-D0C494F4F01C}"/>
              </a:ext>
            </a:extLst>
          </p:cNvPr>
          <p:cNvSpPr txBox="1"/>
          <p:nvPr/>
        </p:nvSpPr>
        <p:spPr>
          <a:xfrm>
            <a:off x="1808926" y="5611665"/>
            <a:ext cx="9884437" cy="646331"/>
          </a:xfrm>
          <a:prstGeom prst="rect">
            <a:avLst/>
          </a:prstGeom>
          <a:noFill/>
        </p:spPr>
        <p:txBody>
          <a:bodyPr wrap="square" rtlCol="0">
            <a:spAutoFit/>
          </a:bodyPr>
          <a:lstStyle/>
          <a:p>
            <a:r>
              <a:rPr lang="en-US" dirty="0"/>
              <a:t>After clicking delete the admin will be prompted to delete the bus for that specific trip. Afterwards he will be redirected to the main page. </a:t>
            </a:r>
          </a:p>
        </p:txBody>
      </p:sp>
      <p:sp>
        <p:nvSpPr>
          <p:cNvPr id="3" name="Arrow: Right 2">
            <a:extLst>
              <a:ext uri="{FF2B5EF4-FFF2-40B4-BE49-F238E27FC236}">
                <a16:creationId xmlns:a16="http://schemas.microsoft.com/office/drawing/2014/main" id="{2EA7B4AB-5035-47BC-B1A0-0456892F1055}"/>
              </a:ext>
            </a:extLst>
          </p:cNvPr>
          <p:cNvSpPr/>
          <p:nvPr/>
        </p:nvSpPr>
        <p:spPr>
          <a:xfrm>
            <a:off x="1266738" y="4832059"/>
            <a:ext cx="285225" cy="1845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8953913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7B942-35B6-4067-95A5-1AD474C70D28}"/>
              </a:ext>
            </a:extLst>
          </p:cNvPr>
          <p:cNvSpPr>
            <a:spLocks noGrp="1"/>
          </p:cNvSpPr>
          <p:nvPr>
            <p:ph type="title"/>
          </p:nvPr>
        </p:nvSpPr>
        <p:spPr>
          <a:xfrm>
            <a:off x="982022" y="256760"/>
            <a:ext cx="9905998" cy="1478570"/>
          </a:xfrm>
        </p:spPr>
        <p:txBody>
          <a:bodyPr/>
          <a:lstStyle/>
          <a:p>
            <a:r>
              <a:rPr lang="en-US" dirty="0"/>
              <a:t>bus info - Update</a:t>
            </a:r>
          </a:p>
        </p:txBody>
      </p:sp>
      <p:pic>
        <p:nvPicPr>
          <p:cNvPr id="4" name="Content Placeholder 3">
            <a:extLst>
              <a:ext uri="{FF2B5EF4-FFF2-40B4-BE49-F238E27FC236}">
                <a16:creationId xmlns:a16="http://schemas.microsoft.com/office/drawing/2014/main" id="{1365A2FF-687B-4E4B-8EF5-B4E37CB890C6}"/>
              </a:ext>
            </a:extLst>
          </p:cNvPr>
          <p:cNvPicPr>
            <a:picLocks noGrp="1" noChangeAspect="1"/>
          </p:cNvPicPr>
          <p:nvPr>
            <p:ph idx="1"/>
          </p:nvPr>
        </p:nvPicPr>
        <p:blipFill>
          <a:blip r:embed="rId2"/>
          <a:stretch>
            <a:fillRect/>
          </a:stretch>
        </p:blipFill>
        <p:spPr>
          <a:xfrm>
            <a:off x="1040745" y="1491054"/>
            <a:ext cx="9906000" cy="2190832"/>
          </a:xfrm>
          <a:prstGeom prst="rect">
            <a:avLst/>
          </a:prstGeom>
        </p:spPr>
      </p:pic>
      <p:sp>
        <p:nvSpPr>
          <p:cNvPr id="5" name="Arrow: Down 4">
            <a:extLst>
              <a:ext uri="{FF2B5EF4-FFF2-40B4-BE49-F238E27FC236}">
                <a16:creationId xmlns:a16="http://schemas.microsoft.com/office/drawing/2014/main" id="{667DCD05-830A-4415-8EFA-7A248D5DDE69}"/>
              </a:ext>
            </a:extLst>
          </p:cNvPr>
          <p:cNvSpPr/>
          <p:nvPr/>
        </p:nvSpPr>
        <p:spPr>
          <a:xfrm>
            <a:off x="8966229" y="2541864"/>
            <a:ext cx="228105" cy="43949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675D9425-5724-420F-A914-D0C494F4F01C}"/>
              </a:ext>
            </a:extLst>
          </p:cNvPr>
          <p:cNvSpPr txBox="1"/>
          <p:nvPr/>
        </p:nvSpPr>
        <p:spPr>
          <a:xfrm>
            <a:off x="1574035" y="5980781"/>
            <a:ext cx="9884437" cy="369332"/>
          </a:xfrm>
          <a:prstGeom prst="rect">
            <a:avLst/>
          </a:prstGeom>
          <a:noFill/>
        </p:spPr>
        <p:txBody>
          <a:bodyPr wrap="square" rtlCol="0">
            <a:spAutoFit/>
          </a:bodyPr>
          <a:lstStyle/>
          <a:p>
            <a:r>
              <a:rPr lang="en-US" dirty="0"/>
              <a:t>After clicking the update button the admin will be prompted to insert the new information for the bus. </a:t>
            </a:r>
          </a:p>
        </p:txBody>
      </p:sp>
      <p:pic>
        <p:nvPicPr>
          <p:cNvPr id="3" name="Picture 2">
            <a:extLst>
              <a:ext uri="{FF2B5EF4-FFF2-40B4-BE49-F238E27FC236}">
                <a16:creationId xmlns:a16="http://schemas.microsoft.com/office/drawing/2014/main" id="{82C8C9FA-2D55-42F1-BEEF-149C33FADE15}"/>
              </a:ext>
            </a:extLst>
          </p:cNvPr>
          <p:cNvPicPr>
            <a:picLocks noChangeAspect="1"/>
          </p:cNvPicPr>
          <p:nvPr/>
        </p:nvPicPr>
        <p:blipFill>
          <a:blip r:embed="rId3"/>
          <a:stretch>
            <a:fillRect/>
          </a:stretch>
        </p:blipFill>
        <p:spPr>
          <a:xfrm>
            <a:off x="1040745" y="3939295"/>
            <a:ext cx="7514098" cy="1568540"/>
          </a:xfrm>
          <a:prstGeom prst="rect">
            <a:avLst/>
          </a:prstGeom>
        </p:spPr>
      </p:pic>
    </p:spTree>
    <p:extLst>
      <p:ext uri="{BB962C8B-B14F-4D97-AF65-F5344CB8AC3E}">
        <p14:creationId xmlns:p14="http://schemas.microsoft.com/office/powerpoint/2010/main" val="1871605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3ED06-839A-4499-AF1C-991DEF1C918C}"/>
              </a:ext>
            </a:extLst>
          </p:cNvPr>
          <p:cNvSpPr>
            <a:spLocks noGrp="1"/>
          </p:cNvSpPr>
          <p:nvPr>
            <p:ph type="title"/>
          </p:nvPr>
        </p:nvSpPr>
        <p:spPr>
          <a:xfrm>
            <a:off x="1141413" y="280248"/>
            <a:ext cx="9905998" cy="1478570"/>
          </a:xfrm>
        </p:spPr>
        <p:txBody>
          <a:bodyPr/>
          <a:lstStyle/>
          <a:p>
            <a:r>
              <a:rPr lang="en-US" dirty="0"/>
              <a:t>search trips page </a:t>
            </a:r>
          </a:p>
        </p:txBody>
      </p:sp>
      <p:pic>
        <p:nvPicPr>
          <p:cNvPr id="4" name="Content Placeholder 3">
            <a:extLst>
              <a:ext uri="{FF2B5EF4-FFF2-40B4-BE49-F238E27FC236}">
                <a16:creationId xmlns:a16="http://schemas.microsoft.com/office/drawing/2014/main" id="{8B619461-3E8F-45D7-A1C4-73BBB6118C8A}"/>
              </a:ext>
            </a:extLst>
          </p:cNvPr>
          <p:cNvPicPr>
            <a:picLocks noGrp="1" noChangeAspect="1"/>
          </p:cNvPicPr>
          <p:nvPr>
            <p:ph idx="1"/>
          </p:nvPr>
        </p:nvPicPr>
        <p:blipFill>
          <a:blip r:embed="rId2"/>
          <a:stretch>
            <a:fillRect/>
          </a:stretch>
        </p:blipFill>
        <p:spPr>
          <a:xfrm>
            <a:off x="872966" y="1464535"/>
            <a:ext cx="10304583" cy="3928929"/>
          </a:xfrm>
          <a:prstGeom prst="rect">
            <a:avLst/>
          </a:prstGeom>
        </p:spPr>
      </p:pic>
      <p:sp>
        <p:nvSpPr>
          <p:cNvPr id="5" name="TextBox 4">
            <a:extLst>
              <a:ext uri="{FF2B5EF4-FFF2-40B4-BE49-F238E27FC236}">
                <a16:creationId xmlns:a16="http://schemas.microsoft.com/office/drawing/2014/main" id="{BA4FF4A3-6008-44BE-82BA-3DB707E01C55}"/>
              </a:ext>
            </a:extLst>
          </p:cNvPr>
          <p:cNvSpPr txBox="1"/>
          <p:nvPr/>
        </p:nvSpPr>
        <p:spPr>
          <a:xfrm>
            <a:off x="1896422" y="5782296"/>
            <a:ext cx="9905998" cy="646331"/>
          </a:xfrm>
          <a:prstGeom prst="rect">
            <a:avLst/>
          </a:prstGeom>
          <a:noFill/>
        </p:spPr>
        <p:txBody>
          <a:bodyPr wrap="square" rtlCol="0">
            <a:spAutoFit/>
          </a:bodyPr>
          <a:lstStyle/>
          <a:p>
            <a:r>
              <a:rPr lang="en-US" dirty="0"/>
              <a:t>When trying to book a seat, the admin will be redirected to the book a seat page, showing all the available chairs.</a:t>
            </a:r>
          </a:p>
        </p:txBody>
      </p:sp>
      <p:sp>
        <p:nvSpPr>
          <p:cNvPr id="6" name="Arrow: Down 5">
            <a:extLst>
              <a:ext uri="{FF2B5EF4-FFF2-40B4-BE49-F238E27FC236}">
                <a16:creationId xmlns:a16="http://schemas.microsoft.com/office/drawing/2014/main" id="{24475F2C-FEED-4210-BD45-C75646C3F21C}"/>
              </a:ext>
            </a:extLst>
          </p:cNvPr>
          <p:cNvSpPr/>
          <p:nvPr/>
        </p:nvSpPr>
        <p:spPr>
          <a:xfrm>
            <a:off x="8607188" y="3428999"/>
            <a:ext cx="204186" cy="4504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4580001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3ED06-839A-4499-AF1C-991DEF1C918C}"/>
              </a:ext>
            </a:extLst>
          </p:cNvPr>
          <p:cNvSpPr>
            <a:spLocks noGrp="1"/>
          </p:cNvSpPr>
          <p:nvPr>
            <p:ph type="title"/>
          </p:nvPr>
        </p:nvSpPr>
        <p:spPr>
          <a:xfrm>
            <a:off x="1141413" y="134099"/>
            <a:ext cx="9905998" cy="1478570"/>
          </a:xfrm>
        </p:spPr>
        <p:txBody>
          <a:bodyPr/>
          <a:lstStyle/>
          <a:p>
            <a:r>
              <a:rPr lang="en-US" dirty="0"/>
              <a:t>search trips page – BOOK A seat</a:t>
            </a:r>
          </a:p>
        </p:txBody>
      </p:sp>
      <p:sp>
        <p:nvSpPr>
          <p:cNvPr id="5" name="TextBox 4">
            <a:extLst>
              <a:ext uri="{FF2B5EF4-FFF2-40B4-BE49-F238E27FC236}">
                <a16:creationId xmlns:a16="http://schemas.microsoft.com/office/drawing/2014/main" id="{BA4FF4A3-6008-44BE-82BA-3DB707E01C55}"/>
              </a:ext>
            </a:extLst>
          </p:cNvPr>
          <p:cNvSpPr txBox="1"/>
          <p:nvPr/>
        </p:nvSpPr>
        <p:spPr>
          <a:xfrm>
            <a:off x="1141413" y="5782839"/>
            <a:ext cx="9905998" cy="369332"/>
          </a:xfrm>
          <a:prstGeom prst="rect">
            <a:avLst/>
          </a:prstGeom>
          <a:noFill/>
        </p:spPr>
        <p:txBody>
          <a:bodyPr wrap="square" rtlCol="0">
            <a:spAutoFit/>
          </a:bodyPr>
          <a:lstStyle/>
          <a:p>
            <a:r>
              <a:rPr lang="en-US" dirty="0"/>
              <a:t>After clicking on buy ticket, the access will be denied, that operation is only accessible to registered users. </a:t>
            </a:r>
          </a:p>
        </p:txBody>
      </p:sp>
      <p:sp>
        <p:nvSpPr>
          <p:cNvPr id="7" name="Content Placeholder 6">
            <a:extLst>
              <a:ext uri="{FF2B5EF4-FFF2-40B4-BE49-F238E27FC236}">
                <a16:creationId xmlns:a16="http://schemas.microsoft.com/office/drawing/2014/main" id="{543A373D-BA9D-4D5A-B52E-9593D9B6C22F}"/>
              </a:ext>
            </a:extLst>
          </p:cNvPr>
          <p:cNvSpPr>
            <a:spLocks noGrp="1"/>
          </p:cNvSpPr>
          <p:nvPr>
            <p:ph idx="1"/>
          </p:nvPr>
        </p:nvSpPr>
        <p:spPr>
          <a:xfrm>
            <a:off x="1141413" y="4014021"/>
            <a:ext cx="5632250" cy="1229213"/>
          </a:xfrm>
        </p:spPr>
        <p:txBody>
          <a:bodyPr/>
          <a:lstStyle/>
          <a:p>
            <a:endParaRPr lang="en-US" dirty="0"/>
          </a:p>
        </p:txBody>
      </p:sp>
      <p:pic>
        <p:nvPicPr>
          <p:cNvPr id="8" name="Picture 7">
            <a:extLst>
              <a:ext uri="{FF2B5EF4-FFF2-40B4-BE49-F238E27FC236}">
                <a16:creationId xmlns:a16="http://schemas.microsoft.com/office/drawing/2014/main" id="{0CA5E025-4CFB-4074-9588-5D6A125F686A}"/>
              </a:ext>
            </a:extLst>
          </p:cNvPr>
          <p:cNvPicPr>
            <a:picLocks noChangeAspect="1"/>
          </p:cNvPicPr>
          <p:nvPr/>
        </p:nvPicPr>
        <p:blipFill>
          <a:blip r:embed="rId2"/>
          <a:stretch>
            <a:fillRect/>
          </a:stretch>
        </p:blipFill>
        <p:spPr>
          <a:xfrm>
            <a:off x="1595671" y="1280404"/>
            <a:ext cx="5934091" cy="3773897"/>
          </a:xfrm>
          <a:prstGeom prst="rect">
            <a:avLst/>
          </a:prstGeom>
        </p:spPr>
      </p:pic>
      <p:sp>
        <p:nvSpPr>
          <p:cNvPr id="9" name="Arrow: Down 8">
            <a:extLst>
              <a:ext uri="{FF2B5EF4-FFF2-40B4-BE49-F238E27FC236}">
                <a16:creationId xmlns:a16="http://schemas.microsoft.com/office/drawing/2014/main" id="{B090494B-C50F-4225-988B-0993FC7FF85C}"/>
              </a:ext>
            </a:extLst>
          </p:cNvPr>
          <p:cNvSpPr/>
          <p:nvPr/>
        </p:nvSpPr>
        <p:spPr>
          <a:xfrm rot="16200000">
            <a:off x="3435432" y="4673194"/>
            <a:ext cx="219985" cy="4504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88582063-8B7A-426A-9717-12AEB63BBD5F}"/>
              </a:ext>
            </a:extLst>
          </p:cNvPr>
          <p:cNvPicPr>
            <a:picLocks noChangeAspect="1"/>
          </p:cNvPicPr>
          <p:nvPr/>
        </p:nvPicPr>
        <p:blipFill>
          <a:blip r:embed="rId3"/>
          <a:stretch>
            <a:fillRect/>
          </a:stretch>
        </p:blipFill>
        <p:spPr>
          <a:xfrm>
            <a:off x="7984020" y="2298910"/>
            <a:ext cx="3900298" cy="1259239"/>
          </a:xfrm>
          <a:prstGeom prst="rect">
            <a:avLst/>
          </a:prstGeom>
        </p:spPr>
      </p:pic>
    </p:spTree>
    <p:extLst>
      <p:ext uri="{BB962C8B-B14F-4D97-AF65-F5344CB8AC3E}">
        <p14:creationId xmlns:p14="http://schemas.microsoft.com/office/powerpoint/2010/main" val="316950672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ABB67-9A9C-4724-AE70-611C5B68375B}"/>
              </a:ext>
            </a:extLst>
          </p:cNvPr>
          <p:cNvSpPr>
            <a:spLocks noGrp="1"/>
          </p:cNvSpPr>
          <p:nvPr>
            <p:ph type="title"/>
          </p:nvPr>
        </p:nvSpPr>
        <p:spPr>
          <a:xfrm>
            <a:off x="1141413" y="677241"/>
            <a:ext cx="9905998" cy="1478570"/>
          </a:xfrm>
        </p:spPr>
        <p:txBody>
          <a:bodyPr/>
          <a:lstStyle/>
          <a:p>
            <a:r>
              <a:rPr lang="en-US" dirty="0"/>
              <a:t>Conclusion</a:t>
            </a:r>
          </a:p>
        </p:txBody>
      </p:sp>
      <p:sp>
        <p:nvSpPr>
          <p:cNvPr id="3" name="Content Placeholder 2">
            <a:extLst>
              <a:ext uri="{FF2B5EF4-FFF2-40B4-BE49-F238E27FC236}">
                <a16:creationId xmlns:a16="http://schemas.microsoft.com/office/drawing/2014/main" id="{0A1B17E2-F377-4DEB-9716-35D2891B723D}"/>
              </a:ext>
            </a:extLst>
          </p:cNvPr>
          <p:cNvSpPr>
            <a:spLocks noGrp="1"/>
          </p:cNvSpPr>
          <p:nvPr>
            <p:ph idx="1"/>
          </p:nvPr>
        </p:nvSpPr>
        <p:spPr>
          <a:xfrm>
            <a:off x="1141412" y="2570125"/>
            <a:ext cx="9905999" cy="3541714"/>
          </a:xfrm>
        </p:spPr>
        <p:txBody>
          <a:bodyPr/>
          <a:lstStyle/>
          <a:p>
            <a:r>
              <a:rPr lang="en-US" dirty="0"/>
              <a:t>The application works great and it was fun and also challenging to implement this project.</a:t>
            </a:r>
          </a:p>
          <a:p>
            <a:r>
              <a:rPr lang="en-US" dirty="0"/>
              <a:t>We managed to work as a team and divide the work efficient.</a:t>
            </a:r>
          </a:p>
          <a:p>
            <a:r>
              <a:rPr lang="en-US" dirty="0"/>
              <a:t>We believe this project helped us understand the workflow from real software engineering teams, and it has helped us gain a great deal of knowledge about ASP .NET CORE, the repository pattern, building design patterns and over all the power of version control systems (Git, Bitbucket).</a:t>
            </a:r>
          </a:p>
          <a:p>
            <a:endParaRPr lang="en-US" dirty="0"/>
          </a:p>
        </p:txBody>
      </p:sp>
      <p:pic>
        <p:nvPicPr>
          <p:cNvPr id="5" name="Picture 4">
            <a:extLst>
              <a:ext uri="{FF2B5EF4-FFF2-40B4-BE49-F238E27FC236}">
                <a16:creationId xmlns:a16="http://schemas.microsoft.com/office/drawing/2014/main" id="{5EDFF83A-77CD-4FE1-9FED-8962909A29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09573" y="357977"/>
            <a:ext cx="2637838" cy="199965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20567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6D457-8649-4D99-A5AF-99B1F8D0F14A}"/>
              </a:ext>
            </a:extLst>
          </p:cNvPr>
          <p:cNvSpPr>
            <a:spLocks noGrp="1"/>
          </p:cNvSpPr>
          <p:nvPr>
            <p:ph type="title"/>
          </p:nvPr>
        </p:nvSpPr>
        <p:spPr>
          <a:xfrm>
            <a:off x="4715123" y="610129"/>
            <a:ext cx="3822126" cy="1478570"/>
          </a:xfrm>
        </p:spPr>
        <p:txBody>
          <a:bodyPr/>
          <a:lstStyle/>
          <a:p>
            <a:r>
              <a:rPr lang="en-US" dirty="0"/>
              <a:t>Guest</a:t>
            </a:r>
          </a:p>
        </p:txBody>
      </p:sp>
      <p:sp>
        <p:nvSpPr>
          <p:cNvPr id="3" name="Content Placeholder 2">
            <a:extLst>
              <a:ext uri="{FF2B5EF4-FFF2-40B4-BE49-F238E27FC236}">
                <a16:creationId xmlns:a16="http://schemas.microsoft.com/office/drawing/2014/main" id="{931A9266-A005-4D68-82B1-1609A60FD167}"/>
              </a:ext>
            </a:extLst>
          </p:cNvPr>
          <p:cNvSpPr>
            <a:spLocks noGrp="1"/>
          </p:cNvSpPr>
          <p:nvPr>
            <p:ph idx="1"/>
          </p:nvPr>
        </p:nvSpPr>
        <p:spPr>
          <a:xfrm>
            <a:off x="1082689" y="2769604"/>
            <a:ext cx="9905999" cy="3541714"/>
          </a:xfrm>
        </p:spPr>
        <p:txBody>
          <a:bodyPr/>
          <a:lstStyle/>
          <a:p>
            <a:r>
              <a:rPr lang="en-CA" dirty="0">
                <a:latin typeface="Arial" panose="020B0604020202020204" pitchFamily="34" charset="0"/>
                <a:cs typeface="Arial" panose="020B0604020202020204" pitchFamily="34" charset="0"/>
              </a:rPr>
              <a:t>A guest can freely  view the web application and check out the information about bus trips and announcements.</a:t>
            </a:r>
          </a:p>
          <a:p>
            <a:r>
              <a:rPr lang="en-CA" dirty="0">
                <a:latin typeface="Arial" panose="020B0604020202020204" pitchFamily="34" charset="0"/>
                <a:cs typeface="Arial" panose="020B0604020202020204" pitchFamily="34" charset="0"/>
              </a:rPr>
              <a:t>If you are not logged in yet, you are a guest on the web page.</a:t>
            </a:r>
          </a:p>
          <a:p>
            <a:endParaRPr lang="en-US" i="1" dirty="0">
              <a:latin typeface="Arial" panose="020B060402020202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10367319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3A82C-EBF5-4D5E-8D69-EAF82490BDB6}"/>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C4DF7D36-BB46-421C-A5D2-4B258A1BD3A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2733" y="559794"/>
            <a:ext cx="10837582" cy="5620964"/>
          </a:xfrm>
        </p:spPr>
      </p:pic>
      <p:sp>
        <p:nvSpPr>
          <p:cNvPr id="8" name="TextBox 7">
            <a:extLst>
              <a:ext uri="{FF2B5EF4-FFF2-40B4-BE49-F238E27FC236}">
                <a16:creationId xmlns:a16="http://schemas.microsoft.com/office/drawing/2014/main" id="{739A80AD-457A-4F45-BEDA-7D85E04381A4}"/>
              </a:ext>
            </a:extLst>
          </p:cNvPr>
          <p:cNvSpPr txBox="1"/>
          <p:nvPr/>
        </p:nvSpPr>
        <p:spPr>
          <a:xfrm>
            <a:off x="5058561" y="6300132"/>
            <a:ext cx="8112154" cy="369332"/>
          </a:xfrm>
          <a:prstGeom prst="rect">
            <a:avLst/>
          </a:prstGeom>
          <a:noFill/>
        </p:spPr>
        <p:txBody>
          <a:bodyPr wrap="square" rtlCol="0">
            <a:spAutoFit/>
          </a:bodyPr>
          <a:lstStyle/>
          <a:p>
            <a:r>
              <a:rPr lang="en-US" dirty="0"/>
              <a:t>The Guest role is active</a:t>
            </a:r>
          </a:p>
        </p:txBody>
      </p:sp>
      <p:sp>
        <p:nvSpPr>
          <p:cNvPr id="9" name="Arrow: Up 8">
            <a:extLst>
              <a:ext uri="{FF2B5EF4-FFF2-40B4-BE49-F238E27FC236}">
                <a16:creationId xmlns:a16="http://schemas.microsoft.com/office/drawing/2014/main" id="{A54AA85A-1F27-47C1-8B15-F6BA5A64E977}"/>
              </a:ext>
            </a:extLst>
          </p:cNvPr>
          <p:cNvSpPr/>
          <p:nvPr/>
        </p:nvSpPr>
        <p:spPr>
          <a:xfrm>
            <a:off x="8686801" y="1116541"/>
            <a:ext cx="503340" cy="637563"/>
          </a:xfrm>
          <a:prstGeom prst="upArrow">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320250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261E6-5E77-4BB7-B584-4DA168CBDE04}"/>
              </a:ext>
            </a:extLst>
          </p:cNvPr>
          <p:cNvSpPr>
            <a:spLocks noGrp="1"/>
          </p:cNvSpPr>
          <p:nvPr>
            <p:ph type="title"/>
          </p:nvPr>
        </p:nvSpPr>
        <p:spPr>
          <a:xfrm>
            <a:off x="1143001" y="-158405"/>
            <a:ext cx="9905998" cy="1478570"/>
          </a:xfrm>
        </p:spPr>
        <p:txBody>
          <a:bodyPr/>
          <a:lstStyle/>
          <a:p>
            <a:r>
              <a:rPr lang="en-US" dirty="0"/>
              <a:t>Home page</a:t>
            </a:r>
          </a:p>
        </p:txBody>
      </p:sp>
      <p:pic>
        <p:nvPicPr>
          <p:cNvPr id="5" name="Content Placeholder 4">
            <a:extLst>
              <a:ext uri="{FF2B5EF4-FFF2-40B4-BE49-F238E27FC236}">
                <a16:creationId xmlns:a16="http://schemas.microsoft.com/office/drawing/2014/main" id="{18CEEB7C-1D72-4900-AA6B-611B18CE68C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63684" y="1084853"/>
            <a:ext cx="9039332" cy="4688293"/>
          </a:xfrm>
        </p:spPr>
      </p:pic>
      <p:sp>
        <p:nvSpPr>
          <p:cNvPr id="6" name="TextBox 5">
            <a:extLst>
              <a:ext uri="{FF2B5EF4-FFF2-40B4-BE49-F238E27FC236}">
                <a16:creationId xmlns:a16="http://schemas.microsoft.com/office/drawing/2014/main" id="{6A0F8EB1-28A9-4A56-A969-C16E9AC8C331}"/>
              </a:ext>
            </a:extLst>
          </p:cNvPr>
          <p:cNvSpPr txBox="1"/>
          <p:nvPr/>
        </p:nvSpPr>
        <p:spPr>
          <a:xfrm>
            <a:off x="895427" y="5907788"/>
            <a:ext cx="10033233" cy="369332"/>
          </a:xfrm>
          <a:prstGeom prst="rect">
            <a:avLst/>
          </a:prstGeom>
          <a:noFill/>
        </p:spPr>
        <p:txBody>
          <a:bodyPr wrap="square" rtlCol="0">
            <a:spAutoFit/>
          </a:bodyPr>
          <a:lstStyle/>
          <a:p>
            <a:r>
              <a:rPr lang="en-US" dirty="0"/>
              <a:t>The guest can access the content of an announcement by clicking the “View” button from the content column</a:t>
            </a:r>
          </a:p>
        </p:txBody>
      </p:sp>
      <p:sp>
        <p:nvSpPr>
          <p:cNvPr id="8" name="Arrow: Left 7">
            <a:extLst>
              <a:ext uri="{FF2B5EF4-FFF2-40B4-BE49-F238E27FC236}">
                <a16:creationId xmlns:a16="http://schemas.microsoft.com/office/drawing/2014/main" id="{6B1BED38-3F21-4FC4-B39B-04C061EDFDD8}"/>
              </a:ext>
            </a:extLst>
          </p:cNvPr>
          <p:cNvSpPr/>
          <p:nvPr/>
        </p:nvSpPr>
        <p:spPr>
          <a:xfrm>
            <a:off x="7998863" y="3580009"/>
            <a:ext cx="427290" cy="162370"/>
          </a:xfrm>
          <a:prstGeom prst="lef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656994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FC8C3-21D6-4EC5-96DD-DB03FC3F62C6}"/>
              </a:ext>
            </a:extLst>
          </p:cNvPr>
          <p:cNvSpPr>
            <a:spLocks noGrp="1"/>
          </p:cNvSpPr>
          <p:nvPr>
            <p:ph type="title"/>
          </p:nvPr>
        </p:nvSpPr>
        <p:spPr/>
        <p:txBody>
          <a:bodyPr/>
          <a:lstStyle/>
          <a:p>
            <a:endParaRPr lang="en-US" dirty="0"/>
          </a:p>
        </p:txBody>
      </p:sp>
      <p:pic>
        <p:nvPicPr>
          <p:cNvPr id="5" name="Content Placeholder 4">
            <a:extLst>
              <a:ext uri="{FF2B5EF4-FFF2-40B4-BE49-F238E27FC236}">
                <a16:creationId xmlns:a16="http://schemas.microsoft.com/office/drawing/2014/main" id="{E5BC8787-5A69-4EC1-B18F-81D6CFFDCFC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0274" y="697525"/>
            <a:ext cx="10847797" cy="4562372"/>
          </a:xfrm>
        </p:spPr>
      </p:pic>
      <p:sp>
        <p:nvSpPr>
          <p:cNvPr id="6" name="TextBox 5">
            <a:extLst>
              <a:ext uri="{FF2B5EF4-FFF2-40B4-BE49-F238E27FC236}">
                <a16:creationId xmlns:a16="http://schemas.microsoft.com/office/drawing/2014/main" id="{B4B65093-E903-41AF-81BA-E81FD5B09EC1}"/>
              </a:ext>
            </a:extLst>
          </p:cNvPr>
          <p:cNvSpPr txBox="1"/>
          <p:nvPr/>
        </p:nvSpPr>
        <p:spPr>
          <a:xfrm>
            <a:off x="2374084" y="5514144"/>
            <a:ext cx="10016455" cy="646331"/>
          </a:xfrm>
          <a:prstGeom prst="rect">
            <a:avLst/>
          </a:prstGeom>
          <a:noFill/>
        </p:spPr>
        <p:txBody>
          <a:bodyPr wrap="square" rtlCol="0">
            <a:spAutoFit/>
          </a:bodyPr>
          <a:lstStyle/>
          <a:p>
            <a:r>
              <a:rPr lang="en-US" dirty="0"/>
              <a:t>The content of the announcement is displayed, also the posted date and time</a:t>
            </a:r>
          </a:p>
          <a:p>
            <a:r>
              <a:rPr lang="en-US" dirty="0"/>
              <a:t>				(This is an example of content)</a:t>
            </a:r>
          </a:p>
        </p:txBody>
      </p:sp>
    </p:spTree>
    <p:extLst>
      <p:ext uri="{BB962C8B-B14F-4D97-AF65-F5344CB8AC3E}">
        <p14:creationId xmlns:p14="http://schemas.microsoft.com/office/powerpoint/2010/main" val="39361816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8C09C-822F-41A7-974C-B8DB37502867}"/>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3BFAB743-CD3E-432C-BFC6-6D749D5672E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0814" y="618518"/>
            <a:ext cx="11311059" cy="4382960"/>
          </a:xfrm>
        </p:spPr>
      </p:pic>
      <p:sp>
        <p:nvSpPr>
          <p:cNvPr id="6" name="TextBox 5">
            <a:extLst>
              <a:ext uri="{FF2B5EF4-FFF2-40B4-BE49-F238E27FC236}">
                <a16:creationId xmlns:a16="http://schemas.microsoft.com/office/drawing/2014/main" id="{9E978280-66F0-47F4-8534-C05EBFF4256A}"/>
              </a:ext>
            </a:extLst>
          </p:cNvPr>
          <p:cNvSpPr txBox="1"/>
          <p:nvPr/>
        </p:nvSpPr>
        <p:spPr>
          <a:xfrm>
            <a:off x="1643704" y="5452844"/>
            <a:ext cx="9085277" cy="646331"/>
          </a:xfrm>
          <a:prstGeom prst="rect">
            <a:avLst/>
          </a:prstGeom>
          <a:noFill/>
        </p:spPr>
        <p:txBody>
          <a:bodyPr wrap="square" rtlCol="0">
            <a:spAutoFit/>
          </a:bodyPr>
          <a:lstStyle/>
          <a:p>
            <a:r>
              <a:rPr lang="en-US" dirty="0"/>
              <a:t>If the Guest try to access the “Add Announcement” button from the Home page he will be redirected to the Login page  because he has no rights to add an </a:t>
            </a:r>
            <a:r>
              <a:rPr lang="en-US" dirty="0" err="1"/>
              <a:t>anouncement</a:t>
            </a:r>
            <a:endParaRPr lang="en-US" dirty="0"/>
          </a:p>
        </p:txBody>
      </p:sp>
    </p:spTree>
    <p:extLst>
      <p:ext uri="{BB962C8B-B14F-4D97-AF65-F5344CB8AC3E}">
        <p14:creationId xmlns:p14="http://schemas.microsoft.com/office/powerpoint/2010/main" val="38260409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209</TotalTime>
  <Words>1437</Words>
  <Application>Microsoft Office PowerPoint</Application>
  <PresentationFormat>Widescreen</PresentationFormat>
  <Paragraphs>101</Paragraphs>
  <Slides>45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45</vt:i4>
      </vt:variant>
    </vt:vector>
  </HeadingPairs>
  <TitlesOfParts>
    <vt:vector size="49" baseType="lpstr">
      <vt:lpstr>Arial</vt:lpstr>
      <vt:lpstr>Tw Cen MT</vt:lpstr>
      <vt:lpstr>Wingdings</vt:lpstr>
      <vt:lpstr>Circuit</vt:lpstr>
      <vt:lpstr>Rocket travel</vt:lpstr>
      <vt:lpstr>Content</vt:lpstr>
      <vt:lpstr>Project overview i</vt:lpstr>
      <vt:lpstr>Project overview ii </vt:lpstr>
      <vt:lpstr>Guest</vt:lpstr>
      <vt:lpstr>PowerPoint Presentation</vt:lpstr>
      <vt:lpstr>Home page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User    search trip page</vt:lpstr>
      <vt:lpstr>What a user can do?</vt:lpstr>
      <vt:lpstr>PowerPoint Presentation</vt:lpstr>
      <vt:lpstr>PowerPoint Presentation</vt:lpstr>
      <vt:lpstr>PowerPoint Presentation</vt:lpstr>
      <vt:lpstr>Book seat page</vt:lpstr>
      <vt:lpstr>SEATS layout</vt:lpstr>
      <vt:lpstr>PowerPoint Presentation</vt:lpstr>
      <vt:lpstr>PowerPoint Presentation</vt:lpstr>
      <vt:lpstr>PowerPoint Presentation</vt:lpstr>
      <vt:lpstr>PowerPoint Presentation</vt:lpstr>
      <vt:lpstr>PowerPoint Presentation</vt:lpstr>
      <vt:lpstr>What a user can’t do?</vt:lpstr>
      <vt:lpstr>PowerPoint Presentation</vt:lpstr>
      <vt:lpstr>PowerPoint Presentation</vt:lpstr>
      <vt:lpstr>Administrator</vt:lpstr>
      <vt:lpstr>Admin – HOME PAGE  </vt:lpstr>
      <vt:lpstr>PowerPoint Presentation</vt:lpstr>
      <vt:lpstr>PowerPoint Presentation</vt:lpstr>
      <vt:lpstr>PowerPoint Presentation</vt:lpstr>
      <vt:lpstr>Admin – add trip </vt:lpstr>
      <vt:lpstr>delete trip</vt:lpstr>
      <vt:lpstr>Bus info</vt:lpstr>
      <vt:lpstr>bus info – add bus</vt:lpstr>
      <vt:lpstr>bus info - delete</vt:lpstr>
      <vt:lpstr>bus info - Update</vt:lpstr>
      <vt:lpstr>search trips page </vt:lpstr>
      <vt:lpstr>search trips page – BOOK A seat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Rocket travel</dc:title>
  <dc:creator>Anghel Anghel</dc:creator>
  <cp:lastModifiedBy>Anghel Anghel</cp:lastModifiedBy>
  <cp:revision>27</cp:revision>
  <dcterms:created xsi:type="dcterms:W3CDTF">2020-05-15T13:34:46Z</dcterms:created>
  <dcterms:modified xsi:type="dcterms:W3CDTF">2020-05-15T17:04:08Z</dcterms:modified>
</cp:coreProperties>
</file>