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69" r:id="rId3"/>
    <p:sldId id="270" r:id="rId4"/>
    <p:sldId id="271" r:id="rId5"/>
    <p:sldId id="263" r:id="rId6"/>
    <p:sldId id="265" r:id="rId7"/>
    <p:sldId id="266" r:id="rId8"/>
    <p:sldId id="264" r:id="rId9"/>
    <p:sldId id="272" r:id="rId10"/>
    <p:sldId id="273" r:id="rId11"/>
    <p:sldId id="274" r:id="rId12"/>
    <p:sldId id="275" r:id="rId13"/>
    <p:sldId id="276" r:id="rId14"/>
    <p:sldId id="277" r:id="rId15"/>
    <p:sldId id="278" r:id="rId16"/>
    <p:sldId id="256" r:id="rId17"/>
    <p:sldId id="257" r:id="rId18"/>
    <p:sldId id="259" r:id="rId19"/>
    <p:sldId id="258" r:id="rId20"/>
    <p:sldId id="261" r:id="rId21"/>
    <p:sldId id="267"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 - introduction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770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i="1" dirty="0"/>
              <a:t>Expected</a:t>
            </a:r>
            <a:r>
              <a:rPr lang="en-US" dirty="0"/>
              <a:t> Parameter</a:t>
            </a:r>
          </a:p>
        </p:txBody>
      </p:sp>
      <p:pic>
        <p:nvPicPr>
          <p:cNvPr id="7" name="Picture 7" descr="ex.png"/>
          <p:cNvPicPr>
            <a:picLocks noGrp="1" noChangeAspect="1"/>
          </p:cNvPicPr>
          <p:nvPr>
            <p:ph sz="half" idx="2"/>
          </p:nvPr>
        </p:nvPicPr>
        <p:blipFill>
          <a:blip r:embed="rId2"/>
          <a:stretch>
            <a:fillRect/>
          </a:stretch>
        </p:blipFill>
        <p:spPr>
          <a:xfrm>
            <a:off x="617538" y="3829050"/>
            <a:ext cx="5394325" cy="1140979"/>
          </a:xfrm>
          <a:prstGeom prst="rect">
            <a:avLst/>
          </a:prstGeom>
        </p:spPr>
      </p:pic>
      <p:sp>
        <p:nvSpPr>
          <p:cNvPr id="5" name="Text Placeholder 4"/>
          <p:cNvSpPr>
            <a:spLocks noGrp="1"/>
          </p:cNvSpPr>
          <p:nvPr>
            <p:ph type="body" sz="quarter" idx="3"/>
          </p:nvPr>
        </p:nvSpPr>
        <p:spPr/>
        <p:txBody>
          <a:bodyPr/>
          <a:lstStyle/>
          <a:p>
            <a:r>
              <a:rPr lang="en-US" i="1" dirty="0"/>
              <a:t>Timeout </a:t>
            </a:r>
            <a:r>
              <a:rPr lang="en-US" dirty="0"/>
              <a:t>Parameter</a:t>
            </a:r>
          </a:p>
        </p:txBody>
      </p:sp>
      <p:pic>
        <p:nvPicPr>
          <p:cNvPr id="9" name="Picture 9" descr="ex2.png"/>
          <p:cNvPicPr>
            <a:picLocks noGrp="1" noChangeAspect="1"/>
          </p:cNvPicPr>
          <p:nvPr>
            <p:ph sz="quarter" idx="4"/>
          </p:nvPr>
        </p:nvPicPr>
        <p:blipFill>
          <a:blip r:embed="rId3"/>
          <a:stretch>
            <a:fillRect/>
          </a:stretch>
        </p:blipFill>
        <p:spPr>
          <a:xfrm>
            <a:off x="6200775" y="3814763"/>
            <a:ext cx="4887913" cy="1176917"/>
          </a:xfrm>
          <a:prstGeom prst="rect">
            <a:avLst/>
          </a:prstGeom>
        </p:spPr>
      </p:pic>
    </p:spTree>
    <p:extLst>
      <p:ext uri="{BB962C8B-B14F-4D97-AF65-F5344CB8AC3E}">
        <p14:creationId xmlns:p14="http://schemas.microsoft.com/office/powerpoint/2010/main" val="425415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stubs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956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test stub?</a:t>
            </a:r>
          </a:p>
        </p:txBody>
      </p:sp>
      <p:sp>
        <p:nvSpPr>
          <p:cNvPr id="3" name="Content Placeholder 2"/>
          <p:cNvSpPr>
            <a:spLocks noGrp="1"/>
          </p:cNvSpPr>
          <p:nvPr>
            <p:ph idx="1"/>
          </p:nvPr>
        </p:nvSpPr>
        <p:spPr/>
        <p:txBody>
          <a:bodyPr vert="horz" lIns="91440" tIns="45720" rIns="91440" bIns="45720" rtlCol="0" anchor="t">
            <a:normAutofit/>
          </a:bodyPr>
          <a:lstStyle/>
          <a:p>
            <a:pPr>
              <a:lnSpc>
                <a:spcPct val="90000"/>
              </a:lnSpc>
            </a:pPr>
            <a:r>
              <a:rPr lang="en-US" dirty="0"/>
              <a:t>It is a program that simulates the behavior of software components</a:t>
            </a:r>
          </a:p>
          <a:p>
            <a:pPr>
              <a:lnSpc>
                <a:spcPct val="90000"/>
              </a:lnSpc>
            </a:pPr>
            <a:r>
              <a:rPr lang="en-US" dirty="0"/>
              <a:t>It is a piece of code used to stand  in for some other programming functionality or be a temporary substitute for yet-to-be-developed code</a:t>
            </a:r>
          </a:p>
          <a:p>
            <a:pPr>
              <a:lnSpc>
                <a:spcPct val="90000"/>
              </a:lnSpc>
            </a:pPr>
            <a:r>
              <a:rPr lang="en-US" dirty="0"/>
              <a:t>It is actually a routine  that doesn't do anything  other than declaring itself and the parameters it accepts and returning something that is usually the value expected</a:t>
            </a:r>
          </a:p>
          <a:p>
            <a:pPr>
              <a:lnSpc>
                <a:spcPct val="90000"/>
              </a:lnSpc>
            </a:pPr>
            <a:r>
              <a:rPr lang="en-US" dirty="0"/>
              <a:t>A stub is commonly used as placeholders for implementation of a known interface, </a:t>
            </a:r>
            <a:r>
              <a:rPr lang="en-US" u="sng" dirty="0"/>
              <a:t>where the interface is finalized/known, but the implementation is not yet known/finalized</a:t>
            </a:r>
            <a:r>
              <a:rPr lang="en-US" dirty="0"/>
              <a:t>.</a:t>
            </a:r>
            <a:endParaRPr dirty="0"/>
          </a:p>
        </p:txBody>
      </p:sp>
    </p:spTree>
    <p:extLst>
      <p:ext uri="{BB962C8B-B14F-4D97-AF65-F5344CB8AC3E}">
        <p14:creationId xmlns:p14="http://schemas.microsoft.com/office/powerpoint/2010/main" val="219903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Picture 5" descr="ex3.png"/>
          <p:cNvPicPr>
            <a:picLocks noGrp="1" noChangeAspect="1"/>
          </p:cNvPicPr>
          <p:nvPr>
            <p:ph sz="half" idx="1"/>
          </p:nvPr>
        </p:nvPicPr>
        <p:blipFill>
          <a:blip r:embed="rId2"/>
          <a:stretch>
            <a:fillRect/>
          </a:stretch>
        </p:blipFill>
        <p:spPr>
          <a:xfrm>
            <a:off x="1108075" y="2225675"/>
            <a:ext cx="4294106" cy="3198813"/>
          </a:xfrm>
          <a:prstGeom prst="rect">
            <a:avLst/>
          </a:prstGeom>
        </p:spPr>
      </p:pic>
      <p:sp>
        <p:nvSpPr>
          <p:cNvPr id="4" name="Content Placeholder 3"/>
          <p:cNvSpPr>
            <a:spLocks noGrp="1"/>
          </p:cNvSpPr>
          <p:nvPr>
            <p:ph sz="half" idx="2"/>
          </p:nvPr>
        </p:nvSpPr>
        <p:spPr/>
        <p:txBody>
          <a:bodyPr vert="horz" lIns="91440" tIns="45720" rIns="91440" bIns="45720" rtlCol="0" anchor="t">
            <a:normAutofit/>
          </a:bodyPr>
          <a:lstStyle/>
          <a:p>
            <a:pPr>
              <a:lnSpc>
                <a:spcPct val="90000"/>
              </a:lnSpc>
            </a:pPr>
            <a:r>
              <a:rPr lang="en-US" dirty="0" err="1"/>
              <a:t>ThermometerRead</a:t>
            </a:r>
            <a:r>
              <a:rPr lang="en-US" dirty="0"/>
              <a:t> is a function intended to read some hardware device, but the function does not contain the necessary code.</a:t>
            </a:r>
          </a:p>
          <a:p>
            <a:pPr>
              <a:lnSpc>
                <a:spcPct val="90000"/>
              </a:lnSpc>
            </a:pPr>
            <a:r>
              <a:rPr lang="en-US" dirty="0"/>
              <a:t>In essence, it does not simulate any process, yet it does return a legal value, allowing the program to be at least partially tested.</a:t>
            </a:r>
            <a:endParaRPr dirty="0"/>
          </a:p>
        </p:txBody>
      </p:sp>
    </p:spTree>
    <p:extLst>
      <p:ext uri="{BB962C8B-B14F-4D97-AF65-F5344CB8AC3E}">
        <p14:creationId xmlns:p14="http://schemas.microsoft.com/office/powerpoint/2010/main" val="102489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when-then mantra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The when(mock)-</a:t>
            </a:r>
            <a:r>
              <a:rPr lang="en-US" dirty="0" err="1"/>
              <a:t>thenReturn</a:t>
            </a:r>
            <a:r>
              <a:rPr lang="en-US" dirty="0"/>
              <a:t>(value)  method is used to specify the stub value for a method.</a:t>
            </a:r>
          </a:p>
        </p:txBody>
      </p:sp>
      <p:pic>
        <p:nvPicPr>
          <p:cNvPr id="4" name="Picture 4" descr="3931E47C.PNG"/>
          <p:cNvPicPr>
            <a:picLocks noChangeAspect="1"/>
          </p:cNvPicPr>
          <p:nvPr/>
        </p:nvPicPr>
        <p:blipFill>
          <a:blip r:embed="rId2"/>
          <a:stretch>
            <a:fillRect/>
          </a:stretch>
        </p:blipFill>
        <p:spPr>
          <a:xfrm>
            <a:off x="2273300" y="3394075"/>
            <a:ext cx="6881990" cy="2744788"/>
          </a:xfrm>
          <a:prstGeom prst="rect">
            <a:avLst/>
          </a:prstGeom>
        </p:spPr>
      </p:pic>
    </p:spTree>
    <p:extLst>
      <p:ext uri="{BB962C8B-B14F-4D97-AF65-F5344CB8AC3E}">
        <p14:creationId xmlns:p14="http://schemas.microsoft.com/office/powerpoint/2010/main" val="282184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Stubbing and Mocking</a:t>
            </a:r>
          </a:p>
        </p:txBody>
      </p:sp>
      <p:sp>
        <p:nvSpPr>
          <p:cNvPr id="3" name="Text Placeholder 2"/>
          <p:cNvSpPr>
            <a:spLocks noGrp="1"/>
          </p:cNvSpPr>
          <p:nvPr>
            <p:ph type="body" idx="1"/>
          </p:nvPr>
        </p:nvSpPr>
        <p:spPr/>
        <p:txBody>
          <a:bodyPr/>
          <a:lstStyle/>
          <a:p>
            <a:r>
              <a:rPr lang="en-US" dirty="0"/>
              <a:t>stubbing</a:t>
            </a:r>
          </a:p>
        </p:txBody>
      </p:sp>
      <p:sp>
        <p:nvSpPr>
          <p:cNvPr id="4" name="Content Placeholder 3"/>
          <p:cNvSpPr>
            <a:spLocks noGrp="1"/>
          </p:cNvSpPr>
          <p:nvPr>
            <p:ph sz="half" idx="2"/>
          </p:nvPr>
        </p:nvSpPr>
        <p:spPr/>
        <p:txBody>
          <a:bodyPr vert="horz" lIns="91440" tIns="45720" rIns="91440" bIns="45720" rtlCol="0" anchor="t">
            <a:normAutofit fontScale="92500" lnSpcReduction="10000"/>
          </a:bodyPr>
          <a:lstStyle/>
          <a:p>
            <a:pPr>
              <a:lnSpc>
                <a:spcPct val="90000"/>
              </a:lnSpc>
            </a:pPr>
            <a:r>
              <a:rPr lang="en-US" dirty="0"/>
              <a:t>A stub is a fake class that comes with preprogrammed return values.</a:t>
            </a:r>
          </a:p>
          <a:p>
            <a:pPr>
              <a:lnSpc>
                <a:spcPct val="90000"/>
              </a:lnSpc>
            </a:pPr>
            <a:r>
              <a:rPr lang="en-US" dirty="0"/>
              <a:t>The stub is injected into the class under test to give you absolute control over what's being tested as input</a:t>
            </a:r>
          </a:p>
          <a:p>
            <a:pPr>
              <a:lnSpc>
                <a:spcPct val="90000"/>
              </a:lnSpc>
            </a:pPr>
            <a:r>
              <a:rPr lang="en-US" dirty="0"/>
              <a:t>A typical stub is a database connection that allows you to mimic any scenario without having a real database.</a:t>
            </a:r>
            <a:endParaRPr dirty="0"/>
          </a:p>
        </p:txBody>
      </p:sp>
      <p:sp>
        <p:nvSpPr>
          <p:cNvPr id="5" name="Text Placeholder 4"/>
          <p:cNvSpPr>
            <a:spLocks noGrp="1"/>
          </p:cNvSpPr>
          <p:nvPr>
            <p:ph type="body" sz="quarter" idx="3"/>
          </p:nvPr>
        </p:nvSpPr>
        <p:spPr/>
        <p:txBody>
          <a:bodyPr/>
          <a:lstStyle/>
          <a:p>
            <a:r>
              <a:rPr lang="en-US" dirty="0"/>
              <a:t>mocking</a:t>
            </a:r>
          </a:p>
        </p:txBody>
      </p:sp>
      <p:sp>
        <p:nvSpPr>
          <p:cNvPr id="6" name="Content Placeholder 5"/>
          <p:cNvSpPr>
            <a:spLocks noGrp="1"/>
          </p:cNvSpPr>
          <p:nvPr>
            <p:ph sz="quarter" idx="4"/>
          </p:nvPr>
        </p:nvSpPr>
        <p:spPr/>
        <p:txBody>
          <a:bodyPr vert="horz" lIns="91440" tIns="45720" rIns="91440" bIns="45720" rtlCol="0" anchor="t">
            <a:normAutofit fontScale="92500"/>
          </a:bodyPr>
          <a:lstStyle/>
          <a:p>
            <a:pPr>
              <a:lnSpc>
                <a:spcPct val="90000"/>
              </a:lnSpc>
            </a:pPr>
            <a:r>
              <a:rPr lang="en-US" dirty="0"/>
              <a:t>A mock is a fake class  that can be examined after the test is finished for its interaction with the class  under test.</a:t>
            </a:r>
          </a:p>
          <a:p>
            <a:pPr>
              <a:lnSpc>
                <a:spcPct val="90000"/>
              </a:lnSpc>
            </a:pPr>
            <a:r>
              <a:rPr lang="en-US" dirty="0"/>
              <a:t>Typical mocks are classes with side effects that need to be examined, e.g. a class that sends emails or sends data to another external service.</a:t>
            </a:r>
            <a:endParaRPr dirty="0"/>
          </a:p>
        </p:txBody>
      </p:sp>
    </p:spTree>
    <p:extLst>
      <p:ext uri="{BB962C8B-B14F-4D97-AF65-F5344CB8AC3E}">
        <p14:creationId xmlns:p14="http://schemas.microsoft.com/office/powerpoint/2010/main" val="153810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Diagonal Corner Rectangle 6">
            <a:extLst>
              <a:ext uri="{FF2B5EF4-FFF2-40B4-BE49-F238E27FC236}">
                <a16:creationId xmlns:a16="http://schemas.microsoft.com/office/drawing/2014/main" id="{8B3F5CD4-CBC8-4A22-9DCC-0420CA28A0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mockito_logo-320x240.png"/>
          <p:cNvPicPr>
            <a:picLocks noChangeAspect="1"/>
          </p:cNvPicPr>
          <p:nvPr/>
        </p:nvPicPr>
        <p:blipFill rotWithShape="1">
          <a:blip r:embed="rId2"/>
          <a:srcRect t="152" r="-1" b="-1"/>
          <a:stretch/>
        </p:blipFill>
        <p:spPr>
          <a:xfrm>
            <a:off x="1118988" y="1136606"/>
            <a:ext cx="6112382" cy="4577297"/>
          </a:xfrm>
          <a:prstGeom prst="rect">
            <a:avLst/>
          </a:prstGeom>
        </p:spPr>
      </p:pic>
      <p:sp>
        <p:nvSpPr>
          <p:cNvPr id="2" name="Title 1"/>
          <p:cNvSpPr>
            <a:spLocks noGrp="1"/>
          </p:cNvSpPr>
          <p:nvPr>
            <p:ph type="ctrTitle"/>
          </p:nvPr>
        </p:nvSpPr>
        <p:spPr>
          <a:xfrm>
            <a:off x="8057397" y="1113282"/>
            <a:ext cx="3489569" cy="2396681"/>
          </a:xfrm>
        </p:spPr>
        <p:txBody>
          <a:bodyPr>
            <a:normAutofit/>
          </a:bodyPr>
          <a:lstStyle/>
          <a:p>
            <a:r>
              <a:rPr lang="en-US" sz="4400" dirty="0">
                <a:solidFill>
                  <a:srgbClr val="FFFFFF"/>
                </a:solidFill>
              </a:rPr>
              <a:t>Mockito</a:t>
            </a:r>
            <a:endParaRPr lang="en-US" sz="4400" dirty="0" err="1">
              <a:solidFill>
                <a:srgbClr val="FFFFFF"/>
              </a:solidFill>
            </a:endParaRPr>
          </a:p>
        </p:txBody>
      </p:sp>
      <p:sp>
        <p:nvSpPr>
          <p:cNvPr id="3" name="Subtitle 2"/>
          <p:cNvSpPr>
            <a:spLocks noGrp="1"/>
          </p:cNvSpPr>
          <p:nvPr>
            <p:ph type="subTitle" idx="1"/>
          </p:nvPr>
        </p:nvSpPr>
        <p:spPr>
          <a:xfrm>
            <a:off x="8046666" y="3602038"/>
            <a:ext cx="3500301" cy="2052720"/>
          </a:xfrm>
        </p:spPr>
        <p:txBody>
          <a:bodyPr>
            <a:normAutofit/>
          </a:bodyPr>
          <a:lstStyle/>
          <a:p>
            <a:endParaRPr lang="en-US" sz="1800"/>
          </a:p>
        </p:txBody>
      </p:sp>
    </p:spTree>
    <p:extLst>
      <p:ext uri="{BB962C8B-B14F-4D97-AF65-F5344CB8AC3E}">
        <p14:creationId xmlns:p14="http://schemas.microsoft.com/office/powerpoint/2010/main" val="385614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76F53"/>
                </a:solidFill>
              </a:rPr>
              <a:t>Why drink it?</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Mockito is a mocking framework that tastes really good. It lets you write beautiful tests with a clean &amp; simple API. Mockito doesn’t give you hangover because the tests are very readable and they produce clean verification errors. </a:t>
            </a:r>
          </a:p>
        </p:txBody>
      </p:sp>
    </p:spTree>
    <p:extLst>
      <p:ext uri="{BB962C8B-B14F-4D97-AF65-F5344CB8AC3E}">
        <p14:creationId xmlns:p14="http://schemas.microsoft.com/office/powerpoint/2010/main" val="1680232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376F53"/>
                </a:solidFill>
              </a:rPr>
              <a:t>How do I drink it?</a:t>
            </a:r>
            <a:endParaRPr lang="en-US" dirty="0">
              <a:solidFill>
                <a:srgbClr val="376F53"/>
              </a:solidFill>
            </a:endParaRPr>
          </a:p>
          <a:p>
            <a:endParaRPr lang="en-US" dirty="0"/>
          </a:p>
        </p:txBody>
      </p:sp>
      <p:sp>
        <p:nvSpPr>
          <p:cNvPr id="3" name="Content Placeholder 2"/>
          <p:cNvSpPr>
            <a:spLocks noGrp="1"/>
          </p:cNvSpPr>
          <p:nvPr>
            <p:ph sz="half" idx="1"/>
          </p:nvPr>
        </p:nvSpPr>
        <p:spPr/>
        <p:txBody>
          <a:bodyPr vert="horz" lIns="91440" tIns="45720" rIns="91440" bIns="45720" rtlCol="0" anchor="t">
            <a:normAutofit/>
          </a:bodyPr>
          <a:lstStyle/>
          <a:p>
            <a:r>
              <a:rPr lang="en-US" dirty="0"/>
              <a:t>Recommended way of getting Mockito is declaring a </a:t>
            </a:r>
            <a:r>
              <a:rPr lang="en-US" dirty="0" err="1"/>
              <a:t>depency</a:t>
            </a:r>
            <a:r>
              <a:rPr lang="en-US" dirty="0"/>
              <a:t> on “</a:t>
            </a:r>
            <a:r>
              <a:rPr lang="en-US" dirty="0" err="1"/>
              <a:t>mockito</a:t>
            </a:r>
            <a:r>
              <a:rPr lang="en-US" dirty="0"/>
              <a:t>-core” library using your favorite build system. With Gradle one can do:</a:t>
            </a:r>
          </a:p>
        </p:txBody>
      </p:sp>
      <p:sp>
        <p:nvSpPr>
          <p:cNvPr id="4" name="Content Placeholder 3"/>
          <p:cNvSpPr>
            <a:spLocks noGrp="1"/>
          </p:cNvSpPr>
          <p:nvPr>
            <p:ph sz="half" idx="2"/>
          </p:nvPr>
        </p:nvSpPr>
        <p:spPr/>
        <p:txBody>
          <a:bodyPr vert="horz" lIns="91440" tIns="45720" rIns="91440" bIns="45720" rtlCol="0" anchor="t">
            <a:normAutofit/>
          </a:bodyPr>
          <a:lstStyle/>
          <a:p>
            <a:r>
              <a:rPr lang="en-US" dirty="0"/>
              <a:t>repositories { </a:t>
            </a:r>
            <a:r>
              <a:rPr lang="en-US" dirty="0" err="1"/>
              <a:t>jcenter</a:t>
            </a:r>
            <a:r>
              <a:rPr lang="en-US" dirty="0"/>
              <a:t>() } </a:t>
            </a:r>
          </a:p>
          <a:p>
            <a:r>
              <a:rPr lang="en-US" dirty="0"/>
              <a:t>dependencies { </a:t>
            </a:r>
            <a:r>
              <a:rPr lang="en-US" dirty="0" err="1"/>
              <a:t>testCompile</a:t>
            </a:r>
            <a:r>
              <a:rPr lang="en-US" dirty="0"/>
              <a:t> "org.mockito:mockito-core:2.7.22" }</a:t>
            </a:r>
          </a:p>
        </p:txBody>
      </p:sp>
    </p:spTree>
    <p:extLst>
      <p:ext uri="{BB962C8B-B14F-4D97-AF65-F5344CB8AC3E}">
        <p14:creationId xmlns:p14="http://schemas.microsoft.com/office/powerpoint/2010/main" val="233535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9125"/>
            <a:ext cx="9906000" cy="1253271"/>
          </a:xfrm>
        </p:spPr>
        <p:txBody>
          <a:bodyPr/>
          <a:lstStyle/>
          <a:p>
            <a:r>
              <a:rPr lang="en-US" dirty="0">
                <a:solidFill>
                  <a:srgbClr val="376F53"/>
                </a:solidFill>
              </a:rPr>
              <a:t>Using </a:t>
            </a:r>
            <a:r>
              <a:rPr lang="en-US" dirty="0" err="1">
                <a:solidFill>
                  <a:srgbClr val="376F53"/>
                </a:solidFill>
              </a:rPr>
              <a:t>mockito</a:t>
            </a:r>
            <a:r>
              <a:rPr lang="en-US" dirty="0">
                <a:solidFill>
                  <a:srgbClr val="376F53"/>
                </a:solidFill>
              </a:rPr>
              <a:t> for mocking objects </a:t>
            </a:r>
          </a:p>
        </p:txBody>
      </p:sp>
      <p:pic>
        <p:nvPicPr>
          <p:cNvPr id="5" name="Picture 5" descr="mokito2.png"/>
          <p:cNvPicPr>
            <a:picLocks noGrp="1" noChangeAspect="1"/>
          </p:cNvPicPr>
          <p:nvPr>
            <p:ph sz="half" idx="1"/>
          </p:nvPr>
        </p:nvPicPr>
        <p:blipFill>
          <a:blip r:embed="rId2"/>
          <a:stretch>
            <a:fillRect/>
          </a:stretch>
        </p:blipFill>
        <p:spPr>
          <a:xfrm>
            <a:off x="1140555" y="3293817"/>
            <a:ext cx="4886325" cy="1447800"/>
          </a:xfrm>
          <a:prstGeom prst="rect">
            <a:avLst/>
          </a:prstGeom>
        </p:spPr>
      </p:pic>
      <p:sp>
        <p:nvSpPr>
          <p:cNvPr id="4" name="Content Placeholder 3"/>
          <p:cNvSpPr>
            <a:spLocks noGrp="1"/>
          </p:cNvSpPr>
          <p:nvPr>
            <p:ph sz="half" idx="2"/>
          </p:nvPr>
        </p:nvSpPr>
        <p:spPr/>
        <p:txBody>
          <a:bodyPr vert="horz" lIns="91440" tIns="45720" rIns="91440" bIns="45720" rtlCol="0" anchor="t">
            <a:normAutofit fontScale="85000" lnSpcReduction="10000"/>
          </a:bodyPr>
          <a:lstStyle/>
          <a:p>
            <a:r>
              <a:rPr lang="en-US" sz="2000" i="1" dirty="0"/>
              <a:t>Mockito</a:t>
            </a:r>
            <a:r>
              <a:rPr lang="en-US" sz="2000" dirty="0"/>
              <a:t> is a popular mock framework which can be used in conjunction with JUnit. Mockito allows you to create and configure mock objects. Using Mockito simplifies the development of tests for classes with external dependencies significantly.</a:t>
            </a:r>
          </a:p>
          <a:p>
            <a:r>
              <a:rPr lang="en-US" sz="2000" dirty="0"/>
              <a:t>If you use Mockito in tests you typically: </a:t>
            </a:r>
          </a:p>
          <a:p>
            <a:pPr marL="0" indent="0">
              <a:buNone/>
            </a:pPr>
            <a:r>
              <a:rPr lang="en-US" sz="2000" dirty="0"/>
              <a:t> - Mock away external dependencies and insert the mocks into the code under test</a:t>
            </a:r>
          </a:p>
          <a:p>
            <a:pPr marL="0" indent="0">
              <a:buNone/>
            </a:pPr>
            <a:r>
              <a:rPr lang="en-US" sz="2000" dirty="0"/>
              <a:t> - Execute the code under test</a:t>
            </a:r>
            <a:endParaRPr dirty="0"/>
          </a:p>
          <a:p>
            <a:pPr marL="0" indent="0">
              <a:buNone/>
            </a:pPr>
            <a:r>
              <a:rPr lang="en-US" sz="2000" dirty="0"/>
              <a:t> - Validate that the code executed correctly</a:t>
            </a:r>
            <a:endParaRPr dirty="0"/>
          </a:p>
          <a:p>
            <a:endParaRPr lang="en-US" sz="2000" dirty="0"/>
          </a:p>
        </p:txBody>
      </p:sp>
    </p:spTree>
    <p:extLst>
      <p:ext uri="{BB962C8B-B14F-4D97-AF65-F5344CB8AC3E}">
        <p14:creationId xmlns:p14="http://schemas.microsoft.com/office/powerpoint/2010/main" val="151543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software test and what does it do?</a:t>
            </a:r>
          </a:p>
        </p:txBody>
      </p:sp>
      <p:sp>
        <p:nvSpPr>
          <p:cNvPr id="3" name="Content Placeholder 2"/>
          <p:cNvSpPr>
            <a:spLocks noGrp="1"/>
          </p:cNvSpPr>
          <p:nvPr>
            <p:ph idx="1"/>
          </p:nvPr>
        </p:nvSpPr>
        <p:spPr/>
        <p:txBody>
          <a:bodyPr vert="horz" lIns="91440" tIns="45720" rIns="91440" bIns="45720" rtlCol="0" anchor="t">
            <a:normAutofit/>
          </a:bodyPr>
          <a:lstStyle/>
          <a:p>
            <a:pPr>
              <a:lnSpc>
                <a:spcPct val="90000"/>
              </a:lnSpc>
            </a:pPr>
            <a:r>
              <a:rPr lang="en-US" dirty="0"/>
              <a:t>It is a piece of software, which executes another piece of software</a:t>
            </a:r>
          </a:p>
          <a:p>
            <a:pPr>
              <a:lnSpc>
                <a:spcPct val="90000"/>
              </a:lnSpc>
            </a:pPr>
            <a:r>
              <a:rPr lang="en-US" dirty="0"/>
              <a:t>It validates if the code is in the expected state or executes the expected sequence of events.</a:t>
            </a:r>
            <a:endParaRPr dirty="0"/>
          </a:p>
        </p:txBody>
      </p:sp>
    </p:spTree>
    <p:extLst>
      <p:ext uri="{BB962C8B-B14F-4D97-AF65-F5344CB8AC3E}">
        <p14:creationId xmlns:p14="http://schemas.microsoft.com/office/powerpoint/2010/main" val="112790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Annotations</a:t>
            </a:r>
          </a:p>
        </p:txBody>
      </p:sp>
      <p:sp>
        <p:nvSpPr>
          <p:cNvPr id="3" name="Content Placeholder 2"/>
          <p:cNvSpPr>
            <a:spLocks noGrp="1"/>
          </p:cNvSpPr>
          <p:nvPr>
            <p:ph sz="half" idx="1"/>
          </p:nvPr>
        </p:nvSpPr>
        <p:spPr/>
        <p:txBody>
          <a:bodyPr vert="horz" lIns="91440" tIns="45720" rIns="91440" bIns="45720" rtlCol="0" anchor="t">
            <a:normAutofit lnSpcReduction="10000"/>
          </a:bodyPr>
          <a:lstStyle/>
          <a:p>
            <a:pPr marL="0" indent="0">
              <a:buNone/>
            </a:pPr>
            <a:r>
              <a:rPr lang="en-US" sz="1800" dirty="0"/>
              <a:t>@Mock</a:t>
            </a:r>
            <a:endParaRPr lang="en-US"/>
          </a:p>
          <a:p>
            <a:pPr marL="0" indent="0">
              <a:buNone/>
            </a:pPr>
            <a:r>
              <a:rPr lang="en-US" sz="1800" dirty="0"/>
              <a:t> -use @Mock to create and inject mocked instances</a:t>
            </a:r>
          </a:p>
          <a:p>
            <a:pPr>
              <a:buNone/>
            </a:pPr>
            <a:r>
              <a:rPr lang="en-US" sz="1800" dirty="0"/>
              <a:t>@Spy</a:t>
            </a:r>
          </a:p>
          <a:p>
            <a:pPr>
              <a:buNone/>
            </a:pPr>
            <a:r>
              <a:rPr lang="en-US" sz="1800" dirty="0"/>
              <a:t>-use annotation to spy on an existing instance</a:t>
            </a:r>
          </a:p>
          <a:p>
            <a:pPr>
              <a:buNone/>
            </a:pPr>
            <a:r>
              <a:rPr lang="en-US" sz="1800" dirty="0"/>
              <a:t>@</a:t>
            </a:r>
            <a:r>
              <a:rPr lang="en-US" sz="1800" dirty="0" err="1"/>
              <a:t>InjectMocks</a:t>
            </a:r>
          </a:p>
          <a:p>
            <a:pPr>
              <a:buNone/>
            </a:pPr>
            <a:r>
              <a:rPr lang="en-US" sz="1800" dirty="0"/>
              <a:t>-use to inject mock fields into the tested object automatically</a:t>
            </a:r>
          </a:p>
        </p:txBody>
      </p:sp>
      <p:sp>
        <p:nvSpPr>
          <p:cNvPr id="4" name="Content Placeholder 3"/>
          <p:cNvSpPr>
            <a:spLocks noGrp="1"/>
          </p:cNvSpPr>
          <p:nvPr>
            <p:ph sz="half" idx="2"/>
          </p:nvPr>
        </p:nvSpPr>
        <p:spPr/>
        <p:txBody>
          <a:bodyPr vert="horz" lIns="91440" tIns="45720" rIns="91440" bIns="45720" rtlCol="0" anchor="t">
            <a:normAutofit lnSpcReduction="10000"/>
          </a:bodyPr>
          <a:lstStyle/>
          <a:p>
            <a:pPr marL="0" indent="0">
              <a:buNone/>
            </a:pPr>
            <a:r>
              <a:rPr lang="en-US" sz="1800" dirty="0"/>
              <a:t>@Mock</a:t>
            </a:r>
            <a:endParaRPr lang="en-US"/>
          </a:p>
          <a:p>
            <a:pPr marL="0" indent="0">
              <a:buNone/>
            </a:pPr>
            <a:r>
              <a:rPr lang="en-US" sz="1800" dirty="0">
                <a:latin typeface="Consolas"/>
              </a:rPr>
              <a:t> private </a:t>
            </a:r>
            <a:r>
              <a:rPr lang="en-US" sz="1800" dirty="0" err="1">
                <a:latin typeface="Consolas"/>
              </a:rPr>
              <a:t>UserDao</a:t>
            </a:r>
            <a:r>
              <a:rPr lang="en-US" sz="1800" dirty="0">
                <a:latin typeface="Consolas"/>
              </a:rPr>
              <a:t> </a:t>
            </a:r>
            <a:r>
              <a:rPr lang="en-US" sz="1800" dirty="0" err="1">
                <a:latin typeface="Consolas"/>
              </a:rPr>
              <a:t>userDao</a:t>
            </a:r>
            <a:r>
              <a:rPr lang="en-US" sz="1800" dirty="0">
                <a:latin typeface="Consolas"/>
              </a:rPr>
              <a:t>;</a:t>
            </a:r>
            <a:endParaRPr sz="1800" dirty="0"/>
          </a:p>
          <a:p>
            <a:pPr marL="0" indent="0">
              <a:buNone/>
            </a:pPr>
            <a:r>
              <a:rPr lang="en-US" sz="1800" dirty="0">
                <a:latin typeface="Consolas"/>
              </a:rPr>
              <a:t>@Spy</a:t>
            </a:r>
          </a:p>
          <a:p>
            <a:pPr>
              <a:buNone/>
            </a:pPr>
            <a:r>
              <a:rPr lang="en-US" sz="1800" dirty="0">
                <a:latin typeface="Consolas"/>
              </a:rPr>
              <a:t>List&lt;String&gt; </a:t>
            </a:r>
            <a:r>
              <a:rPr lang="en-US" sz="1800" dirty="0" err="1">
                <a:latin typeface="Consolas"/>
              </a:rPr>
              <a:t>spiedList</a:t>
            </a:r>
            <a:r>
              <a:rPr lang="en-US" sz="1800" dirty="0">
                <a:latin typeface="Consolas"/>
              </a:rPr>
              <a:t> = </a:t>
            </a:r>
            <a:r>
              <a:rPr lang="en-US" sz="1800" b="1" dirty="0">
                <a:latin typeface="Consolas"/>
              </a:rPr>
              <a:t>new</a:t>
            </a:r>
            <a:r>
              <a:rPr lang="en-US" sz="1800" dirty="0">
                <a:latin typeface="Consolas"/>
              </a:rPr>
              <a:t> </a:t>
            </a:r>
            <a:r>
              <a:rPr lang="en-US" sz="1800" dirty="0" err="1">
                <a:latin typeface="Consolas"/>
              </a:rPr>
              <a:t>ArrayList</a:t>
            </a:r>
            <a:r>
              <a:rPr lang="en-US" sz="1800" dirty="0">
                <a:latin typeface="Consolas"/>
              </a:rPr>
              <a:t>&lt;String&gt;();</a:t>
            </a:r>
            <a:endParaRPr sz="1800" dirty="0"/>
          </a:p>
          <a:p>
            <a:pPr>
              <a:buNone/>
            </a:pPr>
            <a:r>
              <a:rPr lang="en-US" sz="1800" dirty="0">
                <a:latin typeface="Consolas"/>
              </a:rPr>
              <a:t>@</a:t>
            </a:r>
            <a:r>
              <a:rPr lang="en-US" sz="1800" dirty="0" err="1">
                <a:latin typeface="Consolas"/>
              </a:rPr>
              <a:t>InjectMocks</a:t>
            </a:r>
            <a:endParaRPr dirty="0" err="1"/>
          </a:p>
          <a:p>
            <a:pPr>
              <a:buNone/>
            </a:pPr>
            <a:r>
              <a:rPr lang="en-US" sz="1800" dirty="0">
                <a:latin typeface="Consolas"/>
              </a:rPr>
              <a:t>private </a:t>
            </a:r>
            <a:r>
              <a:rPr lang="en-US" sz="1800" dirty="0" err="1">
                <a:latin typeface="Consolas"/>
              </a:rPr>
              <a:t>UserServiceImpl</a:t>
            </a:r>
            <a:r>
              <a:rPr lang="en-US" sz="1800" dirty="0">
                <a:latin typeface="Consolas"/>
              </a:rPr>
              <a:t> </a:t>
            </a:r>
            <a:r>
              <a:rPr lang="en-US" sz="1800" dirty="0" err="1">
                <a:latin typeface="Consolas"/>
              </a:rPr>
              <a:t>userServiceImpl</a:t>
            </a:r>
            <a:r>
              <a:rPr lang="en-US" sz="1800" dirty="0">
                <a:latin typeface="Consolas"/>
              </a:rPr>
              <a:t> = new </a:t>
            </a:r>
            <a:r>
              <a:rPr lang="en-US" sz="1800" dirty="0" err="1">
                <a:latin typeface="Consolas"/>
              </a:rPr>
              <a:t>UserServiceImpl</a:t>
            </a:r>
            <a:r>
              <a:rPr lang="en-US" sz="1800" dirty="0">
                <a:latin typeface="Consolas"/>
              </a:rPr>
              <a:t>();  </a:t>
            </a:r>
          </a:p>
          <a:p>
            <a:pPr>
              <a:buNone/>
            </a:pPr>
            <a:endParaRPr lang="en-US" sz="1800" dirty="0">
              <a:latin typeface="Consolas"/>
            </a:endParaRPr>
          </a:p>
          <a:p>
            <a:endParaRPr lang="en-US" dirty="0"/>
          </a:p>
        </p:txBody>
      </p:sp>
    </p:spTree>
    <p:extLst>
      <p:ext uri="{BB962C8B-B14F-4D97-AF65-F5344CB8AC3E}">
        <p14:creationId xmlns:p14="http://schemas.microsoft.com/office/powerpoint/2010/main" val="189075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5" y="1054100"/>
            <a:ext cx="8791575" cy="793580"/>
          </a:xfrm>
        </p:spPr>
        <p:txBody>
          <a:bodyPr>
            <a:normAutofit fontScale="90000"/>
          </a:bodyPr>
          <a:lstStyle/>
          <a:p>
            <a:r>
              <a:rPr lang="en-US" dirty="0"/>
              <a:t>Difference between spy and mock</a:t>
            </a:r>
          </a:p>
        </p:txBody>
      </p:sp>
      <p:sp>
        <p:nvSpPr>
          <p:cNvPr id="3" name="Subtitle 2"/>
          <p:cNvSpPr>
            <a:spLocks noGrp="1"/>
          </p:cNvSpPr>
          <p:nvPr>
            <p:ph type="subTitle" idx="1"/>
          </p:nvPr>
        </p:nvSpPr>
        <p:spPr>
          <a:xfrm>
            <a:off x="1876425" y="2067244"/>
            <a:ext cx="8791575" cy="3190556"/>
          </a:xfrm>
        </p:spPr>
        <p:txBody>
          <a:bodyPr vert="horz" lIns="91440" tIns="45720" rIns="91440" bIns="45720" rtlCol="0" anchor="t">
            <a:normAutofit/>
          </a:bodyPr>
          <a:lstStyle/>
          <a:p>
            <a:r>
              <a:rPr lang="en-US" dirty="0">
                <a:solidFill>
                  <a:srgbClr val="FFFFFF"/>
                </a:solidFill>
              </a:rPr>
              <a:t>When Mockito creates a mock – it does so from the </a:t>
            </a:r>
            <a:r>
              <a:rPr lang="en-US" i="1" dirty="0">
                <a:solidFill>
                  <a:srgbClr val="FFFFFF"/>
                </a:solidFill>
              </a:rPr>
              <a:t>Class</a:t>
            </a:r>
            <a:r>
              <a:rPr lang="en-US" dirty="0">
                <a:solidFill>
                  <a:srgbClr val="FFFFFF"/>
                </a:solidFill>
              </a:rPr>
              <a:t> of an Type, not from an actual instance. The mock simply creates </a:t>
            </a:r>
            <a:r>
              <a:rPr lang="en-US" b="1" dirty="0">
                <a:solidFill>
                  <a:srgbClr val="FFFFFF"/>
                </a:solidFill>
              </a:rPr>
              <a:t>a bare-bones shell instance</a:t>
            </a:r>
            <a:r>
              <a:rPr lang="en-US" dirty="0">
                <a:solidFill>
                  <a:srgbClr val="FFFFFF"/>
                </a:solidFill>
              </a:rPr>
              <a:t> of the Class, entirely instrumented to track interactions with it.</a:t>
            </a:r>
          </a:p>
          <a:p>
            <a:r>
              <a:rPr lang="en-US" dirty="0">
                <a:solidFill>
                  <a:srgbClr val="FFFFFF"/>
                </a:solidFill>
              </a:rPr>
              <a:t>On the other hand,</a:t>
            </a:r>
            <a:r>
              <a:rPr lang="en-US" b="1" dirty="0">
                <a:solidFill>
                  <a:srgbClr val="FFFFFF"/>
                </a:solidFill>
              </a:rPr>
              <a:t> the spy will wrap an existing instance</a:t>
            </a:r>
            <a:r>
              <a:rPr lang="en-US" dirty="0">
                <a:solidFill>
                  <a:srgbClr val="FFFFFF"/>
                </a:solidFill>
              </a:rPr>
              <a:t>. It will still behave in the same way as the normal instance – the only difference is that it will also be instrumented to track all the interactions with it.</a:t>
            </a:r>
            <a:endParaRPr dirty="0">
              <a:solidFill>
                <a:srgbClr val="FFFFFF"/>
              </a:solidFill>
            </a:endParaRPr>
          </a:p>
          <a:p>
            <a:endParaRPr lang="en-US" dirty="0"/>
          </a:p>
        </p:txBody>
      </p:sp>
    </p:spTree>
    <p:extLst>
      <p:ext uri="{BB962C8B-B14F-4D97-AF65-F5344CB8AC3E}">
        <p14:creationId xmlns:p14="http://schemas.microsoft.com/office/powerpoint/2010/main" val="3335173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sz="half" idx="1"/>
          </p:nvPr>
        </p:nvSpPr>
        <p:spPr>
          <a:xfrm>
            <a:off x="1141413" y="2249488"/>
            <a:ext cx="5798004" cy="3541712"/>
          </a:xfrm>
        </p:spPr>
        <p:txBody>
          <a:bodyPr vert="horz" lIns="91440" tIns="45720" rIns="91440" bIns="45720" rtlCol="0" anchor="t">
            <a:normAutofit/>
          </a:bodyPr>
          <a:lstStyle/>
          <a:p>
            <a:r>
              <a:rPr lang="en-US" dirty="0"/>
              <a:t>Use annotation to minimize repetitive mock creation code</a:t>
            </a:r>
          </a:p>
          <a:p>
            <a:r>
              <a:rPr lang="en-US" dirty="0"/>
              <a:t>Use annotation to make the test more readable</a:t>
            </a:r>
          </a:p>
          <a:p>
            <a:r>
              <a:rPr lang="en-US" dirty="0"/>
              <a:t>Use @</a:t>
            </a:r>
            <a:r>
              <a:rPr lang="en-US" dirty="0" err="1"/>
              <a:t>InjectMocks</a:t>
            </a:r>
            <a:r>
              <a:rPr lang="en-US" dirty="0"/>
              <a:t> to inject both @Spy and @Mock instances</a:t>
            </a:r>
          </a:p>
        </p:txBody>
      </p:sp>
    </p:spTree>
    <p:extLst>
      <p:ext uri="{BB962C8B-B14F-4D97-AF65-F5344CB8AC3E}">
        <p14:creationId xmlns:p14="http://schemas.microsoft.com/office/powerpoint/2010/main" val="7114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software  test helpful?</a:t>
            </a:r>
          </a:p>
        </p:txBody>
      </p:sp>
      <p:sp>
        <p:nvSpPr>
          <p:cNvPr id="3" name="Content Placeholder 2"/>
          <p:cNvSpPr>
            <a:spLocks noGrp="1"/>
          </p:cNvSpPr>
          <p:nvPr>
            <p:ph idx="1"/>
          </p:nvPr>
        </p:nvSpPr>
        <p:spPr/>
        <p:txBody>
          <a:bodyPr vert="horz" lIns="91440" tIns="45720" rIns="91440" bIns="45720" rtlCol="0" anchor="t">
            <a:normAutofit/>
          </a:bodyPr>
          <a:lstStyle/>
          <a:p>
            <a:pPr>
              <a:lnSpc>
                <a:spcPct val="90000"/>
              </a:lnSpc>
            </a:pPr>
            <a:r>
              <a:rPr lang="en-US" dirty="0"/>
              <a:t>It helps the developer verify if the logic of a piece of the program is correct</a:t>
            </a:r>
          </a:p>
          <a:p>
            <a:pPr>
              <a:lnSpc>
                <a:spcPct val="90000"/>
              </a:lnSpc>
            </a:pPr>
            <a:r>
              <a:rPr lang="en-US" dirty="0"/>
              <a:t>It helps to identify software regression made by changes in the source code   </a:t>
            </a:r>
            <a:endParaRPr dirty="0"/>
          </a:p>
        </p:txBody>
      </p:sp>
    </p:spTree>
    <p:extLst>
      <p:ext uri="{BB962C8B-B14F-4D97-AF65-F5344CB8AC3E}">
        <p14:creationId xmlns:p14="http://schemas.microsoft.com/office/powerpoint/2010/main" val="42987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Unit-testing</a:t>
            </a:r>
          </a:p>
        </p:txBody>
      </p:sp>
      <p:sp>
        <p:nvSpPr>
          <p:cNvPr id="3" name="Content Placeholder 2"/>
          <p:cNvSpPr>
            <a:spLocks noGrp="1"/>
          </p:cNvSpPr>
          <p:nvPr>
            <p:ph idx="1"/>
          </p:nvPr>
        </p:nvSpPr>
        <p:spPr/>
        <p:txBody>
          <a:bodyPr vert="horz" lIns="91440" tIns="45720" rIns="91440" bIns="45720" rtlCol="0" anchor="t">
            <a:normAutofit/>
          </a:bodyPr>
          <a:lstStyle/>
          <a:p>
            <a:pPr>
              <a:lnSpc>
                <a:spcPct val="90000"/>
              </a:lnSpc>
            </a:pPr>
            <a:r>
              <a:rPr lang="en-US" dirty="0"/>
              <a:t>It is a piece of code written by the developer that executes a specific functionality in the code to be tested and asserts a certain behavior or state</a:t>
            </a:r>
          </a:p>
          <a:p>
            <a:pPr>
              <a:lnSpc>
                <a:spcPct val="90000"/>
              </a:lnSpc>
            </a:pPr>
            <a:r>
              <a:rPr lang="en-US" dirty="0"/>
              <a:t>It usually targets a small unit of code(e.g. a method or a class)</a:t>
            </a:r>
          </a:p>
          <a:p>
            <a:pPr>
              <a:lnSpc>
                <a:spcPct val="90000"/>
              </a:lnSpc>
            </a:pPr>
            <a:r>
              <a:rPr lang="en-US" dirty="0"/>
              <a:t>External dependencies are removed, by replacing them with a test implementation or an object created by a test framework(mock)</a:t>
            </a:r>
          </a:p>
          <a:p>
            <a:endParaRPr lang="en-US" dirty="0"/>
          </a:p>
        </p:txBody>
      </p:sp>
      <p:pic>
        <p:nvPicPr>
          <p:cNvPr id="4" name="Picture 4" descr="18AE024D.PNG"/>
          <p:cNvPicPr>
            <a:picLocks noChangeAspect="1"/>
          </p:cNvPicPr>
          <p:nvPr/>
        </p:nvPicPr>
        <p:blipFill>
          <a:blip r:embed="rId2"/>
          <a:stretch>
            <a:fillRect/>
          </a:stretch>
        </p:blipFill>
        <p:spPr>
          <a:xfrm>
            <a:off x="2413000" y="4489450"/>
            <a:ext cx="6089513" cy="1908175"/>
          </a:xfrm>
          <a:prstGeom prst="rect">
            <a:avLst/>
          </a:prstGeom>
        </p:spPr>
      </p:pic>
    </p:spTree>
    <p:extLst>
      <p:ext uri="{BB962C8B-B14F-4D97-AF65-F5344CB8AC3E}">
        <p14:creationId xmlns:p14="http://schemas.microsoft.com/office/powerpoint/2010/main" val="45502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a:t>
            </a:r>
          </a:p>
        </p:txBody>
      </p:sp>
      <p:pic>
        <p:nvPicPr>
          <p:cNvPr id="5" name="Picture 5" descr="jUnit.jpeg"/>
          <p:cNvPicPr>
            <a:picLocks noGrp="1" noChangeAspect="1"/>
          </p:cNvPicPr>
          <p:nvPr>
            <p:ph sz="half" idx="1"/>
          </p:nvPr>
        </p:nvPicPr>
        <p:blipFill>
          <a:blip r:embed="rId2"/>
          <a:stretch>
            <a:fillRect/>
          </a:stretch>
        </p:blipFill>
        <p:spPr>
          <a:xfrm>
            <a:off x="1139825" y="2305050"/>
            <a:ext cx="5052638" cy="3429000"/>
          </a:xfrm>
          <a:prstGeom prst="rect">
            <a:avLst/>
          </a:prstGeom>
        </p:spPr>
      </p:pic>
    </p:spTree>
    <p:extLst>
      <p:ext uri="{BB962C8B-B14F-4D97-AF65-F5344CB8AC3E}">
        <p14:creationId xmlns:p14="http://schemas.microsoft.com/office/powerpoint/2010/main" val="187699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a:t>
            </a:r>
          </a:p>
        </p:txBody>
      </p:sp>
      <p:sp>
        <p:nvSpPr>
          <p:cNvPr id="3" name="Content Placeholder 2"/>
          <p:cNvSpPr>
            <a:spLocks noGrp="1"/>
          </p:cNvSpPr>
          <p:nvPr>
            <p:ph sz="half" idx="1"/>
          </p:nvPr>
        </p:nvSpPr>
        <p:spPr>
          <a:xfrm>
            <a:off x="1141413" y="2082235"/>
            <a:ext cx="8667750" cy="3708965"/>
          </a:xfrm>
        </p:spPr>
        <p:txBody>
          <a:bodyPr vert="horz" lIns="91440" tIns="45720" rIns="91440" bIns="45720" rtlCol="0" anchor="t">
            <a:noAutofit/>
          </a:bodyPr>
          <a:lstStyle/>
          <a:p>
            <a:r>
              <a:rPr lang="en-US" sz="2000" dirty="0">
                <a:latin typeface="Arial"/>
                <a:cs typeface="Arial"/>
              </a:rPr>
              <a:t>@Test</a:t>
            </a:r>
          </a:p>
          <a:p>
            <a:pPr marL="0" indent="0">
              <a:buNone/>
            </a:pPr>
            <a:r>
              <a:rPr lang="en-US" sz="2000" dirty="0">
                <a:latin typeface="Arial"/>
                <a:cs typeface="Arial"/>
              </a:rPr>
              <a:t>The Test annotation tells JUnit that the public void method to which it is attached can be run as a test case</a:t>
            </a:r>
          </a:p>
          <a:p>
            <a:r>
              <a:rPr lang="en-US" sz="2000" dirty="0">
                <a:latin typeface="Arial"/>
                <a:cs typeface="Arial"/>
              </a:rPr>
              <a:t>@Before</a:t>
            </a:r>
          </a:p>
          <a:p>
            <a:pPr marL="0" indent="0">
              <a:buNone/>
            </a:pPr>
            <a:r>
              <a:rPr lang="en-US" sz="2000" dirty="0">
                <a:latin typeface="Arial"/>
                <a:cs typeface="Arial"/>
              </a:rPr>
              <a:t>Several tests need similar objects created before they can run. Annotating a public void method with @Before causes that method to be run before each Test method.</a:t>
            </a:r>
          </a:p>
          <a:p>
            <a:pPr marL="0" indent="0">
              <a:buNone/>
            </a:pPr>
            <a:endParaRPr lang="en-US" sz="2000" dirty="0"/>
          </a:p>
        </p:txBody>
      </p:sp>
    </p:spTree>
    <p:extLst>
      <p:ext uri="{BB962C8B-B14F-4D97-AF65-F5344CB8AC3E}">
        <p14:creationId xmlns:p14="http://schemas.microsoft.com/office/powerpoint/2010/main" val="397901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a:t>
            </a:r>
          </a:p>
        </p:txBody>
      </p:sp>
      <p:sp>
        <p:nvSpPr>
          <p:cNvPr id="3" name="Content Placeholder 2"/>
          <p:cNvSpPr>
            <a:spLocks noGrp="1"/>
          </p:cNvSpPr>
          <p:nvPr>
            <p:ph idx="1"/>
          </p:nvPr>
        </p:nvSpPr>
        <p:spPr>
          <a:xfrm>
            <a:off x="1141413" y="2033588"/>
            <a:ext cx="9906000" cy="4190502"/>
          </a:xfrm>
        </p:spPr>
        <p:txBody>
          <a:bodyPr vert="horz" lIns="91440" tIns="45720" rIns="91440" bIns="45720" rtlCol="0" anchor="t">
            <a:normAutofit fontScale="92500"/>
          </a:bodyPr>
          <a:lstStyle/>
          <a:p>
            <a:r>
              <a:rPr lang="en-US" dirty="0"/>
              <a:t>@</a:t>
            </a:r>
            <a:r>
              <a:rPr lang="en-US" dirty="0" err="1"/>
              <a:t>BeforeClass</a:t>
            </a:r>
          </a:p>
          <a:p>
            <a:pPr marL="0" indent="0" algn="just">
              <a:buNone/>
            </a:pPr>
            <a:r>
              <a:rPr lang="en-US" dirty="0"/>
              <a:t>Annotating a public static void method with @</a:t>
            </a:r>
            <a:r>
              <a:rPr lang="en-US" dirty="0" err="1"/>
              <a:t>BeforeClass</a:t>
            </a:r>
            <a:r>
              <a:rPr lang="en-US" dirty="0"/>
              <a:t> causes it to be run once before any of the test methods in the class.</a:t>
            </a:r>
          </a:p>
          <a:p>
            <a:r>
              <a:rPr lang="en-US" dirty="0"/>
              <a:t>@</a:t>
            </a:r>
            <a:r>
              <a:rPr lang="en-US" dirty="0" err="1"/>
              <a:t>AfterClass</a:t>
            </a:r>
          </a:p>
          <a:p>
            <a:pPr marL="0" indent="0" algn="just">
              <a:buNone/>
            </a:pPr>
            <a:r>
              <a:rPr lang="en-US" dirty="0"/>
              <a:t>This will perform the method after all tests have finished. This can be used to perform clean-up activities.</a:t>
            </a:r>
          </a:p>
          <a:p>
            <a:r>
              <a:rPr lang="en-US" dirty="0"/>
              <a:t>@Ignore</a:t>
            </a:r>
          </a:p>
          <a:p>
            <a:pPr marL="0" indent="0">
              <a:buNone/>
            </a:pPr>
            <a:r>
              <a:rPr lang="en-US" dirty="0"/>
              <a:t>The Ignore annotation is used to ignore the test and that test will not be executed</a:t>
            </a:r>
            <a:endParaRPr dirty="0"/>
          </a:p>
        </p:txBody>
      </p:sp>
    </p:spTree>
    <p:extLst>
      <p:ext uri="{BB962C8B-B14F-4D97-AF65-F5344CB8AC3E}">
        <p14:creationId xmlns:p14="http://schemas.microsoft.com/office/powerpoint/2010/main" val="394111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&amp; Description</a:t>
            </a:r>
          </a:p>
        </p:txBody>
      </p:sp>
      <p:sp>
        <p:nvSpPr>
          <p:cNvPr id="3" name="Content Placeholder 2"/>
          <p:cNvSpPr>
            <a:spLocks noGrp="1"/>
          </p:cNvSpPr>
          <p:nvPr>
            <p:ph sz="half" idx="1"/>
          </p:nvPr>
        </p:nvSpPr>
        <p:spPr>
          <a:xfrm>
            <a:off x="1141413" y="1993900"/>
            <a:ext cx="4878387" cy="4062937"/>
          </a:xfrm>
        </p:spPr>
        <p:txBody>
          <a:bodyPr vert="horz" lIns="91440" tIns="45720" rIns="91440" bIns="45720" rtlCol="0" anchor="t">
            <a:normAutofit/>
          </a:bodyPr>
          <a:lstStyle/>
          <a:p>
            <a:r>
              <a:rPr lang="en-US" sz="2000" dirty="0"/>
              <a:t>void </a:t>
            </a:r>
            <a:r>
              <a:rPr lang="en-US" sz="2000" dirty="0" err="1"/>
              <a:t>assertEquals</a:t>
            </a:r>
            <a:r>
              <a:rPr lang="en-US" sz="2000" dirty="0"/>
              <a:t>(</a:t>
            </a:r>
            <a:r>
              <a:rPr lang="en-US" sz="2000" dirty="0" err="1"/>
              <a:t>boolean</a:t>
            </a:r>
            <a:r>
              <a:rPr lang="en-US" sz="2000" dirty="0"/>
              <a:t> expected, </a:t>
            </a:r>
            <a:r>
              <a:rPr lang="en-US" sz="2000" dirty="0" err="1"/>
              <a:t>boolean</a:t>
            </a:r>
            <a:r>
              <a:rPr lang="en-US" sz="2000" dirty="0"/>
              <a:t> actual)</a:t>
            </a:r>
          </a:p>
          <a:p>
            <a:r>
              <a:rPr lang="en-US" sz="2000" dirty="0"/>
              <a:t>void </a:t>
            </a:r>
            <a:r>
              <a:rPr lang="en-US" sz="2000" dirty="0" err="1"/>
              <a:t>assertTrue</a:t>
            </a:r>
            <a:r>
              <a:rPr lang="en-US" sz="2000" dirty="0"/>
              <a:t>(</a:t>
            </a:r>
            <a:r>
              <a:rPr lang="en-US" sz="2000" dirty="0" err="1"/>
              <a:t>boolean</a:t>
            </a:r>
            <a:r>
              <a:rPr lang="en-US" sz="2000" dirty="0"/>
              <a:t> condition)</a:t>
            </a:r>
          </a:p>
          <a:p>
            <a:r>
              <a:rPr lang="en-US" sz="2000" dirty="0"/>
              <a:t>Void </a:t>
            </a:r>
            <a:r>
              <a:rPr lang="en-US" sz="2000" dirty="0" err="1"/>
              <a:t>assertFalse</a:t>
            </a:r>
            <a:r>
              <a:rPr lang="en-US" sz="2000" dirty="0"/>
              <a:t>(</a:t>
            </a:r>
            <a:r>
              <a:rPr lang="en-US" sz="2000" dirty="0" err="1"/>
              <a:t>boolean</a:t>
            </a:r>
            <a:r>
              <a:rPr lang="en-US" sz="2000" dirty="0"/>
              <a:t> condition)</a:t>
            </a:r>
          </a:p>
          <a:p>
            <a:r>
              <a:rPr lang="en-US" sz="2000" dirty="0"/>
              <a:t>Void </a:t>
            </a:r>
            <a:r>
              <a:rPr lang="en-US" sz="2000" dirty="0" err="1"/>
              <a:t>assertNotNull</a:t>
            </a:r>
            <a:r>
              <a:rPr lang="en-US" sz="2000" dirty="0"/>
              <a:t>(Object object)</a:t>
            </a:r>
          </a:p>
          <a:p>
            <a:r>
              <a:rPr lang="en-US" sz="2000" dirty="0"/>
              <a:t>Void </a:t>
            </a:r>
            <a:r>
              <a:rPr lang="en-US" sz="2000" dirty="0" err="1"/>
              <a:t>assertNull</a:t>
            </a:r>
            <a:r>
              <a:rPr lang="en-US" sz="2000" dirty="0"/>
              <a:t>(Object object)</a:t>
            </a:r>
          </a:p>
          <a:p>
            <a:r>
              <a:rPr lang="en-US" sz="2000" dirty="0"/>
              <a:t>Void </a:t>
            </a:r>
            <a:r>
              <a:rPr lang="en-US" sz="2000" dirty="0" err="1"/>
              <a:t>assertArrayEquals</a:t>
            </a:r>
            <a:r>
              <a:rPr lang="en-US" sz="2000" dirty="0"/>
              <a:t>(</a:t>
            </a:r>
            <a:r>
              <a:rPr lang="en-US" sz="2000" dirty="0" err="1"/>
              <a:t>expectedArray</a:t>
            </a:r>
            <a:r>
              <a:rPr lang="en-US" sz="2000" dirty="0"/>
              <a:t>, </a:t>
            </a:r>
            <a:r>
              <a:rPr lang="en-US" sz="2000" dirty="0" err="1"/>
              <a:t>resultArray</a:t>
            </a:r>
            <a:r>
              <a:rPr lang="en-US" sz="2000" dirty="0"/>
              <a:t>)</a:t>
            </a:r>
          </a:p>
          <a:p>
            <a:endParaRPr lang="en-US" dirty="0"/>
          </a:p>
          <a:p>
            <a:endParaRPr lang="en-US" dirty="0"/>
          </a:p>
        </p:txBody>
      </p:sp>
      <p:sp>
        <p:nvSpPr>
          <p:cNvPr id="4" name="Content Placeholder 3"/>
          <p:cNvSpPr>
            <a:spLocks noGrp="1"/>
          </p:cNvSpPr>
          <p:nvPr>
            <p:ph sz="half" idx="2"/>
          </p:nvPr>
        </p:nvSpPr>
        <p:spPr>
          <a:xfrm>
            <a:off x="6172200" y="1993900"/>
            <a:ext cx="4875213" cy="3915361"/>
          </a:xfrm>
        </p:spPr>
        <p:txBody>
          <a:bodyPr vert="horz" lIns="91440" tIns="45720" rIns="91440" bIns="45720" rtlCol="0" anchor="t">
            <a:normAutofit/>
          </a:bodyPr>
          <a:lstStyle/>
          <a:p>
            <a:r>
              <a:rPr lang="en-US" sz="2000" dirty="0"/>
              <a:t>Checks that two primitives/object are equal</a:t>
            </a:r>
          </a:p>
          <a:p>
            <a:r>
              <a:rPr lang="en-US" sz="2000" dirty="0"/>
              <a:t>Checks that a condition is true</a:t>
            </a:r>
          </a:p>
          <a:p>
            <a:r>
              <a:rPr lang="en-US" sz="2000" dirty="0"/>
              <a:t>Checks that a condition is false</a:t>
            </a:r>
          </a:p>
          <a:p>
            <a:r>
              <a:rPr lang="en-US" sz="2000" dirty="0"/>
              <a:t>Checks that an object isn't null</a:t>
            </a:r>
          </a:p>
          <a:p>
            <a:r>
              <a:rPr lang="en-US" sz="2000" dirty="0"/>
              <a:t>Checks that an object is null</a:t>
            </a:r>
          </a:p>
          <a:p>
            <a:r>
              <a:rPr lang="en-US" sz="2000" dirty="0"/>
              <a:t>The </a:t>
            </a:r>
            <a:r>
              <a:rPr lang="en-US" sz="2000" dirty="0" err="1"/>
              <a:t>assertArrayEquals</a:t>
            </a:r>
            <a:r>
              <a:rPr lang="en-US" sz="2000" dirty="0"/>
              <a:t>() method will test </a:t>
            </a:r>
            <a:r>
              <a:rPr lang="en-US" sz="2000" dirty="0" err="1"/>
              <a:t>ehether</a:t>
            </a:r>
            <a:r>
              <a:rPr lang="en-US" sz="2000" dirty="0"/>
              <a:t> two arrays are equal to each other</a:t>
            </a:r>
          </a:p>
        </p:txBody>
      </p:sp>
    </p:spTree>
    <p:extLst>
      <p:ext uri="{BB962C8B-B14F-4D97-AF65-F5344CB8AC3E}">
        <p14:creationId xmlns:p14="http://schemas.microsoft.com/office/powerpoint/2010/main" val="390651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vert="horz" lIns="91440" tIns="45720" rIns="91440" bIns="45720" rtlCol="0" anchor="t">
            <a:normAutofit lnSpcReduction="10000"/>
          </a:bodyPr>
          <a:lstStyle/>
          <a:p>
            <a:pPr>
              <a:lnSpc>
                <a:spcPct val="90000"/>
              </a:lnSpc>
            </a:pPr>
            <a:r>
              <a:rPr lang="en-US" dirty="0"/>
              <a:t>To run the method, JUnit first constructs a fresh instance of the class then invokes the annotated method.</a:t>
            </a:r>
          </a:p>
          <a:p>
            <a:pPr>
              <a:lnSpc>
                <a:spcPct val="90000"/>
              </a:lnSpc>
            </a:pPr>
            <a:r>
              <a:rPr lang="en-US" dirty="0"/>
              <a:t>Any exceptions thrown  by the test will be reported by JUnit as a failure.  If there aren't any exceptions thrown, the test is assumed to have succeeded.</a:t>
            </a:r>
          </a:p>
          <a:p>
            <a:pPr>
              <a:lnSpc>
                <a:spcPct val="90000"/>
              </a:lnSpc>
            </a:pPr>
            <a:r>
              <a:rPr lang="en-US" dirty="0"/>
              <a:t>The Test annotation supports two optional parameters: </a:t>
            </a:r>
            <a:r>
              <a:rPr lang="en-US" i="1" dirty="0"/>
              <a:t>expected</a:t>
            </a:r>
            <a:r>
              <a:rPr lang="en-US" dirty="0"/>
              <a:t> and </a:t>
            </a:r>
            <a:r>
              <a:rPr lang="en-US" i="1" dirty="0"/>
              <a:t>timeout.</a:t>
            </a:r>
            <a:r>
              <a:rPr lang="en-US" dirty="0"/>
              <a:t> The first declares that a test method should throw an exception. If it doesn’t throw or if it throws a different one than the expected, the test fails.</a:t>
            </a:r>
          </a:p>
          <a:p>
            <a:pPr>
              <a:lnSpc>
                <a:spcPct val="90000"/>
              </a:lnSpc>
            </a:pPr>
            <a:r>
              <a:rPr lang="en-US" dirty="0"/>
              <a:t>The second parameter causes a test to fail if it takes longer than a specified amount of time(measured in milliseconds).</a:t>
            </a:r>
          </a:p>
          <a:p>
            <a:pPr marL="0" indent="0">
              <a:lnSpc>
                <a:spcPct val="90000"/>
              </a:lnSpc>
            </a:pPr>
            <a:endParaRPr lang="en-US" dirty="0"/>
          </a:p>
          <a:p>
            <a:endParaRPr lang="en-US" dirty="0"/>
          </a:p>
        </p:txBody>
      </p:sp>
    </p:spTree>
    <p:extLst>
      <p:ext uri="{BB962C8B-B14F-4D97-AF65-F5344CB8AC3E}">
        <p14:creationId xmlns:p14="http://schemas.microsoft.com/office/powerpoint/2010/main" val="1737423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Circuit</vt:lpstr>
      <vt:lpstr>UNIT Testing - introduction</vt:lpstr>
      <vt:lpstr>What is a software test and what does it do?</vt:lpstr>
      <vt:lpstr>Why is a software  test helpful?</vt:lpstr>
      <vt:lpstr>Unit-testing</vt:lpstr>
      <vt:lpstr>Junit</vt:lpstr>
      <vt:lpstr>Annotation</vt:lpstr>
      <vt:lpstr>Annotation</vt:lpstr>
      <vt:lpstr>Methods &amp; Description</vt:lpstr>
      <vt:lpstr>How does it work?</vt:lpstr>
      <vt:lpstr>Example</vt:lpstr>
      <vt:lpstr>Test stubs</vt:lpstr>
      <vt:lpstr>What is a test stub?</vt:lpstr>
      <vt:lpstr>example</vt:lpstr>
      <vt:lpstr>The when-then mantra</vt:lpstr>
      <vt:lpstr>Difference between Stubbing and Mocking</vt:lpstr>
      <vt:lpstr>Mockito</vt:lpstr>
      <vt:lpstr>Why drink it?</vt:lpstr>
      <vt:lpstr>How do I drink it? </vt:lpstr>
      <vt:lpstr>Using mockito for mocking objects </vt:lpstr>
      <vt:lpstr>Basics Annotations</vt:lpstr>
      <vt:lpstr>Difference between spy and mock</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14</cp:revision>
  <dcterms:created xsi:type="dcterms:W3CDTF">2014-08-26T23:43:54Z</dcterms:created>
  <dcterms:modified xsi:type="dcterms:W3CDTF">2017-10-04T08:54:10Z</dcterms:modified>
</cp:coreProperties>
</file>