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9" r:id="rId3"/>
    <p:sldId id="257" r:id="rId4"/>
    <p:sldId id="258" r:id="rId5"/>
    <p:sldId id="259" r:id="rId6"/>
    <p:sldId id="260" r:id="rId7"/>
    <p:sldId id="262" r:id="rId8"/>
    <p:sldId id="261" r:id="rId9"/>
    <p:sldId id="263" r:id="rId10"/>
    <p:sldId id="264" r:id="rId11"/>
    <p:sldId id="265" r:id="rId12"/>
    <p:sldId id="266" r:id="rId13"/>
    <p:sldId id="267" r:id="rId14"/>
    <p:sldId id="268" r:id="rId15"/>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0"/>
  </p:normalViewPr>
  <p:slideViewPr>
    <p:cSldViewPr snapToGrid="0">
      <p:cViewPr>
        <p:scale>
          <a:sx n="123" d="100"/>
          <a:sy n="123" d="100"/>
        </p:scale>
        <p:origin x="2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12/4/23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33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12/4/23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55455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12/4/23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73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12/4/23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2042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12/4/23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3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12/4/23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88571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12/4/23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4830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12/4/23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280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12/4/23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29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12/4/23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12/4/23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95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12/4/23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9512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nsole.cloud.goog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identity-beyond-borders/oauth-1-0-vs-oauth-2-0-e36f8924a835" TargetMode="External"/><Relationship Id="rId2" Type="http://schemas.openxmlformats.org/officeDocument/2006/relationships/hyperlink" Target="https://www.upguard.com/blog/oauth" TargetMode="External"/><Relationship Id="rId1" Type="http://schemas.openxmlformats.org/officeDocument/2006/relationships/slideLayout" Target="../slideLayouts/slideLayout2.xml"/><Relationship Id="rId5" Type="http://schemas.openxmlformats.org/officeDocument/2006/relationships/hyperlink" Target="https://www.youtube.com/watch?app=desktop&amp;v=Q0a0594tOrc" TargetMode="External"/><Relationship Id="rId4" Type="http://schemas.openxmlformats.org/officeDocument/2006/relationships/hyperlink" Target="https://www.loginradius.com/blog/engineering/google-authentication-with-nodejs-and-passport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um.com/identity-beyond-borders/oauth-1-0-vs-oauth-2-0-e36f8924a83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6A3F5-E458-F37D-8C2B-5443F5BEF8D1}"/>
              </a:ext>
            </a:extLst>
          </p:cNvPr>
          <p:cNvSpPr>
            <a:spLocks noGrp="1"/>
          </p:cNvSpPr>
          <p:nvPr>
            <p:ph type="ctrTitle"/>
          </p:nvPr>
        </p:nvSpPr>
        <p:spPr>
          <a:xfrm>
            <a:off x="6580233" y="2579129"/>
            <a:ext cx="4709550" cy="3433149"/>
          </a:xfrm>
        </p:spPr>
        <p:txBody>
          <a:bodyPr anchor="ctr">
            <a:normAutofit/>
          </a:bodyPr>
          <a:lstStyle/>
          <a:p>
            <a:r>
              <a:rPr lang="en-RO" dirty="0"/>
              <a:t>OAuth for Web Applications</a:t>
            </a:r>
          </a:p>
        </p:txBody>
      </p:sp>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BEA4A16-2D99-D330-34CD-401BB8A50061}"/>
              </a:ext>
            </a:extLst>
          </p:cNvPr>
          <p:cNvSpPr>
            <a:spLocks noGrp="1"/>
          </p:cNvSpPr>
          <p:nvPr>
            <p:ph type="subTitle" idx="1"/>
          </p:nvPr>
        </p:nvSpPr>
        <p:spPr>
          <a:xfrm>
            <a:off x="6584796" y="293427"/>
            <a:ext cx="4804689" cy="1392072"/>
          </a:xfrm>
        </p:spPr>
        <p:txBody>
          <a:bodyPr anchor="b">
            <a:normAutofit/>
          </a:bodyPr>
          <a:lstStyle/>
          <a:p>
            <a:r>
              <a:rPr lang="en-RO" sz="1800" dirty="0"/>
              <a:t>Specialised Protocols in Computer Networks</a:t>
            </a:r>
          </a:p>
          <a:p>
            <a:r>
              <a:rPr lang="en-RO" sz="1800" dirty="0"/>
              <a:t>Petruta Razvan-Dumitru</a:t>
            </a:r>
          </a:p>
        </p:txBody>
      </p:sp>
      <p:pic>
        <p:nvPicPr>
          <p:cNvPr id="4" name="Picture 3" descr="A mosaic of colourful geometric shapes">
            <a:extLst>
              <a:ext uri="{FF2B5EF4-FFF2-40B4-BE49-F238E27FC236}">
                <a16:creationId xmlns:a16="http://schemas.microsoft.com/office/drawing/2014/main" id="{3A33AE8A-324E-3410-164C-4D7182CEB1E8}"/>
              </a:ext>
            </a:extLst>
          </p:cNvPr>
          <p:cNvPicPr>
            <a:picLocks noChangeAspect="1"/>
          </p:cNvPicPr>
          <p:nvPr/>
        </p:nvPicPr>
        <p:blipFill rotWithShape="1">
          <a:blip r:embed="rId2"/>
          <a:srcRect l="1691" r="34754"/>
          <a:stretch/>
        </p:blipFill>
        <p:spPr>
          <a:xfrm>
            <a:off x="20" y="-1"/>
            <a:ext cx="6095978" cy="6857999"/>
          </a:xfrm>
          <a:prstGeom prst="rect">
            <a:avLst/>
          </a:prstGeom>
        </p:spPr>
      </p:pic>
      <p:cxnSp>
        <p:nvCxnSpPr>
          <p:cNvPr id="17" name="Straight Connector 16">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9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93E0-3C8A-5F10-5931-327C0A1FAF23}"/>
              </a:ext>
            </a:extLst>
          </p:cNvPr>
          <p:cNvSpPr>
            <a:spLocks noGrp="1"/>
          </p:cNvSpPr>
          <p:nvPr>
            <p:ph type="title"/>
          </p:nvPr>
        </p:nvSpPr>
        <p:spPr/>
        <p:txBody>
          <a:bodyPr/>
          <a:lstStyle/>
          <a:p>
            <a:r>
              <a:rPr lang="en-RO" dirty="0"/>
              <a:t>OAuth 2.0 flow</a:t>
            </a:r>
          </a:p>
        </p:txBody>
      </p:sp>
      <p:sp>
        <p:nvSpPr>
          <p:cNvPr id="3" name="Content Placeholder 2">
            <a:extLst>
              <a:ext uri="{FF2B5EF4-FFF2-40B4-BE49-F238E27FC236}">
                <a16:creationId xmlns:a16="http://schemas.microsoft.com/office/drawing/2014/main" id="{CBC91A0F-E1E4-027E-C69D-6D125DBA3B94}"/>
              </a:ext>
            </a:extLst>
          </p:cNvPr>
          <p:cNvSpPr>
            <a:spLocks noGrp="1"/>
          </p:cNvSpPr>
          <p:nvPr>
            <p:ph idx="1"/>
          </p:nvPr>
        </p:nvSpPr>
        <p:spPr>
          <a:xfrm>
            <a:off x="761799" y="2581154"/>
            <a:ext cx="10381205" cy="3657600"/>
          </a:xfrm>
        </p:spPr>
        <p:txBody>
          <a:bodyPr>
            <a:noAutofit/>
          </a:bodyPr>
          <a:lstStyle/>
          <a:p>
            <a:pPr marL="457200" indent="-457200">
              <a:buFont typeface="+mj-lt"/>
              <a:buAutoNum type="arabicPeriod"/>
            </a:pPr>
            <a:r>
              <a:rPr lang="en-GB" sz="1500" b="0" i="0" dirty="0">
                <a:solidFill>
                  <a:srgbClr val="444547"/>
                </a:solidFill>
                <a:effectLst/>
              </a:rPr>
              <a:t>To access the protected resources that are owned by the resource owner (the user), the client (third party app) sends an authorization request to the authorization server (API) to request authorization by conducting the user to the authorized endpoint. The client supplies the client ID token as an instrument for identification.</a:t>
            </a:r>
          </a:p>
          <a:p>
            <a:pPr marL="457200" indent="-457200">
              <a:buFont typeface="+mj-lt"/>
              <a:buAutoNum type="arabicPeriod"/>
            </a:pPr>
            <a:r>
              <a:rPr lang="en-GB" sz="1500" b="0" i="0" dirty="0">
                <a:solidFill>
                  <a:srgbClr val="444547"/>
                </a:solidFill>
                <a:effectLst/>
              </a:rPr>
              <a:t>The resource owner validates the application’s access request by authenticating and authorizing it. The client provides an endpoint URI, or a redirect URI, to which it sends the authorization grant (authorization code), and it also presents the scopes that the resource owners authorize. Then, the authorized endpoint gives the client an OAuth 2.0 protocol authorization grant.</a:t>
            </a:r>
            <a:endParaRPr lang="en-GB" sz="1500" dirty="0">
              <a:solidFill>
                <a:srgbClr val="444547"/>
              </a:solidFill>
            </a:endParaRPr>
          </a:p>
          <a:p>
            <a:pPr marL="457200" indent="-457200">
              <a:buFont typeface="+mj-lt"/>
              <a:buAutoNum type="arabicPeriod"/>
            </a:pPr>
            <a:r>
              <a:rPr lang="en-GB" sz="1500" b="0" i="0" dirty="0">
                <a:solidFill>
                  <a:srgbClr val="444547"/>
                </a:solidFill>
                <a:effectLst/>
              </a:rPr>
              <a:t>The client requests an access token (in URL form) from the authorization server by exchanging authorization grant for a token. The grant, as well as the authentication of the grant’s identity, is returned to the token endpoint.</a:t>
            </a:r>
          </a:p>
          <a:p>
            <a:pPr marL="457200" indent="-457200">
              <a:buFont typeface="+mj-lt"/>
              <a:buAutoNum type="arabicPeriod"/>
            </a:pPr>
            <a:r>
              <a:rPr lang="en-GB" sz="1500" b="0" i="0" dirty="0">
                <a:solidFill>
                  <a:srgbClr val="444547"/>
                </a:solidFill>
                <a:effectLst/>
              </a:rPr>
              <a:t>If the authorization grant is valid and the client identity is authenticated, the client is given an access token either by the provider of the authentication or the authorization server.</a:t>
            </a:r>
          </a:p>
          <a:p>
            <a:pPr marL="457200" indent="-457200">
              <a:buFont typeface="+mj-lt"/>
              <a:buAutoNum type="arabicPeriod"/>
            </a:pPr>
            <a:r>
              <a:rPr lang="en-GB" sz="1500" b="0" i="0" dirty="0">
                <a:solidFill>
                  <a:srgbClr val="444547"/>
                </a:solidFill>
                <a:effectLst/>
              </a:rPr>
              <a:t>With this authentication access token, the client is allowed to request the credentials from the resource server.</a:t>
            </a:r>
            <a:endParaRPr lang="en-RO" sz="1500" dirty="0"/>
          </a:p>
        </p:txBody>
      </p:sp>
    </p:spTree>
    <p:extLst>
      <p:ext uri="{BB962C8B-B14F-4D97-AF65-F5344CB8AC3E}">
        <p14:creationId xmlns:p14="http://schemas.microsoft.com/office/powerpoint/2010/main" val="119665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E357-8C57-0297-B1D6-EB134BA0C668}"/>
              </a:ext>
            </a:extLst>
          </p:cNvPr>
          <p:cNvSpPr>
            <a:spLocks noGrp="1"/>
          </p:cNvSpPr>
          <p:nvPr>
            <p:ph type="title"/>
          </p:nvPr>
        </p:nvSpPr>
        <p:spPr/>
        <p:txBody>
          <a:bodyPr/>
          <a:lstStyle/>
          <a:p>
            <a:r>
              <a:rPr lang="en-RO" dirty="0"/>
              <a:t>Authorization Codes and Grant Types</a:t>
            </a:r>
          </a:p>
        </p:txBody>
      </p:sp>
      <p:sp>
        <p:nvSpPr>
          <p:cNvPr id="3" name="Content Placeholder 2">
            <a:extLst>
              <a:ext uri="{FF2B5EF4-FFF2-40B4-BE49-F238E27FC236}">
                <a16:creationId xmlns:a16="http://schemas.microsoft.com/office/drawing/2014/main" id="{170E337B-CDF7-736B-4209-18C555E1937D}"/>
              </a:ext>
            </a:extLst>
          </p:cNvPr>
          <p:cNvSpPr>
            <a:spLocks noGrp="1"/>
          </p:cNvSpPr>
          <p:nvPr>
            <p:ph idx="1"/>
          </p:nvPr>
        </p:nvSpPr>
        <p:spPr>
          <a:xfrm>
            <a:off x="761799" y="1921397"/>
            <a:ext cx="10381205" cy="4757195"/>
          </a:xfrm>
        </p:spPr>
        <p:txBody>
          <a:bodyPr>
            <a:noAutofit/>
          </a:bodyPr>
          <a:lstStyle/>
          <a:p>
            <a:r>
              <a:rPr lang="en-GB" sz="1400" dirty="0"/>
              <a:t>A</a:t>
            </a:r>
            <a:r>
              <a:rPr lang="en-GB" sz="1400" b="0" i="0" dirty="0">
                <a:effectLst/>
              </a:rPr>
              <a:t>n authorization grant gives the client permission to retrieve an access token on behalf of the end user.</a:t>
            </a:r>
          </a:p>
          <a:p>
            <a:pPr marL="342900" indent="-342900">
              <a:buFont typeface="Arial" panose="020B0604020202020204" pitchFamily="34" charset="0"/>
              <a:buChar char="•"/>
            </a:pPr>
            <a:r>
              <a:rPr lang="en-GB" sz="1400" dirty="0"/>
              <a:t>Authorization Code: </a:t>
            </a:r>
            <a:r>
              <a:rPr lang="en-GB" sz="1400" b="0" i="0" dirty="0">
                <a:effectLst/>
              </a:rPr>
              <a:t>A common and secure flow where the client redirects the user to the authorization server for authentication, and upon approval, receives an authorization code to exchange for an access token (usage in web applications)</a:t>
            </a:r>
            <a:endParaRPr lang="en-GB" sz="1400" dirty="0"/>
          </a:p>
          <a:p>
            <a:pPr marL="342900" indent="-342900">
              <a:buFont typeface="Arial" panose="020B0604020202020204" pitchFamily="34" charset="0"/>
              <a:buChar char="•"/>
            </a:pPr>
            <a:r>
              <a:rPr lang="en-RO" sz="1400" dirty="0"/>
              <a:t>Authorization Code Grant with Proof Key for Code Exchange (PKCE): </a:t>
            </a:r>
            <a:r>
              <a:rPr lang="en-GB" sz="1400" b="0" i="0" dirty="0">
                <a:effectLst/>
              </a:rPr>
              <a:t>An extension of the Authorization Code Grant designed to secure public clients where the client cannot securely store a client secret </a:t>
            </a:r>
            <a:r>
              <a:rPr lang="en-RO" sz="1400" dirty="0"/>
              <a:t>(usage in mobile applications and single page applications)</a:t>
            </a:r>
          </a:p>
          <a:p>
            <a:pPr marL="342900" indent="-342900">
              <a:buFont typeface="Arial" panose="020B0604020202020204" pitchFamily="34" charset="0"/>
              <a:buChar char="•"/>
            </a:pPr>
            <a:r>
              <a:rPr lang="en-RO" sz="1400" dirty="0"/>
              <a:t>Implicit Grant: </a:t>
            </a:r>
            <a:r>
              <a:rPr lang="en-GB" sz="1400" b="0" i="0" dirty="0">
                <a:effectLst/>
              </a:rPr>
              <a:t>In this flow, the access token is returned directly to the client without exchanging an authorization code (not recommended, used in single page applications)</a:t>
            </a:r>
          </a:p>
          <a:p>
            <a:pPr marL="342900" indent="-342900">
              <a:buFont typeface="Arial" panose="020B0604020202020204" pitchFamily="34" charset="0"/>
              <a:buChar char="•"/>
            </a:pPr>
            <a:r>
              <a:rPr lang="en-GB" sz="1400" dirty="0"/>
              <a:t>Resource Owner Credentials Grant Type: </a:t>
            </a:r>
            <a:r>
              <a:rPr lang="en-GB" sz="1400" b="0" i="0" dirty="0">
                <a:effectLst/>
              </a:rPr>
              <a:t>The client collects the user's credentials directly and sends them to the authorization server to obtain an access token (usage in scenarios where the client is highly trusted)</a:t>
            </a:r>
          </a:p>
          <a:p>
            <a:pPr marL="342900" indent="-342900">
              <a:buFont typeface="Arial" panose="020B0604020202020204" pitchFamily="34" charset="0"/>
              <a:buChar char="•"/>
            </a:pPr>
            <a:r>
              <a:rPr lang="en-GB" sz="1400" dirty="0"/>
              <a:t>Client Credentials Grant: </a:t>
            </a:r>
            <a:r>
              <a:rPr lang="en-GB" sz="1400" b="0" i="0" dirty="0">
                <a:effectLst/>
              </a:rPr>
              <a:t>The client directly exchanges its own credentials (client ID and client secret) for an access token (usage in server to server communication)</a:t>
            </a:r>
          </a:p>
          <a:p>
            <a:pPr marL="342900" indent="-342900">
              <a:buFont typeface="Arial" panose="020B0604020202020204" pitchFamily="34" charset="0"/>
              <a:buChar char="•"/>
            </a:pPr>
            <a:r>
              <a:rPr lang="en-GB" sz="1400" dirty="0"/>
              <a:t>Refresh Token Grant: </a:t>
            </a:r>
            <a:r>
              <a:rPr lang="en-GB" sz="1400" b="0" i="0" dirty="0">
                <a:effectLst/>
              </a:rPr>
              <a:t>If an access token expires, the client can use a refresh token to obtain a new access token without requiring the user to re-authenticate (after initial authorization, the client periodically refreshes the access token)</a:t>
            </a:r>
            <a:endParaRPr lang="en-GB" sz="1400" dirty="0"/>
          </a:p>
          <a:p>
            <a:pPr marL="342900" indent="-342900">
              <a:buFont typeface="Arial" panose="020B0604020202020204" pitchFamily="34" charset="0"/>
              <a:buChar char="•"/>
            </a:pPr>
            <a:r>
              <a:rPr lang="en-GB" sz="1400" b="0" i="0" dirty="0">
                <a:effectLst/>
              </a:rPr>
              <a:t>Device Authorization Flow: Allows a device to prompt the user to set up a link on a different device and authorize the app instead of authenticating the user directly (usage for devices with limited input capabilities, such as smart </a:t>
            </a:r>
            <a:r>
              <a:rPr lang="en-GB" sz="1400" b="0" i="0" dirty="0" err="1">
                <a:effectLst/>
              </a:rPr>
              <a:t>tvs</a:t>
            </a:r>
            <a:r>
              <a:rPr lang="en-GB" sz="1400" b="0" i="0" dirty="0">
                <a:effectLst/>
              </a:rPr>
              <a:t>)</a:t>
            </a:r>
          </a:p>
        </p:txBody>
      </p:sp>
    </p:spTree>
    <p:extLst>
      <p:ext uri="{BB962C8B-B14F-4D97-AF65-F5344CB8AC3E}">
        <p14:creationId xmlns:p14="http://schemas.microsoft.com/office/powerpoint/2010/main" val="3389094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729D-D3B4-E57B-AECD-E605459FCD77}"/>
              </a:ext>
            </a:extLst>
          </p:cNvPr>
          <p:cNvSpPr>
            <a:spLocks noGrp="1"/>
          </p:cNvSpPr>
          <p:nvPr>
            <p:ph type="title"/>
          </p:nvPr>
        </p:nvSpPr>
        <p:spPr/>
        <p:txBody>
          <a:bodyPr/>
          <a:lstStyle/>
          <a:p>
            <a:r>
              <a:rPr lang="en-RO" dirty="0"/>
              <a:t>Popular OAuth services</a:t>
            </a:r>
          </a:p>
        </p:txBody>
      </p:sp>
      <p:sp>
        <p:nvSpPr>
          <p:cNvPr id="3" name="Content Placeholder 2">
            <a:extLst>
              <a:ext uri="{FF2B5EF4-FFF2-40B4-BE49-F238E27FC236}">
                <a16:creationId xmlns:a16="http://schemas.microsoft.com/office/drawing/2014/main" id="{FC659B1B-CD7D-322E-A555-E4F300C21C46}"/>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RO" dirty="0"/>
              <a:t>GOOGLE: </a:t>
            </a:r>
            <a:r>
              <a:rPr lang="en-GB" dirty="0"/>
              <a:t>g</a:t>
            </a:r>
            <a:r>
              <a:rPr lang="en-GB" b="0" i="0" dirty="0">
                <a:effectLst/>
              </a:rPr>
              <a:t>oogle account information, like access to Drive files or access to </a:t>
            </a:r>
            <a:r>
              <a:rPr lang="en-GB" b="0" i="0" dirty="0" err="1">
                <a:effectLst/>
              </a:rPr>
              <a:t>Youtube</a:t>
            </a:r>
            <a:r>
              <a:rPr lang="en-GB" b="0" i="0" dirty="0">
                <a:effectLst/>
              </a:rPr>
              <a:t> channel information (see </a:t>
            </a:r>
            <a:r>
              <a:rPr lang="en-GB" b="0" i="0" dirty="0">
                <a:effectLst/>
                <a:hlinkClick r:id="rId2"/>
              </a:rPr>
              <a:t>https://</a:t>
            </a:r>
            <a:r>
              <a:rPr lang="en-GB" b="0" i="0" dirty="0" err="1">
                <a:effectLst/>
                <a:hlinkClick r:id="rId2"/>
              </a:rPr>
              <a:t>console.cloud.google.com</a:t>
            </a:r>
            <a:r>
              <a:rPr lang="en-GB" b="0" i="0" dirty="0">
                <a:effectLst/>
                <a:hlinkClick r:id="rId2"/>
              </a:rPr>
              <a:t>/</a:t>
            </a:r>
            <a:r>
              <a:rPr lang="en-GB" b="0" i="0" dirty="0">
                <a:effectLst/>
              </a:rPr>
              <a:t>)</a:t>
            </a:r>
          </a:p>
          <a:p>
            <a:pPr marL="342900" indent="-342900">
              <a:buFont typeface="Arial" panose="020B0604020202020204" pitchFamily="34" charset="0"/>
              <a:buChar char="•"/>
            </a:pPr>
            <a:r>
              <a:rPr lang="en-GB" dirty="0"/>
              <a:t>FACEBOOK: </a:t>
            </a:r>
            <a:r>
              <a:rPr lang="en-GB" dirty="0" err="1"/>
              <a:t>facebook</a:t>
            </a:r>
            <a:r>
              <a:rPr lang="en-GB" dirty="0"/>
              <a:t> account information, like username, email, profile picture, friends list, etc.</a:t>
            </a:r>
          </a:p>
          <a:p>
            <a:pPr marL="342900" indent="-342900">
              <a:buFont typeface="Arial" panose="020B0604020202020204" pitchFamily="34" charset="0"/>
              <a:buChar char="•"/>
            </a:pPr>
            <a:r>
              <a:rPr lang="en-GB" dirty="0"/>
              <a:t>Twitter</a:t>
            </a:r>
          </a:p>
          <a:p>
            <a:pPr marL="342900" indent="-342900">
              <a:buFont typeface="Arial" panose="020B0604020202020204" pitchFamily="34" charset="0"/>
              <a:buChar char="•"/>
            </a:pPr>
            <a:r>
              <a:rPr lang="en-GB" dirty="0"/>
              <a:t>Discord</a:t>
            </a:r>
          </a:p>
          <a:p>
            <a:pPr marL="342900" indent="-342900">
              <a:buFont typeface="Arial" panose="020B0604020202020204" pitchFamily="34" charset="0"/>
              <a:buChar char="•"/>
            </a:pPr>
            <a:r>
              <a:rPr lang="en-GB" dirty="0" err="1"/>
              <a:t>Github</a:t>
            </a:r>
            <a:endParaRPr lang="en-GB" dirty="0"/>
          </a:p>
          <a:p>
            <a:pPr marL="342900" indent="-342900">
              <a:buFont typeface="Arial" panose="020B0604020202020204" pitchFamily="34" charset="0"/>
              <a:buChar char="•"/>
            </a:pPr>
            <a:r>
              <a:rPr lang="en-GB" dirty="0"/>
              <a:t>…</a:t>
            </a:r>
            <a:endParaRPr lang="en-RO" dirty="0"/>
          </a:p>
        </p:txBody>
      </p:sp>
    </p:spTree>
    <p:extLst>
      <p:ext uri="{BB962C8B-B14F-4D97-AF65-F5344CB8AC3E}">
        <p14:creationId xmlns:p14="http://schemas.microsoft.com/office/powerpoint/2010/main" val="160803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72BE-A3B5-C4A0-D924-C2924B09D339}"/>
              </a:ext>
            </a:extLst>
          </p:cNvPr>
          <p:cNvSpPr>
            <a:spLocks noGrp="1"/>
          </p:cNvSpPr>
          <p:nvPr>
            <p:ph type="title"/>
          </p:nvPr>
        </p:nvSpPr>
        <p:spPr/>
        <p:txBody>
          <a:bodyPr/>
          <a:lstStyle/>
          <a:p>
            <a:r>
              <a:rPr lang="en-RO" dirty="0"/>
              <a:t>DEMO</a:t>
            </a:r>
          </a:p>
        </p:txBody>
      </p:sp>
      <p:pic>
        <p:nvPicPr>
          <p:cNvPr id="5" name="Content Placeholder 4" descr="A group of logos with black text&#10;&#10;Description automatically generated">
            <a:extLst>
              <a:ext uri="{FF2B5EF4-FFF2-40B4-BE49-F238E27FC236}">
                <a16:creationId xmlns:a16="http://schemas.microsoft.com/office/drawing/2014/main" id="{E6698BA4-0612-5BF7-BE9D-83D2C7E358EF}"/>
              </a:ext>
            </a:extLst>
          </p:cNvPr>
          <p:cNvPicPr>
            <a:picLocks noGrp="1" noChangeAspect="1"/>
          </p:cNvPicPr>
          <p:nvPr>
            <p:ph idx="1"/>
          </p:nvPr>
        </p:nvPicPr>
        <p:blipFill>
          <a:blip r:embed="rId2"/>
          <a:stretch>
            <a:fillRect/>
          </a:stretch>
        </p:blipFill>
        <p:spPr>
          <a:xfrm>
            <a:off x="5952087" y="2736705"/>
            <a:ext cx="5799667" cy="3262313"/>
          </a:xfrm>
        </p:spPr>
      </p:pic>
      <p:pic>
        <p:nvPicPr>
          <p:cNvPr id="4" name="Picture 3" descr="A close up of a logo&#10;&#10;Description automatically generated">
            <a:extLst>
              <a:ext uri="{FF2B5EF4-FFF2-40B4-BE49-F238E27FC236}">
                <a16:creationId xmlns:a16="http://schemas.microsoft.com/office/drawing/2014/main" id="{50675AEE-4B9E-0F73-3575-C2D4FD8CB5C9}"/>
              </a:ext>
            </a:extLst>
          </p:cNvPr>
          <p:cNvPicPr>
            <a:picLocks noChangeAspect="1"/>
          </p:cNvPicPr>
          <p:nvPr/>
        </p:nvPicPr>
        <p:blipFill>
          <a:blip r:embed="rId3"/>
          <a:stretch>
            <a:fillRect/>
          </a:stretch>
        </p:blipFill>
        <p:spPr>
          <a:xfrm>
            <a:off x="655205" y="3429000"/>
            <a:ext cx="4584700" cy="1574800"/>
          </a:xfrm>
          <a:prstGeom prst="rect">
            <a:avLst/>
          </a:prstGeom>
        </p:spPr>
      </p:pic>
    </p:spTree>
    <p:extLst>
      <p:ext uri="{BB962C8B-B14F-4D97-AF65-F5344CB8AC3E}">
        <p14:creationId xmlns:p14="http://schemas.microsoft.com/office/powerpoint/2010/main" val="159730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19AF-DC9B-658A-F508-0372E2DE99CD}"/>
              </a:ext>
            </a:extLst>
          </p:cNvPr>
          <p:cNvSpPr>
            <a:spLocks noGrp="1"/>
          </p:cNvSpPr>
          <p:nvPr>
            <p:ph type="title"/>
          </p:nvPr>
        </p:nvSpPr>
        <p:spPr/>
        <p:txBody>
          <a:bodyPr/>
          <a:lstStyle/>
          <a:p>
            <a:r>
              <a:rPr lang="en-RO" dirty="0"/>
              <a:t>References</a:t>
            </a:r>
          </a:p>
        </p:txBody>
      </p:sp>
      <p:sp>
        <p:nvSpPr>
          <p:cNvPr id="3" name="Content Placeholder 2">
            <a:extLst>
              <a:ext uri="{FF2B5EF4-FFF2-40B4-BE49-F238E27FC236}">
                <a16:creationId xmlns:a16="http://schemas.microsoft.com/office/drawing/2014/main" id="{82BB8A1F-E430-E4B9-99DD-A56EE4B26144}"/>
              </a:ext>
            </a:extLst>
          </p:cNvPr>
          <p:cNvSpPr>
            <a:spLocks noGrp="1"/>
          </p:cNvSpPr>
          <p:nvPr>
            <p:ph idx="1"/>
          </p:nvPr>
        </p:nvSpPr>
        <p:spPr>
          <a:xfrm>
            <a:off x="761169" y="2992582"/>
            <a:ext cx="10381205" cy="3325091"/>
          </a:xfrm>
        </p:spPr>
        <p:txBody>
          <a:bodyPr/>
          <a:lstStyle/>
          <a:p>
            <a:pPr marL="342900" indent="-342900">
              <a:buFont typeface="Arial" panose="020B0604020202020204" pitchFamily="34" charset="0"/>
              <a:buChar char="•"/>
            </a:pPr>
            <a:r>
              <a:rPr lang="en-GB" dirty="0">
                <a:hlinkClick r:id="rId2"/>
              </a:rPr>
              <a:t>https://www.upguard.com/blog/oauth</a:t>
            </a:r>
            <a:endParaRPr lang="en-GB" dirty="0"/>
          </a:p>
          <a:p>
            <a:pPr marL="342900" indent="-342900">
              <a:buFont typeface="Arial" panose="020B0604020202020204" pitchFamily="34" charset="0"/>
              <a:buChar char="•"/>
            </a:pPr>
            <a:r>
              <a:rPr lang="en-GB" dirty="0">
                <a:hlinkClick r:id="rId3"/>
              </a:rPr>
              <a:t>https://medium.com/identity-beyond-borders/oauth-1-0-vs-oauth-2-0-e36f8924a835</a:t>
            </a:r>
            <a:endParaRPr lang="en-GB" dirty="0"/>
          </a:p>
          <a:p>
            <a:pPr marL="342900" indent="-342900">
              <a:buFont typeface="Arial" panose="020B0604020202020204" pitchFamily="34" charset="0"/>
              <a:buChar char="•"/>
            </a:pPr>
            <a:r>
              <a:rPr lang="en-GB" dirty="0">
                <a:hlinkClick r:id="rId4"/>
              </a:rPr>
              <a:t>https://www.loginradius.com/blog/engineering/google-authentication-with-nodejs-and-passportjs/</a:t>
            </a:r>
            <a:endParaRPr lang="en-GB" dirty="0"/>
          </a:p>
          <a:p>
            <a:pPr marL="342900" indent="-342900">
              <a:buFont typeface="Arial" panose="020B0604020202020204" pitchFamily="34" charset="0"/>
              <a:buChar char="•"/>
            </a:pPr>
            <a:r>
              <a:rPr lang="en-GB" dirty="0">
                <a:hlinkClick r:id="rId5"/>
              </a:rPr>
              <a:t>https://www.youtube.com/watch?app=desktop&amp;v=Q0a0594tOrc</a:t>
            </a:r>
            <a:endParaRPr lang="en-GB" dirty="0"/>
          </a:p>
        </p:txBody>
      </p:sp>
    </p:spTree>
    <p:extLst>
      <p:ext uri="{BB962C8B-B14F-4D97-AF65-F5344CB8AC3E}">
        <p14:creationId xmlns:p14="http://schemas.microsoft.com/office/powerpoint/2010/main" val="192605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78A-5365-304B-554A-A571488E14C1}"/>
              </a:ext>
            </a:extLst>
          </p:cNvPr>
          <p:cNvSpPr>
            <a:spLocks noGrp="1"/>
          </p:cNvSpPr>
          <p:nvPr>
            <p:ph type="title"/>
          </p:nvPr>
        </p:nvSpPr>
        <p:spPr/>
        <p:txBody>
          <a:bodyPr/>
          <a:lstStyle/>
          <a:p>
            <a:r>
              <a:rPr lang="en-RO" dirty="0"/>
              <a:t>Agenda</a:t>
            </a:r>
          </a:p>
        </p:txBody>
      </p:sp>
      <p:sp>
        <p:nvSpPr>
          <p:cNvPr id="3" name="Content Placeholder 2">
            <a:extLst>
              <a:ext uri="{FF2B5EF4-FFF2-40B4-BE49-F238E27FC236}">
                <a16:creationId xmlns:a16="http://schemas.microsoft.com/office/drawing/2014/main" id="{0F453773-90EB-198A-5BF5-344F3C7000C4}"/>
              </a:ext>
            </a:extLst>
          </p:cNvPr>
          <p:cNvSpPr>
            <a:spLocks noGrp="1"/>
          </p:cNvSpPr>
          <p:nvPr>
            <p:ph idx="1"/>
          </p:nvPr>
        </p:nvSpPr>
        <p:spPr>
          <a:xfrm>
            <a:off x="761799" y="2546430"/>
            <a:ext cx="10381205" cy="3465485"/>
          </a:xfrm>
        </p:spPr>
        <p:txBody>
          <a:bodyPr>
            <a:normAutofit fontScale="70000" lnSpcReduction="20000"/>
          </a:bodyPr>
          <a:lstStyle/>
          <a:p>
            <a:pPr marL="342900" indent="-342900">
              <a:buFont typeface="Arial" panose="020B0604020202020204" pitchFamily="34" charset="0"/>
              <a:buChar char="•"/>
            </a:pPr>
            <a:r>
              <a:rPr lang="en-RO" dirty="0"/>
              <a:t>Authentication vs Authorization</a:t>
            </a:r>
          </a:p>
          <a:p>
            <a:pPr marL="342900" indent="-342900">
              <a:buFont typeface="Arial" panose="020B0604020202020204" pitchFamily="34" charset="0"/>
              <a:buChar char="•"/>
            </a:pPr>
            <a:r>
              <a:rPr lang="en-RO" dirty="0"/>
              <a:t>What is OAuth?</a:t>
            </a:r>
          </a:p>
          <a:p>
            <a:pPr marL="342900" indent="-342900">
              <a:buFont typeface="Arial" panose="020B0604020202020204" pitchFamily="34" charset="0"/>
              <a:buChar char="•"/>
            </a:pPr>
            <a:r>
              <a:rPr lang="en-RO" dirty="0"/>
              <a:t>Why OAuth?</a:t>
            </a:r>
          </a:p>
          <a:p>
            <a:pPr marL="342900" indent="-342900">
              <a:buFont typeface="Arial" panose="020B0604020202020204" pitchFamily="34" charset="0"/>
              <a:buChar char="•"/>
            </a:pPr>
            <a:r>
              <a:rPr lang="en-RO" dirty="0"/>
              <a:t>History of OAuth</a:t>
            </a:r>
          </a:p>
          <a:p>
            <a:pPr marL="342900" indent="-342900">
              <a:buFont typeface="Arial" panose="020B0604020202020204" pitchFamily="34" charset="0"/>
              <a:buChar char="•"/>
            </a:pPr>
            <a:r>
              <a:rPr lang="en-RO" dirty="0"/>
              <a:t>OAuth 1.0 vs OAuth 2.0</a:t>
            </a:r>
          </a:p>
          <a:p>
            <a:pPr marL="342900" indent="-342900">
              <a:buFont typeface="Arial" panose="020B0604020202020204" pitchFamily="34" charset="0"/>
              <a:buChar char="•"/>
            </a:pPr>
            <a:r>
              <a:rPr lang="en-RO" dirty="0"/>
              <a:t>OAuth 2.0 terminology</a:t>
            </a:r>
          </a:p>
          <a:p>
            <a:pPr marL="342900" indent="-342900">
              <a:buFont typeface="Arial" panose="020B0604020202020204" pitchFamily="34" charset="0"/>
              <a:buChar char="•"/>
            </a:pPr>
            <a:r>
              <a:rPr lang="en-RO" dirty="0"/>
              <a:t>OAuth 2.0 flow</a:t>
            </a:r>
          </a:p>
          <a:p>
            <a:pPr marL="342900" indent="-342900">
              <a:buFont typeface="Arial" panose="020B0604020202020204" pitchFamily="34" charset="0"/>
              <a:buChar char="•"/>
            </a:pPr>
            <a:r>
              <a:rPr lang="en-RO" dirty="0"/>
              <a:t>Authorization Codes and Grant Types</a:t>
            </a:r>
          </a:p>
          <a:p>
            <a:pPr marL="342900" indent="-342900">
              <a:buFont typeface="Arial" panose="020B0604020202020204" pitchFamily="34" charset="0"/>
              <a:buChar char="•"/>
            </a:pPr>
            <a:r>
              <a:rPr lang="en-RO" dirty="0"/>
              <a:t>Popular OAuth Services</a:t>
            </a:r>
          </a:p>
          <a:p>
            <a:pPr marL="342900" indent="-342900">
              <a:buFont typeface="Arial" panose="020B0604020202020204" pitchFamily="34" charset="0"/>
              <a:buChar char="•"/>
            </a:pPr>
            <a:r>
              <a:rPr lang="en-RO" dirty="0"/>
              <a:t>Demo</a:t>
            </a:r>
          </a:p>
        </p:txBody>
      </p:sp>
    </p:spTree>
    <p:extLst>
      <p:ext uri="{BB962C8B-B14F-4D97-AF65-F5344CB8AC3E}">
        <p14:creationId xmlns:p14="http://schemas.microsoft.com/office/powerpoint/2010/main" val="201841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63A3-8B8A-2C66-4449-78D831424311}"/>
              </a:ext>
            </a:extLst>
          </p:cNvPr>
          <p:cNvSpPr>
            <a:spLocks noGrp="1"/>
          </p:cNvSpPr>
          <p:nvPr>
            <p:ph type="title"/>
          </p:nvPr>
        </p:nvSpPr>
        <p:spPr/>
        <p:txBody>
          <a:bodyPr>
            <a:normAutofit fontScale="90000"/>
          </a:bodyPr>
          <a:lstStyle/>
          <a:p>
            <a:r>
              <a:rPr lang="en-GB" b="1" i="0" dirty="0">
                <a:effectLst/>
              </a:rPr>
              <a:t>Authentication and Authorization in Web Applications</a:t>
            </a:r>
            <a:endParaRPr lang="en-RO" dirty="0"/>
          </a:p>
        </p:txBody>
      </p:sp>
      <p:sp>
        <p:nvSpPr>
          <p:cNvPr id="3" name="Content Placeholder 2">
            <a:extLst>
              <a:ext uri="{FF2B5EF4-FFF2-40B4-BE49-F238E27FC236}">
                <a16:creationId xmlns:a16="http://schemas.microsoft.com/office/drawing/2014/main" id="{BE7A5D2F-5246-35F4-75E1-204833E68260}"/>
              </a:ext>
            </a:extLst>
          </p:cNvPr>
          <p:cNvSpPr>
            <a:spLocks noGrp="1"/>
          </p:cNvSpPr>
          <p:nvPr>
            <p:ph idx="1"/>
          </p:nvPr>
        </p:nvSpPr>
        <p:spPr/>
        <p:txBody>
          <a:bodyPr/>
          <a:lstStyle/>
          <a:p>
            <a:pPr algn="l">
              <a:buFont typeface="Arial" panose="020B0604020202020204" pitchFamily="34" charset="0"/>
              <a:buChar char="•"/>
            </a:pPr>
            <a:r>
              <a:rPr lang="en-GB" b="1" i="0" dirty="0">
                <a:effectLst/>
              </a:rPr>
              <a:t>Authentication:</a:t>
            </a:r>
            <a:r>
              <a:rPr lang="en-GB" b="0" i="0" dirty="0">
                <a:effectLst/>
              </a:rPr>
              <a:t> Verifying user identity.</a:t>
            </a:r>
          </a:p>
          <a:p>
            <a:pPr algn="l">
              <a:buFont typeface="Arial" panose="020B0604020202020204" pitchFamily="34" charset="0"/>
              <a:buChar char="•"/>
            </a:pPr>
            <a:r>
              <a:rPr lang="en-GB" b="1" i="0" dirty="0">
                <a:effectLst/>
              </a:rPr>
              <a:t>Authorization:</a:t>
            </a:r>
            <a:r>
              <a:rPr lang="en-GB" b="0" i="0" dirty="0">
                <a:effectLst/>
              </a:rPr>
              <a:t> Controlling user access and permissions.</a:t>
            </a:r>
          </a:p>
          <a:p>
            <a:pPr algn="l"/>
            <a:endParaRPr lang="en-GB" b="0" i="0" dirty="0">
              <a:effectLst/>
            </a:endParaRPr>
          </a:p>
        </p:txBody>
      </p:sp>
    </p:spTree>
    <p:extLst>
      <p:ext uri="{BB962C8B-B14F-4D97-AF65-F5344CB8AC3E}">
        <p14:creationId xmlns:p14="http://schemas.microsoft.com/office/powerpoint/2010/main" val="276956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079E-E4F9-9762-72D3-44F0BDBF9D20}"/>
              </a:ext>
            </a:extLst>
          </p:cNvPr>
          <p:cNvSpPr>
            <a:spLocks noGrp="1"/>
          </p:cNvSpPr>
          <p:nvPr>
            <p:ph type="title"/>
          </p:nvPr>
        </p:nvSpPr>
        <p:spPr/>
        <p:txBody>
          <a:bodyPr/>
          <a:lstStyle/>
          <a:p>
            <a:r>
              <a:rPr lang="en-RO" dirty="0"/>
              <a:t>What is O</a:t>
            </a:r>
            <a:r>
              <a:rPr lang="en-GB" dirty="0"/>
              <a:t>A</a:t>
            </a:r>
            <a:r>
              <a:rPr lang="en-RO" dirty="0"/>
              <a:t>uth (Open Authorization)?</a:t>
            </a:r>
          </a:p>
        </p:txBody>
      </p:sp>
      <p:sp>
        <p:nvSpPr>
          <p:cNvPr id="3" name="Content Placeholder 2">
            <a:extLst>
              <a:ext uri="{FF2B5EF4-FFF2-40B4-BE49-F238E27FC236}">
                <a16:creationId xmlns:a16="http://schemas.microsoft.com/office/drawing/2014/main" id="{47325CBD-23A6-BEE1-0472-FAF5AD0EC3AA}"/>
              </a:ext>
            </a:extLst>
          </p:cNvPr>
          <p:cNvSpPr>
            <a:spLocks noGrp="1"/>
          </p:cNvSpPr>
          <p:nvPr>
            <p:ph idx="1"/>
          </p:nvPr>
        </p:nvSpPr>
        <p:spPr/>
        <p:txBody>
          <a:bodyPr/>
          <a:lstStyle/>
          <a:p>
            <a:r>
              <a:rPr lang="en-GB" b="0" i="0" dirty="0">
                <a:effectLst/>
              </a:rPr>
              <a:t>OAuth is an open standard for access delegation commonly used as a way for Internet users to grant websites or applications access to their information on other websites without giving them the credentials.</a:t>
            </a:r>
            <a:endParaRPr lang="en-RO" dirty="0"/>
          </a:p>
        </p:txBody>
      </p:sp>
    </p:spTree>
    <p:extLst>
      <p:ext uri="{BB962C8B-B14F-4D97-AF65-F5344CB8AC3E}">
        <p14:creationId xmlns:p14="http://schemas.microsoft.com/office/powerpoint/2010/main" val="423075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0B9-AE71-056E-0B94-078CEB1FE807}"/>
              </a:ext>
            </a:extLst>
          </p:cNvPr>
          <p:cNvSpPr>
            <a:spLocks noGrp="1"/>
          </p:cNvSpPr>
          <p:nvPr>
            <p:ph type="title"/>
          </p:nvPr>
        </p:nvSpPr>
        <p:spPr/>
        <p:txBody>
          <a:bodyPr/>
          <a:lstStyle/>
          <a:p>
            <a:r>
              <a:rPr lang="en-RO" dirty="0"/>
              <a:t>Why OAuth? Before OAuth...</a:t>
            </a:r>
          </a:p>
        </p:txBody>
      </p:sp>
      <p:sp>
        <p:nvSpPr>
          <p:cNvPr id="3" name="Content Placeholder 2">
            <a:extLst>
              <a:ext uri="{FF2B5EF4-FFF2-40B4-BE49-F238E27FC236}">
                <a16:creationId xmlns:a16="http://schemas.microsoft.com/office/drawing/2014/main" id="{08B6F70B-27B0-1D38-C20D-997FDE728957}"/>
              </a:ext>
            </a:extLst>
          </p:cNvPr>
          <p:cNvSpPr>
            <a:spLocks noGrp="1"/>
          </p:cNvSpPr>
          <p:nvPr>
            <p:ph idx="1"/>
          </p:nvPr>
        </p:nvSpPr>
        <p:spPr/>
        <p:txBody>
          <a:bodyPr>
            <a:normAutofit lnSpcReduction="10000"/>
          </a:bodyPr>
          <a:lstStyle/>
          <a:p>
            <a:r>
              <a:rPr lang="en-RO" dirty="0"/>
              <a:t>Before OAuth, if a third party app needed some information from other apps, </a:t>
            </a:r>
            <a:r>
              <a:rPr lang="en-GB" dirty="0"/>
              <a:t>y</a:t>
            </a:r>
            <a:r>
              <a:rPr lang="en-GB" b="0" i="0" dirty="0">
                <a:effectLst/>
              </a:rPr>
              <a:t>ou would have to provide your username and password to the third-party.</a:t>
            </a:r>
          </a:p>
          <a:p>
            <a:r>
              <a:rPr lang="en-GB" dirty="0"/>
              <a:t>Problems:</a:t>
            </a:r>
          </a:p>
          <a:p>
            <a:pPr marL="342900" indent="-342900">
              <a:buFont typeface="Arial" panose="020B0604020202020204" pitchFamily="34" charset="0"/>
              <a:buChar char="•"/>
            </a:pPr>
            <a:r>
              <a:rPr lang="en-GB" dirty="0"/>
              <a:t>Apps store the user’s password</a:t>
            </a:r>
          </a:p>
          <a:p>
            <a:pPr marL="342900" indent="-342900">
              <a:buFont typeface="Arial" panose="020B0604020202020204" pitchFamily="34" charset="0"/>
              <a:buChar char="•"/>
            </a:pPr>
            <a:r>
              <a:rPr lang="en-GB" dirty="0"/>
              <a:t>Apps get complete access to user’s account</a:t>
            </a:r>
          </a:p>
          <a:p>
            <a:pPr marL="342900" indent="-342900">
              <a:buFont typeface="Arial" panose="020B0604020202020204" pitchFamily="34" charset="0"/>
              <a:buChar char="•"/>
            </a:pPr>
            <a:r>
              <a:rPr lang="en-GB" dirty="0"/>
              <a:t>Users can revoke access only by changing the password</a:t>
            </a:r>
          </a:p>
          <a:p>
            <a:pPr marL="342900" indent="-342900">
              <a:buFont typeface="Arial" panose="020B0604020202020204" pitchFamily="34" charset="0"/>
              <a:buChar char="•"/>
            </a:pPr>
            <a:r>
              <a:rPr lang="en-GB" dirty="0"/>
              <a:t>Compromised apps exposed user’s password</a:t>
            </a:r>
            <a:endParaRPr lang="en-RO" dirty="0"/>
          </a:p>
        </p:txBody>
      </p:sp>
    </p:spTree>
    <p:extLst>
      <p:ext uri="{BB962C8B-B14F-4D97-AF65-F5344CB8AC3E}">
        <p14:creationId xmlns:p14="http://schemas.microsoft.com/office/powerpoint/2010/main" val="279624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6C2D-49B9-5EFC-7936-05BCBE6E1D45}"/>
              </a:ext>
            </a:extLst>
          </p:cNvPr>
          <p:cNvSpPr>
            <a:spLocks noGrp="1"/>
          </p:cNvSpPr>
          <p:nvPr>
            <p:ph type="title"/>
          </p:nvPr>
        </p:nvSpPr>
        <p:spPr/>
        <p:txBody>
          <a:bodyPr/>
          <a:lstStyle/>
          <a:p>
            <a:r>
              <a:rPr lang="en-RO" dirty="0"/>
              <a:t>History of OAuth</a:t>
            </a:r>
          </a:p>
        </p:txBody>
      </p:sp>
      <p:sp>
        <p:nvSpPr>
          <p:cNvPr id="3" name="Content Placeholder 2">
            <a:extLst>
              <a:ext uri="{FF2B5EF4-FFF2-40B4-BE49-F238E27FC236}">
                <a16:creationId xmlns:a16="http://schemas.microsoft.com/office/drawing/2014/main" id="{1D597C1F-E191-EEA4-7490-E14AF7A6274F}"/>
              </a:ext>
            </a:extLst>
          </p:cNvPr>
          <p:cNvSpPr>
            <a:spLocks noGrp="1"/>
          </p:cNvSpPr>
          <p:nvPr>
            <p:ph idx="1"/>
          </p:nvPr>
        </p:nvSpPr>
        <p:spPr/>
        <p:txBody>
          <a:bodyPr/>
          <a:lstStyle/>
          <a:p>
            <a:pPr marL="342900" indent="-342900">
              <a:buFont typeface="Arial" panose="020B0604020202020204" pitchFamily="34" charset="0"/>
              <a:buChar char="•"/>
            </a:pPr>
            <a:r>
              <a:rPr lang="en-RO" dirty="0"/>
              <a:t>OAuth 1.0: first introduced in 2007</a:t>
            </a:r>
          </a:p>
          <a:p>
            <a:pPr marL="342900" indent="-342900">
              <a:buFont typeface="Arial" panose="020B0604020202020204" pitchFamily="34" charset="0"/>
              <a:buChar char="•"/>
            </a:pPr>
            <a:r>
              <a:rPr lang="en-RO" dirty="0"/>
              <a:t>OAuth 2.0: the blueprint and first draft was released in 2010 as RFC(Request For Comments) 5849 by IETF (Internet Engineering Task Force), and after significant changes and improvements, the final version was released in 2012 as RFC 6749.</a:t>
            </a:r>
          </a:p>
        </p:txBody>
      </p:sp>
    </p:spTree>
    <p:extLst>
      <p:ext uri="{BB962C8B-B14F-4D97-AF65-F5344CB8AC3E}">
        <p14:creationId xmlns:p14="http://schemas.microsoft.com/office/powerpoint/2010/main" val="274160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A2A-852E-58E1-5FC5-2EDA61D67F66}"/>
              </a:ext>
            </a:extLst>
          </p:cNvPr>
          <p:cNvSpPr>
            <a:spLocks noGrp="1"/>
          </p:cNvSpPr>
          <p:nvPr>
            <p:ph type="title"/>
          </p:nvPr>
        </p:nvSpPr>
        <p:spPr/>
        <p:txBody>
          <a:bodyPr/>
          <a:lstStyle/>
          <a:p>
            <a:r>
              <a:rPr lang="en-RO" dirty="0"/>
              <a:t>OAuth 1.0 vs OAuth 2.0</a:t>
            </a:r>
          </a:p>
        </p:txBody>
      </p:sp>
      <p:sp>
        <p:nvSpPr>
          <p:cNvPr id="3" name="Content Placeholder 2">
            <a:extLst>
              <a:ext uri="{FF2B5EF4-FFF2-40B4-BE49-F238E27FC236}">
                <a16:creationId xmlns:a16="http://schemas.microsoft.com/office/drawing/2014/main" id="{A87DDF70-2880-BAE9-FA48-FB92ED151B0E}"/>
              </a:ext>
            </a:extLst>
          </p:cNvPr>
          <p:cNvSpPr>
            <a:spLocks noGrp="1"/>
          </p:cNvSpPr>
          <p:nvPr>
            <p:ph idx="1"/>
          </p:nvPr>
        </p:nvSpPr>
        <p:spPr/>
        <p:txBody>
          <a:bodyPr/>
          <a:lstStyle/>
          <a:p>
            <a:r>
              <a:rPr lang="en-GB" b="0" i="0" dirty="0">
                <a:effectLst/>
              </a:rPr>
              <a:t>OAuth 1.0 has a consumer, service provider and a user, and it doesn’t explicitly separate the roles of the resource server and authorization server.</a:t>
            </a:r>
          </a:p>
          <a:p>
            <a:pPr algn="l"/>
            <a:r>
              <a:rPr lang="en-GB" b="0" i="0" dirty="0">
                <a:effectLst/>
              </a:rPr>
              <a:t>OAuth 2.0 has a client, authorization server, resource server and resource owner. That’s why these versions don’t have backward compatibility.</a:t>
            </a:r>
          </a:p>
          <a:p>
            <a:pPr algn="l"/>
            <a:endParaRPr lang="en-GB" b="0" i="0" dirty="0">
              <a:effectLst/>
            </a:endParaRPr>
          </a:p>
        </p:txBody>
      </p:sp>
    </p:spTree>
    <p:extLst>
      <p:ext uri="{BB962C8B-B14F-4D97-AF65-F5344CB8AC3E}">
        <p14:creationId xmlns:p14="http://schemas.microsoft.com/office/powerpoint/2010/main" val="71905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3E13-BF8F-F0FD-2804-4B50D07F95D7}"/>
              </a:ext>
            </a:extLst>
          </p:cNvPr>
          <p:cNvSpPr>
            <a:spLocks noGrp="1"/>
          </p:cNvSpPr>
          <p:nvPr>
            <p:ph type="title"/>
          </p:nvPr>
        </p:nvSpPr>
        <p:spPr>
          <a:xfrm>
            <a:off x="761801" y="858982"/>
            <a:ext cx="11236235" cy="1432273"/>
          </a:xfrm>
        </p:spPr>
        <p:txBody>
          <a:bodyPr>
            <a:normAutofit fontScale="90000"/>
          </a:bodyPr>
          <a:lstStyle/>
          <a:p>
            <a:r>
              <a:rPr lang="en-RO" dirty="0"/>
              <a:t>OAuth 1.0 			          		 	     OAuth 2.0</a:t>
            </a:r>
          </a:p>
        </p:txBody>
      </p:sp>
      <p:pic>
        <p:nvPicPr>
          <p:cNvPr id="5" name="Content Placeholder 4" descr="A diagram of a customer service&#10;&#10;Description automatically generated">
            <a:hlinkClick r:id="rId2"/>
            <a:extLst>
              <a:ext uri="{FF2B5EF4-FFF2-40B4-BE49-F238E27FC236}">
                <a16:creationId xmlns:a16="http://schemas.microsoft.com/office/drawing/2014/main" id="{852AA765-3393-FC38-E467-4718C10FB2AE}"/>
              </a:ext>
            </a:extLst>
          </p:cNvPr>
          <p:cNvPicPr>
            <a:picLocks noGrp="1" noChangeAspect="1"/>
          </p:cNvPicPr>
          <p:nvPr>
            <p:ph idx="1"/>
          </p:nvPr>
        </p:nvPicPr>
        <p:blipFill>
          <a:blip r:embed="rId3"/>
          <a:stretch>
            <a:fillRect/>
          </a:stretch>
        </p:blipFill>
        <p:spPr>
          <a:xfrm>
            <a:off x="614332" y="2291254"/>
            <a:ext cx="4969049" cy="4393929"/>
          </a:xfrm>
        </p:spPr>
      </p:pic>
      <p:pic>
        <p:nvPicPr>
          <p:cNvPr id="9" name="Picture 8" descr="A diagram of a process flow&#10;&#10;Description automatically generated">
            <a:hlinkClick r:id="rId2"/>
            <a:extLst>
              <a:ext uri="{FF2B5EF4-FFF2-40B4-BE49-F238E27FC236}">
                <a16:creationId xmlns:a16="http://schemas.microsoft.com/office/drawing/2014/main" id="{F7EF5E14-05ED-E559-C83C-672C1C17DE1C}"/>
              </a:ext>
            </a:extLst>
          </p:cNvPr>
          <p:cNvPicPr>
            <a:picLocks noChangeAspect="1"/>
          </p:cNvPicPr>
          <p:nvPr/>
        </p:nvPicPr>
        <p:blipFill>
          <a:blip r:embed="rId4"/>
          <a:stretch>
            <a:fillRect/>
          </a:stretch>
        </p:blipFill>
        <p:spPr>
          <a:xfrm>
            <a:off x="5583381" y="2592232"/>
            <a:ext cx="6414655" cy="3949028"/>
          </a:xfrm>
          <a:prstGeom prst="rect">
            <a:avLst/>
          </a:prstGeom>
        </p:spPr>
      </p:pic>
    </p:spTree>
    <p:extLst>
      <p:ext uri="{BB962C8B-B14F-4D97-AF65-F5344CB8AC3E}">
        <p14:creationId xmlns:p14="http://schemas.microsoft.com/office/powerpoint/2010/main" val="182047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339F-BDB0-0A1D-9B9B-2A757321A68E}"/>
              </a:ext>
            </a:extLst>
          </p:cNvPr>
          <p:cNvSpPr>
            <a:spLocks noGrp="1"/>
          </p:cNvSpPr>
          <p:nvPr>
            <p:ph type="title"/>
          </p:nvPr>
        </p:nvSpPr>
        <p:spPr/>
        <p:txBody>
          <a:bodyPr/>
          <a:lstStyle/>
          <a:p>
            <a:r>
              <a:rPr lang="en-RO" dirty="0"/>
              <a:t>OAuth 2.0 terminology</a:t>
            </a:r>
          </a:p>
        </p:txBody>
      </p:sp>
      <p:sp>
        <p:nvSpPr>
          <p:cNvPr id="3" name="Content Placeholder 2">
            <a:extLst>
              <a:ext uri="{FF2B5EF4-FFF2-40B4-BE49-F238E27FC236}">
                <a16:creationId xmlns:a16="http://schemas.microsoft.com/office/drawing/2014/main" id="{9866950F-5EB4-63EB-61E1-33772A6975AA}"/>
              </a:ext>
            </a:extLst>
          </p:cNvPr>
          <p:cNvSpPr>
            <a:spLocks noGrp="1"/>
          </p:cNvSpPr>
          <p:nvPr>
            <p:ph idx="1"/>
          </p:nvPr>
        </p:nvSpPr>
        <p:spPr>
          <a:xfrm>
            <a:off x="761799" y="2650602"/>
            <a:ext cx="10381205" cy="3361313"/>
          </a:xfrm>
        </p:spPr>
        <p:txBody>
          <a:bodyPr/>
          <a:lstStyle/>
          <a:p>
            <a:pPr marL="342900" indent="-342900">
              <a:buFont typeface="Arial" panose="020B0604020202020204" pitchFamily="34" charset="0"/>
              <a:buChar char="•"/>
            </a:pPr>
            <a:r>
              <a:rPr lang="en-RO" dirty="0"/>
              <a:t>Resource Owner: the owner of the protected resources</a:t>
            </a:r>
          </a:p>
          <a:p>
            <a:pPr marL="342900" indent="-342900">
              <a:buFont typeface="Arial" panose="020B0604020202020204" pitchFamily="34" charset="0"/>
              <a:buChar char="•"/>
            </a:pPr>
            <a:r>
              <a:rPr lang="en-RO" dirty="0"/>
              <a:t>Client: the third party application that sends an access request to the resource owner’s protected resources</a:t>
            </a:r>
          </a:p>
          <a:p>
            <a:pPr marL="342900" indent="-342900">
              <a:buFont typeface="Arial" panose="020B0604020202020204" pitchFamily="34" charset="0"/>
              <a:buChar char="•"/>
            </a:pPr>
            <a:r>
              <a:rPr lang="en-RO" dirty="0"/>
              <a:t>Resource Server: the external server that the user integrates with</a:t>
            </a:r>
          </a:p>
          <a:p>
            <a:pPr marL="342900" indent="-342900">
              <a:buFont typeface="Arial" panose="020B0604020202020204" pitchFamily="34" charset="0"/>
              <a:buChar char="•"/>
            </a:pPr>
            <a:r>
              <a:rPr lang="en-RO" dirty="0"/>
              <a:t>Authorization Server: the server that accepts the credentials of the resource owner and checks to see if they are authorized to access the resource. It gives away tokens via resource owner’s consent</a:t>
            </a:r>
          </a:p>
        </p:txBody>
      </p:sp>
    </p:spTree>
    <p:extLst>
      <p:ext uri="{BB962C8B-B14F-4D97-AF65-F5344CB8AC3E}">
        <p14:creationId xmlns:p14="http://schemas.microsoft.com/office/powerpoint/2010/main" val="4093014258"/>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552</TotalTime>
  <Words>988</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Bierstadt</vt:lpstr>
      <vt:lpstr>BevelVTI</vt:lpstr>
      <vt:lpstr>OAuth for Web Applications</vt:lpstr>
      <vt:lpstr>Agenda</vt:lpstr>
      <vt:lpstr>Authentication and Authorization in Web Applications</vt:lpstr>
      <vt:lpstr>What is OAuth (Open Authorization)?</vt:lpstr>
      <vt:lpstr>Why OAuth? Before OAuth...</vt:lpstr>
      <vt:lpstr>History of OAuth</vt:lpstr>
      <vt:lpstr>OAuth 1.0 vs OAuth 2.0</vt:lpstr>
      <vt:lpstr>OAuth 1.0                       OAuth 2.0</vt:lpstr>
      <vt:lpstr>OAuth 2.0 terminology</vt:lpstr>
      <vt:lpstr>OAuth 2.0 flow</vt:lpstr>
      <vt:lpstr>Authorization Codes and Grant Types</vt:lpstr>
      <vt:lpstr>Popular OAuth services</vt:lpstr>
      <vt:lpstr>DEMO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for Web Applications</dc:title>
  <dc:creator>RĂZVAN-DUMITRU PETRUȚA</dc:creator>
  <cp:lastModifiedBy>RĂZVAN-DUMITRU PETRUȚA</cp:lastModifiedBy>
  <cp:revision>7</cp:revision>
  <dcterms:created xsi:type="dcterms:W3CDTF">2023-12-03T19:47:14Z</dcterms:created>
  <dcterms:modified xsi:type="dcterms:W3CDTF">2023-12-04T20:36:38Z</dcterms:modified>
</cp:coreProperties>
</file>