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56" r:id="rId2"/>
    <p:sldId id="312" r:id="rId3"/>
    <p:sldId id="313" r:id="rId4"/>
    <p:sldId id="258" r:id="rId5"/>
  </p:sldIdLst>
  <p:sldSz cx="9144000" cy="5143500" type="screen16x9"/>
  <p:notesSz cx="6858000" cy="9144000"/>
  <p:embeddedFontLst>
    <p:embeddedFont>
      <p:font typeface="Montserrat" pitchFamily="2" charset="77"/>
      <p:regular r:id="rId7"/>
      <p:bold r:id="rId8"/>
      <p:italic r:id="rId9"/>
      <p:boldItalic r:id="rId10"/>
    </p:embeddedFont>
    <p:embeddedFont>
      <p:font typeface="Nunito Sans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18259-D452-42C1-BAA3-545F967693AB}">
  <a:tblStyle styleId="{56C18259-D452-42C1-BAA3-545F96769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8"/>
    <p:restoredTop sz="79160"/>
  </p:normalViewPr>
  <p:slideViewPr>
    <p:cSldViewPr snapToGrid="0" snapToObjects="1">
      <p:cViewPr varScale="1">
        <p:scale>
          <a:sx n="220" d="100"/>
          <a:sy n="220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34604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5982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29f0df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429f0df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737865"/>
            <a:ext cx="2288049" cy="1405603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4035678" y="-601923"/>
            <a:ext cx="1199426" cy="2403326"/>
          </a:xfrm>
          <a:custGeom>
            <a:avLst/>
            <a:gdLst/>
            <a:ahLst/>
            <a:cxnLst/>
            <a:rect l="l" t="t" r="r" b="b"/>
            <a:pathLst>
              <a:path w="37804" h="75749" extrusionOk="0">
                <a:moveTo>
                  <a:pt x="37803" y="1"/>
                </a:moveTo>
                <a:cubicBezTo>
                  <a:pt x="16920" y="48"/>
                  <a:pt x="1" y="16979"/>
                  <a:pt x="1" y="37874"/>
                </a:cubicBezTo>
                <a:cubicBezTo>
                  <a:pt x="1" y="58770"/>
                  <a:pt x="16920" y="75712"/>
                  <a:pt x="37803" y="75748"/>
                </a:cubicBezTo>
                <a:lnTo>
                  <a:pt x="378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744575"/>
            <a:ext cx="377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797175"/>
            <a:ext cx="22860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783234" cy="783234"/>
          </a:xfrm>
          <a:custGeom>
            <a:avLst/>
            <a:gdLst/>
            <a:ahLst/>
            <a:cxnLst/>
            <a:rect l="l" t="t" r="r" b="b"/>
            <a:pathLst>
              <a:path w="47780" h="47780" extrusionOk="0">
                <a:moveTo>
                  <a:pt x="0" y="0"/>
                </a:moveTo>
                <a:lnTo>
                  <a:pt x="0" y="47780"/>
                </a:lnTo>
                <a:lnTo>
                  <a:pt x="9382" y="47780"/>
                </a:lnTo>
                <a:cubicBezTo>
                  <a:pt x="30587" y="47780"/>
                  <a:pt x="47780" y="30587"/>
                  <a:pt x="47780" y="9382"/>
                </a:cubicBezTo>
                <a:lnTo>
                  <a:pt x="477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7436601" y="4703625"/>
            <a:ext cx="1707399" cy="439865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10800000">
            <a:off x="7731550" y="3731100"/>
            <a:ext cx="1412441" cy="1412411"/>
          </a:xfrm>
          <a:custGeom>
            <a:avLst/>
            <a:gdLst/>
            <a:ahLst/>
            <a:cxnLst/>
            <a:rect l="l" t="t" r="r" b="b"/>
            <a:pathLst>
              <a:path w="48079" h="48078" extrusionOk="0">
                <a:moveTo>
                  <a:pt x="1" y="0"/>
                </a:moveTo>
                <a:lnTo>
                  <a:pt x="1" y="48077"/>
                </a:lnTo>
                <a:lnTo>
                  <a:pt x="14562" y="48077"/>
                </a:lnTo>
                <a:cubicBezTo>
                  <a:pt x="33064" y="48077"/>
                  <a:pt x="48078" y="33064"/>
                  <a:pt x="48078" y="14561"/>
                </a:cubicBezTo>
                <a:lnTo>
                  <a:pt x="4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 flipH="1">
            <a:off x="6" y="0"/>
            <a:ext cx="2008044" cy="1233590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713100" y="3999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2178050"/>
            <a:ext cx="7062687" cy="2965494"/>
          </a:xfrm>
          <a:custGeom>
            <a:avLst/>
            <a:gdLst/>
            <a:ahLst/>
            <a:cxnLst/>
            <a:rect l="l" t="t" r="r" b="b"/>
            <a:pathLst>
              <a:path w="92869" h="38994" extrusionOk="0">
                <a:moveTo>
                  <a:pt x="0" y="0"/>
                </a:moveTo>
                <a:lnTo>
                  <a:pt x="0" y="38993"/>
                </a:lnTo>
                <a:lnTo>
                  <a:pt x="92869" y="38993"/>
                </a:lnTo>
                <a:cubicBezTo>
                  <a:pt x="92869" y="17455"/>
                  <a:pt x="75414" y="0"/>
                  <a:pt x="53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>
            <a:off x="6855950" y="-10"/>
            <a:ext cx="2288049" cy="1405603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483225" y="152750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483225" y="187318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996825" y="118586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5365375" y="152750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365375" y="187318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4878975" y="118586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1483225" y="331005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483225" y="365573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996825" y="296841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5365375" y="331005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365375" y="365573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78975" y="296841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>
            <a:off x="79347" y="1162546"/>
            <a:ext cx="436271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400" dirty="0"/>
              <a:t>House Price Prediction</a:t>
            </a:r>
            <a:endParaRPr sz="2400" dirty="0"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79347" y="3159705"/>
            <a:ext cx="3993526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Razvan </a:t>
            </a:r>
            <a:r>
              <a:rPr lang="en" sz="1500" dirty="0" err="1"/>
              <a:t>Radoi</a:t>
            </a:r>
            <a:endParaRPr sz="1500" dirty="0"/>
          </a:p>
        </p:txBody>
      </p:sp>
      <p:pic>
        <p:nvPicPr>
          <p:cNvPr id="2" name="Picture 2" descr="Download Vintage Houses Pack for free | Building illustration, House  illustration, House vector">
            <a:extLst>
              <a:ext uri="{FF2B5EF4-FFF2-40B4-BE49-F238E27FC236}">
                <a16:creationId xmlns:a16="http://schemas.microsoft.com/office/drawing/2014/main" id="{DE035532-1979-CD46-9DAD-30C02B6F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14" y="0"/>
            <a:ext cx="5575380" cy="55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Google Shape;151;p24"/>
          <p:cNvSpPr/>
          <p:nvPr/>
        </p:nvSpPr>
        <p:spPr>
          <a:xfrm rot="-5400000">
            <a:off x="4035678" y="-601923"/>
            <a:ext cx="1199426" cy="2403326"/>
          </a:xfrm>
          <a:custGeom>
            <a:avLst/>
            <a:gdLst/>
            <a:ahLst/>
            <a:cxnLst/>
            <a:rect l="l" t="t" r="r" b="b"/>
            <a:pathLst>
              <a:path w="37804" h="75749" extrusionOk="0">
                <a:moveTo>
                  <a:pt x="37803" y="1"/>
                </a:moveTo>
                <a:cubicBezTo>
                  <a:pt x="16920" y="48"/>
                  <a:pt x="1" y="16979"/>
                  <a:pt x="1" y="37874"/>
                </a:cubicBezTo>
                <a:cubicBezTo>
                  <a:pt x="1" y="58770"/>
                  <a:pt x="16920" y="75712"/>
                  <a:pt x="37803" y="75748"/>
                </a:cubicBezTo>
                <a:lnTo>
                  <a:pt x="378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1788250" y="4530465"/>
            <a:ext cx="747900" cy="457500"/>
            <a:chOff x="832550" y="3724650"/>
            <a:chExt cx="747900" cy="457500"/>
          </a:xfrm>
        </p:grpSpPr>
        <p:grpSp>
          <p:nvGrpSpPr>
            <p:cNvPr id="153" name="Google Shape;153;p24"/>
            <p:cNvGrpSpPr/>
            <p:nvPr/>
          </p:nvGrpSpPr>
          <p:grpSpPr>
            <a:xfrm>
              <a:off x="832550" y="3724650"/>
              <a:ext cx="747900" cy="457500"/>
              <a:chOff x="832550" y="3724650"/>
              <a:chExt cx="747900" cy="457500"/>
            </a:xfrm>
          </p:grpSpPr>
          <p:sp>
            <p:nvSpPr>
              <p:cNvPr id="154" name="Google Shape;154;p24"/>
              <p:cNvSpPr/>
              <p:nvPr/>
            </p:nvSpPr>
            <p:spPr>
              <a:xfrm>
                <a:off x="832550" y="3724650"/>
                <a:ext cx="747900" cy="457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14313" dist="95250" dir="540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" name="Google Shape;155;p24"/>
              <p:cNvGrpSpPr/>
              <p:nvPr/>
            </p:nvGrpSpPr>
            <p:grpSpPr>
              <a:xfrm rot="-5400000">
                <a:off x="1106556" y="3848510"/>
                <a:ext cx="199887" cy="209781"/>
                <a:chOff x="3068825" y="1169625"/>
                <a:chExt cx="90500" cy="94975"/>
              </a:xfrm>
            </p:grpSpPr>
            <p:sp>
              <p:nvSpPr>
                <p:cNvPr id="156" name="Google Shape;156;p24"/>
                <p:cNvSpPr/>
                <p:nvPr/>
              </p:nvSpPr>
              <p:spPr>
                <a:xfrm>
                  <a:off x="3109000" y="1169625"/>
                  <a:ext cx="10150" cy="9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799" extrusionOk="0">
                      <a:moveTo>
                        <a:pt x="203" y="0"/>
                      </a:moveTo>
                      <a:cubicBezTo>
                        <a:pt x="96" y="0"/>
                        <a:pt x="1" y="96"/>
                        <a:pt x="1" y="203"/>
                      </a:cubicBezTo>
                      <a:lnTo>
                        <a:pt x="1" y="3596"/>
                      </a:lnTo>
                      <a:cubicBezTo>
                        <a:pt x="1" y="3715"/>
                        <a:pt x="96" y="3798"/>
                        <a:pt x="203" y="3798"/>
                      </a:cubicBezTo>
                      <a:cubicBezTo>
                        <a:pt x="310" y="3798"/>
                        <a:pt x="406" y="3715"/>
                        <a:pt x="406" y="3608"/>
                      </a:cubicBezTo>
                      <a:lnTo>
                        <a:pt x="406" y="203"/>
                      </a:lnTo>
                      <a:cubicBezTo>
                        <a:pt x="406" y="96"/>
                        <a:pt x="310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4"/>
                <p:cNvSpPr/>
                <p:nvPr/>
              </p:nvSpPr>
              <p:spPr>
                <a:xfrm>
                  <a:off x="3068825" y="1214800"/>
                  <a:ext cx="90500" cy="4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" h="1992" extrusionOk="0">
                      <a:moveTo>
                        <a:pt x="221" y="0"/>
                      </a:moveTo>
                      <a:cubicBezTo>
                        <a:pt x="170" y="0"/>
                        <a:pt x="120" y="21"/>
                        <a:pt x="84" y="63"/>
                      </a:cubicBezTo>
                      <a:cubicBezTo>
                        <a:pt x="0" y="134"/>
                        <a:pt x="0" y="265"/>
                        <a:pt x="84" y="348"/>
                      </a:cubicBezTo>
                      <a:lnTo>
                        <a:pt x="1667" y="1932"/>
                      </a:lnTo>
                      <a:cubicBezTo>
                        <a:pt x="1715" y="1979"/>
                        <a:pt x="1763" y="1991"/>
                        <a:pt x="1810" y="1991"/>
                      </a:cubicBezTo>
                      <a:cubicBezTo>
                        <a:pt x="1858" y="1991"/>
                        <a:pt x="1917" y="1979"/>
                        <a:pt x="1953" y="1932"/>
                      </a:cubicBezTo>
                      <a:lnTo>
                        <a:pt x="3537" y="348"/>
                      </a:lnTo>
                      <a:cubicBezTo>
                        <a:pt x="3620" y="265"/>
                        <a:pt x="3620" y="134"/>
                        <a:pt x="3537" y="63"/>
                      </a:cubicBezTo>
                      <a:cubicBezTo>
                        <a:pt x="3501" y="21"/>
                        <a:pt x="3450" y="0"/>
                        <a:pt x="3400" y="0"/>
                      </a:cubicBezTo>
                      <a:cubicBezTo>
                        <a:pt x="3349" y="0"/>
                        <a:pt x="3298" y="21"/>
                        <a:pt x="3263" y="63"/>
                      </a:cubicBezTo>
                      <a:lnTo>
                        <a:pt x="1810" y="1515"/>
                      </a:lnTo>
                      <a:lnTo>
                        <a:pt x="358" y="63"/>
                      </a:lnTo>
                      <a:cubicBezTo>
                        <a:pt x="322" y="21"/>
                        <a:pt x="271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8" name="Google Shape;158;p24">
              <a:hlinkClick r:id="" action="ppaction://hlinkshowjump?jump=nextslide"/>
            </p:cNvPr>
            <p:cNvSpPr/>
            <p:nvPr/>
          </p:nvSpPr>
          <p:spPr>
            <a:xfrm>
              <a:off x="832550" y="3724650"/>
              <a:ext cx="747900" cy="4575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C7C-14DA-6F4B-8364-2AA97A8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Interesting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8C4A6-C309-C345-AD15-8B583379E335}"/>
              </a:ext>
            </a:extLst>
          </p:cNvPr>
          <p:cNvSpPr txBox="1"/>
          <p:nvPr/>
        </p:nvSpPr>
        <p:spPr>
          <a:xfrm>
            <a:off x="2696901" y="1540390"/>
            <a:ext cx="3750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Classical Problem, participated in contest before with a NN</a:t>
            </a:r>
          </a:p>
          <a:p>
            <a:r>
              <a:rPr lang="en-RO" dirty="0"/>
              <a:t>Previously top 10% -&gt; currently much worse</a:t>
            </a:r>
          </a:p>
          <a:p>
            <a:endParaRPr lang="en-RO" dirty="0"/>
          </a:p>
          <a:p>
            <a:r>
              <a:rPr lang="en-RO" dirty="0"/>
              <a:t>Alternative: feature engineering</a:t>
            </a:r>
          </a:p>
          <a:p>
            <a:endParaRPr lang="en-R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405E38-86E5-0844-89A1-F36D37EE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4250"/>
            <a:ext cx="9144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C7C-14DA-6F4B-8364-2AA97A8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Approach and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8C4A6-C309-C345-AD15-8B583379E335}"/>
              </a:ext>
            </a:extLst>
          </p:cNvPr>
          <p:cNvSpPr txBox="1"/>
          <p:nvPr/>
        </p:nvSpPr>
        <p:spPr>
          <a:xfrm>
            <a:off x="713100" y="941525"/>
            <a:ext cx="375019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Alter dataset:</a:t>
            </a:r>
          </a:p>
          <a:p>
            <a:pPr marL="285750" indent="-285750">
              <a:buFontTx/>
              <a:buChar char="-"/>
            </a:pPr>
            <a:r>
              <a:rPr lang="en-GB" dirty="0"/>
              <a:t>D</a:t>
            </a:r>
            <a:r>
              <a:rPr lang="en-RO" dirty="0"/>
              <a:t>rop ids</a:t>
            </a:r>
          </a:p>
          <a:p>
            <a:pPr marL="285750" indent="-285750">
              <a:buFontTx/>
              <a:buChar char="-"/>
            </a:pPr>
            <a:r>
              <a:rPr lang="en-RO" dirty="0"/>
              <a:t>Label Encoder to transform categorical columns (also tried One Hot Enc., get_dummies)</a:t>
            </a:r>
          </a:p>
          <a:p>
            <a:pPr marL="285750" indent="-285750">
              <a:buFontTx/>
              <a:buChar char="-"/>
            </a:pPr>
            <a:r>
              <a:rPr lang="en-RO" dirty="0"/>
              <a:t>Simple Imputer with median</a:t>
            </a:r>
          </a:p>
          <a:p>
            <a:pPr marL="285750" indent="-285750">
              <a:buFontTx/>
              <a:buChar char="-"/>
            </a:pPr>
            <a:r>
              <a:rPr lang="en-RO" dirty="0"/>
              <a:t>Apply Standard Scaler</a:t>
            </a:r>
          </a:p>
          <a:p>
            <a:pPr marL="285750" indent="-285750">
              <a:buFontTx/>
              <a:buChar char="-"/>
            </a:pPr>
            <a:endParaRPr lang="en-RO" dirty="0"/>
          </a:p>
          <a:p>
            <a:r>
              <a:rPr lang="en-RO" dirty="0"/>
              <a:t>Tried </a:t>
            </a:r>
            <a:r>
              <a:rPr lang="en-RO" i="1" dirty="0"/>
              <a:t>basic </a:t>
            </a:r>
            <a:r>
              <a:rPr lang="en-RO" dirty="0"/>
              <a:t>models:</a:t>
            </a:r>
          </a:p>
          <a:p>
            <a:r>
              <a:rPr lang="en-GB" dirty="0" err="1"/>
              <a:t>XGBoost</a:t>
            </a:r>
            <a:r>
              <a:rPr lang="en-GB" dirty="0"/>
              <a:t> Regressor, </a:t>
            </a:r>
            <a:r>
              <a:rPr lang="en-GB" dirty="0" err="1"/>
              <a:t>XGBoost</a:t>
            </a:r>
            <a:r>
              <a:rPr lang="en-GB" dirty="0"/>
              <a:t> RF Regressor, classical Random Forest Regressor, Gradient Boosting Regressor, Bayesian Ridge, Huber Regression, AdaBoost Regressor, Extra Trees Regressor and Lasso Lars</a:t>
            </a:r>
            <a:br>
              <a:rPr lang="en-GB" dirty="0"/>
            </a:br>
            <a:endParaRPr lang="en-GB" dirty="0"/>
          </a:p>
          <a:p>
            <a:r>
              <a:rPr lang="en-RO" dirty="0"/>
              <a:t>XGBoost: r2 score: .8925 avg over 5 folds</a:t>
            </a:r>
          </a:p>
          <a:p>
            <a:r>
              <a:rPr lang="en-RO" dirty="0"/>
              <a:t>Gradient Boosting: .8741 avg over 5 folds</a:t>
            </a:r>
          </a:p>
          <a:p>
            <a:pPr marL="285750" indent="-285750">
              <a:buFontTx/>
              <a:buChar char="-"/>
            </a:pPr>
            <a:endParaRPr lang="en-RO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CFBE55-B2E7-FC40-8A9D-5DCDA21F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12" y="941525"/>
            <a:ext cx="3698111" cy="2522553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4EDBFDD-69C3-5549-B748-C699C23B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512" y="3717454"/>
            <a:ext cx="2061548" cy="8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125875" y="1362363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4836575" y="1087013"/>
            <a:ext cx="621000" cy="62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245325" y="1362363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28600" dist="95250" dir="5400000" algn="bl" rotWithShape="0">
              <a:schemeClr val="accent2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9;p26">
            <a:extLst>
              <a:ext uri="{FF2B5EF4-FFF2-40B4-BE49-F238E27FC236}">
                <a16:creationId xmlns:a16="http://schemas.microsoft.com/office/drawing/2014/main" id="{1D465EF0-516F-F047-A66D-ADCE41109BE6}"/>
              </a:ext>
            </a:extLst>
          </p:cNvPr>
          <p:cNvSpPr/>
          <p:nvPr/>
        </p:nvSpPr>
        <p:spPr>
          <a:xfrm>
            <a:off x="1245325" y="1362651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956025" y="1087013"/>
            <a:ext cx="621000" cy="62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3347925" y="3139069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3058625" y="2863719"/>
            <a:ext cx="621000" cy="62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3"/>
          </p:nvPr>
        </p:nvSpPr>
        <p:spPr>
          <a:xfrm>
            <a:off x="996825" y="118586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4"/>
          </p:nvPr>
        </p:nvSpPr>
        <p:spPr>
          <a:xfrm>
            <a:off x="5365374" y="1527500"/>
            <a:ext cx="2673243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Enhancement</a:t>
            </a:r>
            <a:endParaRPr dirty="0"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5365375" y="187318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significant columns (like total house area)</a:t>
            </a:r>
            <a:endParaRPr dirty="0"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6"/>
          </p:nvPr>
        </p:nvSpPr>
        <p:spPr>
          <a:xfrm>
            <a:off x="4878975" y="118586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7"/>
          </p:nvPr>
        </p:nvSpPr>
        <p:spPr>
          <a:xfrm>
            <a:off x="3585825" y="3304206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New </a:t>
            </a:r>
            <a:r>
              <a:rPr lang="en-US" sz="1500" dirty="0" err="1"/>
              <a:t>attemnt</a:t>
            </a:r>
            <a:r>
              <a:rPr lang="en-US" sz="1500" dirty="0"/>
              <a:t> with NN</a:t>
            </a:r>
            <a:endParaRPr sz="15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8"/>
          </p:nvPr>
        </p:nvSpPr>
        <p:spPr>
          <a:xfrm>
            <a:off x="3585825" y="3649895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Another jab at a better, </a:t>
            </a:r>
            <a:r>
              <a:rPr lang="en-US" dirty="0" err="1"/>
              <a:t>marger</a:t>
            </a:r>
            <a:r>
              <a:rPr lang="en-US" dirty="0"/>
              <a:t> MLP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9"/>
          </p:nvPr>
        </p:nvSpPr>
        <p:spPr>
          <a:xfrm>
            <a:off x="3099425" y="2962569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181;p26">
            <a:extLst>
              <a:ext uri="{FF2B5EF4-FFF2-40B4-BE49-F238E27FC236}">
                <a16:creationId xmlns:a16="http://schemas.microsoft.com/office/drawing/2014/main" id="{28A7CB1A-6750-CE42-AF31-D21B71AD2360}"/>
              </a:ext>
            </a:extLst>
          </p:cNvPr>
          <p:cNvSpPr txBox="1">
            <a:spLocks/>
          </p:cNvSpPr>
          <p:nvPr/>
        </p:nvSpPr>
        <p:spPr>
          <a:xfrm>
            <a:off x="1444025" y="152750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dirty="0"/>
              <a:t>Optimize model</a:t>
            </a:r>
          </a:p>
        </p:txBody>
      </p:sp>
      <p:sp>
        <p:nvSpPr>
          <p:cNvPr id="26" name="Google Shape;182;p26">
            <a:extLst>
              <a:ext uri="{FF2B5EF4-FFF2-40B4-BE49-F238E27FC236}">
                <a16:creationId xmlns:a16="http://schemas.microsoft.com/office/drawing/2014/main" id="{90E6E04A-2724-BD48-8CDB-8F2A13F4E802}"/>
              </a:ext>
            </a:extLst>
          </p:cNvPr>
          <p:cNvSpPr txBox="1">
            <a:spLocks/>
          </p:cNvSpPr>
          <p:nvPr/>
        </p:nvSpPr>
        <p:spPr>
          <a:xfrm>
            <a:off x="1476679" y="1875201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-GB" dirty="0"/>
              <a:t>Grid search for params – similar XGB model found with marginal improv.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24" grpId="0" animBg="1"/>
      <p:bldP spid="172" grpId="0" animBg="1"/>
      <p:bldP spid="173" grpId="0" animBg="1"/>
      <p:bldP spid="174" grpId="0" animBg="1"/>
      <p:bldP spid="180" grpId="0"/>
      <p:bldP spid="181" grpId="0" build="p"/>
      <p:bldP spid="182" grpId="0" build="p"/>
      <p:bldP spid="183" grpId="0"/>
      <p:bldP spid="184" grpId="0" build="p"/>
      <p:bldP spid="185" grpId="0" build="p"/>
      <p:bldP spid="186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Medical Technology Advances by Slidesgo">
  <a:themeElements>
    <a:clrScheme name="Simple Light">
      <a:dk1>
        <a:srgbClr val="1F2B6C"/>
      </a:dk1>
      <a:lt1>
        <a:srgbClr val="FFFFFF"/>
      </a:lt1>
      <a:dk2>
        <a:srgbClr val="000000"/>
      </a:dk2>
      <a:lt2>
        <a:srgbClr val="EEEEEE"/>
      </a:lt2>
      <a:accent1>
        <a:srgbClr val="E7F7FF"/>
      </a:accent1>
      <a:accent2>
        <a:srgbClr val="159FED"/>
      </a:accent2>
      <a:accent3>
        <a:srgbClr val="73E1CD"/>
      </a:accent3>
      <a:accent4>
        <a:srgbClr val="8292E8"/>
      </a:accent4>
      <a:accent5>
        <a:srgbClr val="8292E8"/>
      </a:accent5>
      <a:accent6>
        <a:srgbClr val="1F2B6C"/>
      </a:accent6>
      <a:hlink>
        <a:srgbClr val="1F2B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160</Words>
  <Application>Microsoft Macintosh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Nunito Sans</vt:lpstr>
      <vt:lpstr>Montserrat</vt:lpstr>
      <vt:lpstr>Medical Technology Advances by Slidesgo</vt:lpstr>
      <vt:lpstr>House Price Prediction</vt:lpstr>
      <vt:lpstr>Interesting Observations</vt:lpstr>
      <vt:lpstr>Approach and Results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BIRCH Clustering Algorithm</dc:title>
  <cp:lastModifiedBy>Razvan Radoi</cp:lastModifiedBy>
  <cp:revision>59</cp:revision>
  <dcterms:modified xsi:type="dcterms:W3CDTF">2021-04-22T10:30:26Z</dcterms:modified>
</cp:coreProperties>
</file>