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8" r:id="rId11"/>
    <p:sldId id="263" r:id="rId12"/>
    <p:sldId id="264" r:id="rId13"/>
    <p:sldId id="267" r:id="rId14"/>
    <p:sldId id="269" r:id="rId15"/>
    <p:sldId id="270" r:id="rId16"/>
    <p:sldId id="271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9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7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3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0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24C40-B1F2-A292-8B66-9916A9349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Traditional </a:t>
            </a:r>
            <a:r>
              <a:rPr lang="en-US" sz="4400" dirty="0" err="1"/>
              <a:t>GeoGuessr</a:t>
            </a:r>
            <a:r>
              <a:rPr lang="en-US" sz="4400" dirty="0"/>
              <a:t> AI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6B588-A99C-C110-1D75-961A96629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Ratoi Razvan</a:t>
            </a:r>
          </a:p>
          <a:p>
            <a:pPr algn="l"/>
            <a:r>
              <a:rPr lang="en-US" dirty="0"/>
              <a:t>Group 30442</a:t>
            </a:r>
            <a:endParaRPr lang="en-GB" dirty="0"/>
          </a:p>
        </p:txBody>
      </p:sp>
      <p:pic>
        <p:nvPicPr>
          <p:cNvPr id="23" name="Picture 22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CD036E11-7A5F-04CF-5B4D-7A35DD9C9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1" r="21307" b="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959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FE3C-C417-0829-AC00-7A6CDC99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“Sorting” the distance array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63BC-BF59-0635-A233-2826ACFA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sorting action on this array is used to have the K smallest distances in the same place (the first K places in the array)</a:t>
            </a:r>
          </a:p>
          <a:p>
            <a:r>
              <a:rPr lang="en-US" dirty="0"/>
              <a:t>I managed to do this by the following pseudocode: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array.size</a:t>
            </a:r>
            <a:r>
              <a:rPr lang="en-US" dirty="0"/>
              <a:t> &lt; K || </a:t>
            </a:r>
            <a:r>
              <a:rPr lang="en-US" dirty="0" err="1"/>
              <a:t>newDistance</a:t>
            </a:r>
            <a:r>
              <a:rPr lang="en-US" dirty="0"/>
              <a:t> &lt; min(array)</a:t>
            </a:r>
          </a:p>
          <a:p>
            <a:pPr lvl="2"/>
            <a:r>
              <a:rPr lang="en-US" dirty="0" err="1"/>
              <a:t>array.push</a:t>
            </a:r>
            <a:r>
              <a:rPr lang="en-US" dirty="0"/>
              <a:t>(</a:t>
            </a:r>
            <a:r>
              <a:rPr lang="en-US" dirty="0" err="1"/>
              <a:t>newDistance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array.size</a:t>
            </a:r>
            <a:r>
              <a:rPr lang="en-US" dirty="0"/>
              <a:t> &gt; K</a:t>
            </a:r>
          </a:p>
          <a:p>
            <a:pPr lvl="3"/>
            <a:r>
              <a:rPr lang="en-US" dirty="0"/>
              <a:t>remove max(array)</a:t>
            </a:r>
          </a:p>
          <a:p>
            <a:r>
              <a:rPr lang="en-US" dirty="0"/>
              <a:t>This way, only the K smallest distances (and classes) are stored into the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56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1B03-F860-13C7-8DBC-B65D887D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Classifier – Step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C082-D10D-9A82-56C8-11396B4F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first K entries from the distance array</a:t>
            </a:r>
          </a:p>
          <a:p>
            <a:r>
              <a:rPr lang="en-US" dirty="0"/>
              <a:t>Keep track of their classes (count the frequency of each class)</a:t>
            </a:r>
          </a:p>
          <a:p>
            <a:r>
              <a:rPr lang="en-US" dirty="0"/>
              <a:t>The class that appears most frequently will be the prediction of the classifier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01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CDB4-D59B-80DD-0EEF-39689321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Classifier – Step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EC4B-196E-6498-757A-695630BC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GB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A7EA3AF8-327A-C8B6-6F3A-350654F33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04" y="2286000"/>
            <a:ext cx="5609590" cy="3665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C968DD-8FF2-1EEA-5CC3-740EE37CEF12}"/>
              </a:ext>
            </a:extLst>
          </p:cNvPr>
          <p:cNvSpPr txBox="1"/>
          <p:nvPr/>
        </p:nvSpPr>
        <p:spPr>
          <a:xfrm>
            <a:off x="9018393" y="2580640"/>
            <a:ext cx="17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Array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FCE47-5239-4ED3-D081-3FDD9212D3C5}"/>
              </a:ext>
            </a:extLst>
          </p:cNvPr>
          <p:cNvSpPr txBox="1"/>
          <p:nvPr/>
        </p:nvSpPr>
        <p:spPr>
          <a:xfrm>
            <a:off x="8274760" y="5242560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Voting Array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D4543-C9DC-DB29-4D8D-F1904EB2ABE4}"/>
              </a:ext>
            </a:extLst>
          </p:cNvPr>
          <p:cNvSpPr txBox="1"/>
          <p:nvPr/>
        </p:nvSpPr>
        <p:spPr>
          <a:xfrm>
            <a:off x="3950063" y="5952603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0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7C6FE-0BDE-E1D1-A7CD-27F6E1585516}"/>
              </a:ext>
            </a:extLst>
          </p:cNvPr>
          <p:cNvSpPr txBox="1"/>
          <p:nvPr/>
        </p:nvSpPr>
        <p:spPr>
          <a:xfrm>
            <a:off x="4880126" y="5951089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DB001-3288-CB58-4671-BE3D9CF3FB4E}"/>
              </a:ext>
            </a:extLst>
          </p:cNvPr>
          <p:cNvSpPr txBox="1"/>
          <p:nvPr/>
        </p:nvSpPr>
        <p:spPr>
          <a:xfrm>
            <a:off x="7210896" y="591941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C</a:t>
            </a:r>
            <a:endParaRPr lang="en-GB" dirty="0"/>
          </a:p>
        </p:txBody>
      </p:sp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968966D2-8AA0-B48C-F633-99B302E99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035663" y="503668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316388-B323-BEA8-4D4D-53738F524070}"/>
              </a:ext>
            </a:extLst>
          </p:cNvPr>
          <p:cNvSpPr txBox="1"/>
          <p:nvPr/>
        </p:nvSpPr>
        <p:spPr>
          <a:xfrm>
            <a:off x="1361806" y="5170723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Class 0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3257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118-82D8-DD39-05CA-71F16BE9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#1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10EA-FB48-2FD5-7379-C1656EF3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calcHist</a:t>
            </a:r>
            <a:r>
              <a:rPr lang="en-US" dirty="0"/>
              <a:t>: given the image, returns a histogram organized in bins</a:t>
            </a:r>
          </a:p>
          <a:p>
            <a:r>
              <a:rPr lang="en-US" b="1" dirty="0" err="1"/>
              <a:t>cvtColor</a:t>
            </a:r>
            <a:r>
              <a:rPr lang="en-US" b="1" dirty="0"/>
              <a:t>:</a:t>
            </a:r>
            <a:r>
              <a:rPr lang="en-US" dirty="0"/>
              <a:t> converts the images from 1 color space to another (OpenCV function)</a:t>
            </a:r>
            <a:endParaRPr lang="en-US" b="1" dirty="0"/>
          </a:p>
          <a:p>
            <a:r>
              <a:rPr lang="en-US" b="1" dirty="0" err="1"/>
              <a:t>getQuadrantHistograms</a:t>
            </a:r>
            <a:r>
              <a:rPr lang="en-US" dirty="0"/>
              <a:t>: converts the image to HSV space, divides it into quadrants, computes the histogram (using </a:t>
            </a:r>
            <a:r>
              <a:rPr lang="en-US" b="1" dirty="0" err="1"/>
              <a:t>calcHist</a:t>
            </a:r>
            <a:r>
              <a:rPr lang="en-US" dirty="0"/>
              <a:t>) for each quadrant and then concatenates them.</a:t>
            </a:r>
          </a:p>
          <a:p>
            <a:r>
              <a:rPr lang="en-US" b="1" dirty="0" err="1"/>
              <a:t>getVerticalHistograms</a:t>
            </a:r>
            <a:r>
              <a:rPr lang="en-US" dirty="0"/>
              <a:t>: the same as </a:t>
            </a:r>
            <a:r>
              <a:rPr lang="en-US" b="1" dirty="0" err="1"/>
              <a:t>getQuadrantHistograms</a:t>
            </a:r>
            <a:r>
              <a:rPr lang="en-US" dirty="0"/>
              <a:t>, but divides the image into 4 vertical strips.</a:t>
            </a:r>
          </a:p>
          <a:p>
            <a:r>
              <a:rPr lang="en-US" b="1" dirty="0" err="1"/>
              <a:t>getHorizontalHistograms</a:t>
            </a:r>
            <a:r>
              <a:rPr lang="en-US" dirty="0"/>
              <a:t>: the same as </a:t>
            </a:r>
            <a:r>
              <a:rPr lang="en-US" b="1" dirty="0" err="1"/>
              <a:t>getQuadrantHistograms</a:t>
            </a:r>
            <a:r>
              <a:rPr lang="en-US" dirty="0"/>
              <a:t>, but divides the image into 4 horizontal strips.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82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F274-7401-147B-9B8F-4C91A375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#2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291E-A5BA-B4C7-23C5-A177F8B7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/>
              <a:t>readDataset</a:t>
            </a:r>
            <a:r>
              <a:rPr lang="en-US" b="1" dirty="0"/>
              <a:t>:</a:t>
            </a:r>
            <a:r>
              <a:rPr lang="en-US" dirty="0"/>
              <a:t> for each image in the training data set, computes the histogram (based on the division methods) and stores it in the feature matrix X; also adds the class at the same index in the matrix Y. (also write the matrices to CSV files)</a:t>
            </a:r>
          </a:p>
          <a:p>
            <a:r>
              <a:rPr lang="en-GB" b="1" dirty="0" err="1"/>
              <a:t>knnClassifier</a:t>
            </a:r>
            <a:r>
              <a:rPr lang="en-GB" b="1" dirty="0"/>
              <a:t>: </a:t>
            </a:r>
            <a:r>
              <a:rPr lang="en-GB" dirty="0"/>
              <a:t>given X, Y and the sample histogram, follows the K-Nearest Neighbour Classifier algorithm and returns the predicted class.</a:t>
            </a:r>
          </a:p>
          <a:p>
            <a:r>
              <a:rPr lang="en-GB" b="1" dirty="0" err="1"/>
              <a:t>loadCSVtoMat</a:t>
            </a:r>
            <a:r>
              <a:rPr lang="en-GB" b="1" dirty="0"/>
              <a:t>:</a:t>
            </a:r>
            <a:r>
              <a:rPr lang="en-GB" dirty="0"/>
              <a:t> given the file’s name, it reads it and return a matrix with its contents.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704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A7FB-A839-F67E-7C61-35DC0C81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K (Based on accuracy)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717190-9C13-A79D-E8A4-6C66C3724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716485"/>
              </p:ext>
            </p:extLst>
          </p:nvPr>
        </p:nvGraphicFramePr>
        <p:xfrm>
          <a:off x="762000" y="2286000"/>
          <a:ext cx="1066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17676583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86736408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91471981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16470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/ Division 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Quadrant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Horizontal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Vertical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3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41.55%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21.77%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22.88%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1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45.77%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24.44%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23.77%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3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42.55%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24.44%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23.11%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90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40.44%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26.33%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21.88%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8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12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5371C-DC79-99B8-5F05-C1AF42E6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– Test Data Set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B0D064-49EC-422C-B83B-1EF01546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BD10BA-973B-4A2D-B0D3-232F303E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7A88DB-DE70-4706-9273-203D5AD3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99C8FD-E836-4A5D-A41C-145B88F0E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C773B96-233E-C52E-9DFB-D67B3454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8" y="2285121"/>
            <a:ext cx="3268134" cy="2279522"/>
          </a:xfrm>
          <a:prstGeom prst="rect">
            <a:avLst/>
          </a:prstGeom>
        </p:spPr>
      </p:pic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5B96B79-8671-5B93-627B-D6DB8EA3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867" y="889555"/>
            <a:ext cx="3268134" cy="2238670"/>
          </a:xfrm>
          <a:prstGeom prst="rect">
            <a:avLst/>
          </a:prstGeom>
        </p:spPr>
      </p:pic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1CDD099-208C-5B23-F59B-27361613D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61867" y="3750135"/>
            <a:ext cx="3268134" cy="21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1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F103-F0ED-657C-11F1-C1AF5A6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Concrete Image Sample #1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13171-2D32-8776-257A-52D18FF06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666" y="4866234"/>
            <a:ext cx="7322334" cy="1229766"/>
          </a:xfrm>
          <a:prstGeom prst="rect">
            <a:avLst/>
          </a:prstGeom>
        </p:spPr>
      </p:pic>
      <p:pic>
        <p:nvPicPr>
          <p:cNvPr id="11" name="Content Placeholder 10" descr="A street with cars parked on it&#10;&#10;Description automatically generated">
            <a:extLst>
              <a:ext uri="{FF2B5EF4-FFF2-40B4-BE49-F238E27FC236}">
                <a16:creationId xmlns:a16="http://schemas.microsoft.com/office/drawing/2014/main" id="{329FF90C-ADC4-8072-0190-6228CD622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44" y="1991766"/>
            <a:ext cx="6024389" cy="2596449"/>
          </a:xfrm>
        </p:spPr>
      </p:pic>
    </p:spTree>
    <p:extLst>
      <p:ext uri="{BB962C8B-B14F-4D97-AF65-F5344CB8AC3E}">
        <p14:creationId xmlns:p14="http://schemas.microsoft.com/office/powerpoint/2010/main" val="283466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F103-F0ED-657C-11F1-C1AF5A6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Concrete Image Sample #2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6F6AD-A7F2-36B9-2164-74EDAE330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383" y="4760935"/>
            <a:ext cx="7587898" cy="1335065"/>
          </a:xfrm>
          <a:prstGeom prst="rect">
            <a:avLst/>
          </a:prstGeom>
        </p:spPr>
      </p:pic>
      <p:pic>
        <p:nvPicPr>
          <p:cNvPr id="9" name="Content Placeholder 8" descr="A road with a blue sky&#10;&#10;Description automatically generated">
            <a:extLst>
              <a:ext uri="{FF2B5EF4-FFF2-40B4-BE49-F238E27FC236}">
                <a16:creationId xmlns:a16="http://schemas.microsoft.com/office/drawing/2014/main" id="{39C82B4E-C80F-01F4-CA07-9E8AD2598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531" y="1957011"/>
            <a:ext cx="6288549" cy="2710299"/>
          </a:xfrm>
        </p:spPr>
      </p:pic>
    </p:spTree>
    <p:extLst>
      <p:ext uri="{BB962C8B-B14F-4D97-AF65-F5344CB8AC3E}">
        <p14:creationId xmlns:p14="http://schemas.microsoft.com/office/powerpoint/2010/main" val="110583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A749-DF9A-948D-A74A-850F0474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1B3A-713B-685B-45B7-CC5853B4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K found: 29</a:t>
            </a:r>
          </a:p>
          <a:p>
            <a:r>
              <a:rPr lang="en-US" dirty="0"/>
              <a:t>Optimal method of division: Quadrant</a:t>
            </a:r>
          </a:p>
          <a:p>
            <a:r>
              <a:rPr lang="en-US" dirty="0"/>
              <a:t>Optimal color space: HSV</a:t>
            </a:r>
          </a:p>
          <a:p>
            <a:r>
              <a:rPr lang="en-US" dirty="0"/>
              <a:t>Optimal distance formula: Manhattan</a:t>
            </a:r>
          </a:p>
          <a:p>
            <a:r>
              <a:rPr lang="en-GB" dirty="0"/>
              <a:t>Greatest obstacle: reading from CSV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80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9ECD-6BDD-D1ED-BC45-99097D31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51B-3F5D-C402-A519-36DD74548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project’s objective is to implement a classifier that would receive as input an image and give as output the country that image was taken from, using the K-Nearest </a:t>
            </a:r>
            <a:r>
              <a:rPr lang="en-US" dirty="0" err="1"/>
              <a:t>Neighbour</a:t>
            </a:r>
            <a:r>
              <a:rPr lang="en-US" dirty="0"/>
              <a:t> Classifier.</a:t>
            </a:r>
          </a:p>
          <a:p>
            <a:r>
              <a:rPr lang="en-US" dirty="0"/>
              <a:t>*Note: Only a selection of countries was used for training the model.</a:t>
            </a:r>
          </a:p>
        </p:txBody>
      </p:sp>
    </p:spTree>
    <p:extLst>
      <p:ext uri="{BB962C8B-B14F-4D97-AF65-F5344CB8AC3E}">
        <p14:creationId xmlns:p14="http://schemas.microsoft.com/office/powerpoint/2010/main" val="186154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250-913F-AFA5-79DC-CA8C13D4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0C83-AF40-8850-3E8B-8AC20F8A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GB" dirty="0" err="1"/>
              <a:t>lassifier</a:t>
            </a:r>
            <a:r>
              <a:rPr lang="en-GB" dirty="0"/>
              <a:t> = a program whose purpose is to assign a class to an unknown sample.</a:t>
            </a:r>
          </a:p>
          <a:p>
            <a:r>
              <a:rPr lang="en-GB" dirty="0"/>
              <a:t>Sample = an image, characterized by features.</a:t>
            </a:r>
          </a:p>
          <a:p>
            <a:r>
              <a:rPr lang="en-GB" dirty="0"/>
              <a:t>Features = histograms of the segments, concatenated.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6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908D-223E-0BA8-930D-FFABE520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Classifier – Step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3F2D-4D61-5DDC-570B-FE895F55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 training data set.</a:t>
            </a:r>
          </a:p>
          <a:p>
            <a:endParaRPr lang="en-US" dirty="0"/>
          </a:p>
        </p:txBody>
      </p:sp>
      <p:pic>
        <p:nvPicPr>
          <p:cNvPr id="11" name="Graphic 10" descr="Table with solid fill">
            <a:extLst>
              <a:ext uri="{FF2B5EF4-FFF2-40B4-BE49-F238E27FC236}">
                <a16:creationId xmlns:a16="http://schemas.microsoft.com/office/drawing/2014/main" id="{FA93C4E5-4071-3A36-629E-E9AF6A8AB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840" y="3289440"/>
            <a:ext cx="1838960" cy="1838960"/>
          </a:xfrm>
          <a:prstGeom prst="rect">
            <a:avLst/>
          </a:prstGeom>
        </p:spPr>
      </p:pic>
      <p:pic>
        <p:nvPicPr>
          <p:cNvPr id="13" name="Graphic 12" descr="Images with solid fill">
            <a:extLst>
              <a:ext uri="{FF2B5EF4-FFF2-40B4-BE49-F238E27FC236}">
                <a16:creationId xmlns:a16="http://schemas.microsoft.com/office/drawing/2014/main" id="{03BF82AB-C14B-907E-D7B4-82155CDF9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000" y="3530880"/>
            <a:ext cx="1526400" cy="1526400"/>
          </a:xfrm>
          <a:prstGeom prst="rect">
            <a:avLst/>
          </a:prstGeom>
        </p:spPr>
      </p:pic>
      <p:pic>
        <p:nvPicPr>
          <p:cNvPr id="15" name="Graphic 14" descr="Arrow Up with solid fill">
            <a:extLst>
              <a:ext uri="{FF2B5EF4-FFF2-40B4-BE49-F238E27FC236}">
                <a16:creationId xmlns:a16="http://schemas.microsoft.com/office/drawing/2014/main" id="{6F058206-341A-AD9C-78C9-E7DED9ADE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4705241" y="2551640"/>
            <a:ext cx="2208318" cy="34848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65E7A6-B214-7A28-ECB5-B505C5E04BD2}"/>
              </a:ext>
            </a:extLst>
          </p:cNvPr>
          <p:cNvSpPr txBox="1"/>
          <p:nvPr/>
        </p:nvSpPr>
        <p:spPr>
          <a:xfrm>
            <a:off x="1168400" y="4135120"/>
            <a:ext cx="107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8AC6D-A3FC-1D26-91BD-505EF30D9F73}"/>
              </a:ext>
            </a:extLst>
          </p:cNvPr>
          <p:cNvSpPr txBox="1"/>
          <p:nvPr/>
        </p:nvSpPr>
        <p:spPr>
          <a:xfrm>
            <a:off x="5029200" y="354584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Histograms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D681FA-7E93-11BC-CE50-22501A4D93B1}"/>
              </a:ext>
            </a:extLst>
          </p:cNvPr>
          <p:cNvSpPr txBox="1"/>
          <p:nvPr/>
        </p:nvSpPr>
        <p:spPr>
          <a:xfrm>
            <a:off x="9580880" y="3891280"/>
            <a:ext cx="1455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X, Y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8930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AC26-F944-D8AA-B02F-0918FE31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Classifier – Step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505F2-E3DF-D586-D58E-CBEA9B8B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the sample the same way as the data 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00675-47AE-0BE8-BCFE-2126BECB7648}"/>
              </a:ext>
            </a:extLst>
          </p:cNvPr>
          <p:cNvSpPr txBox="1"/>
          <p:nvPr/>
        </p:nvSpPr>
        <p:spPr>
          <a:xfrm>
            <a:off x="613183" y="410941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Image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CE488-6219-327B-6005-99F6B4B9F243}"/>
              </a:ext>
            </a:extLst>
          </p:cNvPr>
          <p:cNvSpPr txBox="1"/>
          <p:nvPr/>
        </p:nvSpPr>
        <p:spPr>
          <a:xfrm>
            <a:off x="5029200" y="354584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Histogram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77034-6248-1B19-20D4-4C9958412650}"/>
              </a:ext>
            </a:extLst>
          </p:cNvPr>
          <p:cNvSpPr txBox="1"/>
          <p:nvPr/>
        </p:nvSpPr>
        <p:spPr>
          <a:xfrm>
            <a:off x="9795420" y="3717988"/>
            <a:ext cx="2245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Histogram</a:t>
            </a:r>
            <a:endParaRPr lang="en-GB" sz="2800" dirty="0"/>
          </a:p>
        </p:txBody>
      </p:sp>
      <p:pic>
        <p:nvPicPr>
          <p:cNvPr id="9" name="Graphic 8" descr="Arrow Up with solid fill">
            <a:extLst>
              <a:ext uri="{FF2B5EF4-FFF2-40B4-BE49-F238E27FC236}">
                <a16:creationId xmlns:a16="http://schemas.microsoft.com/office/drawing/2014/main" id="{B4EF6A7F-32A5-291C-8D3B-F0DED0166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705241" y="2551640"/>
            <a:ext cx="2208318" cy="3484880"/>
          </a:xfrm>
          <a:prstGeom prst="rect">
            <a:avLst/>
          </a:prstGeom>
        </p:spPr>
      </p:pic>
      <p:pic>
        <p:nvPicPr>
          <p:cNvPr id="11" name="Graphic 10" descr="Image with solid fill">
            <a:extLst>
              <a:ext uri="{FF2B5EF4-FFF2-40B4-BE49-F238E27FC236}">
                <a16:creationId xmlns:a16="http://schemas.microsoft.com/office/drawing/2014/main" id="{48FD4908-0D7F-33A1-D447-74B758300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2266" y="3153311"/>
            <a:ext cx="2077720" cy="2077720"/>
          </a:xfrm>
          <a:prstGeom prst="rect">
            <a:avLst/>
          </a:prstGeom>
        </p:spPr>
      </p:pic>
      <p:sp>
        <p:nvSpPr>
          <p:cNvPr id="12" name="Cube 11">
            <a:extLst>
              <a:ext uri="{FF2B5EF4-FFF2-40B4-BE49-F238E27FC236}">
                <a16:creationId xmlns:a16="http://schemas.microsoft.com/office/drawing/2014/main" id="{10A9B8D5-EA0E-88B1-7AEB-62B42E09437C}"/>
              </a:ext>
            </a:extLst>
          </p:cNvPr>
          <p:cNvSpPr/>
          <p:nvPr/>
        </p:nvSpPr>
        <p:spPr>
          <a:xfrm>
            <a:off x="7657919" y="3810000"/>
            <a:ext cx="789214" cy="822027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896B17C3-0A61-EC13-FAD2-129773AFAA01}"/>
              </a:ext>
            </a:extLst>
          </p:cNvPr>
          <p:cNvSpPr/>
          <p:nvPr/>
        </p:nvSpPr>
        <p:spPr>
          <a:xfrm>
            <a:off x="8210493" y="3810000"/>
            <a:ext cx="789214" cy="822027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3D5A8A1E-E44D-9614-0402-7ABA93F6211A}"/>
              </a:ext>
            </a:extLst>
          </p:cNvPr>
          <p:cNvSpPr/>
          <p:nvPr/>
        </p:nvSpPr>
        <p:spPr>
          <a:xfrm>
            <a:off x="8773399" y="3810000"/>
            <a:ext cx="789214" cy="822027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65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687B-6E27-5A16-686A-50B5DC77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Methods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692E-95AE-CE28-301F-3947471B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Convert the images from RGB to HSV</a:t>
            </a:r>
          </a:p>
          <a:p>
            <a:r>
              <a:rPr lang="en-US" dirty="0"/>
              <a:t>Quadrant segmentation:</a:t>
            </a:r>
          </a:p>
          <a:p>
            <a:pPr lvl="1"/>
            <a:r>
              <a:rPr lang="en-US" dirty="0"/>
              <a:t>Split the image into 4 quadrants, compute the histogram for each quadrant and then concatenate them.</a:t>
            </a:r>
          </a:p>
          <a:p>
            <a:r>
              <a:rPr lang="en-GB" dirty="0"/>
              <a:t>Vertical segmentation:</a:t>
            </a:r>
          </a:p>
          <a:p>
            <a:pPr lvl="1"/>
            <a:r>
              <a:rPr lang="en-GB" dirty="0"/>
              <a:t>Split the image into 4 strips vertically and compute the “sum histogram” the same way as before.</a:t>
            </a:r>
          </a:p>
          <a:p>
            <a:r>
              <a:rPr lang="en-GB" dirty="0"/>
              <a:t>Horizontal segmentation:</a:t>
            </a:r>
          </a:p>
          <a:p>
            <a:pPr lvl="1"/>
            <a:r>
              <a:rPr lang="en-GB" dirty="0"/>
              <a:t>Same method as above, but the segmentation is done horizontally</a:t>
            </a:r>
          </a:p>
        </p:txBody>
      </p:sp>
    </p:spTree>
    <p:extLst>
      <p:ext uri="{BB962C8B-B14F-4D97-AF65-F5344CB8AC3E}">
        <p14:creationId xmlns:p14="http://schemas.microsoft.com/office/powerpoint/2010/main" val="3049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87AE77-6677-2D28-8331-203E471C8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44" y="617889"/>
            <a:ext cx="7873376" cy="6089334"/>
          </a:xfrm>
        </p:spPr>
      </p:pic>
    </p:spTree>
    <p:extLst>
      <p:ext uri="{BB962C8B-B14F-4D97-AF65-F5344CB8AC3E}">
        <p14:creationId xmlns:p14="http://schemas.microsoft.com/office/powerpoint/2010/main" val="178157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8D98-792B-6339-DE1B-5D0BBDEC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Classifier – Step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BE4C-A18D-380E-7DD9-AC367090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distances between each entry of the training set (X) and the sample processed data (Sample Histogram)</a:t>
            </a:r>
          </a:p>
          <a:p>
            <a:pPr lvl="1"/>
            <a:r>
              <a:rPr lang="en-US" dirty="0"/>
              <a:t>using Manhattan/Euclidean distance (Manhattan proved better) </a:t>
            </a:r>
          </a:p>
          <a:p>
            <a:r>
              <a:rPr lang="en-US" dirty="0"/>
              <a:t>Store the distances and the corresponding classes in an array</a:t>
            </a:r>
          </a:p>
          <a:p>
            <a:r>
              <a:rPr lang="en-US" dirty="0"/>
              <a:t>Sort the distances increasingly based on the distances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95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8D98-792B-6339-DE1B-5D0BBDEC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</a:t>
            </a:r>
            <a:r>
              <a:rPr lang="en-US" dirty="0" err="1"/>
              <a:t>Neighbour</a:t>
            </a:r>
            <a:r>
              <a:rPr lang="en-US" dirty="0"/>
              <a:t> Classifier – Step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BE4C-A18D-380E-7DD9-AC367090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GB" dirty="0"/>
          </a:p>
        </p:txBody>
      </p:sp>
      <p:pic>
        <p:nvPicPr>
          <p:cNvPr id="11" name="Picture 10" descr="A black and white screen with a white circle&#10;&#10;Description automatically generated">
            <a:extLst>
              <a:ext uri="{FF2B5EF4-FFF2-40B4-BE49-F238E27FC236}">
                <a16:creationId xmlns:a16="http://schemas.microsoft.com/office/drawing/2014/main" id="{03CE247F-49D4-32B1-E686-46499BBD8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3135312"/>
            <a:ext cx="9052560" cy="2577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3FC809-25F2-6E86-3A54-D0896D905F2A}"/>
              </a:ext>
            </a:extLst>
          </p:cNvPr>
          <p:cNvSpPr txBox="1"/>
          <p:nvPr/>
        </p:nvSpPr>
        <p:spPr>
          <a:xfrm>
            <a:off x="7579360" y="3810000"/>
            <a:ext cx="17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Array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F7623-6AB0-CAFA-68BF-A0A85E693B75}"/>
              </a:ext>
            </a:extLst>
          </p:cNvPr>
          <p:cNvSpPr txBox="1"/>
          <p:nvPr/>
        </p:nvSpPr>
        <p:spPr>
          <a:xfrm>
            <a:off x="9796827" y="382570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02364-47FA-9738-F9F8-8F5346633295}"/>
              </a:ext>
            </a:extLst>
          </p:cNvPr>
          <p:cNvSpPr txBox="1"/>
          <p:nvPr/>
        </p:nvSpPr>
        <p:spPr>
          <a:xfrm>
            <a:off x="4907280" y="2744261"/>
            <a:ext cx="212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Histogram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F34A93-C748-F2F1-AD89-AFE4E511EE96}"/>
              </a:ext>
            </a:extLst>
          </p:cNvPr>
          <p:cNvSpPr txBox="1"/>
          <p:nvPr/>
        </p:nvSpPr>
        <p:spPr>
          <a:xfrm>
            <a:off x="2489200" y="38376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15886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02441"/>
      </a:dk2>
      <a:lt2>
        <a:srgbClr val="E2E8E2"/>
      </a:lt2>
      <a:accent1>
        <a:srgbClr val="EB6EEE"/>
      </a:accent1>
      <a:accent2>
        <a:srgbClr val="EB4EAE"/>
      </a:accent2>
      <a:accent3>
        <a:srgbClr val="EE6E87"/>
      </a:accent3>
      <a:accent4>
        <a:srgbClr val="EB714E"/>
      </a:accent4>
      <a:accent5>
        <a:srgbClr val="D6982B"/>
      </a:accent5>
      <a:accent6>
        <a:srgbClr val="A3AA38"/>
      </a:accent6>
      <a:hlink>
        <a:srgbClr val="588F5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700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Avenir Next LT Pro Light</vt:lpstr>
      <vt:lpstr>Sitka Subheading</vt:lpstr>
      <vt:lpstr>PebbleVTI</vt:lpstr>
      <vt:lpstr>Traditional GeoGuessr AI</vt:lpstr>
      <vt:lpstr>The Objective</vt:lpstr>
      <vt:lpstr>Definitions</vt:lpstr>
      <vt:lpstr>K-Nearest Neighbour Classifier – Step 1</vt:lpstr>
      <vt:lpstr>K-Nearest Neighbour Classifier – Step 2</vt:lpstr>
      <vt:lpstr>Pre-processing Methods</vt:lpstr>
      <vt:lpstr>PowerPoint Presentation</vt:lpstr>
      <vt:lpstr>K-Nearest Neighbour Classifier – Step 3</vt:lpstr>
      <vt:lpstr>K-Nearest Neighbour Classifier – Step 3</vt:lpstr>
      <vt:lpstr>“Sorting” the distance array</vt:lpstr>
      <vt:lpstr>K-Nearest Neighbour Classifier – Step 4</vt:lpstr>
      <vt:lpstr>K-Nearest Neighbour Classifier – Step 4</vt:lpstr>
      <vt:lpstr>Implementation Details #1</vt:lpstr>
      <vt:lpstr>Implementation Details #2</vt:lpstr>
      <vt:lpstr>Optimal K (Based on accuracy)</vt:lpstr>
      <vt:lpstr>Results – Test Data Set</vt:lpstr>
      <vt:lpstr>Results – Concrete Image Sample #1</vt:lpstr>
      <vt:lpstr>Results – Concrete Image Sample #2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GeoGuessr AI</dc:title>
  <dc:creator>Razvan Valeriu Ratoi</dc:creator>
  <cp:lastModifiedBy>Razvan Valeriu Ratoi</cp:lastModifiedBy>
  <cp:revision>2</cp:revision>
  <dcterms:created xsi:type="dcterms:W3CDTF">2024-01-16T19:21:26Z</dcterms:created>
  <dcterms:modified xsi:type="dcterms:W3CDTF">2024-01-16T22:14:57Z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2024-01-16T22:10:56Z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efe8f8e6-58cf-45c2-82c1-1ab80706c03e</vt:lpwstr>
  </property>
  <property fmtid="{D5CDD505-2E9C-101B-9397-08002B2CF9AE}" pid="8" name="MSIP_Label_5b58b62f-6f94-46bd-8089-18e64b0a9abb_ContentBits">
    <vt:lpwstr>0</vt:lpwstr>
  </property>
</Properties>
</file>