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5" r:id="rId5"/>
    <p:sldId id="286" r:id="rId6"/>
    <p:sldId id="282" r:id="rId7"/>
    <p:sldId id="259" r:id="rId8"/>
    <p:sldId id="289" r:id="rId9"/>
    <p:sldId id="287" r:id="rId10"/>
    <p:sldId id="288" r:id="rId11"/>
    <p:sldId id="290" r:id="rId12"/>
    <p:sldId id="291" r:id="rId13"/>
    <p:sldId id="292" r:id="rId14"/>
    <p:sldId id="269" r:id="rId15"/>
    <p:sldId id="271" r:id="rId16"/>
    <p:sldId id="270" r:id="rId17"/>
    <p:sldId id="273" r:id="rId18"/>
    <p:sldId id="283" r:id="rId19"/>
    <p:sldId id="294" r:id="rId20"/>
    <p:sldId id="276" r:id="rId21"/>
    <p:sldId id="277" r:id="rId22"/>
    <p:sldId id="293" r:id="rId23"/>
    <p:sldId id="279" r:id="rId24"/>
    <p:sldId id="260" r:id="rId25"/>
    <p:sldId id="261" r:id="rId26"/>
    <p:sldId id="262" r:id="rId27"/>
    <p:sldId id="280" r:id="rId28"/>
    <p:sldId id="263" r:id="rId29"/>
    <p:sldId id="264" r:id="rId30"/>
    <p:sldId id="265" r:id="rId31"/>
    <p:sldId id="266" r:id="rId32"/>
    <p:sldId id="267" r:id="rId33"/>
    <p:sldId id="275" r:id="rId34"/>
    <p:sldId id="2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DAE81-42A4-1D96-B5C8-95EA10B64647}" v="1259" dt="2025-06-26T00:47:32.434"/>
    <p1510:client id="{9ABE65F9-66F4-BA5F-506C-D254A2AEBC11}" v="1646" dt="2025-06-26T03:56:51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749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0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07/02/2025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0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9714"/>
            <a:ext cx="9144000" cy="33240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A Comparative Analysis of Text Representation Methods for Romanian Fake News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430"/>
            <a:ext cx="9144000" cy="205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Babeș-Bolyai University, Cluj-Napoca, Romania</a:t>
            </a: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Faculty of Mathematics and Computer Science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July 3, 2025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0E00-FF31-A163-CDA3-0DAC18699BC8}"/>
              </a:ext>
            </a:extLst>
          </p:cNvPr>
          <p:cNvSpPr txBox="1"/>
          <p:nvPr/>
        </p:nvSpPr>
        <p:spPr>
          <a:xfrm>
            <a:off x="233267" y="4022090"/>
            <a:ext cx="3986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Lect. PhD.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Lupea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Mihaiela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-Ana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DE9B5-9E90-7675-A70D-D46C37C4A354}"/>
              </a:ext>
            </a:extLst>
          </p:cNvPr>
          <p:cNvSpPr txBox="1"/>
          <p:nvPr/>
        </p:nvSpPr>
        <p:spPr>
          <a:xfrm>
            <a:off x="9199985" y="4357745"/>
            <a:ext cx="2607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Răzvan-Gabriel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17FF-F994-A314-4AB0-F8EBC1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Lexical and Syntactic Analysis III</a:t>
            </a:r>
            <a:endParaRPr lang="en-US" dirty="0"/>
          </a:p>
        </p:txBody>
      </p:sp>
      <p:pic>
        <p:nvPicPr>
          <p:cNvPr id="5" name="Picture 4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E5C3F026-9153-65EC-D842-627DAE02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81" y="1731029"/>
            <a:ext cx="8207638" cy="48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1891-4AE8-9BBD-A563-FD443177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Emotion and Sentiment Analysis I</a:t>
            </a:r>
            <a:endParaRPr lang="en-US" dirty="0"/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06E944CA-A8CE-B7C3-45BA-E3A906A6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78" y="1690688"/>
            <a:ext cx="8449043" cy="49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DB4-A987-16B7-5D68-6B712DA4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Emotion and Sentiment Analysis II</a:t>
            </a:r>
            <a:endParaRPr lang="en-US"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14A53D6-F05F-4EC3-4979-AE88AAD0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75" y="1690688"/>
            <a:ext cx="9446050" cy="508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5CED-B6B5-580E-AC77-2C868B92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Emotion and Sentiment Analysis III</a:t>
            </a:r>
            <a:endParaRPr lang="en-US" dirty="0"/>
          </a:p>
        </p:txBody>
      </p:sp>
      <p:pic>
        <p:nvPicPr>
          <p:cNvPr id="5" name="Picture 4" descr="A graph of yellow and purple bars&#10;&#10;AI-generated content may be incorrect.">
            <a:extLst>
              <a:ext uri="{FF2B5EF4-FFF2-40B4-BE49-F238E27FC236}">
                <a16:creationId xmlns:a16="http://schemas.microsoft.com/office/drawing/2014/main" id="{9FF29178-BF1E-ECCB-04F6-54DA14AB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98" y="1690688"/>
            <a:ext cx="7606004" cy="4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58A4-0DF9-4E45-D9C9-2F61D90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Dataset Analysis: Embeddings Analysis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698C-79C9-9644-3176-44B98F5E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4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Word2Vec(300 dimensions)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 custom </a:t>
            </a:r>
            <a:r>
              <a:rPr lang="en-US" sz="2000" dirty="0">
                <a:latin typeface="Calibri"/>
                <a:ea typeface="Calibri"/>
                <a:cs typeface="Calibri"/>
              </a:rPr>
              <a:t>Word2Vec</a:t>
            </a:r>
            <a:r>
              <a:rPr lang="en-US" sz="2000" dirty="0">
                <a:latin typeface="Calibri"/>
                <a:ea typeface="+mn-lt"/>
                <a:cs typeface="+mn-lt"/>
              </a:rPr>
              <a:t> model successfully learned the specific, biased meanings of words within the news dataset.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It clearly separated the semantic neighborhoods of opposing concepts, such as </a:t>
            </a:r>
            <a:r>
              <a:rPr lang="en-US" sz="2000" b="1" dirty="0" err="1">
                <a:latin typeface="Calibri"/>
                <a:ea typeface="Calibri"/>
                <a:cs typeface="Calibri"/>
              </a:rPr>
              <a:t>știință</a:t>
            </a:r>
            <a:r>
              <a:rPr lang="en-US" sz="2000" b="1" dirty="0">
                <a:latin typeface="Calibri"/>
                <a:ea typeface="+mn-lt"/>
                <a:cs typeface="+mn-lt"/>
              </a:rPr>
              <a:t> (science)</a:t>
            </a:r>
            <a:r>
              <a:rPr lang="en-US" sz="2000" dirty="0">
                <a:latin typeface="Calibri"/>
                <a:ea typeface="+mn-lt"/>
                <a:cs typeface="+mn-lt"/>
              </a:rPr>
              <a:t> and </a:t>
            </a:r>
            <a:r>
              <a:rPr lang="en-US" sz="2000" b="1" dirty="0" err="1">
                <a:latin typeface="Calibri"/>
                <a:ea typeface="Calibri"/>
                <a:cs typeface="Calibri"/>
              </a:rPr>
              <a:t>conspirație</a:t>
            </a:r>
            <a:r>
              <a:rPr lang="en-US" sz="2000" b="1" dirty="0">
                <a:latin typeface="Calibri"/>
                <a:ea typeface="+mn-lt"/>
                <a:cs typeface="+mn-lt"/>
              </a:rPr>
              <a:t> (conspiracy)</a:t>
            </a:r>
            <a:r>
              <a:rPr lang="en-US" sz="2000" dirty="0">
                <a:latin typeface="Calibri"/>
                <a:ea typeface="+mn-lt"/>
                <a:cs typeface="+mn-lt"/>
              </a:rPr>
              <a:t>, showing it understood their usage in this context.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FDC26E8-5169-FE69-4952-B6B47426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33" y="1303013"/>
            <a:ext cx="6551303" cy="4678092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B32B4A57-C548-C23D-0068-F14DD9D5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45" y="1504338"/>
            <a:ext cx="6968391" cy="49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D1E1-DDDE-3066-E1CC-1284D410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Dataset Analysis: Embeddings Analysis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09CA-38EA-BD66-79C1-E0A92AC7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046" cy="4663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Doc2Vec(300 dimensions)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latin typeface="Calibri"/>
                <a:ea typeface="Calibri"/>
                <a:cs typeface="Calibri"/>
              </a:rPr>
              <a:t>Doc2Vec</a:t>
            </a:r>
            <a:r>
              <a:rPr lang="en-US" sz="2000" dirty="0">
                <a:latin typeface="Calibri"/>
                <a:ea typeface="+mn-lt"/>
                <a:cs typeface="+mn-lt"/>
              </a:rPr>
              <a:t> model was used to create a single vector representing the overall meaning of each article.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significant overlap</a:t>
            </a:r>
            <a:r>
              <a:rPr lang="en-US" sz="2000" dirty="0">
                <a:latin typeface="Calibri"/>
                <a:ea typeface="+mn-lt"/>
                <a:cs typeface="+mn-lt"/>
              </a:rPr>
              <a:t> between all five categories, meaning they often discuss the same topics.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Calibri"/>
                <a:cs typeface="Calibri"/>
              </a:rPr>
              <a:t>Observations: Real news</a:t>
            </a:r>
            <a:r>
              <a:rPr lang="en-US" sz="2000" dirty="0">
                <a:latin typeface="Calibri"/>
                <a:ea typeface="+mn-lt"/>
                <a:cs typeface="+mn-lt"/>
              </a:rPr>
              <a:t> articles (in red) form a </a:t>
            </a:r>
            <a:r>
              <a:rPr lang="en-US" sz="2000" b="1" dirty="0">
                <a:latin typeface="Calibri"/>
                <a:ea typeface="+mn-lt"/>
                <a:cs typeface="+mn-lt"/>
              </a:rPr>
              <a:t>dense semantic core</a:t>
            </a:r>
            <a:r>
              <a:rPr lang="en-US" sz="2000" dirty="0">
                <a:latin typeface="Calibri"/>
                <a:ea typeface="+mn-lt"/>
                <a:cs typeface="+mn-lt"/>
              </a:rPr>
              <a:t>. The other categories, especially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fake news</a:t>
            </a:r>
            <a:r>
              <a:rPr lang="en-US" sz="2000" dirty="0">
                <a:latin typeface="Calibri"/>
                <a:ea typeface="+mn-lt"/>
                <a:cs typeface="+mn-lt"/>
              </a:rPr>
              <a:t> (blue) and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satire</a:t>
            </a:r>
            <a:r>
              <a:rPr lang="en-US" sz="2000" dirty="0">
                <a:latin typeface="Calibri"/>
                <a:ea typeface="+mn-lt"/>
                <a:cs typeface="+mn-lt"/>
              </a:rPr>
              <a:t> (purple), are more scattered around this central core.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Conclusion</a:t>
            </a:r>
            <a:r>
              <a:rPr lang="en-US" sz="2000" dirty="0">
                <a:latin typeface="Calibri"/>
                <a:ea typeface="+mn-lt"/>
                <a:cs typeface="+mn-lt"/>
              </a:rPr>
              <a:t>: This suggests that </a:t>
            </a:r>
            <a:r>
              <a:rPr lang="en-US" sz="2000" dirty="0">
                <a:latin typeface="Calibri"/>
                <a:ea typeface="Calibri"/>
                <a:cs typeface="Calibri"/>
              </a:rPr>
              <a:t>real news</a:t>
            </a:r>
            <a:r>
              <a:rPr lang="en-US" sz="2000" dirty="0">
                <a:latin typeface="Calibri"/>
                <a:ea typeface="+mn-lt"/>
                <a:cs typeface="+mn-lt"/>
              </a:rPr>
              <a:t> is more thematically consistent, while disinformation is more varied in its style and content.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85CEB-27F5-B7BD-3F39-93BFF5D8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64" y="1946313"/>
            <a:ext cx="5480892" cy="41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B19-4862-C175-9405-EDFDFDF9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baseline="0" dirty="0">
                <a:latin typeface="Calibri"/>
              </a:rPr>
              <a:t>Dataset Analysis: Embeddings Analysis</a:t>
            </a:r>
            <a:r>
              <a:rPr lang="en-US" sz="3600" dirty="0">
                <a:latin typeface="Calibri"/>
                <a:ea typeface="Calibri"/>
                <a:cs typeface="Calibri"/>
              </a:rPr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8D9-C823-1DD1-5A94-A80BA179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Doc2Vec(300 dimensions)</a:t>
            </a: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5E9E7-4A8F-9415-47DB-DC904F3B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9278"/>
            <a:ext cx="5829759" cy="4351663"/>
          </a:xfrm>
          <a:prstGeom prst="rect">
            <a:avLst/>
          </a:prstGeom>
        </p:spPr>
      </p:pic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91117A5B-4A41-243D-3DAF-5E94A752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1" y="2249277"/>
            <a:ext cx="5829760" cy="43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AC0E-D310-6D52-89B4-8485A761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Classification: Methodology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2D72-4ADD-4775-E2B5-E2BF5709F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Text Representations Tested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C54D-383A-710E-5F90-A4C483B24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TF-IDF</a:t>
            </a:r>
            <a:r>
              <a:rPr lang="en-US" sz="2000" dirty="0">
                <a:latin typeface="Calibri"/>
                <a:ea typeface="+mn-lt"/>
                <a:cs typeface="+mn-lt"/>
              </a:rPr>
              <a:t> (Keyword-based vectors)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Word2Vec</a:t>
            </a:r>
            <a:r>
              <a:rPr lang="en-US" sz="2000" dirty="0">
                <a:latin typeface="Calibri"/>
                <a:ea typeface="+mn-lt"/>
                <a:cs typeface="+mn-lt"/>
              </a:rPr>
              <a:t> (Averaged word vectors)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Doc2Vec</a:t>
            </a:r>
            <a:r>
              <a:rPr lang="en-US" sz="2000" dirty="0">
                <a:latin typeface="Calibri"/>
                <a:ea typeface="+mn-lt"/>
                <a:cs typeface="+mn-lt"/>
              </a:rPr>
              <a:t> (Document vectors)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 err="1">
                <a:latin typeface="Calibri"/>
                <a:ea typeface="+mn-lt"/>
                <a:cs typeface="+mn-lt"/>
              </a:rPr>
              <a:t>RoBERT</a:t>
            </a:r>
            <a:r>
              <a:rPr lang="en-US" sz="2000" b="1" dirty="0">
                <a:latin typeface="Calibri"/>
                <a:ea typeface="+mn-lt"/>
                <a:cs typeface="+mn-lt"/>
              </a:rPr>
              <a:t> [CLS]</a:t>
            </a:r>
            <a:r>
              <a:rPr lang="en-US" sz="2000" dirty="0">
                <a:latin typeface="Calibri"/>
                <a:ea typeface="+mn-lt"/>
                <a:cs typeface="+mn-lt"/>
              </a:rPr>
              <a:t> (non-fine-tuned)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Hybrid Model</a:t>
            </a:r>
            <a:r>
              <a:rPr lang="en-US" sz="2000" dirty="0">
                <a:latin typeface="Calibri"/>
                <a:ea typeface="+mn-lt"/>
                <a:cs typeface="+mn-lt"/>
              </a:rPr>
              <a:t> (Doc2Vec + Engineered Features)</a:t>
            </a:r>
            <a:endParaRPr lang="en-US" sz="2000" dirty="0">
              <a:latin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1CF8B-A0DA-83B7-D7B8-16B4330B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5E76A-96CA-9FB3-3F3B-1F4F19336F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To ensure a fair comparison, a </a:t>
            </a:r>
            <a:r>
              <a:rPr lang="en-US" sz="2000" b="1" dirty="0">
                <a:latin typeface="Calibri"/>
                <a:ea typeface="+mn-lt"/>
                <a:cs typeface="+mn-lt"/>
              </a:rPr>
              <a:t>Support Vector Machine (SVM)</a:t>
            </a:r>
            <a:r>
              <a:rPr lang="en-US" sz="2000" dirty="0">
                <a:latin typeface="Calibri"/>
                <a:ea typeface="+mn-lt"/>
                <a:cs typeface="+mn-lt"/>
              </a:rPr>
              <a:t> was used as the classifier for all experiments.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Performance was measured using </a:t>
            </a:r>
            <a:r>
              <a:rPr lang="en-US" sz="2000" b="1" dirty="0">
                <a:latin typeface="Calibri"/>
                <a:ea typeface="+mn-lt"/>
                <a:cs typeface="+mn-lt"/>
              </a:rPr>
              <a:t>5-fold stratified cross-validation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sz="2000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FB59-35E5-1187-E6FB-532E17DE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Engineered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A386B9-1D48-FE36-1062-57124FCB9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5002" y="1658330"/>
            <a:ext cx="958193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count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filtered lemmas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Vocabulary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richness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filtered lemmas / total filtered lemmas 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Part-of-speech proportions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Nouns, verbs, adjectives and adverbs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entities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people, nationalities, religious, political groups, organizations, facilities, events, money, locations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 density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Entities / total lemmas ratio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word count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Lemmas matching </a:t>
            </a:r>
            <a:r>
              <a:rPr lang="en-US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RoEmoLex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lexicon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Emotions proportions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anger, joy, sadness, trust, anticipation, disgust, fear, surprise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Polarity counts (Positivity &amp; Negativity)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Positive and negative lemma frequencies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Polarity percentages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Sentiment proportions as percentages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ID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Document cluster assignment</a:t>
            </a:r>
          </a:p>
        </p:txBody>
      </p:sp>
    </p:spTree>
    <p:extLst>
      <p:ext uri="{BB962C8B-B14F-4D97-AF65-F5344CB8AC3E}">
        <p14:creationId xmlns:p14="http://schemas.microsoft.com/office/powerpoint/2010/main" val="305687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7F96-86FE-F1DC-3CEF-79278FA4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Classification: Results</a:t>
            </a:r>
            <a:endParaRPr lang="en-US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4EE7F07-9FCC-3A40-9FA4-C6915B452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89854"/>
              </p:ext>
            </p:extLst>
          </p:nvPr>
        </p:nvGraphicFramePr>
        <p:xfrm>
          <a:off x="1310878" y="1690688"/>
          <a:ext cx="9570244" cy="424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930">
                  <a:extLst>
                    <a:ext uri="{9D8B030D-6E8A-4147-A177-3AD203B41FA5}">
                      <a16:colId xmlns:a16="http://schemas.microsoft.com/office/drawing/2014/main" val="405774003"/>
                    </a:ext>
                  </a:extLst>
                </a:gridCol>
                <a:gridCol w="3996314">
                  <a:extLst>
                    <a:ext uri="{9D8B030D-6E8A-4147-A177-3AD203B41FA5}">
                      <a16:colId xmlns:a16="http://schemas.microsoft.com/office/drawing/2014/main" val="2987565513"/>
                    </a:ext>
                  </a:extLst>
                </a:gridCol>
              </a:tblGrid>
              <a:tr h="707841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/>
                        </a:rPr>
                        <a:t>Experimental Method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latin typeface="Calibri"/>
                        </a:rPr>
                        <a:t>Mean F1-Scor</a:t>
                      </a:r>
                      <a:r>
                        <a:rPr lang="en-US" sz="3200" b="1" dirty="0">
                          <a:latin typeface="Calibri"/>
                        </a:rPr>
                        <a:t>e</a:t>
                      </a:r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4135024497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 dirty="0"/>
                        <a:t>TF-IDF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0.9570 ± 0.0067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2835537520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/>
                        <a:t>Hybrid Model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0.9169 ± 0.0141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2136593831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Doc2Vec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0.8046 ± 0.0117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2437736202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/>
                        <a:t>Word2Vec (Averaged)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0.7686 ± 0.0113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503793003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/>
                        <a:t>RoBERT [CLS] (no fine-tune)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latin typeface="Aptos"/>
                        </a:rPr>
                        <a:t>0.7376 ± 0.0072</a:t>
                      </a:r>
                      <a:endParaRPr lang="en-US" sz="3200" dirty="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412927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5C0-A8C2-50FD-786C-4FA21755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Problem &amp; Motivation</a:t>
            </a:r>
            <a:endParaRPr lang="en-US" sz="36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AB92-F769-D165-D426-DB14115D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Problem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Fake news spreads rapidly on digital platforms.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There are very few automated detection tools specifically for the Romanian language.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Motivation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Disinformation has influenced public opinion on topics like </a:t>
            </a:r>
            <a:r>
              <a:rPr lang="en-US" sz="2000" b="1" dirty="0">
                <a:latin typeface="Calibri"/>
                <a:ea typeface="+mn-lt"/>
                <a:cs typeface="+mn-lt"/>
              </a:rPr>
              <a:t>elections, public health, and the economy.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There is a clear need for automated tools that can </a:t>
            </a:r>
            <a:r>
              <a:rPr lang="en-US" sz="2000" b="1" dirty="0">
                <a:latin typeface="Calibri"/>
                <a:ea typeface="+mn-lt"/>
                <a:cs typeface="+mn-lt"/>
              </a:rPr>
              <a:t>analyze and understand Romanian text.</a:t>
            </a:r>
            <a:endParaRPr lang="en-US" sz="2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55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B40C-90CF-A8A2-E9C7-F291CAA2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5B00-8DB1-8B06-72F7-6BADAAC9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Technology:</a:t>
            </a:r>
            <a:r>
              <a:rPr lang="en-US" sz="2000" dirty="0">
                <a:latin typeface="Calibri"/>
                <a:ea typeface="+mn-lt"/>
                <a:cs typeface="+mn-lt"/>
              </a:rPr>
              <a:t> The application was developed using the </a:t>
            </a:r>
            <a:r>
              <a:rPr lang="en-US" sz="2000" b="1" dirty="0">
                <a:latin typeface="Calibri"/>
                <a:ea typeface="+mn-lt"/>
                <a:cs typeface="+mn-lt"/>
              </a:rPr>
              <a:t>Django</a:t>
            </a:r>
            <a:r>
              <a:rPr lang="en-US" sz="2000" dirty="0">
                <a:latin typeface="Calibri"/>
                <a:ea typeface="+mn-lt"/>
                <a:cs typeface="+mn-lt"/>
              </a:rPr>
              <a:t> web framework.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Core Feature:</a:t>
            </a:r>
            <a:r>
              <a:rPr lang="en-US" sz="2000" dirty="0">
                <a:latin typeface="Calibri"/>
                <a:ea typeface="+mn-lt"/>
                <a:cs typeface="+mn-lt"/>
              </a:rPr>
              <a:t> It classifies text using the best-performing method from the experiments (</a:t>
            </a:r>
            <a:r>
              <a:rPr lang="en-US" sz="2000" b="1" dirty="0">
                <a:latin typeface="Calibri"/>
                <a:ea typeface="+mn-lt"/>
                <a:cs typeface="+mn-lt"/>
              </a:rPr>
              <a:t>TF-IDF + SVM</a:t>
            </a:r>
            <a:r>
              <a:rPr lang="en-US" sz="2000" dirty="0">
                <a:latin typeface="Calibri"/>
                <a:ea typeface="+mn-lt"/>
                <a:cs typeface="+mn-lt"/>
              </a:rPr>
              <a:t>), which was then re-trained on the full dataset.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Unique Logic:</a:t>
            </a:r>
            <a:r>
              <a:rPr lang="en-US" sz="2000" dirty="0">
                <a:latin typeface="Calibri"/>
                <a:ea typeface="+mn-lt"/>
                <a:cs typeface="+mn-lt"/>
              </a:rPr>
              <a:t> The results are displayed differently based on the model's confidence score (&gt;80%, 60-80%, &lt;60%).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Analysis Tool:</a:t>
            </a:r>
            <a:r>
              <a:rPr lang="en-US" sz="2000" dirty="0">
                <a:latin typeface="Calibri"/>
                <a:ea typeface="+mn-lt"/>
                <a:cs typeface="+mn-lt"/>
              </a:rPr>
              <a:t> It includes a separate page for exploring the custom </a:t>
            </a:r>
            <a:r>
              <a:rPr lang="en-US" sz="2000" b="1" dirty="0">
                <a:latin typeface="Calibri"/>
                <a:ea typeface="+mn-lt"/>
                <a:cs typeface="+mn-lt"/>
              </a:rPr>
              <a:t>Word2Vec models</a:t>
            </a:r>
            <a:r>
              <a:rPr lang="en-US" sz="2000" dirty="0">
                <a:latin typeface="Calibri"/>
                <a:ea typeface="+mn-lt"/>
                <a:cs typeface="+mn-lt"/>
              </a:rPr>
              <a:t> and allowing users to download them.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4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4F2D-B823-D639-2B1E-A443DF66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Conclusion &amp; Main Contributions</a:t>
            </a:r>
            <a:endParaRPr lang="en-US" sz="3600" b="1" dirty="0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E4AB-9087-527D-7074-84EB49A3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n-lt"/>
                <a:cs typeface="+mn-lt"/>
              </a:rPr>
              <a:t>Main Conclusions</a:t>
            </a:r>
            <a:endParaRPr lang="en-US" dirty="0">
              <a:latin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E495-FFD9-4E94-DE69-44C37FCF2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The linguistic and emotional analysis revealed clear, measurable differences between real news and disinformation.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For classification, a </a:t>
            </a:r>
            <a:r>
              <a:rPr lang="en-US" sz="2000" b="1" dirty="0">
                <a:latin typeface="Calibri"/>
                <a:ea typeface="+mn-lt"/>
                <a:cs typeface="+mn-lt"/>
              </a:rPr>
              <a:t>TF-IDF model performed best (~96%)</a:t>
            </a:r>
            <a:r>
              <a:rPr lang="en-US" sz="2000" dirty="0">
                <a:latin typeface="Calibri"/>
                <a:ea typeface="+mn-lt"/>
                <a:cs typeface="+mn-lt"/>
              </a:rPr>
              <a:t>, showing that specific keywords are a very powerful signal.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A </a:t>
            </a:r>
            <a:r>
              <a:rPr lang="en-US" sz="2000" b="1" dirty="0">
                <a:latin typeface="Calibri"/>
                <a:ea typeface="+mn-lt"/>
                <a:cs typeface="+mn-lt"/>
              </a:rPr>
              <a:t>Hybrid Model (~92%)</a:t>
            </a:r>
            <a:r>
              <a:rPr lang="en-US" sz="2000" dirty="0">
                <a:latin typeface="Calibri"/>
                <a:ea typeface="+mn-lt"/>
                <a:cs typeface="+mn-lt"/>
              </a:rPr>
              <a:t>, combining document vectors with engineered features, is also a highly effective strategy.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B517A-D488-8AEC-ED3A-4101527C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n-lt"/>
                <a:cs typeface="+mn-lt"/>
              </a:rPr>
              <a:t>Key Contributions</a:t>
            </a:r>
            <a:endParaRPr lang="en-US" dirty="0">
              <a:latin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E7529-39AA-28E3-00BE-5609AAB799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A detailed analysis of a Romanian news dataset, creating a "fingerprint" for disinformation.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Two custom, lemmatized </a:t>
            </a:r>
            <a:r>
              <a:rPr lang="en-US" sz="2000" b="1" dirty="0">
                <a:latin typeface="Calibri"/>
                <a:ea typeface="+mn-lt"/>
                <a:cs typeface="+mn-lt"/>
              </a:rPr>
              <a:t>Word2Vec models</a:t>
            </a:r>
            <a:r>
              <a:rPr lang="en-US" sz="2000" dirty="0">
                <a:latin typeface="Calibri"/>
                <a:ea typeface="+mn-lt"/>
                <a:cs typeface="+mn-lt"/>
              </a:rPr>
              <a:t> for the Romanian news domain.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A functional </a:t>
            </a:r>
            <a:r>
              <a:rPr lang="en-US" sz="2000" b="1" dirty="0">
                <a:latin typeface="Calibri"/>
                <a:ea typeface="+mn-lt"/>
                <a:cs typeface="+mn-lt"/>
              </a:rPr>
              <a:t>web application</a:t>
            </a:r>
            <a:r>
              <a:rPr lang="en-US" sz="2000" dirty="0">
                <a:latin typeface="Calibri"/>
                <a:ea typeface="+mn-lt"/>
                <a:cs typeface="+mn-lt"/>
              </a:rPr>
              <a:t> that demonstrates the practical use of the research.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4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148B-EBBB-F1AF-01FE-7C25E82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400E-FBE9-A3AC-1AAC-567DD11D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Create a more diverse dataset.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Fine-tune a </a:t>
            </a:r>
            <a:r>
              <a:rPr lang="en-US" b="1" dirty="0" err="1">
                <a:latin typeface="Calibri"/>
                <a:ea typeface="+mn-lt"/>
                <a:cs typeface="+mn-lt"/>
              </a:rPr>
              <a:t>RoBERT</a:t>
            </a:r>
            <a:r>
              <a:rPr lang="en-US" b="1" dirty="0">
                <a:latin typeface="Calibri"/>
                <a:ea typeface="+mn-lt"/>
                <a:cs typeface="+mn-lt"/>
              </a:rPr>
              <a:t> model.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Deploy the application to the cloud.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0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6FD0C-243D-0442-77C4-6D9ECD1BD6D3}"/>
              </a:ext>
            </a:extLst>
          </p:cNvPr>
          <p:cNvSpPr txBox="1"/>
          <p:nvPr/>
        </p:nvSpPr>
        <p:spPr>
          <a:xfrm>
            <a:off x="4725868" y="2276574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Calibri"/>
                <a:ea typeface="Calibri"/>
                <a:cs typeface="Calibri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35804-329A-5F64-7F97-F09500AB483C}"/>
              </a:ext>
            </a:extLst>
          </p:cNvPr>
          <p:cNvSpPr txBox="1"/>
          <p:nvPr/>
        </p:nvSpPr>
        <p:spPr>
          <a:xfrm>
            <a:off x="7396480" y="434848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D0544-FA8D-D4DE-649F-9FFBDC7873F1}"/>
              </a:ext>
            </a:extLst>
          </p:cNvPr>
          <p:cNvSpPr txBox="1"/>
          <p:nvPr/>
        </p:nvSpPr>
        <p:spPr>
          <a:xfrm>
            <a:off x="5189311" y="3169186"/>
            <a:ext cx="1815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alibri"/>
                <a:ea typeface="Calibri"/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449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72A6-33B0-9CA3-BE23-3375B203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NLP techniques used for 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0F3E-AF18-661E-22EF-16D5757B1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Tokenization &amp; Normalization:</a:t>
            </a:r>
            <a:r>
              <a:rPr lang="en-US" sz="2000" dirty="0">
                <a:latin typeface="Calibri"/>
                <a:ea typeface="+mn-lt"/>
                <a:cs typeface="+mn-lt"/>
              </a:rPr>
              <a:t> The text was split into individual words (tokens), converted to lowercase, and cleared of punctuation.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Stop Word Removal:</a:t>
            </a:r>
            <a:r>
              <a:rPr lang="en-US" sz="2000" dirty="0">
                <a:latin typeface="Calibri"/>
                <a:ea typeface="+mn-lt"/>
                <a:cs typeface="+mn-lt"/>
              </a:rPr>
              <a:t> Common words with little meaning (like 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și</a:t>
            </a:r>
            <a:r>
              <a:rPr lang="en-US" sz="2000" dirty="0">
                <a:latin typeface="Calibri"/>
                <a:ea typeface="+mn-lt"/>
                <a:cs typeface="+mn-lt"/>
              </a:rPr>
              <a:t>, </a:t>
            </a:r>
            <a:r>
              <a:rPr lang="en-US" sz="2000" i="1" dirty="0">
                <a:latin typeface="Calibri"/>
                <a:ea typeface="+mn-lt"/>
                <a:cs typeface="+mn-lt"/>
              </a:rPr>
              <a:t>cu</a:t>
            </a:r>
            <a:r>
              <a:rPr lang="en-US" sz="2000" dirty="0">
                <a:latin typeface="Calibri"/>
                <a:ea typeface="+mn-lt"/>
                <a:cs typeface="+mn-lt"/>
              </a:rPr>
              <a:t>) were filtered out to focus on important terms.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Lemmatization:</a:t>
            </a:r>
            <a:r>
              <a:rPr lang="en-US" sz="2000" dirty="0">
                <a:latin typeface="Calibri"/>
                <a:ea typeface="+mn-lt"/>
                <a:cs typeface="+mn-lt"/>
              </a:rPr>
              <a:t> Each word was reduced to its base dictionary form (e.g., the words 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merg</a:t>
            </a:r>
            <a:r>
              <a:rPr lang="en-US" sz="2000" dirty="0">
                <a:latin typeface="Calibri"/>
                <a:ea typeface="+mn-lt"/>
                <a:cs typeface="+mn-lt"/>
              </a:rPr>
              <a:t>, </a:t>
            </a:r>
            <a:r>
              <a:rPr lang="en-US" sz="2000" i="1" dirty="0" err="1">
                <a:latin typeface="Calibri"/>
                <a:ea typeface="+mn-lt"/>
                <a:cs typeface="+mn-lt"/>
              </a:rPr>
              <a:t>mergi</a:t>
            </a:r>
            <a:r>
              <a:rPr lang="en-US" sz="2000" dirty="0">
                <a:latin typeface="Calibri"/>
                <a:ea typeface="+mn-lt"/>
                <a:cs typeface="+mn-lt"/>
              </a:rPr>
              <a:t>, and </a:t>
            </a:r>
            <a:r>
              <a:rPr lang="en-US" sz="2000" i="1" dirty="0">
                <a:latin typeface="Calibri"/>
                <a:ea typeface="+mn-lt"/>
                <a:cs typeface="+mn-lt"/>
              </a:rPr>
              <a:t>merge</a:t>
            </a:r>
            <a:r>
              <a:rPr lang="en-US" sz="2000" dirty="0">
                <a:latin typeface="Calibri"/>
                <a:ea typeface="+mn-lt"/>
                <a:cs typeface="+mn-lt"/>
              </a:rPr>
              <a:t> all become the lemma "merge").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POS Tagging:</a:t>
            </a:r>
            <a:r>
              <a:rPr lang="en-US" sz="2000" dirty="0">
                <a:latin typeface="Calibri"/>
                <a:ea typeface="+mn-lt"/>
                <a:cs typeface="+mn-lt"/>
              </a:rPr>
              <a:t> The grammatical role of each word (noun, verb, adjective, etc.) was identified.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Named Entity Recognition (NER):</a:t>
            </a:r>
            <a:r>
              <a:rPr lang="en-US" sz="2000" dirty="0">
                <a:latin typeface="Calibri"/>
                <a:ea typeface="+mn-lt"/>
                <a:cs typeface="+mn-lt"/>
              </a:rPr>
              <a:t> Names of people, organizations, and locations were identified and categorized.</a:t>
            </a:r>
            <a:endParaRPr lang="en-US" sz="2000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27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30C0-9346-BD6A-A262-E79DBCF6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Text Representations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52EA-F06C-120C-84CB-7E563E12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Term Frequency-Inverse Document Frequency (TF-IDF):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Assigns a weight to each word based on how frequently it appears in a document (TF) and how rare it is across the entire corpus (IDF), helping to highlight terms that are important and distinctive to that document.</a:t>
            </a: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Word2Vec:</a:t>
            </a:r>
            <a:r>
              <a:rPr lang="en-US" sz="2000" dirty="0">
                <a:latin typeface="Calibri"/>
                <a:ea typeface="+mn-lt"/>
                <a:cs typeface="+mn-lt"/>
              </a:rPr>
              <a:t> Represents each word as a numerical vector, where words with similar meanings are placed closer together in a vector space.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Doc2Vec:</a:t>
            </a:r>
            <a:r>
              <a:rPr lang="en-US" sz="2000" dirty="0">
                <a:latin typeface="Calibri"/>
                <a:ea typeface="+mn-lt"/>
                <a:cs typeface="+mn-lt"/>
              </a:rPr>
              <a:t> An extension of Word2Vec that generates a single vector representation for an entire document, capturing its overall meaning.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 err="1">
                <a:latin typeface="Calibri"/>
                <a:ea typeface="+mn-lt"/>
                <a:cs typeface="+mn-lt"/>
              </a:rPr>
              <a:t>RoBERT</a:t>
            </a:r>
            <a:r>
              <a:rPr lang="en-US" sz="2000" b="1" dirty="0">
                <a:latin typeface="Calibri"/>
                <a:ea typeface="+mn-lt"/>
                <a:cs typeface="+mn-lt"/>
              </a:rPr>
              <a:t> (CLS Token):</a:t>
            </a:r>
            <a:r>
              <a:rPr lang="en-US" sz="2000" dirty="0">
                <a:latin typeface="Calibri"/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A contextualized transformer-based language model. We used the final hidden state of the special [CLS] token—designed to capture aggregated information about the entire input sequence—as a fixed-size vector representation of each document.</a:t>
            </a:r>
          </a:p>
          <a:p>
            <a:endParaRPr lang="en-US" sz="2000" dirty="0">
              <a:latin typeface="Calibri"/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TODO: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doua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coloane</a:t>
            </a:r>
            <a:r>
              <a:rPr lang="en-US" sz="2000" dirty="0">
                <a:latin typeface="Calibri"/>
                <a:ea typeface="+mn-lt"/>
                <a:cs typeface="+mn-lt"/>
              </a:rPr>
              <a:t>, corpus based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si</a:t>
            </a:r>
            <a:r>
              <a:rPr lang="en-US" sz="2000" dirty="0">
                <a:latin typeface="Calibri"/>
                <a:ea typeface="+mn-lt"/>
                <a:cs typeface="+mn-lt"/>
              </a:rPr>
              <a:t> dynamic contextualized TF-IDF: SPARSE, HIG,…</a:t>
            </a:r>
            <a:endParaRPr lang="en-US" sz="2000" dirty="0">
              <a:latin typeface="Calibri"/>
            </a:endParaRPr>
          </a:p>
          <a:p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915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480C-0ABF-5211-6FCC-BAF659BF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19" y="365125"/>
            <a:ext cx="10561781" cy="1337108"/>
          </a:xfrm>
        </p:spPr>
        <p:txBody>
          <a:bodyPr/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Text Representations Techniques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86145-6C5E-0870-F29C-AECF456AC729}"/>
              </a:ext>
            </a:extLst>
          </p:cNvPr>
          <p:cNvSpPr txBox="1"/>
          <p:nvPr/>
        </p:nvSpPr>
        <p:spPr>
          <a:xfrm>
            <a:off x="900544" y="1662546"/>
            <a:ext cx="405938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The Term Frequency (TF) measures how often a term t appears in a document d.</a:t>
            </a:r>
            <a:endParaRPr lang="en-US" sz="2000" dirty="0">
              <a:latin typeface="Calibri"/>
            </a:endParaRPr>
          </a:p>
        </p:txBody>
      </p:sp>
      <p:pic>
        <p:nvPicPr>
          <p:cNvPr id="6" name="Picture 5" descr="A black and white text&#10;&#10;AI-generated content may be incorrect.">
            <a:extLst>
              <a:ext uri="{FF2B5EF4-FFF2-40B4-BE49-F238E27FC236}">
                <a16:creationId xmlns:a16="http://schemas.microsoft.com/office/drawing/2014/main" id="{9261EC53-B126-8652-7217-CEFCBACA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36" y="2684174"/>
            <a:ext cx="4068329" cy="439015"/>
          </a:xfrm>
          <a:prstGeom prst="rect">
            <a:avLst/>
          </a:prstGeom>
        </p:spPr>
      </p:pic>
      <p:pic>
        <p:nvPicPr>
          <p:cNvPr id="7" name="Picture 6" descr="A black text with a black line&#10;&#10;AI-generated content may be incorrect.">
            <a:extLst>
              <a:ext uri="{FF2B5EF4-FFF2-40B4-BE49-F238E27FC236}">
                <a16:creationId xmlns:a16="http://schemas.microsoft.com/office/drawing/2014/main" id="{FA49916D-7F06-B08C-E4AC-75F5A8B1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70" y="4463474"/>
            <a:ext cx="4070062" cy="459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DDDAD-FFDA-A53C-243E-0CF2345DB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45" y="5926572"/>
            <a:ext cx="2618222" cy="3042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CF2B6A-188B-FBEA-3E7C-06B4A4077A8B}"/>
              </a:ext>
            </a:extLst>
          </p:cNvPr>
          <p:cNvSpPr txBox="1"/>
          <p:nvPr/>
        </p:nvSpPr>
        <p:spPr>
          <a:xfrm>
            <a:off x="902306" y="3130579"/>
            <a:ext cx="442883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The Inverse Document Frequency (IDF) measures how important a term is by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looking at how often it appears across all documents D in the corpus.</a:t>
            </a:r>
            <a:endParaRPr lang="en-US" sz="2000" dirty="0"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4A1B8-7D47-37EA-FF78-55B45BC36B32}"/>
              </a:ext>
            </a:extLst>
          </p:cNvPr>
          <p:cNvSpPr txBox="1"/>
          <p:nvPr/>
        </p:nvSpPr>
        <p:spPr>
          <a:xfrm>
            <a:off x="885085" y="4908775"/>
            <a:ext cx="444038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The final TF-IDF score for a term in a document is the product of these two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algn="l"/>
            <a:r>
              <a:rPr lang="en-US" sz="2000" dirty="0">
                <a:latin typeface="Calibri"/>
                <a:ea typeface="+mn-lt"/>
                <a:cs typeface="+mn-lt"/>
              </a:rPr>
              <a:t>values.</a:t>
            </a:r>
            <a:endParaRPr lang="en-US" sz="2000" dirty="0"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BED8C-9473-584A-40CF-D98D5AB23A02}"/>
              </a:ext>
            </a:extLst>
          </p:cNvPr>
          <p:cNvSpPr txBox="1"/>
          <p:nvPr/>
        </p:nvSpPr>
        <p:spPr>
          <a:xfrm>
            <a:off x="7664532" y="313046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TODO: Add Word2Vec, Doc2Vec and </a:t>
            </a:r>
            <a:r>
              <a:rPr lang="en-US" dirty="0" err="1"/>
              <a:t>RoBERT</a:t>
            </a:r>
            <a:r>
              <a:rPr lang="en-US" dirty="0"/>
              <a:t> architectures. </a:t>
            </a:r>
          </a:p>
        </p:txBody>
      </p:sp>
    </p:spTree>
    <p:extLst>
      <p:ext uri="{BB962C8B-B14F-4D97-AF65-F5344CB8AC3E}">
        <p14:creationId xmlns:p14="http://schemas.microsoft.com/office/powerpoint/2010/main" val="333668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133F-AB69-CFEF-D6C3-B71B07D8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BB21-4453-3D8A-F8FD-C9B4E7D37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0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Source:</a:t>
            </a:r>
            <a:r>
              <a:rPr lang="en-US" sz="2000" dirty="0">
                <a:latin typeface="Calibri"/>
                <a:ea typeface="+mn-lt"/>
                <a:cs typeface="+mn-lt"/>
              </a:rPr>
              <a:t> The work began with the </a:t>
            </a:r>
            <a:r>
              <a:rPr lang="en-US" sz="2000" b="1" dirty="0">
                <a:latin typeface="Calibri"/>
                <a:ea typeface="+mn-lt"/>
                <a:cs typeface="+mn-lt"/>
              </a:rPr>
              <a:t>"NEW preprocessed dataset"</a:t>
            </a:r>
            <a:r>
              <a:rPr lang="en-US" sz="2000" dirty="0">
                <a:latin typeface="Calibri"/>
                <a:ea typeface="+mn-lt"/>
                <a:cs typeface="+mn-lt"/>
              </a:rPr>
              <a:t>, which combines articles from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FakeRom</a:t>
            </a:r>
            <a:r>
              <a:rPr lang="en-US" sz="2000" dirty="0">
                <a:latin typeface="Calibri"/>
                <a:ea typeface="+mn-lt"/>
                <a:cs typeface="+mn-lt"/>
              </a:rPr>
              <a:t> and </a:t>
            </a:r>
            <a:r>
              <a:rPr lang="en-US" sz="2000" dirty="0">
                <a:latin typeface="Calibri"/>
                <a:ea typeface="Calibri"/>
                <a:cs typeface="Calibri"/>
              </a:rPr>
              <a:t>Veridica.ro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Initial State:</a:t>
            </a:r>
            <a:r>
              <a:rPr lang="en-US" sz="2000" dirty="0">
                <a:latin typeface="Calibri"/>
                <a:ea typeface="+mn-lt"/>
                <a:cs typeface="+mn-lt"/>
              </a:rPr>
              <a:t> This dataset was already balanced and contained </a:t>
            </a:r>
            <a:r>
              <a:rPr lang="en-US" sz="2000" b="1" dirty="0">
                <a:latin typeface="Calibri"/>
                <a:ea typeface="+mn-lt"/>
                <a:cs typeface="+mn-lt"/>
              </a:rPr>
              <a:t>5,160 articles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dirty="0">
              <a:latin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Data Validation:</a:t>
            </a:r>
            <a:r>
              <a:rPr lang="en-US" sz="2000" dirty="0">
                <a:ea typeface="+mn-lt"/>
                <a:cs typeface="+mn-lt"/>
              </a:rPr>
              <a:t> An additional cleaning phase was performed to ensure data quality by removing duplicate articles and very short texts.</a:t>
            </a:r>
          </a:p>
          <a:p>
            <a:r>
              <a:rPr lang="en-US" sz="2000" b="1" dirty="0">
                <a:ea typeface="+mn-lt"/>
                <a:cs typeface="+mn-lt"/>
              </a:rPr>
              <a:t>Final Dataset:</a:t>
            </a:r>
            <a:r>
              <a:rPr lang="en-US" sz="2000" dirty="0">
                <a:ea typeface="+mn-lt"/>
                <a:cs typeface="+mn-lt"/>
              </a:rPr>
              <a:t> The final dataset used for all analysis consists of </a:t>
            </a:r>
            <a:r>
              <a:rPr lang="en-US" sz="2000" b="1" dirty="0">
                <a:ea typeface="+mn-lt"/>
                <a:cs typeface="+mn-lt"/>
              </a:rPr>
              <a:t>4,334 unique articles</a:t>
            </a:r>
            <a:r>
              <a:rPr lang="en-US" sz="2000" dirty="0">
                <a:ea typeface="+mn-lt"/>
                <a:cs typeface="+mn-lt"/>
              </a:rPr>
              <a:t>, labeled into five categories(</a:t>
            </a:r>
            <a:r>
              <a:rPr lang="en-US" sz="2000" b="1" dirty="0">
                <a:ea typeface="+mn-lt"/>
                <a:cs typeface="+mn-lt"/>
              </a:rPr>
              <a:t>real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b="1" dirty="0">
                <a:ea typeface="+mn-lt"/>
                <a:cs typeface="+mn-lt"/>
              </a:rPr>
              <a:t>fake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b="1" dirty="0">
                <a:ea typeface="+mn-lt"/>
                <a:cs typeface="+mn-lt"/>
              </a:rPr>
              <a:t>misinformation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b="1" dirty="0">
                <a:ea typeface="+mn-lt"/>
                <a:cs typeface="+mn-lt"/>
              </a:rPr>
              <a:t>propaganda </a:t>
            </a:r>
            <a:r>
              <a:rPr lang="en-US" sz="2000" dirty="0">
                <a:ea typeface="+mn-lt"/>
                <a:cs typeface="+mn-lt"/>
              </a:rPr>
              <a:t>or </a:t>
            </a:r>
            <a:r>
              <a:rPr lang="en-US" sz="2000" b="1" dirty="0">
                <a:ea typeface="+mn-lt"/>
                <a:cs typeface="+mn-lt"/>
              </a:rPr>
              <a:t>satire</a:t>
            </a:r>
            <a:r>
              <a:rPr lang="en-US" sz="2000" dirty="0">
                <a:ea typeface="+mn-lt"/>
                <a:cs typeface="+mn-lt"/>
              </a:rPr>
              <a:t>).</a:t>
            </a: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Final Distribution:</a:t>
            </a:r>
            <a:r>
              <a:rPr lang="en-US" sz="2000" dirty="0">
                <a:latin typeface="Calibri"/>
                <a:ea typeface="+mn-lt"/>
                <a:cs typeface="+mn-lt"/>
              </a:rPr>
              <a:t> The cleaning process resulted in an imbalanced dataset: </a:t>
            </a:r>
            <a:r>
              <a:rPr lang="en-US" sz="2000" dirty="0">
                <a:latin typeface="Calibri"/>
                <a:ea typeface="Calibri"/>
                <a:cs typeface="Calibri"/>
              </a:rPr>
              <a:t>real news</a:t>
            </a:r>
            <a:r>
              <a:rPr lang="en-US" sz="2000" dirty="0">
                <a:latin typeface="Calibri"/>
                <a:ea typeface="+mn-lt"/>
                <a:cs typeface="+mn-lt"/>
              </a:rPr>
              <a:t> (23.8%), misinformation (21.1%), satire (20.1%), </a:t>
            </a:r>
            <a:r>
              <a:rPr lang="en-US" sz="2000" dirty="0">
                <a:latin typeface="Calibri"/>
                <a:ea typeface="Calibri"/>
                <a:cs typeface="Calibri"/>
              </a:rPr>
              <a:t>fake news</a:t>
            </a:r>
            <a:r>
              <a:rPr lang="en-US" sz="2000" dirty="0">
                <a:latin typeface="Calibri"/>
                <a:ea typeface="+mn-lt"/>
                <a:cs typeface="+mn-lt"/>
              </a:rPr>
              <a:t> (18.7%), and </a:t>
            </a:r>
            <a:r>
              <a:rPr lang="en-US" sz="2000" dirty="0">
                <a:latin typeface="Calibri"/>
                <a:ea typeface="Calibri"/>
                <a:cs typeface="Calibri"/>
              </a:rPr>
              <a:t>propaganda</a:t>
            </a:r>
            <a:r>
              <a:rPr lang="en-US" sz="2000" dirty="0">
                <a:latin typeface="Calibri"/>
                <a:ea typeface="+mn-lt"/>
                <a:cs typeface="+mn-lt"/>
              </a:rPr>
              <a:t> (16.2%).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0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E3AB-51A8-C82C-8B3F-70ABE651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Classification and Clustering Algorithms -&gt; sup and </a:t>
            </a:r>
            <a:r>
              <a:rPr lang="en-US" sz="3600" b="1" dirty="0" err="1">
                <a:latin typeface="Calibri"/>
                <a:ea typeface="+mj-lt"/>
                <a:cs typeface="+mj-lt"/>
              </a:rPr>
              <a:t>unsup</a:t>
            </a:r>
            <a:endParaRPr lang="en-US" sz="36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8F467-40AE-3DB2-5C05-5330581F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+mn-lt"/>
                <a:cs typeface="+mn-lt"/>
              </a:rPr>
              <a:t>Support Vector Machine (SVM)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 main algorithm used for classification in all experiments.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Works by finding the best possible boundary (hyperplane) to separate the different news categories.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Chosen to ensure a fair and direct comparison between all text representation methods.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+mn-lt"/>
                <a:cs typeface="+mn-lt"/>
              </a:rPr>
              <a:t>K-Means Clustering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Used to automatically group similar documents into clusters based on their </a:t>
            </a:r>
            <a:r>
              <a:rPr lang="en-US" sz="2000" dirty="0">
                <a:latin typeface="Calibri"/>
                <a:ea typeface="Calibri"/>
                <a:cs typeface="Calibri"/>
              </a:rPr>
              <a:t>Doc2Vec</a:t>
            </a:r>
            <a:r>
              <a:rPr lang="en-US" sz="2000" dirty="0">
                <a:latin typeface="Calibri"/>
                <a:ea typeface="+mn-lt"/>
                <a:cs typeface="+mn-lt"/>
              </a:rPr>
              <a:t> vectors.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Its role was for </a:t>
            </a:r>
            <a:r>
              <a:rPr lang="en-US" sz="2000" b="1" dirty="0">
                <a:latin typeface="Calibri"/>
                <a:ea typeface="+mn-lt"/>
                <a:cs typeface="+mn-lt"/>
              </a:rPr>
              <a:t>feature engineering</a:t>
            </a:r>
            <a:r>
              <a:rPr lang="en-US" sz="2000" dirty="0">
                <a:latin typeface="Calibri"/>
                <a:ea typeface="+mn-lt"/>
                <a:cs typeface="+mn-lt"/>
              </a:rPr>
              <a:t>: the ID of the cluster a document belonged to was used as a single feature in the hybrid model.</a:t>
            </a: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4010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9B4D-40F7-3327-B589-2511988A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Dataset Analysis: </a:t>
            </a:r>
            <a:r>
              <a:rPr lang="en-US" sz="3600" b="1" dirty="0">
                <a:latin typeface="Calibri"/>
                <a:ea typeface="Calibri"/>
                <a:cs typeface="Calibri"/>
              </a:rPr>
              <a:t>Lexical and Syntactic Analysis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2DDD-FC08-4295-8080-2F7BE439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Article Length:</a:t>
            </a:r>
            <a:r>
              <a:rPr lang="en-US" sz="2000" dirty="0">
                <a:latin typeface="Calibri"/>
                <a:ea typeface="+mn-lt"/>
                <a:cs typeface="+mn-lt"/>
              </a:rPr>
              <a:t> Disinformation-related articles (</a:t>
            </a:r>
            <a:r>
              <a:rPr lang="en-US" sz="2000" dirty="0">
                <a:latin typeface="Calibri"/>
                <a:ea typeface="Calibri"/>
                <a:cs typeface="Calibri"/>
              </a:rPr>
              <a:t>fake</a:t>
            </a:r>
            <a:r>
              <a:rPr lang="en-US" sz="2000" dirty="0">
                <a:latin typeface="Calibri"/>
                <a:ea typeface="+mn-lt"/>
                <a:cs typeface="+mn-lt"/>
              </a:rPr>
              <a:t>, </a:t>
            </a:r>
            <a:r>
              <a:rPr lang="en-US" sz="2000" dirty="0">
                <a:latin typeface="Calibri"/>
                <a:ea typeface="Calibri"/>
                <a:cs typeface="Calibri"/>
              </a:rPr>
              <a:t>propaganda</a:t>
            </a:r>
            <a:r>
              <a:rPr lang="en-US" sz="2000" dirty="0">
                <a:latin typeface="Calibri"/>
                <a:ea typeface="+mn-lt"/>
                <a:cs typeface="+mn-lt"/>
              </a:rPr>
              <a:t>) tend to be longer than </a:t>
            </a:r>
            <a:r>
              <a:rPr lang="en-US" sz="2000" dirty="0">
                <a:latin typeface="Calibri"/>
                <a:ea typeface="Calibri"/>
                <a:cs typeface="Calibri"/>
              </a:rPr>
              <a:t>real</a:t>
            </a:r>
            <a:r>
              <a:rPr lang="en-US" sz="2000" dirty="0">
                <a:latin typeface="Calibri"/>
                <a:ea typeface="+mn-lt"/>
                <a:cs typeface="+mn-lt"/>
              </a:rPr>
              <a:t> or </a:t>
            </a:r>
            <a:r>
              <a:rPr lang="en-US" sz="2000" dirty="0">
                <a:latin typeface="Calibri"/>
                <a:ea typeface="Calibri"/>
                <a:cs typeface="Calibri"/>
              </a:rPr>
              <a:t>satire</a:t>
            </a:r>
            <a:r>
              <a:rPr lang="en-US" sz="2000" dirty="0">
                <a:latin typeface="Calibri"/>
                <a:ea typeface="+mn-lt"/>
                <a:cs typeface="+mn-lt"/>
              </a:rPr>
              <a:t> news. On average, a fake news article is </a:t>
            </a:r>
            <a:r>
              <a:rPr lang="en-US" sz="2000" b="1" dirty="0">
                <a:latin typeface="Calibri"/>
                <a:ea typeface="+mn-lt"/>
                <a:cs typeface="+mn-lt"/>
              </a:rPr>
              <a:t>85% longer</a:t>
            </a:r>
            <a:r>
              <a:rPr lang="en-US" sz="2000" dirty="0">
                <a:latin typeface="Calibri"/>
                <a:ea typeface="+mn-lt"/>
                <a:cs typeface="+mn-lt"/>
              </a:rPr>
              <a:t> than a real one.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Vocabulary Size:</a:t>
            </a: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>
                <a:latin typeface="Calibri"/>
                <a:ea typeface="Calibri"/>
                <a:cs typeface="Calibri"/>
              </a:rPr>
              <a:t>Fake news</a:t>
            </a:r>
            <a:r>
              <a:rPr lang="en-US" sz="2000" dirty="0">
                <a:latin typeface="Calibri"/>
                <a:ea typeface="+mn-lt"/>
                <a:cs typeface="+mn-lt"/>
              </a:rPr>
              <a:t> and </a:t>
            </a:r>
            <a:r>
              <a:rPr lang="en-US" sz="2000" dirty="0">
                <a:latin typeface="Calibri"/>
                <a:ea typeface="Calibri"/>
                <a:cs typeface="Calibri"/>
              </a:rPr>
              <a:t>real news</a:t>
            </a:r>
            <a:r>
              <a:rPr lang="en-US" sz="2000" dirty="0">
                <a:latin typeface="Calibri"/>
                <a:ea typeface="+mn-lt"/>
                <a:cs typeface="+mn-lt"/>
              </a:rPr>
              <a:t> use the largest vocabularies, suggesting they cover diverse topics. </a:t>
            </a:r>
            <a:r>
              <a:rPr lang="en-US" sz="2000" dirty="0">
                <a:latin typeface="Calibri"/>
                <a:ea typeface="Calibri"/>
                <a:cs typeface="Calibri"/>
              </a:rPr>
              <a:t>Satire</a:t>
            </a:r>
            <a:r>
              <a:rPr lang="en-US" sz="2000" dirty="0">
                <a:latin typeface="Calibri"/>
                <a:ea typeface="+mn-lt"/>
                <a:cs typeface="+mn-lt"/>
              </a:rPr>
              <a:t> has the smallest and most focused vocabulary.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Grammatical Structure (POS):</a:t>
            </a:r>
            <a:r>
              <a:rPr lang="en-US" sz="2000" dirty="0">
                <a:latin typeface="Calibri"/>
                <a:ea typeface="+mn-lt"/>
                <a:cs typeface="+mn-lt"/>
              </a:rPr>
              <a:t> Analysis of nouns, verbs, adjectives, and adverbs shows that disinformation articles use significantly more </a:t>
            </a:r>
            <a:r>
              <a:rPr lang="en-US" sz="2000" b="1" dirty="0">
                <a:latin typeface="Calibri"/>
                <a:ea typeface="+mn-lt"/>
                <a:cs typeface="+mn-lt"/>
              </a:rPr>
              <a:t>nouns and adjectives</a:t>
            </a:r>
            <a:r>
              <a:rPr lang="en-US" sz="2000" dirty="0">
                <a:latin typeface="Calibri"/>
                <a:ea typeface="+mn-lt"/>
                <a:cs typeface="+mn-lt"/>
              </a:rPr>
              <a:t>, suggesting a more descriptive and evocative writing style.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Named Entities (NER):</a:t>
            </a:r>
            <a:r>
              <a:rPr lang="en-US" sz="2000" dirty="0">
                <a:latin typeface="Calibri"/>
                <a:ea typeface="+mn-lt"/>
                <a:cs typeface="+mn-lt"/>
              </a:rPr>
              <a:t> Disinformation articles have a higher </a:t>
            </a:r>
            <a:r>
              <a:rPr lang="en-US" sz="2000" b="1" dirty="0">
                <a:latin typeface="Calibri"/>
                <a:ea typeface="+mn-lt"/>
                <a:cs typeface="+mn-lt"/>
              </a:rPr>
              <a:t>average number of entities</a:t>
            </a:r>
            <a:r>
              <a:rPr lang="en-US" sz="2000" dirty="0">
                <a:latin typeface="Calibri"/>
                <a:ea typeface="+mn-lt"/>
                <a:cs typeface="+mn-lt"/>
              </a:rPr>
              <a:t> (people, organizations, etc.) per article. </a:t>
            </a:r>
            <a:r>
              <a:rPr lang="en-US" sz="2000" dirty="0">
                <a:latin typeface="Calibri"/>
                <a:ea typeface="Calibri"/>
                <a:cs typeface="Calibri"/>
              </a:rPr>
              <a:t>Misinformation</a:t>
            </a:r>
            <a:r>
              <a:rPr lang="en-US" sz="2000" dirty="0">
                <a:latin typeface="Calibri"/>
                <a:ea typeface="+mn-lt"/>
                <a:cs typeface="+mn-lt"/>
              </a:rPr>
              <a:t>, in particular, overuses references to </a:t>
            </a:r>
            <a:r>
              <a:rPr lang="en-US" sz="2000" b="1" dirty="0">
                <a:latin typeface="Calibri"/>
                <a:ea typeface="+mn-lt"/>
                <a:cs typeface="+mn-lt"/>
              </a:rPr>
              <a:t>political and national groups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Word Clouds:</a:t>
            </a:r>
            <a:r>
              <a:rPr lang="en-US" sz="2000" dirty="0">
                <a:latin typeface="Calibri"/>
                <a:ea typeface="+mn-lt"/>
                <a:cs typeface="+mn-lt"/>
              </a:rPr>
              <a:t> Word clouds revealed that each category has a distinct focus: real news uses institutional language, fake news and satire use conspiracy terms, propaganda uses pseudo-scientific language, and misinformation focuses on socio-economic and political themes.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124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293-9996-3DF7-8D5D-FEF328D1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Related Work and Main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CD35-5475-FE41-DF82-FEF1B7636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72CC-B9F0-161B-325D-B4BEC63C8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latin typeface="Calibri"/>
                <a:ea typeface="+mn-lt"/>
                <a:cs typeface="+mn-lt"/>
              </a:rPr>
              <a:t>Previous studies show good results for Romanian fake news classification using models like </a:t>
            </a:r>
            <a:r>
              <a:rPr lang="en-US" sz="2000" b="1" dirty="0">
                <a:latin typeface="Calibri"/>
                <a:ea typeface="+mn-lt"/>
                <a:cs typeface="+mn-lt"/>
              </a:rPr>
              <a:t>CNN, SVM, and BERT.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/>
            <a:r>
              <a:rPr lang="en-US" sz="2000" dirty="0"/>
              <a:t>Recent research explored emotional processing and how it affects belief in fake news.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342900" indent="-342900"/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2370D-4BA7-7A03-0FAD-431B2E81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Main Objectives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37988-B4FF-E197-90E0-2679240E0A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Work </a:t>
            </a:r>
            <a:r>
              <a:rPr lang="en-US" sz="2000" dirty="0">
                <a:latin typeface="Calibri"/>
                <a:ea typeface="Calibri"/>
                <a:cs typeface="Calibri"/>
              </a:rPr>
              <a:t>with a dataset in the Romanian Language.</a:t>
            </a:r>
          </a:p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Analyze</a:t>
            </a:r>
            <a:r>
              <a:rPr lang="en-US" sz="2000" dirty="0">
                <a:latin typeface="Calibri"/>
                <a:ea typeface="Calibri"/>
                <a:cs typeface="Calibri"/>
              </a:rPr>
              <a:t> the data to find the key linguistic and emotional patterns that can be turned into features.</a:t>
            </a:r>
          </a:p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Compare</a:t>
            </a:r>
            <a:r>
              <a:rPr lang="en-US" sz="2000" dirty="0">
                <a:latin typeface="Calibri"/>
                <a:ea typeface="Calibri"/>
                <a:cs typeface="Calibri"/>
              </a:rPr>
              <a:t> different text representations to see which performs best with an SVM classifier.</a:t>
            </a:r>
          </a:p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Build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Calibri"/>
                <a:ea typeface="+mn-lt"/>
                <a:cs typeface="+mn-lt"/>
              </a:rPr>
              <a:t>a working web application to apply the findings in practice.</a:t>
            </a:r>
            <a:endParaRPr lang="en-US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9913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34B1-0678-EC2E-E393-7AE5A44B0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52" y="495467"/>
            <a:ext cx="5121442" cy="152608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Dataset Analysis: Lexical and Syntactic Analysis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01A0E59-39FB-563F-F72D-E6C1C9E7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0" y="3318710"/>
            <a:ext cx="5735053" cy="3278605"/>
          </a:xfrm>
          <a:prstGeom prst="rect">
            <a:avLst/>
          </a:prstGeom>
        </p:spPr>
      </p:pic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DA35802-21B1-0DE3-EBE2-54B258C3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47" y="155407"/>
            <a:ext cx="5544554" cy="3168317"/>
          </a:xfrm>
          <a:prstGeom prst="rect">
            <a:avLst/>
          </a:prstGeom>
        </p:spPr>
      </p:pic>
      <p:pic>
        <p:nvPicPr>
          <p:cNvPr id="8" name="Picture 7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26A08A1D-F4EE-8FF3-2A32-2ACB7E3A1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47" y="3393907"/>
            <a:ext cx="5544553" cy="327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25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AFF3-395D-F93B-1405-9DFCBAB1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Dataset Analysis: Emotion &amp; Sentiment Analysis</a:t>
            </a:r>
            <a:endParaRPr lang="en-US" sz="3600" b="1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AB397-7ED8-13CB-CF0B-62A8B21E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More Emotional Language:</a:t>
            </a:r>
            <a:r>
              <a:rPr lang="en-US" sz="2000" dirty="0">
                <a:latin typeface="Calibri"/>
                <a:ea typeface="+mn-lt"/>
                <a:cs typeface="+mn-lt"/>
              </a:rPr>
              <a:t> An average </a:t>
            </a:r>
            <a:r>
              <a:rPr lang="en-US" sz="2000" dirty="0">
                <a:latin typeface="Calibri"/>
                <a:ea typeface="Calibri"/>
                <a:cs typeface="Calibri"/>
              </a:rPr>
              <a:t>fake news</a:t>
            </a:r>
            <a:r>
              <a:rPr lang="en-US" sz="2000" dirty="0">
                <a:latin typeface="Calibri"/>
                <a:ea typeface="+mn-lt"/>
                <a:cs typeface="+mn-lt"/>
              </a:rPr>
              <a:t> article uses </a:t>
            </a:r>
            <a:r>
              <a:rPr lang="en-US" sz="2000" b="1" dirty="0">
                <a:latin typeface="Calibri"/>
                <a:ea typeface="+mn-lt"/>
                <a:cs typeface="+mn-lt"/>
              </a:rPr>
              <a:t>more than double</a:t>
            </a:r>
            <a:r>
              <a:rPr lang="en-US" sz="2000" dirty="0">
                <a:latin typeface="Calibri"/>
                <a:ea typeface="+mn-lt"/>
                <a:cs typeface="+mn-lt"/>
              </a:rPr>
              <a:t> the number of emotionally-charged words compared to a </a:t>
            </a:r>
            <a:r>
              <a:rPr lang="en-US" sz="2000" dirty="0">
                <a:latin typeface="Calibri"/>
                <a:ea typeface="Calibri"/>
                <a:cs typeface="Calibri"/>
              </a:rPr>
              <a:t>real news</a:t>
            </a:r>
            <a:r>
              <a:rPr lang="en-US" sz="2000" dirty="0">
                <a:latin typeface="Calibri"/>
                <a:ea typeface="+mn-lt"/>
                <a:cs typeface="+mn-lt"/>
              </a:rPr>
              <a:t> article.</a:t>
            </a: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A Mix of Emotions:</a:t>
            </a:r>
            <a:r>
              <a:rPr lang="en-US" sz="2000" dirty="0">
                <a:latin typeface="Calibri"/>
                <a:ea typeface="+mn-lt"/>
                <a:cs typeface="+mn-lt"/>
              </a:rPr>
              <a:t> Disinformation articles scored highest not only in negative emotions like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Fear</a:t>
            </a:r>
            <a:r>
              <a:rPr lang="en-US" sz="2000" b="1" dirty="0">
                <a:latin typeface="Calibri"/>
                <a:ea typeface="+mn-lt"/>
                <a:cs typeface="+mn-lt"/>
              </a:rPr>
              <a:t> and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Anger</a:t>
            </a:r>
            <a:r>
              <a:rPr lang="en-US" sz="2000" dirty="0">
                <a:latin typeface="Calibri"/>
                <a:ea typeface="+mn-lt"/>
                <a:cs typeface="+mn-lt"/>
              </a:rPr>
              <a:t> but also in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Trust</a:t>
            </a:r>
            <a:r>
              <a:rPr lang="en-US" sz="2000" dirty="0">
                <a:latin typeface="Calibri"/>
                <a:ea typeface="+mn-lt"/>
                <a:cs typeface="+mn-lt"/>
              </a:rPr>
              <a:t>. This suggests a deliberate strategy: using negative emotions to create alarm while using trust-related words to build a false sense of credibility.</a:t>
            </a:r>
          </a:p>
          <a:p>
            <a:r>
              <a:rPr lang="en-US" sz="2000" b="1" dirty="0">
                <a:ea typeface="+mn-lt"/>
                <a:cs typeface="+mn-lt"/>
              </a:rPr>
              <a:t>Sentiment Polarity: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</a:rPr>
              <a:t>Satire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dirty="0">
                <a:latin typeface="Consolas"/>
              </a:rPr>
              <a:t>fake news</a:t>
            </a:r>
            <a:r>
              <a:rPr lang="en-US" sz="2000" dirty="0">
                <a:ea typeface="+mn-lt"/>
                <a:cs typeface="+mn-lt"/>
              </a:rPr>
              <a:t> had the highest percentage of </a:t>
            </a:r>
            <a:r>
              <a:rPr lang="en-US" sz="2000" b="1" dirty="0">
                <a:ea typeface="+mn-lt"/>
                <a:cs typeface="+mn-lt"/>
              </a:rPr>
              <a:t>negative emotional words</a:t>
            </a:r>
            <a:r>
              <a:rPr lang="en-US" sz="2000" dirty="0">
                <a:ea typeface="+mn-lt"/>
                <a:cs typeface="+mn-lt"/>
              </a:rPr>
              <a:t>, while </a:t>
            </a:r>
            <a:r>
              <a:rPr lang="en-US" sz="2000" dirty="0">
                <a:latin typeface="Consolas"/>
              </a:rPr>
              <a:t>real news</a:t>
            </a:r>
            <a:r>
              <a:rPr lang="en-US" sz="2000" dirty="0">
                <a:ea typeface="+mn-lt"/>
                <a:cs typeface="+mn-lt"/>
              </a:rPr>
              <a:t> had the lowest. </a:t>
            </a:r>
            <a:r>
              <a:rPr lang="en-US" sz="2000" dirty="0">
                <a:latin typeface="Calibri"/>
                <a:ea typeface="+mn-lt"/>
                <a:cs typeface="+mn-lt"/>
              </a:rPr>
              <a:t>This supports the idea that, while real news does express emotion, it does so with a much more neutral and balanced tone than fake news or satire.</a:t>
            </a: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9787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493A-52E7-0ADF-53E5-D38BAF52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17625" cy="2179369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Dataset Analysis: Emotion and Sentiment Analysis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2E8435-52ED-6305-35C3-4F869E95F917}"/>
              </a:ext>
            </a:extLst>
          </p:cNvPr>
          <p:cNvSpPr txBox="1"/>
          <p:nvPr/>
        </p:nvSpPr>
        <p:spPr>
          <a:xfrm>
            <a:off x="6036623" y="3770415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AABE0-7B26-6239-5CB6-8D2104A7848C}"/>
              </a:ext>
            </a:extLst>
          </p:cNvPr>
          <p:cNvSpPr txBox="1"/>
          <p:nvPr/>
        </p:nvSpPr>
        <p:spPr>
          <a:xfrm>
            <a:off x="5195454" y="321623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3" name="Picture 2" descr="A graph of yellow and purple bars&#10;&#10;AI-generated content may be incorrect.">
            <a:extLst>
              <a:ext uri="{FF2B5EF4-FFF2-40B4-BE49-F238E27FC236}">
                <a16:creationId xmlns:a16="http://schemas.microsoft.com/office/drawing/2014/main" id="{3DB36515-CBF3-CEDB-C128-0BC26BCEF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526" y="0"/>
            <a:ext cx="5468492" cy="3507036"/>
          </a:xfrm>
          <a:prstGeom prst="rect">
            <a:avLst/>
          </a:prstGeom>
        </p:spPr>
      </p:pic>
      <p:pic>
        <p:nvPicPr>
          <p:cNvPr id="6" name="Picture 5" descr="A graph with blue bars&#10;&#10;AI-generated content may be incorrect.">
            <a:extLst>
              <a:ext uri="{FF2B5EF4-FFF2-40B4-BE49-F238E27FC236}">
                <a16:creationId xmlns:a16="http://schemas.microsoft.com/office/drawing/2014/main" id="{D71F386F-8B4E-6177-3FD5-4F6A3B410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19" y="3601139"/>
            <a:ext cx="5457940" cy="3171941"/>
          </a:xfrm>
          <a:prstGeom prst="rect">
            <a:avLst/>
          </a:prstGeom>
        </p:spPr>
      </p:pic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6B0344D-060D-45A4-EE39-F5DA4BBD3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5" y="3427776"/>
            <a:ext cx="6215349" cy="33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07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51F2-F46E-573A-6C9B-E1023E9F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Classification: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85172-B907-B8AF-16E5-178D56190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n-lt"/>
                <a:cs typeface="+mn-lt"/>
              </a:rPr>
              <a:t>Performance Comparison </a:t>
            </a:r>
            <a:endParaRPr lang="en-US" dirty="0">
              <a:latin typeface="Calibri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6717501-3B9C-E32B-E138-8EC5D37AB6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4149628"/>
              </p:ext>
            </p:extLst>
          </p:nvPr>
        </p:nvGraphicFramePr>
        <p:xfrm>
          <a:off x="849086" y="2505075"/>
          <a:ext cx="5148486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596">
                  <a:extLst>
                    <a:ext uri="{9D8B030D-6E8A-4147-A177-3AD203B41FA5}">
                      <a16:colId xmlns:a16="http://schemas.microsoft.com/office/drawing/2014/main" val="405774003"/>
                    </a:ext>
                  </a:extLst>
                </a:gridCol>
                <a:gridCol w="2149890">
                  <a:extLst>
                    <a:ext uri="{9D8B030D-6E8A-4147-A177-3AD203B41FA5}">
                      <a16:colId xmlns:a16="http://schemas.microsoft.com/office/drawing/2014/main" val="2987565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</a:rPr>
                        <a:t>Experimental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bri"/>
                        </a:rPr>
                        <a:t>Mean F1-Scor</a:t>
                      </a:r>
                      <a:r>
                        <a:rPr lang="en-US" b="1" dirty="0">
                          <a:latin typeface="Calibri"/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02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0.9570 ± 0.0067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53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Hybrid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0.9169 ± 0.0141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9383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0.8046 ± 0.0117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3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Word2Vec (Averaged)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0.7686 ± 0.0113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9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RoBERT</a:t>
                      </a:r>
                      <a:r>
                        <a:rPr lang="en-US" dirty="0"/>
                        <a:t> [CLS] (no fine-tune)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0.7376 ± 0.0072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27259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D86F8-1BFA-93A6-0388-1D8AEEDF7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n-lt"/>
                <a:cs typeface="+mn-lt"/>
              </a:rPr>
              <a:t>Key Takeaways TODO: </a:t>
            </a:r>
            <a:r>
              <a:rPr lang="en-US" dirty="0" err="1">
                <a:latin typeface="Calibri"/>
                <a:ea typeface="+mn-lt"/>
                <a:cs typeface="+mn-lt"/>
              </a:rPr>
              <a:t>aici</a:t>
            </a:r>
            <a:r>
              <a:rPr lang="en-US" dirty="0">
                <a:latin typeface="Calibri"/>
                <a:ea typeface="+mn-lt"/>
                <a:cs typeface="+mn-lt"/>
              </a:rPr>
              <a:t> le </a:t>
            </a:r>
            <a:r>
              <a:rPr lang="en-US" dirty="0" err="1">
                <a:latin typeface="Calibri"/>
                <a:ea typeface="+mn-lt"/>
                <a:cs typeface="+mn-lt"/>
              </a:rPr>
              <a:t>mentionez</a:t>
            </a:r>
            <a:r>
              <a:rPr lang="en-US" dirty="0">
                <a:latin typeface="Calibri"/>
                <a:ea typeface="+mn-lt"/>
                <a:cs typeface="+mn-lt"/>
              </a:rPr>
              <a:t> verbal.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0679-7245-86D0-6338-07C7947D3E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TF-IDF was the best performer (~96%).</a:t>
            </a:r>
            <a:r>
              <a:rPr lang="en-US" sz="2000" dirty="0">
                <a:latin typeface="Calibri"/>
                <a:ea typeface="+mn-lt"/>
                <a:cs typeface="+mn-lt"/>
              </a:rPr>
              <a:t> This shows that for this dataset, the presence of specific keywords is the most powerful signal for classification.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b="1" dirty="0">
                <a:ea typeface="+mn-lt"/>
                <a:cs typeface="+mn-lt"/>
              </a:rPr>
              <a:t>Hybrid Model also performed well (~92%).</a:t>
            </a:r>
            <a:r>
              <a:rPr lang="en-US" sz="2000" dirty="0">
                <a:ea typeface="+mn-lt"/>
                <a:cs typeface="+mn-lt"/>
              </a:rPr>
              <a:t> This model combined </a:t>
            </a:r>
            <a:r>
              <a:rPr lang="en-US" sz="2000" dirty="0">
                <a:latin typeface="Consolas"/>
                <a:ea typeface="Calibri"/>
                <a:cs typeface="Calibri"/>
              </a:rPr>
              <a:t>Doc2Vec</a:t>
            </a:r>
            <a:r>
              <a:rPr lang="en-US" sz="2000" dirty="0">
                <a:ea typeface="+mn-lt"/>
                <a:cs typeface="+mn-lt"/>
              </a:rPr>
              <a:t> vectors with 22 engineered features, including a </a:t>
            </a:r>
            <a:r>
              <a:rPr lang="en-US" sz="2000" b="1" dirty="0">
                <a:ea typeface="+mn-lt"/>
                <a:cs typeface="+mn-lt"/>
              </a:rPr>
              <a:t>K-Means cluster ID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The non-fine-tuned </a:t>
            </a:r>
            <a:r>
              <a:rPr lang="en-US" sz="2000" b="1" dirty="0" err="1">
                <a:ea typeface="+mn-lt"/>
                <a:cs typeface="+mn-lt"/>
              </a:rPr>
              <a:t>RoBERT</a:t>
            </a:r>
            <a:r>
              <a:rPr lang="en-US" sz="2000" b="1" dirty="0">
                <a:ea typeface="+mn-lt"/>
                <a:cs typeface="+mn-lt"/>
              </a:rPr>
              <a:t> model performed poorly</a:t>
            </a:r>
            <a:r>
              <a:rPr lang="en-US" sz="2000" dirty="0">
                <a:ea typeface="+mn-lt"/>
                <a:cs typeface="+mn-lt"/>
              </a:rPr>
              <a:t>, even worse than the simpler Word2Vec method, highlighting the need for fine-tuning.</a:t>
            </a:r>
          </a:p>
        </p:txBody>
      </p:sp>
    </p:spTree>
    <p:extLst>
      <p:ext uri="{BB962C8B-B14F-4D97-AF65-F5344CB8AC3E}">
        <p14:creationId xmlns:p14="http://schemas.microsoft.com/office/powerpoint/2010/main" val="878250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BC9-BD0A-D828-2D2A-A1F239BB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4B02-3257-EF6C-1669-CDADA043E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Create a more diverse dataset:</a:t>
            </a:r>
            <a:r>
              <a:rPr lang="en-US" sz="2000" dirty="0">
                <a:latin typeface="Calibri"/>
                <a:ea typeface="+mn-lt"/>
                <a:cs typeface="+mn-lt"/>
              </a:rPr>
              <a:t> The most important next step is to build a larger dataset with articles from more domains (e.g., politics, finance) and time periods.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Fine-tune a </a:t>
            </a:r>
            <a:r>
              <a:rPr lang="en-US" sz="2000" b="1" dirty="0" err="1">
                <a:latin typeface="Calibri"/>
                <a:ea typeface="+mn-lt"/>
                <a:cs typeface="+mn-lt"/>
              </a:rPr>
              <a:t>RoBERT</a:t>
            </a:r>
            <a:r>
              <a:rPr lang="en-US" sz="2000" b="1" dirty="0">
                <a:latin typeface="Calibri"/>
                <a:ea typeface="+mn-lt"/>
                <a:cs typeface="+mn-lt"/>
              </a:rPr>
              <a:t> model:</a:t>
            </a:r>
            <a:r>
              <a:rPr lang="en-US" sz="2000" dirty="0">
                <a:latin typeface="Calibri"/>
                <a:ea typeface="+mn-lt"/>
                <a:cs typeface="+mn-lt"/>
              </a:rPr>
              <a:t> The baseline </a:t>
            </a:r>
            <a:r>
              <a:rPr lang="en-US" sz="2000" dirty="0" err="1">
                <a:latin typeface="Calibri"/>
                <a:ea typeface="+mn-lt"/>
                <a:cs typeface="+mn-lt"/>
              </a:rPr>
              <a:t>RoBERT</a:t>
            </a:r>
            <a:r>
              <a:rPr lang="en-US" sz="2000" dirty="0">
                <a:latin typeface="Calibri"/>
                <a:ea typeface="+mn-lt"/>
                <a:cs typeface="+mn-lt"/>
              </a:rPr>
              <a:t> model performed poorly, but fine-tuning it on this specific task is expected to achieve state-of-the-art results.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Deploy the application to the cloud:</a:t>
            </a:r>
            <a:r>
              <a:rPr lang="en-US" sz="2000" dirty="0">
                <a:latin typeface="Calibri"/>
                <a:ea typeface="+mn-lt"/>
                <a:cs typeface="+mn-lt"/>
              </a:rPr>
              <a:t> Moving the application from a local server to a cloud platform would make it publicly accessible for real-world use and feedback.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47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526C-C650-1DAC-096E-52523A48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Representation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61BB-C9B1-A6FB-BC41-BE69BF68E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Corpus-Based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E26D-2B22-1947-20CF-B5791E841F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Word2Vec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dense, static, word-level.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Doc2Vec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dense, static, document-level.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sparse, high-dimensional, keyword-based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53B1E-1979-EFF0-4B3B-D95BDDB3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and Contextualized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E3A1-F1A0-2EA2-3038-AC14F59D5D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(CLS Token):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dynamic, context-aware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5475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C9EB-B7B7-E1B7-BD1F-6D272911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and Clustering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C915E-156D-DF8B-2F32-CFB4CB0BD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7FBA-C7D9-8429-8751-6970A23BD9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Machine(SVM): 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 main algorithm used for classification in all experiments.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Works by finding the best possible boundary (hyperplane) to separate the different news categories.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Chosen to ensure a fair and direct comparison between all text representation methods.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F05E2-7E0E-8602-F5CD-471C811A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DE066-6B3A-1D0F-2661-9F2EB9FDDE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K-Means Clustering: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Used to automatically group similar documents into clusters based on their </a:t>
            </a:r>
            <a:r>
              <a:rPr lang="en-US" sz="2000" dirty="0">
                <a:latin typeface="Calibri"/>
                <a:ea typeface="Calibri"/>
                <a:cs typeface="Calibri"/>
              </a:rPr>
              <a:t>Doc2Vec</a:t>
            </a:r>
            <a:r>
              <a:rPr lang="en-US" sz="2000" dirty="0">
                <a:latin typeface="Calibri"/>
                <a:ea typeface="+mn-lt"/>
                <a:cs typeface="+mn-lt"/>
              </a:rPr>
              <a:t> vectors.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Its role was for </a:t>
            </a:r>
            <a:r>
              <a:rPr lang="en-US" sz="2000" b="1" dirty="0">
                <a:latin typeface="Calibri"/>
                <a:ea typeface="+mn-lt"/>
                <a:cs typeface="+mn-lt"/>
              </a:rPr>
              <a:t>feature engineering</a:t>
            </a:r>
            <a:r>
              <a:rPr lang="en-US" sz="2000" dirty="0">
                <a:latin typeface="Calibri"/>
                <a:ea typeface="+mn-lt"/>
                <a:cs typeface="+mn-lt"/>
              </a:rPr>
              <a:t>: the ID of the cluster a document belonged to was used as a single feature in the hybrid model.</a:t>
            </a:r>
            <a:endParaRPr lang="en-US" sz="2000" dirty="0">
              <a:latin typeface="Calibri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687D-0717-5559-121F-B0AFA054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Analysis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28FE-ABB6-B0DB-747E-4E109DC1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76" y="4365624"/>
            <a:ext cx="10515600" cy="1603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Tokenization, Normalization, Stop Word Removal, Lemmatization, POS Tagging, Named Entity Recognition (NER).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A38B7F6-F8C0-4E36-5932-A08D7532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62177" cy="236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CEC-8F40-F75A-664E-A72C1548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NEW Dataset for Romanian Fake News Detection</a:t>
            </a:r>
            <a:endParaRPr lang="en-US" sz="36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55FF-63CD-F179-9090-D3AF52EC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825625"/>
            <a:ext cx="480371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Real News:</a:t>
            </a:r>
            <a:r>
              <a:rPr lang="en-US" sz="2000" dirty="0">
                <a:latin typeface="Calibri"/>
                <a:ea typeface="+mn-lt"/>
                <a:cs typeface="+mn-lt"/>
              </a:rPr>
              <a:t> Factual, verifiable information that aims to inform objectively.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Fake News:</a:t>
            </a:r>
            <a:r>
              <a:rPr lang="en-US" sz="2000" dirty="0">
                <a:latin typeface="Calibri"/>
                <a:ea typeface="+mn-lt"/>
                <a:cs typeface="+mn-lt"/>
              </a:rPr>
              <a:t> Intentionally false content designed to deceive an audience, often for financial or political gain.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Misinformation:</a:t>
            </a:r>
            <a:r>
              <a:rPr lang="en-US" sz="2000" dirty="0">
                <a:latin typeface="Calibri"/>
                <a:ea typeface="+mn-lt"/>
                <a:cs typeface="+mn-lt"/>
              </a:rPr>
              <a:t> False information that is spread, but not necessarily with the intent to deceive.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Propaganda:</a:t>
            </a:r>
            <a:r>
              <a:rPr lang="en-US" sz="2000" dirty="0">
                <a:latin typeface="Calibri"/>
                <a:ea typeface="+mn-lt"/>
                <a:cs typeface="+mn-lt"/>
              </a:rPr>
              <a:t> Biased or misleading information used to promote a specific political cause or point of view.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Satire:</a:t>
            </a:r>
            <a:r>
              <a:rPr lang="en-US" sz="2000" dirty="0">
                <a:latin typeface="Calibri"/>
                <a:ea typeface="+mn-lt"/>
                <a:cs typeface="+mn-lt"/>
              </a:rPr>
              <a:t> Content that uses humor, irony, and exaggeration to criticize or offer commentary on issues.</a:t>
            </a:r>
            <a:endParaRPr lang="en-US" sz="2000" dirty="0"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5C15D3-8F77-5A25-6120-735FD068D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95620"/>
              </p:ext>
            </p:extLst>
          </p:nvPr>
        </p:nvGraphicFramePr>
        <p:xfrm>
          <a:off x="838200" y="1856791"/>
          <a:ext cx="4803709" cy="314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652">
                  <a:extLst>
                    <a:ext uri="{9D8B030D-6E8A-4147-A177-3AD203B41FA5}">
                      <a16:colId xmlns:a16="http://schemas.microsoft.com/office/drawing/2014/main" val="2744159284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3066123207"/>
                    </a:ext>
                  </a:extLst>
                </a:gridCol>
                <a:gridCol w="1608059">
                  <a:extLst>
                    <a:ext uri="{9D8B030D-6E8A-4147-A177-3AD203B41FA5}">
                      <a16:colId xmlns:a16="http://schemas.microsoft.com/office/drawing/2014/main" val="1027265796"/>
                    </a:ext>
                  </a:extLst>
                </a:gridCol>
              </a:tblGrid>
              <a:tr h="521423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64915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51914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22124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06837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32952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Propaganda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3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5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22D-A8D8-1EEB-2A40-9E2BAA11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Lexical and Syntactic Analysis I</a:t>
            </a:r>
            <a:endParaRPr lang="en-US" dirty="0"/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32A6F54-C126-025D-0B2A-9A63E723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87" y="1690688"/>
            <a:ext cx="8553226" cy="48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7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EADA-8458-C5D3-1234-65F970FC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Lexical and Syntactic Analysis II</a:t>
            </a:r>
            <a:endParaRPr lang="en-US" dirty="0"/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2C22FD4-D1DA-BABC-08A7-7AD719DF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29" y="1690688"/>
            <a:ext cx="8803142" cy="50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0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3824</TotalTime>
  <Words>2251</Words>
  <Application>Microsoft Office PowerPoint</Application>
  <PresentationFormat>Widescreen</PresentationFormat>
  <Paragraphs>210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Consolas</vt:lpstr>
      <vt:lpstr>Office Theme</vt:lpstr>
      <vt:lpstr>A Comparative Analysis of Text Representation Methods for Romanian Fake News Detection</vt:lpstr>
      <vt:lpstr>Problem &amp; Motivation</vt:lpstr>
      <vt:lpstr>Related Work and Main Objectives</vt:lpstr>
      <vt:lpstr>Text Representation Techniques</vt:lpstr>
      <vt:lpstr>Classification and Clustering Algorithms</vt:lpstr>
      <vt:lpstr>Dataset Analysis Perspective</vt:lpstr>
      <vt:lpstr>NEW Dataset for Romanian Fake News Detection</vt:lpstr>
      <vt:lpstr>Dataset Analysis: Lexical and Syntactic Analysis I</vt:lpstr>
      <vt:lpstr>Dataset Analysis: Lexical and Syntactic Analysis II</vt:lpstr>
      <vt:lpstr>Dataset Analysis: Lexical and Syntactic Analysis III</vt:lpstr>
      <vt:lpstr>Dataset Analysis: Emotion and Sentiment Analysis I</vt:lpstr>
      <vt:lpstr>Dataset Analysis: Emotion and Sentiment Analysis II</vt:lpstr>
      <vt:lpstr>Dataset Analysis: Emotion and Sentiment Analysis III</vt:lpstr>
      <vt:lpstr>Dataset Analysis: Embeddings Analysis</vt:lpstr>
      <vt:lpstr>Dataset Analysis: Embeddings Analysis</vt:lpstr>
      <vt:lpstr>Dataset Analysis: Embeddings Analysis​</vt:lpstr>
      <vt:lpstr>Classification: Methodology</vt:lpstr>
      <vt:lpstr>Engineered Features</vt:lpstr>
      <vt:lpstr>Classification: Results</vt:lpstr>
      <vt:lpstr>Web Application</vt:lpstr>
      <vt:lpstr>Conclusion &amp; Main Contributions</vt:lpstr>
      <vt:lpstr>Future Work</vt:lpstr>
      <vt:lpstr>PowerPoint Presentation</vt:lpstr>
      <vt:lpstr>NLP techniques used for text preprocessing</vt:lpstr>
      <vt:lpstr>Text Representations Techniques</vt:lpstr>
      <vt:lpstr>Text Representations Techniques</vt:lpstr>
      <vt:lpstr>Dataset Overview</vt:lpstr>
      <vt:lpstr>Classification and Clustering Algorithms -&gt; sup and unsup</vt:lpstr>
      <vt:lpstr>Dataset Analysis: Lexical and Syntactic Analysis</vt:lpstr>
      <vt:lpstr>Dataset Analysis: Lexical and Syntactic Analysis</vt:lpstr>
      <vt:lpstr>Dataset Analysis: Emotion &amp; Sentiment Analysis</vt:lpstr>
      <vt:lpstr>Dataset Analysis: Emotion and Sentiment Analysis</vt:lpstr>
      <vt:lpstr>Classification: Results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RĂZVAN-GABRIEL POP</cp:lastModifiedBy>
  <cp:revision>795</cp:revision>
  <dcterms:created xsi:type="dcterms:W3CDTF">2025-06-25T16:02:37Z</dcterms:created>
  <dcterms:modified xsi:type="dcterms:W3CDTF">2025-07-03T10:57:44Z</dcterms:modified>
</cp:coreProperties>
</file>