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85" r:id="rId5"/>
    <p:sldId id="286" r:id="rId6"/>
    <p:sldId id="282" r:id="rId7"/>
    <p:sldId id="259" r:id="rId8"/>
    <p:sldId id="289" r:id="rId9"/>
    <p:sldId id="287" r:id="rId10"/>
    <p:sldId id="288" r:id="rId11"/>
    <p:sldId id="290" r:id="rId12"/>
    <p:sldId id="291" r:id="rId13"/>
    <p:sldId id="292" r:id="rId14"/>
    <p:sldId id="269" r:id="rId15"/>
    <p:sldId id="271" r:id="rId16"/>
    <p:sldId id="270" r:id="rId17"/>
    <p:sldId id="273" r:id="rId18"/>
    <p:sldId id="283" r:id="rId19"/>
    <p:sldId id="294" r:id="rId20"/>
    <p:sldId id="276" r:id="rId21"/>
    <p:sldId id="277" r:id="rId22"/>
    <p:sldId id="293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DAE81-42A4-1D96-B5C8-95EA10B64647}" v="1259" dt="2025-06-26T00:47:32.434"/>
    <p1510:client id="{9ABE65F9-66F4-BA5F-506C-D254A2AEBC11}" v="1646" dt="2025-06-26T03:56:51.3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10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549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2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45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25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076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126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532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721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64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31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02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9714"/>
            <a:ext cx="9144000" cy="3324033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b="1" dirty="0"/>
              <a:t>A Comparative Analysis of Text Representation Methods for Romanian Fake News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348430"/>
            <a:ext cx="9144000" cy="2059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Babeș-Bolyai University, Cluj-Napoca, Romania</a:t>
            </a:r>
          </a:p>
          <a:p>
            <a:r>
              <a:rPr lang="en-US" sz="2200" dirty="0">
                <a:latin typeface="Calibri"/>
                <a:ea typeface="+mn-lt"/>
                <a:cs typeface="+mn-lt"/>
              </a:rPr>
              <a:t>Faculty of Mathematics and Computer Science</a:t>
            </a:r>
            <a:endParaRPr lang="en-US" sz="2200" dirty="0">
              <a:latin typeface="Calibri"/>
              <a:ea typeface="Calibri"/>
              <a:cs typeface="Calibri"/>
            </a:endParaRPr>
          </a:p>
          <a:p>
            <a:r>
              <a:rPr lang="en-US" sz="2200" dirty="0">
                <a:ea typeface="+mn-lt"/>
                <a:cs typeface="+mn-lt"/>
              </a:rPr>
              <a:t>July 3, 2025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110E00-FF31-A163-CDA3-0DAC18699BC8}"/>
              </a:ext>
            </a:extLst>
          </p:cNvPr>
          <p:cNvSpPr txBox="1"/>
          <p:nvPr/>
        </p:nvSpPr>
        <p:spPr>
          <a:xfrm>
            <a:off x="233267" y="4022090"/>
            <a:ext cx="398615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Supervisor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Lect. PhD.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Lupea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Mihaiela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-Ana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FDE9B5-9E90-7675-A70D-D46C37C4A354}"/>
              </a:ext>
            </a:extLst>
          </p:cNvPr>
          <p:cNvSpPr txBox="1"/>
          <p:nvPr/>
        </p:nvSpPr>
        <p:spPr>
          <a:xfrm>
            <a:off x="9199985" y="4357745"/>
            <a:ext cx="260789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</a:t>
            </a:r>
          </a:p>
          <a:p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Răzvan-Gabriel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517FF-F994-A314-4AB0-F8EBC1A09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Dataset Analysis: Lexical and Syntactic Analysis III</a:t>
            </a:r>
            <a:endParaRPr lang="en-US" dirty="0"/>
          </a:p>
        </p:txBody>
      </p:sp>
      <p:pic>
        <p:nvPicPr>
          <p:cNvPr id="5" name="Picture 4" descr="A graph of a number of columns&#10;&#10;AI-generated content may be incorrect.">
            <a:extLst>
              <a:ext uri="{FF2B5EF4-FFF2-40B4-BE49-F238E27FC236}">
                <a16:creationId xmlns:a16="http://schemas.microsoft.com/office/drawing/2014/main" id="{E5C3F026-9153-65EC-D842-627DAE026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181" y="1731029"/>
            <a:ext cx="8207638" cy="4853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508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F1891-4AE8-9BBD-A563-FD443177F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Dataset Analysis: Emotion and Sentiment Analysis I</a:t>
            </a:r>
            <a:endParaRPr lang="en-US" dirty="0"/>
          </a:p>
        </p:txBody>
      </p:sp>
      <p:pic>
        <p:nvPicPr>
          <p:cNvPr id="5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06E944CA-A8CE-B7C3-45BA-E3A906A67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478" y="1690688"/>
            <a:ext cx="8449043" cy="491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05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E3DB4-A987-16B7-5D68-6B712DA43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Dataset Analysis: Emotion and Sentiment Analysis II</a:t>
            </a:r>
            <a:endParaRPr lang="en-US" dirty="0"/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14A53D6-F05F-4EC3-4979-AE88AAD06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975" y="1690688"/>
            <a:ext cx="9446050" cy="5082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447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E5CED-B6B5-580E-AC77-2C868B924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Dataset Analysis: Emotion and Sentiment Analysis III</a:t>
            </a:r>
            <a:endParaRPr lang="en-US" dirty="0"/>
          </a:p>
        </p:txBody>
      </p:sp>
      <p:pic>
        <p:nvPicPr>
          <p:cNvPr id="5" name="Picture 4" descr="A graph of yellow and purple bars&#10;&#10;AI-generated content may be incorrect.">
            <a:extLst>
              <a:ext uri="{FF2B5EF4-FFF2-40B4-BE49-F238E27FC236}">
                <a16:creationId xmlns:a16="http://schemas.microsoft.com/office/drawing/2014/main" id="{9FF29178-BF1E-ECCB-04F6-54DA14ABE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998" y="1690688"/>
            <a:ext cx="7606004" cy="487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45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958A4-0DF9-4E45-D9C9-2F61D90B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Dataset Analysis: Embeddings Analysis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58698C-79C9-9644-3176-44B98F5E8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8540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Word2Vec(300 dimensions)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The custom </a:t>
            </a:r>
            <a:r>
              <a:rPr lang="en-US" sz="2000" dirty="0">
                <a:latin typeface="Calibri"/>
                <a:ea typeface="Calibri"/>
                <a:cs typeface="Calibri"/>
              </a:rPr>
              <a:t>Word2Vec</a:t>
            </a:r>
            <a:r>
              <a:rPr lang="en-US" sz="2000" dirty="0">
                <a:latin typeface="Calibri"/>
                <a:ea typeface="+mn-lt"/>
                <a:cs typeface="+mn-lt"/>
              </a:rPr>
              <a:t> model successfully learned the specific, biased meanings of words within the news dataset.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It clearly separated the semantic neighborhoods of opposing concepts, such as </a:t>
            </a:r>
            <a:r>
              <a:rPr lang="en-US" sz="2000" b="1" dirty="0" err="1">
                <a:latin typeface="Calibri"/>
                <a:ea typeface="Calibri"/>
                <a:cs typeface="Calibri"/>
              </a:rPr>
              <a:t>știință</a:t>
            </a:r>
            <a:r>
              <a:rPr lang="en-US" sz="2000" b="1" dirty="0">
                <a:latin typeface="Calibri"/>
                <a:ea typeface="+mn-lt"/>
                <a:cs typeface="+mn-lt"/>
              </a:rPr>
              <a:t> (science)</a:t>
            </a:r>
            <a:r>
              <a:rPr lang="en-US" sz="2000" dirty="0">
                <a:latin typeface="Calibri"/>
                <a:ea typeface="+mn-lt"/>
                <a:cs typeface="+mn-lt"/>
              </a:rPr>
              <a:t> and </a:t>
            </a:r>
            <a:r>
              <a:rPr lang="en-US" sz="2000" b="1" dirty="0" err="1">
                <a:latin typeface="Calibri"/>
                <a:ea typeface="Calibri"/>
                <a:cs typeface="Calibri"/>
              </a:rPr>
              <a:t>conspirație</a:t>
            </a:r>
            <a:r>
              <a:rPr lang="en-US" sz="2000" b="1" dirty="0">
                <a:latin typeface="Calibri"/>
                <a:ea typeface="+mn-lt"/>
                <a:cs typeface="+mn-lt"/>
              </a:rPr>
              <a:t> (conspiracy)</a:t>
            </a:r>
            <a:r>
              <a:rPr lang="en-US" sz="2000" dirty="0">
                <a:latin typeface="Calibri"/>
                <a:ea typeface="+mn-lt"/>
                <a:cs typeface="+mn-lt"/>
              </a:rPr>
              <a:t>, showing it understood their usage in this context.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EFDC26E8-5169-FE69-4952-B6B47426F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433" y="1303013"/>
            <a:ext cx="6551303" cy="4678092"/>
          </a:xfrm>
          <a:prstGeom prst="rect">
            <a:avLst/>
          </a:prstGeom>
        </p:spPr>
      </p:pic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B32B4A57-C548-C23D-0068-F14DD9D597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7345" y="1504338"/>
            <a:ext cx="6968391" cy="498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172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5D1E1-DDDE-3066-E1CC-1284D410A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Dataset Analysis: Embeddings Analysis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709CA-38EA-BD66-79C1-E0A92AC707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5046" cy="466348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Doc2Vec(300 dimensions)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The </a:t>
            </a:r>
            <a:r>
              <a:rPr lang="en-US" sz="2000" dirty="0">
                <a:latin typeface="Calibri"/>
                <a:ea typeface="Calibri"/>
                <a:cs typeface="Calibri"/>
              </a:rPr>
              <a:t>Doc2Vec</a:t>
            </a:r>
            <a:r>
              <a:rPr lang="en-US" sz="2000" dirty="0">
                <a:latin typeface="Calibri"/>
                <a:ea typeface="+mn-lt"/>
                <a:cs typeface="+mn-lt"/>
              </a:rPr>
              <a:t> model was used to create a single vector representing the overall meaning of each article.</a:t>
            </a:r>
            <a:endParaRPr lang="en-US" sz="2000" b="1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significant overlap</a:t>
            </a:r>
            <a:r>
              <a:rPr lang="en-US" sz="2000" dirty="0">
                <a:latin typeface="Calibri"/>
                <a:ea typeface="+mn-lt"/>
                <a:cs typeface="+mn-lt"/>
              </a:rPr>
              <a:t> between all five categories, meaning they often discuss the same topics.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Calibri"/>
                <a:cs typeface="Calibri"/>
              </a:rPr>
              <a:t>Observations: Real news</a:t>
            </a:r>
            <a:r>
              <a:rPr lang="en-US" sz="2000" dirty="0">
                <a:latin typeface="Calibri"/>
                <a:ea typeface="+mn-lt"/>
                <a:cs typeface="+mn-lt"/>
              </a:rPr>
              <a:t> articles (in red) form a </a:t>
            </a:r>
            <a:r>
              <a:rPr lang="en-US" sz="2000" b="1" dirty="0">
                <a:latin typeface="Calibri"/>
                <a:ea typeface="+mn-lt"/>
                <a:cs typeface="+mn-lt"/>
              </a:rPr>
              <a:t>dense semantic core</a:t>
            </a:r>
            <a:r>
              <a:rPr lang="en-US" sz="2000" dirty="0">
                <a:latin typeface="Calibri"/>
                <a:ea typeface="+mn-lt"/>
                <a:cs typeface="+mn-lt"/>
              </a:rPr>
              <a:t>. The other categories, especially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fake news</a:t>
            </a:r>
            <a:r>
              <a:rPr lang="en-US" sz="2000" dirty="0">
                <a:latin typeface="Calibri"/>
                <a:ea typeface="+mn-lt"/>
                <a:cs typeface="+mn-lt"/>
              </a:rPr>
              <a:t> (blue) and </a:t>
            </a:r>
            <a:r>
              <a:rPr lang="en-US" sz="2000" b="1" dirty="0">
                <a:latin typeface="Calibri"/>
                <a:ea typeface="Calibri"/>
                <a:cs typeface="Calibri"/>
              </a:rPr>
              <a:t>satire</a:t>
            </a:r>
            <a:r>
              <a:rPr lang="en-US" sz="2000" dirty="0">
                <a:latin typeface="Calibri"/>
                <a:ea typeface="+mn-lt"/>
                <a:cs typeface="+mn-lt"/>
              </a:rPr>
              <a:t> (purple), are more scattered around this central core.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Conclusion</a:t>
            </a:r>
            <a:r>
              <a:rPr lang="en-US" sz="2000" dirty="0">
                <a:latin typeface="Calibri"/>
                <a:ea typeface="+mn-lt"/>
                <a:cs typeface="+mn-lt"/>
              </a:rPr>
              <a:t>: This suggests that </a:t>
            </a:r>
            <a:r>
              <a:rPr lang="en-US" sz="2000" dirty="0">
                <a:latin typeface="Calibri"/>
                <a:ea typeface="Calibri"/>
                <a:cs typeface="Calibri"/>
              </a:rPr>
              <a:t>real news</a:t>
            </a:r>
            <a:r>
              <a:rPr lang="en-US" sz="2000" dirty="0">
                <a:latin typeface="Calibri"/>
                <a:ea typeface="+mn-lt"/>
                <a:cs typeface="+mn-lt"/>
              </a:rPr>
              <a:t> is more thematically consistent, while disinformation is more varied in its style and content.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sz="2000" b="1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85CEB-27F5-B7BD-3F39-93BFF5D81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964" y="1946313"/>
            <a:ext cx="5480892" cy="411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036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B4B19-4862-C175-9405-EDFDFDF9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baseline="0" dirty="0">
                <a:latin typeface="Calibri"/>
              </a:rPr>
              <a:t>Dataset Analysis: Embeddings Analysis</a:t>
            </a:r>
            <a:r>
              <a:rPr lang="en-US" sz="3600" dirty="0">
                <a:latin typeface="Calibri"/>
                <a:ea typeface="Calibri"/>
                <a:cs typeface="Calibri"/>
              </a:rPr>
              <a:t>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48D9-C823-1DD1-5A94-A80BA1797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Doc2Vec(300 dimensions)</a:t>
            </a:r>
          </a:p>
          <a:p>
            <a:pPr marL="0" indent="0">
              <a:buNone/>
            </a:pPr>
            <a:endParaRPr lang="en-US" sz="2400" b="1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D5E9E7-4A8F-9415-47DB-DC904F3B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49278"/>
            <a:ext cx="5829759" cy="4351663"/>
          </a:xfrm>
          <a:prstGeom prst="rect">
            <a:avLst/>
          </a:prstGeom>
        </p:spPr>
      </p:pic>
      <p:pic>
        <p:nvPicPr>
          <p:cNvPr id="5" name="Picture 4" descr="A screen shot of a graph&#10;&#10;AI-generated content may be incorrect.">
            <a:extLst>
              <a:ext uri="{FF2B5EF4-FFF2-40B4-BE49-F238E27FC236}">
                <a16:creationId xmlns:a16="http://schemas.microsoft.com/office/drawing/2014/main" id="{91117A5B-4A41-243D-3DAF-5E94A7524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241" y="2249277"/>
            <a:ext cx="5829760" cy="435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86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AC0E-D310-6D52-89B4-8485A761B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Classification: Methodology</a:t>
            </a:r>
            <a:endParaRPr lang="en-US" sz="3600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02D72-4ADD-4775-E2B5-E2BF5709F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Text Representations Tested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F0C54D-383A-710E-5F90-A4C483B242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b="1" dirty="0">
                <a:latin typeface="Calibri"/>
                <a:ea typeface="+mn-lt"/>
                <a:cs typeface="+mn-lt"/>
              </a:rPr>
              <a:t>TF-IDF</a:t>
            </a:r>
            <a:r>
              <a:rPr lang="en-US" sz="2000" dirty="0">
                <a:latin typeface="Calibri"/>
                <a:ea typeface="+mn-lt"/>
                <a:cs typeface="+mn-lt"/>
              </a:rPr>
              <a:t> (Keyword-based vectors)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latin typeface="Calibri"/>
                <a:ea typeface="+mn-lt"/>
                <a:cs typeface="+mn-lt"/>
              </a:rPr>
              <a:t>Word2Vec</a:t>
            </a:r>
            <a:r>
              <a:rPr lang="en-US" sz="2000" dirty="0">
                <a:latin typeface="Calibri"/>
                <a:ea typeface="+mn-lt"/>
                <a:cs typeface="+mn-lt"/>
              </a:rPr>
              <a:t> (Averaged word vectors)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latin typeface="Calibri"/>
                <a:ea typeface="+mn-lt"/>
                <a:cs typeface="+mn-lt"/>
              </a:rPr>
              <a:t>Doc2Vec</a:t>
            </a:r>
            <a:r>
              <a:rPr lang="en-US" sz="2000" dirty="0">
                <a:latin typeface="Calibri"/>
                <a:ea typeface="+mn-lt"/>
                <a:cs typeface="+mn-lt"/>
              </a:rPr>
              <a:t> (Document vectors)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 dirty="0" err="1">
                <a:latin typeface="Calibri"/>
                <a:ea typeface="+mn-lt"/>
                <a:cs typeface="+mn-lt"/>
              </a:rPr>
              <a:t>RoBERT</a:t>
            </a:r>
            <a:r>
              <a:rPr lang="en-US" sz="2000" b="1" dirty="0">
                <a:latin typeface="Calibri"/>
                <a:ea typeface="+mn-lt"/>
                <a:cs typeface="+mn-lt"/>
              </a:rPr>
              <a:t> [CLS]</a:t>
            </a:r>
            <a:r>
              <a:rPr lang="en-US" sz="2000" dirty="0">
                <a:latin typeface="Calibri"/>
                <a:ea typeface="+mn-lt"/>
                <a:cs typeface="+mn-lt"/>
              </a:rPr>
              <a:t> (non-fine-tuned)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b="1" dirty="0">
                <a:latin typeface="Calibri"/>
                <a:ea typeface="+mn-lt"/>
                <a:cs typeface="+mn-lt"/>
              </a:rPr>
              <a:t>Hybrid Model</a:t>
            </a:r>
            <a:r>
              <a:rPr lang="en-US" sz="2000" dirty="0">
                <a:latin typeface="Calibri"/>
                <a:ea typeface="+mn-lt"/>
                <a:cs typeface="+mn-lt"/>
              </a:rPr>
              <a:t> (Doc2Vec + Engineered Features)</a:t>
            </a:r>
            <a:endParaRPr lang="en-US" sz="2000" dirty="0">
              <a:latin typeface="Calibri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71CF8B-A0DA-83B7-D7B8-16B4330B5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Evaluation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5E76A-96CA-9FB3-3F3B-1F4F19336F7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/>
                <a:ea typeface="+mn-lt"/>
                <a:cs typeface="+mn-lt"/>
              </a:rPr>
              <a:t>To ensure a fair comparison, a </a:t>
            </a:r>
            <a:r>
              <a:rPr lang="en-US" sz="2000" b="1" dirty="0">
                <a:latin typeface="Calibri"/>
                <a:ea typeface="+mn-lt"/>
                <a:cs typeface="+mn-lt"/>
              </a:rPr>
              <a:t>Support Vector Machine (SVM)</a:t>
            </a:r>
            <a:r>
              <a:rPr lang="en-US" sz="2000" dirty="0">
                <a:latin typeface="Calibri"/>
                <a:ea typeface="+mn-lt"/>
                <a:cs typeface="+mn-lt"/>
              </a:rPr>
              <a:t> was used as the classifier for all experiments.</a:t>
            </a:r>
            <a:endParaRPr lang="en-US" sz="200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Performance was measured using </a:t>
            </a:r>
            <a:r>
              <a:rPr lang="en-US" sz="2000" b="1" dirty="0">
                <a:latin typeface="Calibri"/>
                <a:ea typeface="+mn-lt"/>
                <a:cs typeface="+mn-lt"/>
              </a:rPr>
              <a:t>5-fold stratified cross-validation</a:t>
            </a:r>
            <a:r>
              <a:rPr lang="en-US" sz="2000" dirty="0">
                <a:latin typeface="Calibri"/>
                <a:ea typeface="+mn-lt"/>
                <a:cs typeface="+mn-lt"/>
              </a:rPr>
              <a:t>.</a:t>
            </a:r>
            <a:endParaRPr lang="en-US" sz="2000" dirty="0">
              <a:latin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309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1FB59-35E5-1187-E6FB-532E17DE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Engineered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2A386B9-1D48-FE36-1062-57124FCB9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5002" y="1658330"/>
            <a:ext cx="9581937" cy="34778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count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filtered lemmas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Vocabulary</a:t>
            </a: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richness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Unique filtered lemmas / total filtered lemmas ration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Part-of-speech proportions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Nouns, verbs, adjectives and adverbs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entities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people, nationalities, religious, political groups, organizations, facilities, events, money, locations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Entity density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Entities / total lemmas ratio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 word count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Lemmas matching </a:t>
            </a:r>
            <a:r>
              <a:rPr lang="en-US" altLang="en-US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RoEmoLex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lexicon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Emotions proportions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anger, joy, sadness, trust, anticipation, disgust, fear, surprise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Polarity counts (Positivity &amp; Negativity)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Positive and negative lemma frequencies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Polarity percentages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Sentiment proportions as percentages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Cluster ID</a:t>
            </a:r>
            <a:r>
              <a:rPr lang="en-US" alt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Document cluster assignment</a:t>
            </a:r>
          </a:p>
        </p:txBody>
      </p:sp>
    </p:spTree>
    <p:extLst>
      <p:ext uri="{BB962C8B-B14F-4D97-AF65-F5344CB8AC3E}">
        <p14:creationId xmlns:p14="http://schemas.microsoft.com/office/powerpoint/2010/main" val="3056870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57F96-86FE-F1DC-3CEF-79278FA4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Calibri"/>
                <a:ea typeface="Calibri"/>
                <a:cs typeface="Calibri"/>
              </a:rPr>
              <a:t>Classification: Results</a:t>
            </a:r>
            <a:endParaRPr lang="en-US" dirty="0"/>
          </a:p>
        </p:txBody>
      </p:sp>
      <p:graphicFrame>
        <p:nvGraphicFramePr>
          <p:cNvPr id="8" name="Content Placeholder 6">
            <a:extLst>
              <a:ext uri="{FF2B5EF4-FFF2-40B4-BE49-F238E27FC236}">
                <a16:creationId xmlns:a16="http://schemas.microsoft.com/office/drawing/2014/main" id="{24EE7F07-9FCC-3A40-9FA4-C6915B4525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7389854"/>
              </p:ext>
            </p:extLst>
          </p:nvPr>
        </p:nvGraphicFramePr>
        <p:xfrm>
          <a:off x="1310878" y="1690688"/>
          <a:ext cx="9570244" cy="42470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3930">
                  <a:extLst>
                    <a:ext uri="{9D8B030D-6E8A-4147-A177-3AD203B41FA5}">
                      <a16:colId xmlns:a16="http://schemas.microsoft.com/office/drawing/2014/main" val="405774003"/>
                    </a:ext>
                  </a:extLst>
                </a:gridCol>
                <a:gridCol w="3996314">
                  <a:extLst>
                    <a:ext uri="{9D8B030D-6E8A-4147-A177-3AD203B41FA5}">
                      <a16:colId xmlns:a16="http://schemas.microsoft.com/office/drawing/2014/main" val="2987565513"/>
                    </a:ext>
                  </a:extLst>
                </a:gridCol>
              </a:tblGrid>
              <a:tr h="707841">
                <a:tc>
                  <a:txBody>
                    <a:bodyPr/>
                    <a:lstStyle/>
                    <a:p>
                      <a:r>
                        <a:rPr lang="en-US" sz="3200" dirty="0">
                          <a:latin typeface="Calibri"/>
                        </a:rPr>
                        <a:t>Experimental Method</a:t>
                      </a:r>
                    </a:p>
                  </a:txBody>
                  <a:tcPr marL="160873" marR="160873" marT="80436" marB="804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1" i="0" u="none" strike="noStrike" noProof="0" dirty="0">
                          <a:latin typeface="Calibri"/>
                        </a:rPr>
                        <a:t>Mean F1-Scor</a:t>
                      </a:r>
                      <a:r>
                        <a:rPr lang="en-US" sz="3200" b="1" dirty="0">
                          <a:latin typeface="Calibri"/>
                        </a:rPr>
                        <a:t>e</a:t>
                      </a:r>
                    </a:p>
                  </a:txBody>
                  <a:tcPr marL="160873" marR="160873" marT="80436" marB="80436"/>
                </a:tc>
                <a:extLst>
                  <a:ext uri="{0D108BD9-81ED-4DB2-BD59-A6C34878D82A}">
                    <a16:rowId xmlns:a16="http://schemas.microsoft.com/office/drawing/2014/main" val="4135024497"/>
                  </a:ext>
                </a:extLst>
              </a:tr>
              <a:tr h="707841">
                <a:tc>
                  <a:txBody>
                    <a:bodyPr/>
                    <a:lstStyle/>
                    <a:p>
                      <a:r>
                        <a:rPr lang="en-US" sz="3200" dirty="0"/>
                        <a:t>TF-IDF</a:t>
                      </a:r>
                    </a:p>
                  </a:txBody>
                  <a:tcPr marL="160873" marR="160873" marT="80436" marB="804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>
                          <a:latin typeface="Aptos"/>
                        </a:rPr>
                        <a:t>0.9570 ± 0.0067</a:t>
                      </a:r>
                      <a:endParaRPr lang="en-US" sz="3200"/>
                    </a:p>
                  </a:txBody>
                  <a:tcPr marL="160873" marR="160873" marT="80436" marB="80436"/>
                </a:tc>
                <a:extLst>
                  <a:ext uri="{0D108BD9-81ED-4DB2-BD59-A6C34878D82A}">
                    <a16:rowId xmlns:a16="http://schemas.microsoft.com/office/drawing/2014/main" val="2835537520"/>
                  </a:ext>
                </a:extLst>
              </a:tr>
              <a:tr h="707841">
                <a:tc>
                  <a:txBody>
                    <a:bodyPr/>
                    <a:lstStyle/>
                    <a:p>
                      <a:r>
                        <a:rPr lang="en-US" sz="3200"/>
                        <a:t>Hybrid Model</a:t>
                      </a:r>
                    </a:p>
                  </a:txBody>
                  <a:tcPr marL="160873" marR="160873" marT="80436" marB="804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>
                          <a:latin typeface="Aptos"/>
                        </a:rPr>
                        <a:t>0.9169 ± 0.0141</a:t>
                      </a:r>
                      <a:endParaRPr lang="en-US" sz="3200"/>
                    </a:p>
                  </a:txBody>
                  <a:tcPr marL="160873" marR="160873" marT="80436" marB="80436"/>
                </a:tc>
                <a:extLst>
                  <a:ext uri="{0D108BD9-81ED-4DB2-BD59-A6C34878D82A}">
                    <a16:rowId xmlns:a16="http://schemas.microsoft.com/office/drawing/2014/main" val="2136593831"/>
                  </a:ext>
                </a:extLst>
              </a:tr>
              <a:tr h="707841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/>
                        <a:t>Doc2Vec</a:t>
                      </a:r>
                    </a:p>
                  </a:txBody>
                  <a:tcPr marL="160873" marR="160873" marT="80436" marB="804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>
                          <a:latin typeface="Aptos"/>
                        </a:rPr>
                        <a:t>0.8046 ± 0.0117</a:t>
                      </a:r>
                      <a:endParaRPr lang="en-US" sz="3200"/>
                    </a:p>
                  </a:txBody>
                  <a:tcPr marL="160873" marR="160873" marT="80436" marB="80436"/>
                </a:tc>
                <a:extLst>
                  <a:ext uri="{0D108BD9-81ED-4DB2-BD59-A6C34878D82A}">
                    <a16:rowId xmlns:a16="http://schemas.microsoft.com/office/drawing/2014/main" val="2437736202"/>
                  </a:ext>
                </a:extLst>
              </a:tr>
              <a:tr h="707841">
                <a:tc>
                  <a:txBody>
                    <a:bodyPr/>
                    <a:lstStyle/>
                    <a:p>
                      <a:r>
                        <a:rPr lang="en-US" sz="3200"/>
                        <a:t>Word2Vec (Averaged)</a:t>
                      </a:r>
                    </a:p>
                  </a:txBody>
                  <a:tcPr marL="160873" marR="160873" marT="80436" marB="804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>
                          <a:latin typeface="Aptos"/>
                        </a:rPr>
                        <a:t>0.7686 ± 0.0113</a:t>
                      </a:r>
                      <a:endParaRPr lang="en-US" sz="3200"/>
                    </a:p>
                  </a:txBody>
                  <a:tcPr marL="160873" marR="160873" marT="80436" marB="80436"/>
                </a:tc>
                <a:extLst>
                  <a:ext uri="{0D108BD9-81ED-4DB2-BD59-A6C34878D82A}">
                    <a16:rowId xmlns:a16="http://schemas.microsoft.com/office/drawing/2014/main" val="503793003"/>
                  </a:ext>
                </a:extLst>
              </a:tr>
              <a:tr h="707841">
                <a:tc>
                  <a:txBody>
                    <a:bodyPr/>
                    <a:lstStyle/>
                    <a:p>
                      <a:r>
                        <a:rPr lang="en-US" sz="3200"/>
                        <a:t>RoBERT [CLS] (no fine-tune)</a:t>
                      </a:r>
                    </a:p>
                  </a:txBody>
                  <a:tcPr marL="160873" marR="160873" marT="80436" marB="80436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3200" b="0" i="0" u="none" strike="noStrike" noProof="0" dirty="0">
                          <a:latin typeface="Aptos"/>
                        </a:rPr>
                        <a:t>0.7376 ± 0.0072</a:t>
                      </a:r>
                      <a:endParaRPr lang="en-US" sz="3200" dirty="0"/>
                    </a:p>
                  </a:txBody>
                  <a:tcPr marL="160873" marR="160873" marT="80436" marB="80436"/>
                </a:tc>
                <a:extLst>
                  <a:ext uri="{0D108BD9-81ED-4DB2-BD59-A6C34878D82A}">
                    <a16:rowId xmlns:a16="http://schemas.microsoft.com/office/drawing/2014/main" val="4129272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2221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35C0-A8C2-50FD-786C-4FA21755A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+mj-lt"/>
                <a:cs typeface="+mj-lt"/>
              </a:rPr>
              <a:t>Problem &amp; Motivation</a:t>
            </a:r>
            <a:endParaRPr lang="en-US" sz="36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4AB92-F769-D165-D426-DB14115D7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Problem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Fake news spreads rapidly on digital platforms.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There are very few automated detection tools specifically for the Romanian language.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400" b="1" dirty="0">
                <a:latin typeface="Calibri"/>
                <a:ea typeface="Calibri"/>
                <a:cs typeface="Calibri"/>
              </a:rPr>
              <a:t>Motivation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Disinformation has influenced public opinion on topics like </a:t>
            </a:r>
            <a:r>
              <a:rPr lang="en-US" sz="2000" b="1" dirty="0">
                <a:latin typeface="Calibri"/>
                <a:ea typeface="+mn-lt"/>
                <a:cs typeface="+mn-lt"/>
              </a:rPr>
              <a:t>elections, public health, and the economy.</a:t>
            </a:r>
            <a:endParaRPr lang="en-US" sz="2000" dirty="0">
              <a:latin typeface="Calibri"/>
              <a:ea typeface="+mn-lt"/>
              <a:cs typeface="+mn-lt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There is a clear need for automated tools that can </a:t>
            </a:r>
            <a:r>
              <a:rPr lang="en-US" sz="2000" b="1" dirty="0">
                <a:latin typeface="Calibri"/>
                <a:ea typeface="+mn-lt"/>
                <a:cs typeface="+mn-lt"/>
              </a:rPr>
              <a:t>analyze and understand Romanian text.</a:t>
            </a:r>
            <a:endParaRPr lang="en-US" sz="2000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345571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B40C-90CF-A8A2-E9C7-F291CAA2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D5B00-8DB1-8B06-72F7-6BADAAC99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 dirty="0">
                <a:latin typeface="Calibri"/>
                <a:ea typeface="+mn-lt"/>
                <a:cs typeface="+mn-lt"/>
              </a:rPr>
              <a:t>Technology:</a:t>
            </a:r>
            <a:r>
              <a:rPr lang="en-US" sz="2000" dirty="0">
                <a:latin typeface="Calibri"/>
                <a:ea typeface="+mn-lt"/>
                <a:cs typeface="+mn-lt"/>
              </a:rPr>
              <a:t> The application was developed using the </a:t>
            </a:r>
            <a:r>
              <a:rPr lang="en-US" sz="2000" b="1" dirty="0">
                <a:latin typeface="Calibri"/>
                <a:ea typeface="+mn-lt"/>
                <a:cs typeface="+mn-lt"/>
              </a:rPr>
              <a:t>Django</a:t>
            </a:r>
            <a:r>
              <a:rPr lang="en-US" sz="2000" dirty="0">
                <a:latin typeface="Calibri"/>
                <a:ea typeface="+mn-lt"/>
                <a:cs typeface="+mn-lt"/>
              </a:rPr>
              <a:t> web framework.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Core Feature:</a:t>
            </a:r>
            <a:r>
              <a:rPr lang="en-US" sz="2000" dirty="0">
                <a:latin typeface="Calibri"/>
                <a:ea typeface="+mn-lt"/>
                <a:cs typeface="+mn-lt"/>
              </a:rPr>
              <a:t> It classifies text using the best-performing method from the experiments (</a:t>
            </a:r>
            <a:r>
              <a:rPr lang="en-US" sz="2000" b="1" dirty="0">
                <a:latin typeface="Calibri"/>
                <a:ea typeface="+mn-lt"/>
                <a:cs typeface="+mn-lt"/>
              </a:rPr>
              <a:t>TF-IDF + SVM</a:t>
            </a:r>
            <a:r>
              <a:rPr lang="en-US" sz="2000" dirty="0">
                <a:latin typeface="Calibri"/>
                <a:ea typeface="+mn-lt"/>
                <a:cs typeface="+mn-lt"/>
              </a:rPr>
              <a:t>), which was then re-trained on the full dataset.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Unique Logic:</a:t>
            </a:r>
            <a:r>
              <a:rPr lang="en-US" sz="2000" dirty="0">
                <a:latin typeface="Calibri"/>
                <a:ea typeface="+mn-lt"/>
                <a:cs typeface="+mn-lt"/>
              </a:rPr>
              <a:t> The results are displayed differently based on the model's confidence score (&gt;80%, 60-80%, &lt;60%).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Analysis Tool:</a:t>
            </a:r>
            <a:r>
              <a:rPr lang="en-US" sz="2000" dirty="0">
                <a:latin typeface="Calibri"/>
                <a:ea typeface="+mn-lt"/>
                <a:cs typeface="+mn-lt"/>
              </a:rPr>
              <a:t> It includes a separate page for exploring the custom </a:t>
            </a:r>
            <a:r>
              <a:rPr lang="en-US" sz="2000" b="1" dirty="0">
                <a:latin typeface="Calibri"/>
                <a:ea typeface="+mn-lt"/>
                <a:cs typeface="+mn-lt"/>
              </a:rPr>
              <a:t>Word2Vec models</a:t>
            </a:r>
            <a:r>
              <a:rPr lang="en-US" sz="2000" dirty="0">
                <a:latin typeface="Calibri"/>
                <a:ea typeface="+mn-lt"/>
                <a:cs typeface="+mn-lt"/>
              </a:rPr>
              <a:t> and allowing users to download them.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8438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4F2D-B823-D639-2B1E-A443DF665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+mj-lt"/>
                <a:cs typeface="+mj-lt"/>
              </a:rPr>
              <a:t>Conclusion &amp; Main Contributions</a:t>
            </a:r>
            <a:endParaRPr lang="en-US" sz="3600" b="1" dirty="0">
              <a:latin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28E4AB-9087-527D-7074-84EB49A3B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n-lt"/>
                <a:cs typeface="+mn-lt"/>
              </a:rPr>
              <a:t>Main Conclusions</a:t>
            </a:r>
            <a:endParaRPr lang="en-US" dirty="0">
              <a:latin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EE495-FFD9-4E94-DE69-44C37FCF232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/>
                <a:ea typeface="+mn-lt"/>
                <a:cs typeface="+mn-lt"/>
              </a:rPr>
              <a:t>The linguistic and emotional analysis revealed clear, measurable differences between real news and disinformation.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For classification, a </a:t>
            </a:r>
            <a:r>
              <a:rPr lang="en-US" sz="2000" b="1" dirty="0">
                <a:latin typeface="Calibri"/>
                <a:ea typeface="+mn-lt"/>
                <a:cs typeface="+mn-lt"/>
              </a:rPr>
              <a:t>TF-IDF model performed best (~96%)</a:t>
            </a:r>
            <a:r>
              <a:rPr lang="en-US" sz="2000" dirty="0">
                <a:latin typeface="Calibri"/>
                <a:ea typeface="+mn-lt"/>
                <a:cs typeface="+mn-lt"/>
              </a:rPr>
              <a:t>, showing that specific keywords are a very powerful signal.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A </a:t>
            </a:r>
            <a:r>
              <a:rPr lang="en-US" sz="2000" b="1" dirty="0">
                <a:latin typeface="Calibri"/>
                <a:ea typeface="+mn-lt"/>
                <a:cs typeface="+mn-lt"/>
              </a:rPr>
              <a:t>Hybrid Model (~92%)</a:t>
            </a:r>
            <a:r>
              <a:rPr lang="en-US" sz="2000" dirty="0">
                <a:latin typeface="Calibri"/>
                <a:ea typeface="+mn-lt"/>
                <a:cs typeface="+mn-lt"/>
              </a:rPr>
              <a:t>, combining document vectors with engineered features, is also a highly effective strategy.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B517A-D488-8AEC-ED3A-4101527CE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+mn-lt"/>
                <a:cs typeface="+mn-lt"/>
              </a:rPr>
              <a:t>Key Contributions</a:t>
            </a:r>
            <a:endParaRPr lang="en-US" dirty="0">
              <a:latin typeface="Calibri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9E7529-39AA-28E3-00BE-5609AAB7996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Calibri"/>
                <a:ea typeface="+mn-lt"/>
                <a:cs typeface="+mn-lt"/>
              </a:rPr>
              <a:t>A detailed analysis of a Romanian news dataset, creating a "fingerprint" for disinformation.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Two custom, lemmatized </a:t>
            </a:r>
            <a:r>
              <a:rPr lang="en-US" sz="2000" b="1" dirty="0">
                <a:latin typeface="Calibri"/>
                <a:ea typeface="+mn-lt"/>
                <a:cs typeface="+mn-lt"/>
              </a:rPr>
              <a:t>Word2Vec models</a:t>
            </a:r>
            <a:r>
              <a:rPr lang="en-US" sz="2000" dirty="0">
                <a:latin typeface="Calibri"/>
                <a:ea typeface="+mn-lt"/>
                <a:cs typeface="+mn-lt"/>
              </a:rPr>
              <a:t> for the Romanian news domain.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A functional </a:t>
            </a:r>
            <a:r>
              <a:rPr lang="en-US" sz="2000" b="1" dirty="0">
                <a:latin typeface="Calibri"/>
                <a:ea typeface="+mn-lt"/>
                <a:cs typeface="+mn-lt"/>
              </a:rPr>
              <a:t>web application</a:t>
            </a:r>
            <a:r>
              <a:rPr lang="en-US" sz="2000" dirty="0">
                <a:latin typeface="Calibri"/>
                <a:ea typeface="+mn-lt"/>
                <a:cs typeface="+mn-lt"/>
              </a:rPr>
              <a:t> that demonstrates the practical use of the research.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43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148B-EBBB-F1AF-01FE-7C25E82A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9400E-FBE9-A3AC-1AAC-567DD11DC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+mn-lt"/>
                <a:cs typeface="+mn-lt"/>
              </a:rPr>
              <a:t>Create a more diverse dataset.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Fine-tune a </a:t>
            </a:r>
            <a:r>
              <a:rPr lang="en-US" b="1" dirty="0" err="1">
                <a:latin typeface="Calibri"/>
                <a:ea typeface="+mn-lt"/>
                <a:cs typeface="+mn-lt"/>
              </a:rPr>
              <a:t>RoBERT</a:t>
            </a:r>
            <a:r>
              <a:rPr lang="en-US" b="1" dirty="0">
                <a:latin typeface="Calibri"/>
                <a:ea typeface="+mn-lt"/>
                <a:cs typeface="+mn-lt"/>
              </a:rPr>
              <a:t> model.</a:t>
            </a:r>
            <a:endParaRPr lang="en-US" dirty="0">
              <a:latin typeface="Calibri"/>
              <a:ea typeface="Calibri"/>
              <a:cs typeface="Calibri"/>
            </a:endParaRPr>
          </a:p>
          <a:p>
            <a:r>
              <a:rPr lang="en-US" b="1" dirty="0">
                <a:latin typeface="Calibri"/>
                <a:ea typeface="+mn-lt"/>
                <a:cs typeface="+mn-lt"/>
              </a:rPr>
              <a:t>Deploy the application to the cloud.</a:t>
            </a:r>
            <a:endParaRPr lang="en-US" dirty="0">
              <a:latin typeface="Calibri"/>
              <a:ea typeface="Calibri"/>
              <a:cs typeface="Calibri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609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66FD0C-243D-0442-77C4-6D9ECD1BD6D3}"/>
              </a:ext>
            </a:extLst>
          </p:cNvPr>
          <p:cNvSpPr txBox="1"/>
          <p:nvPr/>
        </p:nvSpPr>
        <p:spPr>
          <a:xfrm>
            <a:off x="4725868" y="2276574"/>
            <a:ext cx="2743199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>
                <a:latin typeface="Calibri"/>
                <a:ea typeface="Calibri"/>
                <a:cs typeface="Calibri"/>
              </a:rPr>
              <a:t>Thank You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C35804-329A-5F64-7F97-F09500AB483C}"/>
              </a:ext>
            </a:extLst>
          </p:cNvPr>
          <p:cNvSpPr txBox="1"/>
          <p:nvPr/>
        </p:nvSpPr>
        <p:spPr>
          <a:xfrm>
            <a:off x="7396480" y="4348480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1D0544-FA8D-D4DE-649F-9FFBDC7873F1}"/>
              </a:ext>
            </a:extLst>
          </p:cNvPr>
          <p:cNvSpPr txBox="1"/>
          <p:nvPr/>
        </p:nvSpPr>
        <p:spPr>
          <a:xfrm>
            <a:off x="5189311" y="3169186"/>
            <a:ext cx="181594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2800" dirty="0">
                <a:latin typeface="Calibri"/>
                <a:ea typeface="Calibri"/>
                <a:cs typeface="Calibri"/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074496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BE293-9996-3DF7-8D5D-FEF328D15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Calibri"/>
                <a:cs typeface="Calibri"/>
              </a:rPr>
              <a:t>Related Work and Main Objectives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CD35-5475-FE41-DF82-FEF1B7636B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Related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72CC-B9F0-161B-325D-B4BEC63C87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dirty="0">
                <a:latin typeface="Calibri"/>
                <a:ea typeface="+mn-lt"/>
                <a:cs typeface="+mn-lt"/>
              </a:rPr>
              <a:t>Previous studies show good results for Romanian fake news classification using models like </a:t>
            </a:r>
            <a:r>
              <a:rPr lang="en-US" sz="2000" b="1" dirty="0">
                <a:latin typeface="Calibri"/>
                <a:ea typeface="+mn-lt"/>
                <a:cs typeface="+mn-lt"/>
              </a:rPr>
              <a:t>CNN, SVM, and BERT.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 marL="342900" indent="-342900"/>
            <a:r>
              <a:rPr lang="en-US" sz="2000" dirty="0"/>
              <a:t>Recent research explored emotional processing and how it affects belief in fake news.</a:t>
            </a:r>
            <a:endParaRPr lang="en-US" sz="2400" b="1" dirty="0">
              <a:latin typeface="Calibri"/>
              <a:ea typeface="Calibri"/>
              <a:cs typeface="Calibri"/>
            </a:endParaRPr>
          </a:p>
          <a:p>
            <a:pPr marL="342900" indent="-342900"/>
            <a:endParaRPr lang="en-US" sz="24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B2370D-4BA7-7A03-0FAD-431B2E816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Calibri"/>
                <a:cs typeface="Calibri"/>
              </a:rPr>
              <a:t>Main Objectives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37988-B4FF-E197-90E0-2679240E0AB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/>
            <a:r>
              <a:rPr lang="en-US" sz="2000" b="1" dirty="0">
                <a:latin typeface="Calibri"/>
                <a:ea typeface="Calibri"/>
                <a:cs typeface="Calibri"/>
              </a:rPr>
              <a:t>Work </a:t>
            </a:r>
            <a:r>
              <a:rPr lang="en-US" sz="2000" dirty="0">
                <a:latin typeface="Calibri"/>
                <a:ea typeface="Calibri"/>
                <a:cs typeface="Calibri"/>
              </a:rPr>
              <a:t>with a dataset in the Romanian Language.</a:t>
            </a:r>
          </a:p>
          <a:p>
            <a:pPr marL="342900" indent="-342900"/>
            <a:r>
              <a:rPr lang="en-US" sz="2000" b="1" dirty="0">
                <a:latin typeface="Calibri"/>
                <a:ea typeface="Calibri"/>
                <a:cs typeface="Calibri"/>
              </a:rPr>
              <a:t>Analyze</a:t>
            </a:r>
            <a:r>
              <a:rPr lang="en-US" sz="2000" dirty="0">
                <a:latin typeface="Calibri"/>
                <a:ea typeface="Calibri"/>
                <a:cs typeface="Calibri"/>
              </a:rPr>
              <a:t> the data to find the key linguistic and emotional patterns that can be turned into features.</a:t>
            </a:r>
          </a:p>
          <a:p>
            <a:pPr marL="342900" indent="-342900"/>
            <a:r>
              <a:rPr lang="en-US" sz="2000" b="1" dirty="0">
                <a:latin typeface="Calibri"/>
                <a:ea typeface="Calibri"/>
                <a:cs typeface="Calibri"/>
              </a:rPr>
              <a:t>Compare</a:t>
            </a:r>
            <a:r>
              <a:rPr lang="en-US" sz="2000" dirty="0">
                <a:latin typeface="Calibri"/>
                <a:ea typeface="Calibri"/>
                <a:cs typeface="Calibri"/>
              </a:rPr>
              <a:t> different text representations to see which performs best with an SVM classifier.</a:t>
            </a:r>
          </a:p>
          <a:p>
            <a:pPr marL="342900" indent="-342900"/>
            <a:r>
              <a:rPr lang="en-US" sz="2000" b="1" dirty="0">
                <a:latin typeface="Calibri"/>
                <a:ea typeface="Calibri"/>
                <a:cs typeface="Calibri"/>
              </a:rPr>
              <a:t>Build</a:t>
            </a:r>
            <a:r>
              <a:rPr lang="en-US" sz="2000" dirty="0">
                <a:latin typeface="Calibri"/>
                <a:ea typeface="Calibri"/>
                <a:cs typeface="Calibri"/>
              </a:rPr>
              <a:t> </a:t>
            </a:r>
            <a:r>
              <a:rPr lang="en-US" sz="2000" dirty="0">
                <a:latin typeface="Calibri"/>
                <a:ea typeface="+mn-lt"/>
                <a:cs typeface="+mn-lt"/>
              </a:rPr>
              <a:t>a working web application to apply the findings in practice.</a:t>
            </a:r>
            <a:endParaRPr lang="en-US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9913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8526C-C650-1DAC-096E-52523A483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Representation Techniques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F61BB-C9B1-A6FB-BC41-BE69BF68EF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Corpus-Based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0E26D-2B22-1947-20CF-B5791E841F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Word2Vec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dense, static, word-level.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Doc2Vec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dense, static, document-level.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TF-IDF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sparse, high-dimensional, keyword-based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053B1E-1979-EFF0-4B3B-D95BDDB38E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 and Contextualized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5DE3A1-F1A0-2EA2-3038-AC14F59D5D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20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RoBERT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(CLS Token):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dynamic, context-aware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954756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7C9EB-B7B7-E1B7-BD1F-6D2729113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Classification and Clustering 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C915E-156D-DF8B-2F32-CFB4CB0BDA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Supervised</a:t>
            </a:r>
            <a:r>
              <a:rPr lang="en-US" dirty="0"/>
              <a:t>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267FBA-C7D9-8429-8751-6970A23BD9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 Machine(SVM): </a:t>
            </a: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The main algorithm used for classification in all experiments.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Works by finding the best possible boundary (hyperplane) to separate the different news categories.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+mn-lt"/>
                <a:cs typeface="+mn-lt"/>
              </a:rPr>
              <a:t>Chosen to ensure a fair and direct comparison between all text representation methods.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AF05E2-7E0E-8602-F5CD-471C811A4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Unsupervised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FDE066-6B3A-1D0F-2661-9F2EB9FDDE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K-Means Clustering:</a:t>
            </a:r>
          </a:p>
          <a:p>
            <a:pPr>
              <a:buFont typeface="Arial"/>
              <a:buChar char="•"/>
            </a:pPr>
            <a:r>
              <a:rPr lang="en-US" sz="2000" dirty="0">
                <a:latin typeface="Calibri"/>
                <a:ea typeface="+mn-lt"/>
                <a:cs typeface="+mn-lt"/>
              </a:rPr>
              <a:t>Used to automatically group similar documents into clusters based on their </a:t>
            </a:r>
            <a:r>
              <a:rPr lang="en-US" sz="2000" dirty="0">
                <a:latin typeface="Calibri"/>
                <a:ea typeface="Calibri"/>
                <a:cs typeface="Calibri"/>
              </a:rPr>
              <a:t>Doc2Vec</a:t>
            </a:r>
            <a:r>
              <a:rPr lang="en-US" sz="2000" dirty="0">
                <a:latin typeface="Calibri"/>
                <a:ea typeface="+mn-lt"/>
                <a:cs typeface="+mn-lt"/>
              </a:rPr>
              <a:t> vectors.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000" dirty="0">
                <a:latin typeface="Calibri"/>
                <a:ea typeface="+mn-lt"/>
                <a:cs typeface="+mn-lt"/>
              </a:rPr>
              <a:t>Its role was for </a:t>
            </a:r>
            <a:r>
              <a:rPr lang="en-US" sz="2000" b="1" dirty="0">
                <a:latin typeface="Calibri"/>
                <a:ea typeface="+mn-lt"/>
                <a:cs typeface="+mn-lt"/>
              </a:rPr>
              <a:t>feature engineering</a:t>
            </a:r>
            <a:r>
              <a:rPr lang="en-US" sz="2000" dirty="0">
                <a:latin typeface="Calibri"/>
                <a:ea typeface="+mn-lt"/>
                <a:cs typeface="+mn-lt"/>
              </a:rPr>
              <a:t>: the ID of the cluster a document belonged to was used as a single feature in the hybrid model.</a:t>
            </a:r>
            <a:endParaRPr lang="en-US" sz="2000" dirty="0">
              <a:latin typeface="Calibri"/>
            </a:endParaRPr>
          </a:p>
          <a:p>
            <a:endParaRPr lang="en-US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0318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1687D-0717-5559-121F-B0AFA054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Dataset Analysis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F28FE-ABB6-B0DB-747E-4E109DC10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776" y="4365624"/>
            <a:ext cx="10515600" cy="1603375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Tokenization, Normalization, Stop Word Removal, Lemmatization, POS Tagging, Named Entity Recognition (NER).</a:t>
            </a:r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8A38B7F6-F8C0-4E36-5932-A08D75327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462177" cy="236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98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2DCEC-8F40-F75A-664E-A72C1548A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alibri"/>
                <a:ea typeface="+mj-lt"/>
                <a:cs typeface="+mj-lt"/>
              </a:rPr>
              <a:t>NEW Dataset for Romanian Fake News Detection</a:t>
            </a:r>
            <a:endParaRPr lang="en-US" sz="36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E55FF-63CD-F179-9090-D3AF52EC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090" y="1825625"/>
            <a:ext cx="480371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000" b="1" dirty="0">
                <a:latin typeface="Calibri"/>
                <a:ea typeface="+mn-lt"/>
                <a:cs typeface="+mn-lt"/>
              </a:rPr>
              <a:t>Real News:</a:t>
            </a:r>
            <a:r>
              <a:rPr lang="en-US" sz="2000" dirty="0">
                <a:latin typeface="Calibri"/>
                <a:ea typeface="+mn-lt"/>
                <a:cs typeface="+mn-lt"/>
              </a:rPr>
              <a:t> Factual, verifiable information that aims to inform objectively.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Fake News:</a:t>
            </a:r>
            <a:r>
              <a:rPr lang="en-US" sz="2000" dirty="0">
                <a:latin typeface="Calibri"/>
                <a:ea typeface="+mn-lt"/>
                <a:cs typeface="+mn-lt"/>
              </a:rPr>
              <a:t> Intentionally false content designed to deceive an audience, often for financial or political gain.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Misinformation:</a:t>
            </a:r>
            <a:r>
              <a:rPr lang="en-US" sz="2000" dirty="0">
                <a:latin typeface="Calibri"/>
                <a:ea typeface="+mn-lt"/>
                <a:cs typeface="+mn-lt"/>
              </a:rPr>
              <a:t> False information that is spread, but not necessarily with the intent to deceive.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Propaganda:</a:t>
            </a:r>
            <a:r>
              <a:rPr lang="en-US" sz="2000" dirty="0">
                <a:latin typeface="Calibri"/>
                <a:ea typeface="+mn-lt"/>
                <a:cs typeface="+mn-lt"/>
              </a:rPr>
              <a:t> Biased or misleading information used to promote a specific political cause or point of view.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b="1" dirty="0">
                <a:latin typeface="Calibri"/>
                <a:ea typeface="+mn-lt"/>
                <a:cs typeface="+mn-lt"/>
              </a:rPr>
              <a:t>Satire:</a:t>
            </a:r>
            <a:r>
              <a:rPr lang="en-US" sz="2000" dirty="0">
                <a:latin typeface="Calibri"/>
                <a:ea typeface="+mn-lt"/>
                <a:cs typeface="+mn-lt"/>
              </a:rPr>
              <a:t> Content that uses humor, irony, and exaggeration to criticize or offer commentary on issues.</a:t>
            </a:r>
            <a:endParaRPr lang="en-US" sz="2000" dirty="0">
              <a:latin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5C15D3-8F77-5A25-6120-735FD068DA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095620"/>
              </p:ext>
            </p:extLst>
          </p:nvPr>
        </p:nvGraphicFramePr>
        <p:xfrm>
          <a:off x="838200" y="1856791"/>
          <a:ext cx="4803709" cy="31444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8652">
                  <a:extLst>
                    <a:ext uri="{9D8B030D-6E8A-4147-A177-3AD203B41FA5}">
                      <a16:colId xmlns:a16="http://schemas.microsoft.com/office/drawing/2014/main" val="2744159284"/>
                    </a:ext>
                  </a:extLst>
                </a:gridCol>
                <a:gridCol w="1006998">
                  <a:extLst>
                    <a:ext uri="{9D8B030D-6E8A-4147-A177-3AD203B41FA5}">
                      <a16:colId xmlns:a16="http://schemas.microsoft.com/office/drawing/2014/main" val="3066123207"/>
                    </a:ext>
                  </a:extLst>
                </a:gridCol>
                <a:gridCol w="1608059">
                  <a:extLst>
                    <a:ext uri="{9D8B030D-6E8A-4147-A177-3AD203B41FA5}">
                      <a16:colId xmlns:a16="http://schemas.microsoft.com/office/drawing/2014/main" val="1027265796"/>
                    </a:ext>
                  </a:extLst>
                </a:gridCol>
              </a:tblGrid>
              <a:tr h="521423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Percentage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964915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1,032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851914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Misinformation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21.1%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22124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Satire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20.1%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4206837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18.7%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6732952"/>
                  </a:ext>
                </a:extLst>
              </a:tr>
              <a:tr h="524599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Propaganda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16.2%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34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0055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B022D-A8D8-1EEB-2A40-9E2BAA112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Dataset Analysis: Lexical and Syntactic Analysis I</a:t>
            </a:r>
            <a:endParaRPr lang="en-US" dirty="0"/>
          </a:p>
        </p:txBody>
      </p:sp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B32A6F54-C126-025D-0B2A-9A63E7235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387" y="1690688"/>
            <a:ext cx="8553226" cy="4889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672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EADA-8458-C5D3-1234-65F970FC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/>
                <a:ea typeface="Calibri"/>
                <a:cs typeface="Calibri"/>
              </a:rPr>
              <a:t>Dataset Analysis: Lexical and Syntactic Analysis II</a:t>
            </a:r>
            <a:endParaRPr lang="en-US" dirty="0"/>
          </a:p>
        </p:txBody>
      </p:sp>
      <p:pic>
        <p:nvPicPr>
          <p:cNvPr id="6" name="Picture 5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42C22FD4-D1DA-BABC-08A7-7AD719DF3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429" y="1690688"/>
            <a:ext cx="8803142" cy="5030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301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3824</TotalTime>
  <Words>1121</Words>
  <Application>Microsoft Office PowerPoint</Application>
  <PresentationFormat>Widescreen</PresentationFormat>
  <Paragraphs>142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Aptos Display</vt:lpstr>
      <vt:lpstr>Arial</vt:lpstr>
      <vt:lpstr>Calibri</vt:lpstr>
      <vt:lpstr>Office Theme</vt:lpstr>
      <vt:lpstr>A Comparative Analysis of Text Representation Methods for Romanian Fake News Detection</vt:lpstr>
      <vt:lpstr>Problem &amp; Motivation</vt:lpstr>
      <vt:lpstr>Related Work and Main Objectives</vt:lpstr>
      <vt:lpstr>Text Representation Techniques</vt:lpstr>
      <vt:lpstr>Classification and Clustering Algorithms</vt:lpstr>
      <vt:lpstr>Dataset Analysis Perspective</vt:lpstr>
      <vt:lpstr>NEW Dataset for Romanian Fake News Detection</vt:lpstr>
      <vt:lpstr>Dataset Analysis: Lexical and Syntactic Analysis I</vt:lpstr>
      <vt:lpstr>Dataset Analysis: Lexical and Syntactic Analysis II</vt:lpstr>
      <vt:lpstr>Dataset Analysis: Lexical and Syntactic Analysis III</vt:lpstr>
      <vt:lpstr>Dataset Analysis: Emotion and Sentiment Analysis I</vt:lpstr>
      <vt:lpstr>Dataset Analysis: Emotion and Sentiment Analysis II</vt:lpstr>
      <vt:lpstr>Dataset Analysis: Emotion and Sentiment Analysis III</vt:lpstr>
      <vt:lpstr>Dataset Analysis: Embeddings Analysis</vt:lpstr>
      <vt:lpstr>Dataset Analysis: Embeddings Analysis</vt:lpstr>
      <vt:lpstr>Dataset Analysis: Embeddings Analysis​</vt:lpstr>
      <vt:lpstr>Classification: Methodology</vt:lpstr>
      <vt:lpstr>Engineered Features</vt:lpstr>
      <vt:lpstr>Classification: Results</vt:lpstr>
      <vt:lpstr>Web Application</vt:lpstr>
      <vt:lpstr>Conclusion &amp; Main Contributions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RĂZVAN-GABRIEL POP</cp:lastModifiedBy>
  <cp:revision>796</cp:revision>
  <dcterms:created xsi:type="dcterms:W3CDTF">2025-06-25T16:02:37Z</dcterms:created>
  <dcterms:modified xsi:type="dcterms:W3CDTF">2025-10-26T23:09:22Z</dcterms:modified>
</cp:coreProperties>
</file>