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9" r:id="rId3"/>
    <p:sldId id="299" r:id="rId4"/>
    <p:sldId id="300" r:id="rId5"/>
    <p:sldId id="303" r:id="rId6"/>
    <p:sldId id="287" r:id="rId7"/>
    <p:sldId id="293" r:id="rId8"/>
    <p:sldId id="315" r:id="rId9"/>
    <p:sldId id="294" r:id="rId10"/>
    <p:sldId id="289" r:id="rId11"/>
    <p:sldId id="292" r:id="rId12"/>
    <p:sldId id="288" r:id="rId13"/>
    <p:sldId id="316" r:id="rId14"/>
    <p:sldId id="286" r:id="rId15"/>
    <p:sldId id="285" r:id="rId16"/>
    <p:sldId id="317" r:id="rId17"/>
    <p:sldId id="301" r:id="rId18"/>
    <p:sldId id="313" r:id="rId19"/>
    <p:sldId id="314" r:id="rId20"/>
    <p:sldId id="323" r:id="rId21"/>
    <p:sldId id="302" r:id="rId22"/>
    <p:sldId id="324" r:id="rId23"/>
    <p:sldId id="304" r:id="rId24"/>
    <p:sldId id="305" r:id="rId25"/>
    <p:sldId id="330" r:id="rId26"/>
    <p:sldId id="355" r:id="rId27"/>
    <p:sldId id="356" r:id="rId28"/>
    <p:sldId id="309" r:id="rId29"/>
    <p:sldId id="310" r:id="rId30"/>
    <p:sldId id="322" r:id="rId31"/>
    <p:sldId id="306" r:id="rId32"/>
    <p:sldId id="311" r:id="rId33"/>
    <p:sldId id="312" r:id="rId34"/>
    <p:sldId id="318" r:id="rId35"/>
    <p:sldId id="307" r:id="rId36"/>
    <p:sldId id="319" r:id="rId37"/>
    <p:sldId id="320" r:id="rId38"/>
    <p:sldId id="321" r:id="rId39"/>
    <p:sldId id="325" r:id="rId40"/>
    <p:sldId id="326" r:id="rId41"/>
    <p:sldId id="351" r:id="rId42"/>
    <p:sldId id="331" r:id="rId43"/>
    <p:sldId id="357" r:id="rId44"/>
    <p:sldId id="332" r:id="rId45"/>
    <p:sldId id="333" r:id="rId46"/>
    <p:sldId id="334" r:id="rId47"/>
    <p:sldId id="335" r:id="rId48"/>
    <p:sldId id="337" r:id="rId49"/>
    <p:sldId id="349" r:id="rId50"/>
    <p:sldId id="338" r:id="rId51"/>
    <p:sldId id="339" r:id="rId52"/>
    <p:sldId id="340" r:id="rId53"/>
    <p:sldId id="350" r:id="rId54"/>
    <p:sldId id="341" r:id="rId55"/>
    <p:sldId id="342" r:id="rId56"/>
    <p:sldId id="343" r:id="rId57"/>
    <p:sldId id="344" r:id="rId58"/>
    <p:sldId id="345" r:id="rId59"/>
    <p:sldId id="346" r:id="rId60"/>
    <p:sldId id="354" r:id="rId61"/>
    <p:sldId id="353" r:id="rId62"/>
    <p:sldId id="358" r:id="rId63"/>
    <p:sldId id="359" r:id="rId64"/>
    <p:sldId id="347" r:id="rId65"/>
    <p:sldId id="348" r:id="rId66"/>
    <p:sldId id="280" r:id="rId67"/>
    <p:sldId id="329" r:id="rId68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9FAB6C-2B97-4934-A5E6-0EFF8901FEB9}">
          <p14:sldIdLst>
            <p14:sldId id="256"/>
            <p14:sldId id="279"/>
            <p14:sldId id="299"/>
            <p14:sldId id="300"/>
            <p14:sldId id="303"/>
            <p14:sldId id="287"/>
            <p14:sldId id="293"/>
            <p14:sldId id="315"/>
            <p14:sldId id="294"/>
            <p14:sldId id="289"/>
            <p14:sldId id="292"/>
            <p14:sldId id="288"/>
            <p14:sldId id="316"/>
            <p14:sldId id="286"/>
            <p14:sldId id="285"/>
            <p14:sldId id="317"/>
            <p14:sldId id="301"/>
            <p14:sldId id="313"/>
            <p14:sldId id="314"/>
            <p14:sldId id="323"/>
            <p14:sldId id="302"/>
            <p14:sldId id="324"/>
            <p14:sldId id="304"/>
            <p14:sldId id="305"/>
            <p14:sldId id="330"/>
            <p14:sldId id="355"/>
            <p14:sldId id="356"/>
            <p14:sldId id="309"/>
            <p14:sldId id="310"/>
            <p14:sldId id="322"/>
            <p14:sldId id="306"/>
            <p14:sldId id="311"/>
            <p14:sldId id="312"/>
            <p14:sldId id="318"/>
            <p14:sldId id="307"/>
            <p14:sldId id="319"/>
            <p14:sldId id="320"/>
            <p14:sldId id="321"/>
            <p14:sldId id="325"/>
            <p14:sldId id="326"/>
            <p14:sldId id="351"/>
            <p14:sldId id="331"/>
            <p14:sldId id="357"/>
            <p14:sldId id="332"/>
            <p14:sldId id="333"/>
            <p14:sldId id="334"/>
            <p14:sldId id="335"/>
            <p14:sldId id="337"/>
            <p14:sldId id="349"/>
            <p14:sldId id="338"/>
            <p14:sldId id="339"/>
            <p14:sldId id="340"/>
            <p14:sldId id="350"/>
            <p14:sldId id="341"/>
            <p14:sldId id="342"/>
            <p14:sldId id="343"/>
            <p14:sldId id="344"/>
            <p14:sldId id="345"/>
            <p14:sldId id="346"/>
            <p14:sldId id="354"/>
            <p14:sldId id="353"/>
            <p14:sldId id="358"/>
            <p14:sldId id="359"/>
            <p14:sldId id="347"/>
            <p14:sldId id="348"/>
          </p14:sldIdLst>
        </p14:section>
        <p14:section name="참고자료" id="{E6B2C499-C615-44D9-B97E-B4527ADF14C2}">
          <p14:sldIdLst>
            <p14:sldId id="280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478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7" orient="horz" pos="2976">
          <p15:clr>
            <a:srgbClr val="A4A3A4"/>
          </p15:clr>
        </p15:guide>
        <p15:guide id="8" pos="262" userDrawn="1">
          <p15:clr>
            <a:srgbClr val="A4A3A4"/>
          </p15:clr>
        </p15:guide>
        <p15:guide id="9" pos="5978">
          <p15:clr>
            <a:srgbClr val="A4A3A4"/>
          </p15:clr>
        </p15:guide>
        <p15:guide id="10" pos="3120">
          <p15:clr>
            <a:srgbClr val="A4A3A4"/>
          </p15:clr>
        </p15:guide>
        <p15:guide id="11" pos="1795" userDrawn="1">
          <p15:clr>
            <a:srgbClr val="A4A3A4"/>
          </p15:clr>
        </p15:guide>
        <p15:guide id="12" pos="41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2"/>
    <a:srgbClr val="81DEFF"/>
    <a:srgbClr val="F8F8F8"/>
    <a:srgbClr val="D5F4FF"/>
    <a:srgbClr val="E6EDF6"/>
    <a:srgbClr val="0099CC"/>
    <a:srgbClr val="0078A0"/>
    <a:srgbClr val="3A75B0"/>
    <a:srgbClr val="3366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9073" autoAdjust="0"/>
  </p:normalViewPr>
  <p:slideViewPr>
    <p:cSldViewPr snapToObjects="1" showGuides="1">
      <p:cViewPr varScale="1">
        <p:scale>
          <a:sx n="125" d="100"/>
          <a:sy n="125" d="100"/>
        </p:scale>
        <p:origin x="-1302" y="-102"/>
      </p:cViewPr>
      <p:guideLst>
        <p:guide orient="horz" pos="482"/>
        <p:guide orient="horz" pos="255"/>
        <p:guide orient="horz" pos="4065"/>
        <p:guide orient="horz" pos="2341"/>
        <p:guide orient="horz" pos="3294"/>
        <p:guide orient="horz" pos="3929"/>
        <p:guide orient="horz" pos="2296"/>
        <p:guide orient="horz" pos="1570"/>
        <p:guide pos="262"/>
        <p:guide pos="5978"/>
        <p:guide pos="3120"/>
        <p:guide pos="4708"/>
        <p:guide pos="3165"/>
        <p:guide pos="3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6388-7410-4C21-8AE9-D08B597B59E3}" type="datetimeFigureOut">
              <a:rPr lang="ko-KR" altLang="en-US" smtClean="0"/>
              <a:t>2015-09-22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603A-B7FB-40DE-BDB8-9535B44558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57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574F7-7FBE-4EA6-B5BE-ECFA213381FB}" type="datetimeFigureOut">
              <a:rPr lang="ko-KR" altLang="en-US" smtClean="0"/>
              <a:t>2015-09-22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9272-B75D-4B83-BF99-D310A0D2C0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8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9272-B75D-4B83-BF99-D310A0D2C0C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8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99CC"/>
          </a:solidFill>
          <a:ln w="127000" cap="sq" cmpd="thickThin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6497" y="1340768"/>
            <a:ext cx="6624736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4400" b="1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lvl="0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965222" y="5301208"/>
            <a:ext cx="4524855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None/>
              <a:defRPr lang="ko-KR" altLang="en-US" sz="1100" b="1" smtClean="0">
                <a:solidFill>
                  <a:srgbClr val="D5F4FF"/>
                </a:solidFill>
                <a:latin typeface="+mj-ea"/>
                <a:ea typeface="+mj-ea"/>
              </a:defRPr>
            </a:lvl1pPr>
            <a:lvl2pPr>
              <a:defRPr lang="ko-KR" altLang="en-US" sz="1800" smtClean="0">
                <a:solidFill>
                  <a:schemeClr val="tx1"/>
                </a:solidFill>
              </a:defRPr>
            </a:lvl2pPr>
            <a:lvl3pPr>
              <a:defRPr lang="ko-KR" altLang="en-US" sz="1800" smtClean="0">
                <a:solidFill>
                  <a:schemeClr val="tx1"/>
                </a:solidFill>
              </a:defRPr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lvl="0" algn="r" defTabSz="914400" latinLnBrk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15925" y="3717853"/>
            <a:ext cx="9074150" cy="5032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buNone/>
              <a:defRPr lang="ko-KR" altLang="en-US" sz="2400" b="1" smtClean="0">
                <a:solidFill>
                  <a:srgbClr val="D5F4FF"/>
                </a:solidFill>
                <a:latin typeface="Myriad Pro" pitchFamily="34" charset="0"/>
                <a:ea typeface="+mj-ea"/>
                <a:cs typeface="+mj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defTabSz="914400" latinLnBrk="0">
              <a:spcBef>
                <a:spcPct val="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726971" y="6539796"/>
            <a:ext cx="6452060" cy="30306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3"/>
            <a:ext cx="9906000" cy="6857999"/>
          </a:xfrm>
          <a:prstGeom prst="rect">
            <a:avLst/>
          </a:prstGeom>
          <a:solidFill>
            <a:srgbClr val="0099CC"/>
          </a:solidFill>
          <a:ln w="127000" cap="sq" cmpd="thickThin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416497" y="764704"/>
            <a:ext cx="9073578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920552" y="2204864"/>
            <a:ext cx="8569523" cy="3672408"/>
          </a:xfrm>
          <a:prstGeom prst="rect">
            <a:avLst/>
          </a:prstGeom>
          <a:scene3d>
            <a:camera prst="perspectiveContrastingRightFacing" fov="3300000">
              <a:rot lat="486000" lon="21000000" rev="174000"/>
            </a:camera>
            <a:lightRig rig="glow" dir="t"/>
          </a:scene3d>
          <a:sp3d extrusionH="254000" contourW="19050" prstMaterial="legacyWireframe">
            <a:bevelT w="31750" h="31750" prst="angle"/>
            <a:bevelB w="82550" h="44450" prst="angle"/>
            <a:contourClr>
              <a:schemeClr val="bg1"/>
            </a:contourClr>
          </a:sp3d>
        </p:spPr>
        <p:txBody>
          <a:bodyPr lIns="144000" tIns="108000" bIns="108000"/>
          <a:lstStyle>
            <a:lvl1pPr marL="449263" indent="-357188">
              <a:lnSpc>
                <a:spcPct val="100000"/>
              </a:lnSpc>
              <a:buFont typeface="+mj-lt"/>
              <a:buAutoNum type="romanUcPeriod"/>
              <a:defRPr sz="18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5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3"/>
            <a:ext cx="9906000" cy="6857999"/>
          </a:xfrm>
          <a:prstGeom prst="rect">
            <a:avLst/>
          </a:prstGeom>
          <a:solidFill>
            <a:srgbClr val="0099CC"/>
          </a:solidFill>
          <a:ln w="127000" cap="sq" cmpd="thickThin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416497" y="764704"/>
            <a:ext cx="9073578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368824" y="2564904"/>
            <a:ext cx="5688632" cy="3861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5000" b="1">
                <a:solidFill>
                  <a:srgbClr val="00B3F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I.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920749" y="2205038"/>
            <a:ext cx="8569325" cy="3671887"/>
          </a:xfrm>
          <a:prstGeom prst="rect">
            <a:avLst/>
          </a:prstGeom>
          <a:ln>
            <a:noFill/>
          </a:ln>
          <a:scene3d>
            <a:camera prst="perspectiveFront" fov="3300000">
              <a:rot lat="486000" lon="21000000" rev="174000"/>
            </a:camera>
            <a:lightRig rig="glow" dir="t"/>
          </a:scene3d>
          <a:sp3d extrusionH="254000" contourW="19050" prstMaterial="legacyWireframe">
            <a:bevelT w="31750" h="31750"/>
            <a:bevelB w="82550" h="44450"/>
            <a:contourClr>
              <a:schemeClr val="bg1"/>
            </a:contourClr>
          </a:sp3d>
        </p:spPr>
        <p:txBody>
          <a:bodyPr lIns="144000" tIns="108000" bIns="108000"/>
          <a:lstStyle>
            <a:lvl1pPr marL="449263" indent="-341313">
              <a:lnSpc>
                <a:spcPct val="100000"/>
              </a:lnSpc>
              <a:buFont typeface="+mj-lt"/>
              <a:buAutoNum type="arabicPeriod"/>
              <a:defRPr sz="18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714375" indent="-257175">
              <a:lnSpc>
                <a:spcPct val="100000"/>
              </a:lnSpc>
              <a:buFont typeface="+mj-lt"/>
              <a:buAutoNum type="arabicPeriod"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2pPr>
            <a:lvl3pPr marL="1163638" indent="-249238">
              <a:lnSpc>
                <a:spcPct val="100000"/>
              </a:lnSpc>
              <a:buFont typeface="+mj-lt"/>
              <a:buAutoNum type="arabicPeriod"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3pPr>
            <a:lvl4pPr marL="1828800" indent="-457200">
              <a:buFont typeface="+mj-lt"/>
              <a:buAutoNum type="arabicPeriod"/>
              <a:defRPr b="0">
                <a:solidFill>
                  <a:schemeClr val="bg1"/>
                </a:solidFill>
                <a:latin typeface="+mj-ea"/>
                <a:ea typeface="+mj-ea"/>
              </a:defRPr>
            </a:lvl4pPr>
            <a:lvl5pPr marL="2286000" indent="-457200">
              <a:buFont typeface="+mj-lt"/>
              <a:buAutoNum type="arabicPeriod"/>
              <a:defRPr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00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바닥글_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7938" y="6525346"/>
            <a:ext cx="3310927" cy="3368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l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16496" y="0"/>
            <a:ext cx="7056854" cy="606701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algn="l">
              <a:defRPr sz="1800" b="1"/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6393160" y="117153"/>
            <a:ext cx="3096915" cy="503560"/>
          </a:xfrm>
          <a:prstGeom prst="rect">
            <a:avLst/>
          </a:prstGeom>
        </p:spPr>
        <p:txBody>
          <a:bodyPr lIns="0" tIns="36000" rIns="0" bIns="36000" anchor="b" anchorCtr="0"/>
          <a:lstStyle>
            <a:lvl1pPr marL="0" indent="0" algn="r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20638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415925" y="692697"/>
            <a:ext cx="9074150" cy="648072"/>
          </a:xfrm>
          <a:prstGeom prst="rect">
            <a:avLst/>
          </a:prstGeom>
        </p:spPr>
        <p:txBody>
          <a:bodyPr lIns="72000" tIns="36000" rIns="72000" bIns="36000"/>
          <a:lstStyle>
            <a:lvl1pPr marL="0" indent="0">
              <a:lnSpc>
                <a:spcPct val="120000"/>
              </a:lnSpc>
              <a:buNone/>
              <a:defRPr sz="1400" b="1"/>
            </a:lvl1pPr>
            <a:lvl2pPr>
              <a:lnSpc>
                <a:spcPct val="120000"/>
              </a:lnSpc>
              <a:defRPr sz="1400" b="1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016896" y="6525346"/>
            <a:ext cx="4679079" cy="3368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STS + Tomcat 7 Setup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40123"/>
            <a:ext cx="641276" cy="302415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81E91-1225-4ED6-862F-5BDE6F644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39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6" y="0"/>
            <a:ext cx="7057454" cy="606701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6393160" y="117153"/>
            <a:ext cx="3096915" cy="503560"/>
          </a:xfrm>
          <a:prstGeom prst="rect">
            <a:avLst/>
          </a:prstGeom>
        </p:spPr>
        <p:txBody>
          <a:bodyPr lIns="0" tIns="36000" rIns="0" bIns="36000" anchor="b" anchorCtr="0"/>
          <a:lstStyle>
            <a:lvl1pPr marL="0" indent="0" algn="r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20638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7938" y="6525346"/>
            <a:ext cx="3310927" cy="3368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l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016896" y="6525346"/>
            <a:ext cx="4679079" cy="3368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STS + Tomcat 7 Setup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40123"/>
            <a:ext cx="641276" cy="302415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81E91-1225-4ED6-862F-5BDE6F644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7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26971" y="6539796"/>
            <a:ext cx="6452060" cy="30306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16496" y="0"/>
            <a:ext cx="7057454" cy="606701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6393160" y="117153"/>
            <a:ext cx="3096915" cy="503560"/>
          </a:xfrm>
          <a:prstGeom prst="rect">
            <a:avLst/>
          </a:prstGeom>
        </p:spPr>
        <p:txBody>
          <a:bodyPr lIns="0" tIns="36000" rIns="0" bIns="36000" anchor="b" anchorCtr="0"/>
          <a:lstStyle>
            <a:lvl1pPr marL="0" indent="0" algn="r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20638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40123"/>
            <a:ext cx="641276" cy="302415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81E91-1225-4ED6-862F-5BDE6F644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415925" y="692697"/>
            <a:ext cx="9074150" cy="648072"/>
          </a:xfrm>
          <a:prstGeom prst="rect">
            <a:avLst/>
          </a:prstGeom>
        </p:spPr>
        <p:txBody>
          <a:bodyPr lIns="72000" tIns="36000" rIns="72000" bIns="36000"/>
          <a:lstStyle>
            <a:lvl1pPr marL="0" indent="0">
              <a:lnSpc>
                <a:spcPct val="120000"/>
              </a:lnSpc>
              <a:buNone/>
              <a:defRPr sz="1400" b="1"/>
            </a:lvl1pPr>
            <a:lvl2pPr>
              <a:lnSpc>
                <a:spcPct val="120000"/>
              </a:lnSpc>
              <a:defRPr sz="1400" b="1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08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16496" y="0"/>
            <a:ext cx="7057454" cy="606701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6393160" y="117153"/>
            <a:ext cx="3096915" cy="503560"/>
          </a:xfrm>
          <a:prstGeom prst="rect">
            <a:avLst/>
          </a:prstGeom>
        </p:spPr>
        <p:txBody>
          <a:bodyPr lIns="0" tIns="36000" rIns="0" bIns="36000" anchor="b" anchorCtr="0"/>
          <a:lstStyle>
            <a:lvl1pPr marL="0" indent="0" algn="r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20638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40123"/>
            <a:ext cx="641276" cy="302415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81E91-1225-4ED6-862F-5BDE6F644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726971" y="6539796"/>
            <a:ext cx="6452060" cy="30306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16495" y="620688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16496" y="6525344"/>
            <a:ext cx="9073580" cy="0"/>
          </a:xfrm>
          <a:prstGeom prst="line">
            <a:avLst/>
          </a:prstGeom>
          <a:ln w="635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52" r:id="rId4"/>
    <p:sldLayoutId id="2147483674" r:id="rId5"/>
    <p:sldLayoutId id="2147483650" r:id="rId6"/>
    <p:sldLayoutId id="2147483653" r:id="rId7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anage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2012/02/06/properties-with-spring/" TargetMode="External"/><Relationship Id="rId2" Type="http://schemas.openxmlformats.org/officeDocument/2006/relationships/hyperlink" Target="http://aid.altibase.com/pages/viewpage.action?pageId=7340956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ryong8.blogspot.kr/2014/11/spring-32-properties-java-jsp-xml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ybatis.github.io/spring/ko/mappers.html#register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ybatis.github.io/mybatis-3/ko/configuration.html#propertie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log4jdbc/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wando/log4jdbc/blob/master/doc/log4j.xml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log4jdbc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lng1982.tistory.com/202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kang594.blog.me/39704853" TargetMode="External"/><Relationship Id="rId2" Type="http://schemas.openxmlformats.org/officeDocument/2006/relationships/hyperlink" Target="http://www.nextree.co.kr/p5864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ecretroute.tistory.com/entry/%EC%9E%90%EB%B0%94%EC%9D%98%E7%A5%9E-Vol1-Annotation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ovframe.go.kr/wiki/doku.php?id=egovframework:rte2:ptl:annotation-based_controller" TargetMode="External"/><Relationship Id="rId2" Type="http://schemas.openxmlformats.org/officeDocument/2006/relationships/hyperlink" Target="http://interwater.tistory.com/entry/Spring-%EC%96%B4%EB%85%B8%ED%85%8C%EC%9D%B4%EC%85%98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wnload.oracle.com/javaee/6/api/javax/inject/Scope.html" TargetMode="External"/><Relationship Id="rId4" Type="http://schemas.openxmlformats.org/officeDocument/2006/relationships/hyperlink" Target="http://noritersand.tistory.com/156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msetup.com/download.ph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340768"/>
            <a:ext cx="9073579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 + Tomcat 7 Setup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</a:t>
            </a:r>
            <a:r>
              <a:rPr lang="en-US" altLang="ko-KR" dirty="0" smtClean="0"/>
              <a:t>azy.dev@gmail.com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6496" y="764704"/>
            <a:ext cx="907415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2.2.1</a:t>
            </a:r>
            <a:r>
              <a:rPr kumimoji="0"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Set Apache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DocumentRoot (Optional)</a:t>
            </a:r>
            <a:endParaRPr kumimoji="0"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927" y="1120676"/>
            <a:ext cx="90747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pPr marL="0" indent="0">
              <a:buNone/>
            </a:pPr>
            <a:r>
              <a:rPr lang="en-US" altLang="ko-KR" dirty="0"/>
              <a:t>Apache </a:t>
            </a:r>
            <a:r>
              <a:rPr lang="ko-KR" altLang="en-US" dirty="0"/>
              <a:t>의 </a:t>
            </a:r>
            <a:r>
              <a:rPr lang="en-US" altLang="ko-KR" dirty="0" err="1"/>
              <a:t>htdocs</a:t>
            </a:r>
            <a:r>
              <a:rPr lang="en-US" altLang="ko-KR" dirty="0"/>
              <a:t> path </a:t>
            </a:r>
            <a:r>
              <a:rPr lang="ko-KR" altLang="en-US" dirty="0"/>
              <a:t>를 변경 할 경우 적용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dirty="0" smtClean="0"/>
          </a:p>
          <a:p>
            <a:r>
              <a:rPr lang="en-US" altLang="ko-KR" dirty="0" smtClean="0"/>
              <a:t>Create Document Root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CREATE</a:t>
            </a:r>
            <a:r>
              <a:rPr lang="en-US" altLang="ko-KR" b="0" dirty="0"/>
              <a:t>		: </a:t>
            </a:r>
            <a:r>
              <a:rPr lang="en-US" altLang="ko-KR" b="0" dirty="0" smtClean="0"/>
              <a:t>[YOUR_APMT_PATH]/</a:t>
            </a:r>
            <a:r>
              <a:rPr lang="en-US" altLang="ko-KR" b="0" dirty="0" err="1"/>
              <a:t>WebDocs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	MOVE		: </a:t>
            </a:r>
            <a:r>
              <a:rPr lang="en-US" altLang="ko-KR" b="0" dirty="0" smtClean="0"/>
              <a:t>[YOUR_APMT_PATH]/</a:t>
            </a:r>
            <a:r>
              <a:rPr lang="en-US" altLang="ko-KR" b="0" dirty="0" err="1"/>
              <a:t>htdocs</a:t>
            </a:r>
            <a:r>
              <a:rPr lang="en-US" altLang="ko-KR" b="0" dirty="0"/>
              <a:t> </a:t>
            </a:r>
            <a:r>
              <a:rPr lang="en-US" altLang="ko-KR" b="0" dirty="0">
                <a:sym typeface="Wingdings" panose="05000000000000000000" pitchFamily="2" charset="2"/>
              </a:rPr>
              <a:t></a:t>
            </a:r>
            <a:r>
              <a:rPr lang="en-US" altLang="ko-KR" b="0" dirty="0"/>
              <a:t> </a:t>
            </a:r>
            <a:r>
              <a:rPr lang="en-US" altLang="ko-KR" b="0" dirty="0" smtClean="0"/>
              <a:t>[YOUR_APMT_PATH]/</a:t>
            </a:r>
            <a:r>
              <a:rPr lang="en-US" altLang="ko-KR" b="0" dirty="0" err="1"/>
              <a:t>WebDocs</a:t>
            </a:r>
            <a:r>
              <a:rPr lang="en-US" altLang="ko-KR" b="0" dirty="0"/>
              <a:t>/</a:t>
            </a:r>
            <a:r>
              <a:rPr lang="en-US" altLang="ko-KR" b="0" dirty="0" err="1"/>
              <a:t>htdocs</a:t>
            </a:r>
            <a:endParaRPr lang="ko-KR" altLang="en-US" b="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Edit Apache Config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[APACHE_INSTALL_PATH]/</a:t>
            </a:r>
            <a:r>
              <a:rPr lang="en-US" altLang="ko-KR" b="0" dirty="0" err="1" smtClean="0"/>
              <a:t>conf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httpd.conf</a:t>
            </a:r>
            <a:endParaRPr lang="en-US" altLang="ko-KR" b="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2. Install APM_Setup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2.2 Set Apache Configuration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6536" y="3681028"/>
            <a:ext cx="8713786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 err="1">
                <a:solidFill>
                  <a:prstClr val="black"/>
                </a:solidFill>
              </a:rPr>
              <a:t>DocumentRoot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"[YOUR_APMT_PATH]/</a:t>
            </a:r>
            <a:r>
              <a:rPr lang="en-US" altLang="ko-KR" sz="1000" dirty="0" err="1">
                <a:solidFill>
                  <a:prstClr val="black"/>
                </a:solidFill>
              </a:rPr>
              <a:t>WebDocs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en-US" altLang="ko-KR" sz="1000" dirty="0" err="1">
                <a:solidFill>
                  <a:prstClr val="black"/>
                </a:solidFill>
              </a:rPr>
              <a:t>htdocs</a:t>
            </a:r>
            <a:r>
              <a:rPr lang="en-US" altLang="ko-KR" sz="1000" dirty="0">
                <a:solidFill>
                  <a:prstClr val="black"/>
                </a:solidFill>
              </a:rPr>
              <a:t>“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>
                <a:solidFill>
                  <a:prstClr val="black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578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6496" y="764704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2.3.1</a:t>
            </a:r>
            <a:r>
              <a:rPr kumimoji="0"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Change MySQL Admin Password</a:t>
            </a:r>
            <a:endParaRPr kumimoji="0"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497" y="1124744"/>
            <a:ext cx="90747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/>
              <a:t>SQL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UPDATE ...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2. Install APM_Setup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2.3 Set MySQL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Install Tomcat 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146" name="Picture 2" descr="D:\Z.Box\Box Sync\01. Razy Studio\D0. Documents\imgs\K-20150315-51449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764704"/>
            <a:ext cx="9073579" cy="56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3. </a:t>
            </a:r>
            <a:r>
              <a:rPr lang="en-US" altLang="ko-KR" sz="1400" dirty="0">
                <a:solidFill>
                  <a:prstClr val="black"/>
                </a:solidFill>
              </a:rPr>
              <a:t>Install </a:t>
            </a:r>
            <a:r>
              <a:rPr lang="en-US" altLang="ko-KR" sz="1400" dirty="0" smtClean="0">
                <a:solidFill>
                  <a:prstClr val="black"/>
                </a:solidFill>
              </a:rPr>
              <a:t>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3.1 </a:t>
            </a:r>
            <a:r>
              <a:rPr lang="en-US" altLang="ko-KR" dirty="0"/>
              <a:t>Install Tomcat 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3.1.1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Install Tomcat 7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67" y="1124746"/>
            <a:ext cx="907415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Download Tomcat 7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URL			</a:t>
            </a:r>
            <a:r>
              <a:rPr lang="en-US" altLang="ko-KR" b="0" dirty="0"/>
              <a:t>: </a:t>
            </a:r>
            <a:r>
              <a:rPr lang="en-US" altLang="ko-KR" b="0" dirty="0">
                <a:hlinkClick r:id="rId2"/>
              </a:rPr>
              <a:t>http://tomcat.apache.org/download-70.cgi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Install Tomcat 7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 smtClean="0"/>
              <a:t>INSTALL	: [YOUR_APMT_PATH]/</a:t>
            </a:r>
            <a:r>
              <a:rPr lang="en-US" altLang="ko-KR" b="0" dirty="0"/>
              <a:t>Server/Tomcat </a:t>
            </a:r>
            <a:r>
              <a:rPr lang="en-US" altLang="ko-KR" b="0" dirty="0" smtClean="0"/>
              <a:t>7.x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98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</a:t>
            </a:r>
            <a:r>
              <a:rPr lang="en-US" altLang="ko-KR" dirty="0"/>
              <a:t>Set Tomcat 7 Configuration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424607" y="764504"/>
            <a:ext cx="6120681" cy="5688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0632" y="1556792"/>
            <a:ext cx="5688632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Service +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40632" y="1129434"/>
            <a:ext cx="2808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anose="020B0609020204030204" pitchFamily="49" charset="0"/>
              </a:rPr>
              <a:t>Listener +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56849" y="3393291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Connector HTTP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0912" y="2276872"/>
            <a:ext cx="2952328" cy="3816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Engine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17034" y="2564928"/>
            <a:ext cx="828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Realm</a:t>
            </a:r>
            <a:endParaRPr lang="ko-KR" altLang="en-US" sz="10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21264" y="1129434"/>
            <a:ext cx="2808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GlobalNamingResources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56847" y="1844824"/>
            <a:ext cx="5256393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41032" y="2564928"/>
            <a:ext cx="828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Valve</a:t>
            </a:r>
            <a:endParaRPr lang="ko-KR" altLang="en-US" sz="10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41224" y="2564928"/>
            <a:ext cx="828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Listener</a:t>
            </a:r>
            <a:endParaRPr lang="ko-KR" altLang="en-US" sz="10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305023" y="3073152"/>
            <a:ext cx="2664201" cy="859904"/>
            <a:chOff x="4305023" y="3505200"/>
            <a:chExt cx="2664201" cy="859904"/>
          </a:xfrm>
        </p:grpSpPr>
        <p:sp>
          <p:nvSpPr>
            <p:cNvPr id="45" name="직사각형 44"/>
            <p:cNvSpPr/>
            <p:nvPr/>
          </p:nvSpPr>
          <p:spPr>
            <a:xfrm>
              <a:off x="4305023" y="3505200"/>
              <a:ext cx="2664201" cy="859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Host 1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(localhost)</a:t>
              </a:r>
              <a:endParaRPr lang="ko-KR" altLang="en-US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76936" y="4077072"/>
              <a:ext cx="2520192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Logger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76936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Realm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41032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Valve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105128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Listener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56849" y="4038972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 AJP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56656" y="4687044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 HTTPS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977336" y="2675012"/>
            <a:ext cx="1512000" cy="504000"/>
            <a:chOff x="7854458" y="4077072"/>
            <a:chExt cx="1512000" cy="504000"/>
          </a:xfrm>
        </p:grpSpPr>
        <p:sp>
          <p:nvSpPr>
            <p:cNvPr id="46" name="직사각형 45"/>
            <p:cNvSpPr/>
            <p:nvPr/>
          </p:nvSpPr>
          <p:spPr>
            <a:xfrm>
              <a:off x="7854458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(ROOT)</a:t>
              </a:r>
              <a:endParaRPr lang="ko-KR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6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41173"/>
              </p:ext>
            </p:extLst>
          </p:nvPr>
        </p:nvGraphicFramePr>
        <p:xfrm>
          <a:off x="415925" y="3831557"/>
          <a:ext cx="576635" cy="71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Visio" r:id="rId3" imgW="502615" imgH="655320" progId="Visio.Drawing.6">
                  <p:embed/>
                </p:oleObj>
              </mc:Choice>
              <mc:Fallback>
                <p:oleObj name="Visio" r:id="rId3" imgW="502615" imgH="65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831557"/>
                        <a:ext cx="576635" cy="711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stCxn id="61" idx="3"/>
            <a:endCxn id="42" idx="1"/>
          </p:cNvCxnSpPr>
          <p:nvPr/>
        </p:nvCxnSpPr>
        <p:spPr>
          <a:xfrm flipV="1">
            <a:off x="992560" y="3566852"/>
            <a:ext cx="864289" cy="59089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1" idx="3"/>
            <a:endCxn id="58" idx="1"/>
          </p:cNvCxnSpPr>
          <p:nvPr/>
        </p:nvCxnSpPr>
        <p:spPr>
          <a:xfrm flipV="1">
            <a:off x="992560" y="4183184"/>
            <a:ext cx="864289" cy="3913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1" idx="3"/>
            <a:endCxn id="59" idx="1"/>
          </p:cNvCxnSpPr>
          <p:nvPr/>
        </p:nvCxnSpPr>
        <p:spPr>
          <a:xfrm>
            <a:off x="992560" y="4216554"/>
            <a:ext cx="864096" cy="585244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가산 접합 28"/>
          <p:cNvSpPr/>
          <p:nvPr/>
        </p:nvSpPr>
        <p:spPr>
          <a:xfrm>
            <a:off x="3656856" y="4039004"/>
            <a:ext cx="288000" cy="288000"/>
          </a:xfrm>
          <a:prstGeom prst="flowChartSummingJunction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42" idx="3"/>
            <a:endCxn id="29" idx="0"/>
          </p:cNvCxnSpPr>
          <p:nvPr/>
        </p:nvCxnSpPr>
        <p:spPr>
          <a:xfrm>
            <a:off x="3440849" y="3560111"/>
            <a:ext cx="360007" cy="456088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4"/>
          <p:cNvCxnSpPr>
            <a:stCxn id="59" idx="3"/>
            <a:endCxn id="29" idx="4"/>
          </p:cNvCxnSpPr>
          <p:nvPr/>
        </p:nvCxnSpPr>
        <p:spPr>
          <a:xfrm flipV="1">
            <a:off x="3440656" y="4349916"/>
            <a:ext cx="360200" cy="458233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8" idx="3"/>
            <a:endCxn id="29" idx="2"/>
          </p:cNvCxnSpPr>
          <p:nvPr/>
        </p:nvCxnSpPr>
        <p:spPr>
          <a:xfrm>
            <a:off x="3440849" y="4182989"/>
            <a:ext cx="216007" cy="1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9" idx="6"/>
            <a:endCxn id="43" idx="1"/>
          </p:cNvCxnSpPr>
          <p:nvPr/>
        </p:nvCxnSpPr>
        <p:spPr>
          <a:xfrm>
            <a:off x="3944856" y="4183004"/>
            <a:ext cx="216056" cy="20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5" idx="3"/>
            <a:endCxn id="46" idx="1"/>
          </p:cNvCxnSpPr>
          <p:nvPr/>
        </p:nvCxnSpPr>
        <p:spPr>
          <a:xfrm flipV="1">
            <a:off x="6969224" y="2927012"/>
            <a:ext cx="1008112" cy="57609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5" idx="3"/>
            <a:endCxn id="99" idx="1"/>
          </p:cNvCxnSpPr>
          <p:nvPr/>
        </p:nvCxnSpPr>
        <p:spPr>
          <a:xfrm flipV="1">
            <a:off x="6969224" y="3503076"/>
            <a:ext cx="1008114" cy="28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7977338" y="3251076"/>
            <a:ext cx="1512000" cy="504000"/>
            <a:chOff x="7854460" y="4077072"/>
            <a:chExt cx="1512000" cy="504000"/>
          </a:xfrm>
        </p:grpSpPr>
        <p:sp>
          <p:nvSpPr>
            <p:cNvPr id="99" name="직사각형 98"/>
            <p:cNvSpPr/>
            <p:nvPr/>
          </p:nvSpPr>
          <p:spPr>
            <a:xfrm>
              <a:off x="7854460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</a:t>
              </a:r>
              <a:r>
                <a:rPr lang="en-US" altLang="ko-KR" sz="800" dirty="0" smtClean="0"/>
                <a:t>(Optional)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7977338" y="3827140"/>
            <a:ext cx="1512000" cy="504000"/>
            <a:chOff x="7854460" y="4077072"/>
            <a:chExt cx="1512000" cy="504000"/>
          </a:xfrm>
        </p:grpSpPr>
        <p:sp>
          <p:nvSpPr>
            <p:cNvPr id="103" name="직사각형 102"/>
            <p:cNvSpPr/>
            <p:nvPr/>
          </p:nvSpPr>
          <p:spPr>
            <a:xfrm>
              <a:off x="7854460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</a:t>
              </a:r>
              <a:r>
                <a:rPr lang="en-US" altLang="ko-KR" sz="800" dirty="0">
                  <a:solidFill>
                    <a:prstClr val="white"/>
                  </a:solidFill>
                </a:rPr>
                <a:t>(Optional)</a:t>
              </a:r>
              <a:endParaRPr lang="ko-KR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05" name="직선 화살표 연결선 104"/>
          <p:cNvCxnSpPr>
            <a:stCxn id="45" idx="3"/>
            <a:endCxn id="103" idx="1"/>
          </p:cNvCxnSpPr>
          <p:nvPr/>
        </p:nvCxnSpPr>
        <p:spPr>
          <a:xfrm>
            <a:off x="6969224" y="3503104"/>
            <a:ext cx="1008114" cy="576036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4304928" y="4907260"/>
            <a:ext cx="2664201" cy="859904"/>
            <a:chOff x="4305023" y="3505200"/>
            <a:chExt cx="2664201" cy="859904"/>
          </a:xfrm>
        </p:grpSpPr>
        <p:sp>
          <p:nvSpPr>
            <p:cNvPr id="114" name="직사각형 113"/>
            <p:cNvSpPr/>
            <p:nvPr/>
          </p:nvSpPr>
          <p:spPr>
            <a:xfrm>
              <a:off x="4305023" y="3505200"/>
              <a:ext cx="2664201" cy="859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Host n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(virtual host)</a:t>
              </a:r>
              <a:endParaRPr lang="ko-KR" altLang="en-US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376936" y="4077072"/>
              <a:ext cx="2520192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Logger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376936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Realm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241032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Valve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105128" y="3789064"/>
              <a:ext cx="792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Listener</a:t>
              </a:r>
              <a:endParaRPr lang="ko-KR" altLang="en-US" sz="1000" dirty="0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977336" y="4509120"/>
            <a:ext cx="1512000" cy="504000"/>
            <a:chOff x="7854458" y="4077072"/>
            <a:chExt cx="1512000" cy="504000"/>
          </a:xfrm>
        </p:grpSpPr>
        <p:sp>
          <p:nvSpPr>
            <p:cNvPr id="124" name="직사각형 123"/>
            <p:cNvSpPr/>
            <p:nvPr/>
          </p:nvSpPr>
          <p:spPr>
            <a:xfrm>
              <a:off x="7854458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(ROOT)</a:t>
              </a:r>
              <a:endParaRPr lang="ko-KR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977338" y="5085184"/>
            <a:ext cx="1512000" cy="504000"/>
            <a:chOff x="7854460" y="4077072"/>
            <a:chExt cx="1512000" cy="504000"/>
          </a:xfrm>
        </p:grpSpPr>
        <p:sp>
          <p:nvSpPr>
            <p:cNvPr id="127" name="직사각형 126"/>
            <p:cNvSpPr/>
            <p:nvPr/>
          </p:nvSpPr>
          <p:spPr>
            <a:xfrm>
              <a:off x="7854460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</a:t>
              </a:r>
              <a:r>
                <a:rPr lang="en-US" altLang="ko-KR" sz="800" dirty="0" smtClean="0"/>
                <a:t>(Optional)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7977338" y="5661248"/>
            <a:ext cx="1512000" cy="504000"/>
            <a:chOff x="7854460" y="4077072"/>
            <a:chExt cx="1512000" cy="504000"/>
          </a:xfrm>
        </p:grpSpPr>
        <p:sp>
          <p:nvSpPr>
            <p:cNvPr id="130" name="직사각형 129"/>
            <p:cNvSpPr/>
            <p:nvPr/>
          </p:nvSpPr>
          <p:spPr>
            <a:xfrm>
              <a:off x="7854460" y="4077072"/>
              <a:ext cx="15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/>
                <a:t>Context </a:t>
              </a:r>
              <a:r>
                <a:rPr lang="en-US" altLang="ko-KR" sz="800" dirty="0">
                  <a:solidFill>
                    <a:prstClr val="white"/>
                  </a:solidFill>
                </a:rPr>
                <a:t>(Optional)</a:t>
              </a:r>
              <a:endParaRPr lang="ko-KR" altLang="en-US" sz="12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977432" y="4293096"/>
              <a:ext cx="122404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Wrapper +</a:t>
              </a:r>
              <a:endParaRPr lang="ko-KR" altLang="en-US" sz="1000" dirty="0" err="1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33" name="직선 화살표 연결선 132"/>
          <p:cNvCxnSpPr>
            <a:stCxn id="114" idx="3"/>
            <a:endCxn id="124" idx="1"/>
          </p:cNvCxnSpPr>
          <p:nvPr/>
        </p:nvCxnSpPr>
        <p:spPr>
          <a:xfrm flipV="1">
            <a:off x="6969129" y="4761120"/>
            <a:ext cx="1008207" cy="57609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4" idx="3"/>
            <a:endCxn id="127" idx="1"/>
          </p:cNvCxnSpPr>
          <p:nvPr/>
        </p:nvCxnSpPr>
        <p:spPr>
          <a:xfrm flipV="1">
            <a:off x="6969129" y="5337184"/>
            <a:ext cx="1008209" cy="28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14" idx="3"/>
            <a:endCxn id="130" idx="1"/>
          </p:cNvCxnSpPr>
          <p:nvPr/>
        </p:nvCxnSpPr>
        <p:spPr>
          <a:xfrm>
            <a:off x="6969129" y="5337212"/>
            <a:ext cx="1008209" cy="576036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16496" y="764504"/>
            <a:ext cx="5760640" cy="5688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520" y="1556792"/>
            <a:ext cx="5328592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Service +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</a:t>
            </a:r>
            <a:r>
              <a:rPr lang="en-US" altLang="ko-KR" dirty="0"/>
              <a:t>Set Tomcat 7 Configuration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2520" y="1129434"/>
            <a:ext cx="2628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anose="020B0609020204030204" pitchFamily="49" charset="0"/>
              </a:rPr>
              <a:t>Listener +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737" y="1916832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Connector HTTP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8736" y="2780928"/>
            <a:ext cx="4896353" cy="3240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Engine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4569" y="3141000"/>
            <a:ext cx="1440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Realm</a:t>
            </a:r>
            <a:endParaRPr lang="ko-KR" altLang="en-US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4568" y="3573016"/>
            <a:ext cx="446449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Host +</a:t>
            </a:r>
            <a:endParaRPr lang="ko-KR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6927" y="4365104"/>
            <a:ext cx="4026114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/>
              <a:t>Context +</a:t>
            </a:r>
            <a:endParaRPr lang="ko-KR" altLang="en-US" sz="1200" dirty="0" err="1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0592" y="5373280"/>
            <a:ext cx="4032448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Logger</a:t>
            </a:r>
            <a:endParaRPr lang="ko-KR" altLang="en-U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3112" y="1129434"/>
            <a:ext cx="2628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GlobalNamingResources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735" y="2348880"/>
            <a:ext cx="4896353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76896" y="3141000"/>
            <a:ext cx="1440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Valve</a:t>
            </a:r>
            <a:endParaRPr lang="ko-KR" altLang="en-US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8905" y="3141000"/>
            <a:ext cx="1440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Listener</a:t>
            </a:r>
            <a:endParaRPr lang="ko-KR" altLang="en-US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80592" y="3933088"/>
            <a:ext cx="129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Realm</a:t>
            </a:r>
            <a:endParaRPr lang="ko-KR" altLang="en-U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14393" y="3933088"/>
            <a:ext cx="1368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Valve</a:t>
            </a:r>
            <a:endParaRPr lang="ko-KR" altLang="en-U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17040" y="3933088"/>
            <a:ext cx="129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Listener</a:t>
            </a:r>
            <a:endParaRPr lang="ko-KR" altLang="en-U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4904" y="1916832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 AJP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1088" y="1916832"/>
            <a:ext cx="158400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 HTTPS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81811" y="4725144"/>
            <a:ext cx="3615205" cy="3516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Wrapper +</a:t>
            </a:r>
            <a:endParaRPr lang="ko-KR" altLang="en-US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1152" y="765177"/>
            <a:ext cx="316892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/>
              <a:t>Server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tomcat instance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Service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한 개 이상의 </a:t>
            </a:r>
            <a:r>
              <a:rPr lang="en-US" altLang="ko-KR" sz="1000" dirty="0" smtClean="0"/>
              <a:t>Connector </a:t>
            </a:r>
            <a:r>
              <a:rPr lang="ko-KR" altLang="en-US" sz="1000" dirty="0" smtClean="0"/>
              <a:t>를 통해 들어 오는 </a:t>
            </a:r>
            <a:r>
              <a:rPr lang="en-US" altLang="ko-KR" sz="1000" dirty="0" smtClean="0"/>
              <a:t>Request 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Engine </a:t>
            </a:r>
            <a:r>
              <a:rPr lang="ko-KR" altLang="en-US" sz="1000" dirty="0" smtClean="0"/>
              <a:t>으로 전달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Engine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Connector</a:t>
            </a:r>
            <a:r>
              <a:rPr lang="ko-KR" altLang="en-US" sz="1000" dirty="0" smtClean="0"/>
              <a:t> 를 통해 들어오는 </a:t>
            </a:r>
            <a:r>
              <a:rPr lang="en-US" altLang="ko-KR" sz="1000" dirty="0" smtClean="0"/>
              <a:t>Request </a:t>
            </a:r>
            <a:r>
              <a:rPr lang="ko-KR" altLang="en-US" sz="1000" dirty="0" smtClean="0"/>
              <a:t>에 대한 실제 처리 블록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Host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Host</a:t>
            </a:r>
            <a:r>
              <a:rPr lang="en-US" altLang="ko-KR" sz="1000" dirty="0" smtClean="0"/>
              <a:t> Name </a:t>
            </a:r>
            <a:r>
              <a:rPr lang="ko-KR" altLang="en-US" sz="1000" dirty="0" smtClean="0"/>
              <a:t>기반의 가상 호스트 설정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Host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 이상의 </a:t>
            </a:r>
            <a:r>
              <a:rPr lang="en-US" altLang="ko-KR" sz="1000" dirty="0" smtClean="0"/>
              <a:t>Context(web application)</a:t>
            </a:r>
            <a:r>
              <a:rPr lang="ko-KR" altLang="en-US" sz="1000" dirty="0" smtClean="0"/>
              <a:t>을 갖는다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ROOT)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Context (optional)</a:t>
            </a:r>
            <a:br>
              <a:rPr lang="en-US" altLang="ko-KR" sz="1000" b="1" dirty="0" smtClean="0"/>
            </a:br>
            <a:r>
              <a:rPr lang="ko-KR" altLang="en-US" sz="1000" dirty="0" smtClean="0"/>
              <a:t>가상 호스트에서 실행 되는 실제 </a:t>
            </a:r>
            <a:r>
              <a:rPr lang="en-US" altLang="ko-KR" sz="1000" dirty="0" err="1" smtClean="0"/>
              <a:t>WebApplication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 정보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>
                <a:sym typeface="Wingdings" panose="05000000000000000000" pitchFamily="2" charset="2"/>
              </a:rPr>
              <a:t> /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conf</a:t>
            </a:r>
            <a:r>
              <a:rPr lang="en-US" altLang="ko-KR" sz="1000" dirty="0" smtClean="0">
                <a:sym typeface="Wingdings" panose="05000000000000000000" pitchFamily="2" charset="2"/>
              </a:rPr>
              <a:t>/Engine/Host/CONTEXT.xml</a:t>
            </a:r>
            <a:br>
              <a:rPr lang="en-US" altLang="ko-KR" sz="1000" dirty="0" smtClean="0">
                <a:sym typeface="Wingdings" panose="05000000000000000000" pitchFamily="2" charset="2"/>
              </a:rPr>
            </a:br>
            <a:r>
              <a:rPr lang="ko-KR" altLang="en-US" sz="1000" dirty="0" smtClean="0">
                <a:sym typeface="Wingdings" panose="05000000000000000000" pitchFamily="2" charset="2"/>
              </a:rPr>
              <a:t>별도 파일에서 설정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Realm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A </a:t>
            </a:r>
            <a:r>
              <a:rPr lang="en-US" altLang="ko-KR" sz="1000" dirty="0"/>
              <a:t>Realm element represents a "database" of usernames, passwords, and </a:t>
            </a:r>
            <a:r>
              <a:rPr lang="en-US" altLang="ko-KR" sz="1000" dirty="0" smtClean="0"/>
              <a:t>roles.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 smtClean="0"/>
              <a:t>Valve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Log </a:t>
            </a:r>
            <a:r>
              <a:rPr lang="ko-KR" altLang="en-US" sz="1000" dirty="0" smtClean="0"/>
              <a:t>설정 등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6496" y="764504"/>
            <a:ext cx="4159214" cy="5688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7017" y="1182169"/>
            <a:ext cx="4176017" cy="2426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/Engine/Host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7017" y="3861048"/>
            <a:ext cx="4176017" cy="18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docBase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544" y="1700840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catalina.policy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544" y="1196752"/>
            <a:ext cx="2988695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/Engine/host 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>
            <a:off x="3837238" y="1340752"/>
            <a:ext cx="125977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49239" y="2204896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catalina.properties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9239" y="2708952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context.xml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9239" y="3213008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logging.properties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9239" y="3717064"/>
            <a:ext cx="2988000" cy="1512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server.xml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9239" y="5445256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tomcat-users.xml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9239" y="5949312"/>
            <a:ext cx="2988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web.xml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5457" y="4005096"/>
            <a:ext cx="2556000" cy="1079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&lt;Engine&gt;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81286" y="4681938"/>
            <a:ext cx="2160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&lt;Host </a:t>
            </a:r>
            <a:r>
              <a:rPr lang="en-US" altLang="ko-KR" sz="1200" dirty="0" err="1">
                <a:solidFill>
                  <a:schemeClr val="bg1"/>
                </a:solidFill>
              </a:rPr>
              <a:t>appBase</a:t>
            </a:r>
            <a:r>
              <a:rPr lang="en-US" altLang="ko-KR" sz="1200" dirty="0" smtClean="0">
                <a:solidFill>
                  <a:schemeClr val="bg1"/>
                </a:solidFill>
              </a:rPr>
              <a:t>=“..”&gt; +</a:t>
            </a:r>
            <a:endParaRPr lang="ko-KR" alt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25" name="직선 화살표 연결선 15"/>
          <p:cNvCxnSpPr>
            <a:stCxn id="19" idx="3"/>
            <a:endCxn id="30" idx="3"/>
          </p:cNvCxnSpPr>
          <p:nvPr/>
        </p:nvCxnSpPr>
        <p:spPr>
          <a:xfrm flipH="1" flipV="1">
            <a:off x="3441287" y="4437128"/>
            <a:ext cx="395952" cy="1152128"/>
          </a:xfrm>
          <a:prstGeom prst="bentConnector3">
            <a:avLst>
              <a:gd name="adj1" fmla="val -57734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281288" y="4293128"/>
            <a:ext cx="2160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&lt;Realm&gt;</a:t>
            </a:r>
            <a:endParaRPr lang="ko-KR" altLang="en-US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/>
          <p:cNvCxnSpPr>
            <a:stCxn id="23" idx="1"/>
            <a:endCxn id="9" idx="1"/>
          </p:cNvCxnSpPr>
          <p:nvPr/>
        </p:nvCxnSpPr>
        <p:spPr>
          <a:xfrm rot="10800000">
            <a:off x="848545" y="1340752"/>
            <a:ext cx="432743" cy="3485186"/>
          </a:xfrm>
          <a:prstGeom prst="bentConnector3">
            <a:avLst>
              <a:gd name="adj1" fmla="val 152826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48890" y="1599528"/>
            <a:ext cx="3672408" cy="734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ROOT.xml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8889" y="2550551"/>
            <a:ext cx="3674699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CONTEXT.xml +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56809" y="3054607"/>
            <a:ext cx="1764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host-manager.xml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48793" y="3054575"/>
            <a:ext cx="1764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manager.xml</a:t>
            </a:r>
            <a:endParaRPr lang="ko-KR" altLang="en-US" sz="12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82963" y="1902780"/>
            <a:ext cx="3258023" cy="2877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&lt;Context path="" </a:t>
            </a:r>
            <a:r>
              <a:rPr lang="en-US" altLang="ko-KR" sz="1200" dirty="0" err="1">
                <a:solidFill>
                  <a:schemeClr val="tx1"/>
                </a:solidFill>
              </a:rPr>
              <a:t>docBase</a:t>
            </a:r>
            <a:r>
              <a:rPr lang="en-US" altLang="ko-KR" sz="1200" dirty="0" smtClean="0">
                <a:solidFill>
                  <a:schemeClr val="tx1"/>
                </a:solidFill>
              </a:rPr>
              <a:t>=“…” … /&gt;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39" name="직선 화살표 연결선 15"/>
          <p:cNvCxnSpPr>
            <a:stCxn id="37" idx="3"/>
            <a:endCxn id="7" idx="3"/>
          </p:cNvCxnSpPr>
          <p:nvPr/>
        </p:nvCxnSpPr>
        <p:spPr>
          <a:xfrm>
            <a:off x="8840986" y="2046631"/>
            <a:ext cx="432048" cy="2714691"/>
          </a:xfrm>
          <a:prstGeom prst="bentConnector3">
            <a:avLst>
              <a:gd name="adj1" fmla="val 152911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348889" y="5142652"/>
            <a:ext cx="3708120" cy="302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/WEB-INF/web.xml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48889" y="4221436"/>
            <a:ext cx="3708120" cy="734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*.html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*.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jsp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기타 </a:t>
            </a:r>
            <a:r>
              <a:rPr lang="en-US" altLang="ko-KR" sz="1200" dirty="0" smtClean="0">
                <a:solidFill>
                  <a:schemeClr val="tx1"/>
                </a:solidFill>
              </a:rPr>
              <a:t>web resource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49" name="직선 화살표 연결선 15"/>
          <p:cNvCxnSpPr>
            <a:stCxn id="22" idx="1"/>
            <a:endCxn id="9" idx="1"/>
          </p:cNvCxnSpPr>
          <p:nvPr/>
        </p:nvCxnSpPr>
        <p:spPr>
          <a:xfrm rot="10800000">
            <a:off x="848545" y="1340752"/>
            <a:ext cx="216913" cy="3204264"/>
          </a:xfrm>
          <a:prstGeom prst="bentConnector3">
            <a:avLst>
              <a:gd name="adj1" fmla="val 205388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7017" y="5784463"/>
            <a:ext cx="439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800" dirty="0" smtClean="0">
                <a:latin typeface="+mn-ea"/>
              </a:rPr>
              <a:t>&lt;context&gt;</a:t>
            </a:r>
            <a:r>
              <a:rPr lang="ko-KR" altLang="en-US" sz="800" dirty="0" smtClean="0">
                <a:latin typeface="+mn-ea"/>
              </a:rPr>
              <a:t>의 </a:t>
            </a:r>
            <a:r>
              <a:rPr lang="en-US" altLang="ko-KR" sz="800" dirty="0" smtClean="0">
                <a:latin typeface="+mn-ea"/>
              </a:rPr>
              <a:t>path </a:t>
            </a:r>
            <a:r>
              <a:rPr lang="ko-KR" altLang="en-US" sz="800" dirty="0" smtClean="0">
                <a:latin typeface="+mn-ea"/>
              </a:rPr>
              <a:t>설정은 </a:t>
            </a:r>
            <a:r>
              <a:rPr lang="en-US" altLang="ko-KR" sz="800" dirty="0" smtClean="0">
                <a:latin typeface="+mn-ea"/>
              </a:rPr>
              <a:t>server.xml </a:t>
            </a:r>
            <a:r>
              <a:rPr lang="ko-KR" altLang="en-US" sz="800" dirty="0" smtClean="0">
                <a:latin typeface="+mn-ea"/>
              </a:rPr>
              <a:t>이 </a:t>
            </a:r>
            <a:r>
              <a:rPr lang="en-US" altLang="ko-KR" sz="800" dirty="0" smtClean="0">
                <a:latin typeface="+mn-ea"/>
              </a:rPr>
              <a:t>static </a:t>
            </a:r>
            <a:r>
              <a:rPr lang="ko-KR" altLang="en-US" sz="800" dirty="0" smtClean="0">
                <a:latin typeface="+mn-ea"/>
              </a:rPr>
              <a:t>설정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이고</a:t>
            </a:r>
            <a:r>
              <a:rPr lang="en-US" altLang="ko-KR" sz="800" dirty="0" smtClean="0">
                <a:latin typeface="+mn-ea"/>
              </a:rPr>
              <a:t>, </a:t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&lt;Host&gt; </a:t>
            </a:r>
            <a:r>
              <a:rPr lang="ko-KR" altLang="en-US" sz="800" dirty="0" smtClean="0">
                <a:latin typeface="+mn-ea"/>
              </a:rPr>
              <a:t>항목의 </a:t>
            </a:r>
            <a:r>
              <a:rPr lang="en-US" altLang="ko-KR" sz="800" dirty="0" err="1" smtClean="0">
                <a:latin typeface="+mn-ea"/>
              </a:rPr>
              <a:t>deployOnStartup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와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autoDeploy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가 모두</a:t>
            </a:r>
            <a:r>
              <a:rPr lang="en-US" altLang="ko-KR" sz="800" dirty="0" smtClean="0">
                <a:latin typeface="+mn-ea"/>
              </a:rPr>
              <a:t> false </a:t>
            </a:r>
            <a:r>
              <a:rPr lang="ko-KR" altLang="en-US" sz="800" dirty="0" smtClean="0">
                <a:latin typeface="+mn-ea"/>
              </a:rPr>
              <a:t>인 경우에만 적용 된다</a:t>
            </a:r>
            <a:endParaRPr lang="en-US" altLang="ko-KR" sz="800" dirty="0" smtClean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800" dirty="0">
                <a:latin typeface="+mn-ea"/>
              </a:rPr>
              <a:t>&lt;context&gt;</a:t>
            </a:r>
            <a:r>
              <a:rPr lang="ko-KR" altLang="en-US" sz="800" dirty="0">
                <a:latin typeface="+mn-ea"/>
              </a:rPr>
              <a:t>의 </a:t>
            </a:r>
            <a:r>
              <a:rPr lang="en-US" altLang="ko-KR" sz="800" dirty="0" err="1" smtClean="0">
                <a:latin typeface="+mn-ea"/>
              </a:rPr>
              <a:t>docBase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에서 설정된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경로가 </a:t>
            </a:r>
            <a:r>
              <a:rPr lang="en-US" altLang="ko-KR" sz="800" dirty="0" err="1" smtClean="0">
                <a:latin typeface="+mn-ea"/>
              </a:rPr>
              <a:t>appBase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하위 경로로 설정된 경우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 err="1" smtClean="0">
                <a:latin typeface="+mn-ea"/>
              </a:rPr>
              <a:t>docBase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설정값은</a:t>
            </a:r>
            <a:r>
              <a:rPr lang="ko-KR" altLang="en-US" sz="800" dirty="0" smtClean="0">
                <a:latin typeface="+mn-ea"/>
              </a:rPr>
              <a:t> 무시되며 </a:t>
            </a:r>
            <a:r>
              <a:rPr lang="en-US" altLang="ko-KR" sz="800" dirty="0">
                <a:latin typeface="+mn-ea"/>
              </a:rPr>
              <a:t>CONTEXT.xml </a:t>
            </a:r>
            <a:r>
              <a:rPr lang="ko-KR" altLang="en-US" sz="800" dirty="0" smtClean="0">
                <a:latin typeface="+mn-ea"/>
              </a:rPr>
              <a:t>파일명이 </a:t>
            </a:r>
            <a:r>
              <a:rPr lang="en-US" altLang="ko-KR" sz="800" dirty="0" err="1" smtClean="0">
                <a:latin typeface="+mn-ea"/>
              </a:rPr>
              <a:t>appBase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하위의 경로로 인식된다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</a:t>
            </a:r>
            <a:r>
              <a:rPr lang="en-US" altLang="ko-KR" dirty="0"/>
              <a:t>Set Tomcat 7 Configuration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3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3.2.1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Tomcat manager Admin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Set Tomcat 7 Configuration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927" y="1120676"/>
            <a:ext cx="90747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Set Tomcat manager ID/PW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EDIT</a:t>
            </a:r>
            <a:r>
              <a:rPr lang="en-US" altLang="ko-KR" b="0" dirty="0"/>
              <a:t>	</a:t>
            </a:r>
            <a:r>
              <a:rPr lang="en-US" altLang="ko-KR" b="0" dirty="0" smtClean="0"/>
              <a:t>	: </a:t>
            </a:r>
            <a:r>
              <a:rPr lang="en-US" altLang="ko-KR" b="0" dirty="0"/>
              <a:t>[TOMCAT_INSTALL_PATH]/</a:t>
            </a:r>
            <a:r>
              <a:rPr lang="en-US" altLang="ko-KR" b="0" dirty="0" err="1"/>
              <a:t>conf</a:t>
            </a:r>
            <a:r>
              <a:rPr lang="en-US" altLang="ko-KR" b="0" dirty="0"/>
              <a:t>/tomcat-users.xml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6288" y="1912764"/>
            <a:ext cx="8713786" cy="15882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>
                <a:solidFill>
                  <a:prstClr val="black"/>
                </a:solidFill>
              </a:rPr>
              <a:t>role </a:t>
            </a:r>
            <a:r>
              <a:rPr lang="en-US" altLang="ko-KR" sz="1000" dirty="0" err="1">
                <a:solidFill>
                  <a:prstClr val="black"/>
                </a:solidFill>
              </a:rPr>
              <a:t>rolename</a:t>
            </a:r>
            <a:r>
              <a:rPr lang="en-US" altLang="ko-KR" sz="1000" dirty="0">
                <a:solidFill>
                  <a:prstClr val="black"/>
                </a:solidFill>
              </a:rPr>
              <a:t>="manager-</a:t>
            </a:r>
            <a:r>
              <a:rPr lang="en-US" altLang="ko-KR" sz="1000" dirty="0" err="1">
                <a:solidFill>
                  <a:prstClr val="black"/>
                </a:solidFill>
              </a:rPr>
              <a:t>gui</a:t>
            </a:r>
            <a:r>
              <a:rPr lang="en-US" altLang="ko-KR" sz="10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dirty="0">
                <a:solidFill>
                  <a:prstClr val="black"/>
                </a:solidFill>
              </a:rPr>
              <a:t>role </a:t>
            </a:r>
            <a:r>
              <a:rPr lang="en-US" altLang="ko-KR" sz="1000" dirty="0" err="1">
                <a:solidFill>
                  <a:prstClr val="black"/>
                </a:solidFill>
              </a:rPr>
              <a:t>rolename</a:t>
            </a:r>
            <a:r>
              <a:rPr lang="en-US" altLang="ko-KR" sz="1000" dirty="0">
                <a:solidFill>
                  <a:prstClr val="black"/>
                </a:solidFill>
              </a:rPr>
              <a:t>="manager-script"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dirty="0">
                <a:solidFill>
                  <a:prstClr val="black"/>
                </a:solidFill>
              </a:rPr>
              <a:t>role </a:t>
            </a:r>
            <a:r>
              <a:rPr lang="en-US" altLang="ko-KR" sz="1000" dirty="0" err="1">
                <a:solidFill>
                  <a:prstClr val="black"/>
                </a:solidFill>
              </a:rPr>
              <a:t>rolename</a:t>
            </a:r>
            <a:r>
              <a:rPr lang="en-US" altLang="ko-KR" sz="1000" dirty="0">
                <a:solidFill>
                  <a:prstClr val="black"/>
                </a:solidFill>
              </a:rPr>
              <a:t>="manager-</a:t>
            </a:r>
            <a:r>
              <a:rPr lang="en-US" altLang="ko-KR" sz="1000" dirty="0" err="1">
                <a:solidFill>
                  <a:prstClr val="black"/>
                </a:solidFill>
              </a:rPr>
              <a:t>jmx</a:t>
            </a:r>
            <a:r>
              <a:rPr lang="en-US" altLang="ko-KR" sz="10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dirty="0">
                <a:solidFill>
                  <a:prstClr val="black"/>
                </a:solidFill>
              </a:rPr>
              <a:t>role </a:t>
            </a:r>
            <a:r>
              <a:rPr lang="en-US" altLang="ko-KR" sz="1000" dirty="0" err="1">
                <a:solidFill>
                  <a:prstClr val="black"/>
                </a:solidFill>
              </a:rPr>
              <a:t>rolename</a:t>
            </a:r>
            <a:r>
              <a:rPr lang="en-US" altLang="ko-KR" sz="1000" dirty="0">
                <a:solidFill>
                  <a:prstClr val="black"/>
                </a:solidFill>
              </a:rPr>
              <a:t>="manager-status"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dirty="0">
                <a:solidFill>
                  <a:prstClr val="black"/>
                </a:solidFill>
              </a:rPr>
              <a:t>user username="</a:t>
            </a:r>
            <a:r>
              <a:rPr lang="en-US" altLang="ko-KR" sz="1000" b="1" dirty="0">
                <a:solidFill>
                  <a:prstClr val="black"/>
                </a:solidFill>
              </a:rPr>
              <a:t>admin</a:t>
            </a:r>
            <a:r>
              <a:rPr lang="en-US" altLang="ko-KR" sz="1000" dirty="0">
                <a:solidFill>
                  <a:prstClr val="black"/>
                </a:solidFill>
              </a:rPr>
              <a:t>" password="</a:t>
            </a:r>
            <a:r>
              <a:rPr lang="en-US" altLang="ko-KR" sz="1000" b="1" dirty="0">
                <a:solidFill>
                  <a:prstClr val="black"/>
                </a:solidFill>
              </a:rPr>
              <a:t>admin./</a:t>
            </a:r>
            <a:r>
              <a:rPr lang="en-US" altLang="ko-KR" sz="1000" dirty="0">
                <a:solidFill>
                  <a:prstClr val="black"/>
                </a:solidFill>
              </a:rPr>
              <a:t>" roles="manager-script, manager-</a:t>
            </a:r>
            <a:r>
              <a:rPr lang="en-US" altLang="ko-KR" sz="1000" dirty="0" err="1">
                <a:solidFill>
                  <a:prstClr val="black"/>
                </a:solidFill>
              </a:rPr>
              <a:t>gui</a:t>
            </a:r>
            <a:r>
              <a:rPr lang="en-US" altLang="ko-KR" sz="10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&lt;!-- </a:t>
            </a:r>
            <a:r>
              <a:rPr lang="en-US" altLang="ko-KR" sz="1000" dirty="0">
                <a:solidFill>
                  <a:prstClr val="black"/>
                </a:solidFill>
              </a:rPr>
              <a:t>roles="manager-script, manager-</a:t>
            </a:r>
            <a:r>
              <a:rPr lang="en-US" altLang="ko-KR" sz="1000" dirty="0" err="1">
                <a:solidFill>
                  <a:prstClr val="black"/>
                </a:solidFill>
              </a:rPr>
              <a:t>gui</a:t>
            </a:r>
            <a:r>
              <a:rPr lang="en-US" altLang="ko-KR" sz="1000" dirty="0">
                <a:solidFill>
                  <a:prstClr val="black"/>
                </a:solidFill>
              </a:rPr>
              <a:t>, manager-</a:t>
            </a:r>
            <a:r>
              <a:rPr lang="en-US" altLang="ko-KR" sz="1000" dirty="0" err="1">
                <a:solidFill>
                  <a:prstClr val="black"/>
                </a:solidFill>
              </a:rPr>
              <a:t>jmx</a:t>
            </a:r>
            <a:r>
              <a:rPr lang="en-US" altLang="ko-KR" sz="1000" dirty="0">
                <a:solidFill>
                  <a:prstClr val="black"/>
                </a:solidFill>
              </a:rPr>
              <a:t>, manager-status"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96" y="3968014"/>
            <a:ext cx="90747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pPr>
              <a:buFont typeface="+mj-lt"/>
              <a:buAutoNum type="arabicParenR" startAt="2"/>
            </a:pPr>
            <a:r>
              <a:rPr lang="en-US" altLang="ko-KR" dirty="0" smtClean="0"/>
              <a:t>Test Tomcat manager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URL</a:t>
            </a:r>
            <a:r>
              <a:rPr lang="en-US" altLang="ko-KR" b="0" dirty="0"/>
              <a:t>	</a:t>
            </a:r>
            <a:r>
              <a:rPr lang="en-US" altLang="ko-KR" b="0" dirty="0" smtClean="0"/>
              <a:t>		: </a:t>
            </a:r>
            <a:r>
              <a:rPr lang="en-US" altLang="ko-KR" b="0" dirty="0" smtClean="0">
                <a:hlinkClick r:id="rId2"/>
              </a:rPr>
              <a:t>http://</a:t>
            </a:r>
            <a:r>
              <a:rPr lang="en-US" altLang="ko-KR" b="0" dirty="0">
                <a:hlinkClick r:id="rId2"/>
              </a:rPr>
              <a:t>localhost:8080/manager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3677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3.2.2 Change or Create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appBase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(Optional)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67" y="1124746"/>
            <a:ext cx="907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pPr marL="0" indent="0">
              <a:buNone/>
            </a:pPr>
            <a:r>
              <a:rPr lang="en-US" altLang="ko-KR" dirty="0" smtClean="0"/>
              <a:t>Tomcat </a:t>
            </a:r>
            <a:r>
              <a:rPr lang="ko-KR" altLang="en-US" dirty="0" smtClean="0"/>
              <a:t>의 기본 </a:t>
            </a:r>
            <a:r>
              <a:rPr lang="en-US" altLang="ko-KR" dirty="0" err="1" smtClean="0"/>
              <a:t>appBase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 변경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할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Add New Tomcat Service(Engine)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[TOMCAT_INSTALL_PATH]/</a:t>
            </a:r>
            <a:r>
              <a:rPr lang="en-US" altLang="ko-KR" b="0" dirty="0" err="1" smtClean="0"/>
              <a:t>conf</a:t>
            </a:r>
            <a:r>
              <a:rPr lang="en-US" altLang="ko-KR" b="0" dirty="0" smtClean="0"/>
              <a:t>/server.xml</a:t>
            </a:r>
            <a:endParaRPr lang="ko-KR" altLang="en-US" b="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3.2 Set Tomcat 7 Configuration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6288" y="2348880"/>
            <a:ext cx="8713786" cy="41043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>
                <a:solidFill>
                  <a:prstClr val="black"/>
                </a:solidFill>
              </a:rPr>
              <a:t>Service name</a:t>
            </a:r>
            <a:r>
              <a:rPr lang="en-US" altLang="ko-KR" sz="1000" dirty="0" smtClean="0">
                <a:solidFill>
                  <a:prstClr val="black"/>
                </a:solidFill>
              </a:rPr>
              <a:t>=“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[YOUR_SERVICE_NAME]</a:t>
            </a:r>
            <a:r>
              <a:rPr lang="en-US" altLang="ko-KR" sz="1000" dirty="0" smtClean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spc="-50" dirty="0">
                <a:solidFill>
                  <a:prstClr val="black"/>
                </a:solidFill>
              </a:rPr>
              <a:t>Connector port="</a:t>
            </a:r>
            <a:r>
              <a:rPr lang="en-US" altLang="ko-KR" sz="1000" b="1" spc="-50" dirty="0">
                <a:solidFill>
                  <a:prstClr val="black"/>
                </a:solidFill>
              </a:rPr>
              <a:t>9090</a:t>
            </a:r>
            <a:r>
              <a:rPr lang="en-US" altLang="ko-KR" sz="1000" spc="-50" dirty="0">
                <a:solidFill>
                  <a:prstClr val="black"/>
                </a:solidFill>
              </a:rPr>
              <a:t>" protocol="HTTP/1.1"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connectionTimeout</a:t>
            </a:r>
            <a:r>
              <a:rPr lang="en-US" altLang="ko-KR" sz="1000" spc="-50" dirty="0">
                <a:solidFill>
                  <a:prstClr val="black"/>
                </a:solidFill>
              </a:rPr>
              <a:t>="20000"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redirectPort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8443” 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URIEncoding</a:t>
            </a:r>
            <a:r>
              <a:rPr lang="en-US" altLang="ko-KR" sz="1000" b="1" spc="-50" dirty="0">
                <a:solidFill>
                  <a:prstClr val="black"/>
                </a:solidFill>
              </a:rPr>
              <a:t>="UTF-8"</a:t>
            </a:r>
            <a:r>
              <a:rPr lang="en-US" altLang="ko-KR" sz="1000" spc="-50" dirty="0">
                <a:solidFill>
                  <a:prstClr val="black"/>
                </a:solidFill>
              </a:rPr>
              <a:t>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&lt;Connector port="</a:t>
            </a:r>
            <a:r>
              <a:rPr lang="en-US" altLang="ko-KR" sz="1000" b="1" dirty="0">
                <a:solidFill>
                  <a:prstClr val="black"/>
                </a:solidFill>
              </a:rPr>
              <a:t>9009</a:t>
            </a:r>
            <a:r>
              <a:rPr lang="en-US" altLang="ko-KR" sz="1000" dirty="0">
                <a:solidFill>
                  <a:prstClr val="black"/>
                </a:solidFill>
              </a:rPr>
              <a:t>" protocol="AJP/1.3" </a:t>
            </a:r>
            <a:r>
              <a:rPr lang="en-US" altLang="ko-KR" sz="1000" dirty="0" err="1">
                <a:solidFill>
                  <a:prstClr val="black"/>
                </a:solidFill>
              </a:rPr>
              <a:t>redirectPort</a:t>
            </a:r>
            <a:r>
              <a:rPr lang="en-US" altLang="ko-KR" sz="1000" dirty="0">
                <a:solidFill>
                  <a:prstClr val="black"/>
                </a:solidFill>
              </a:rPr>
              <a:t>="8443"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>
                <a:solidFill>
                  <a:prstClr val="black"/>
                </a:solidFill>
              </a:rPr>
              <a:t>Engine name</a:t>
            </a:r>
            <a:r>
              <a:rPr lang="en-US" altLang="ko-KR" sz="1000" dirty="0" smtClean="0">
                <a:solidFill>
                  <a:prstClr val="black"/>
                </a:solidFill>
              </a:rPr>
              <a:t>=</a:t>
            </a:r>
            <a:r>
              <a:rPr lang="en-US" altLang="ko-KR" sz="1000" b="1" dirty="0" smtClean="0">
                <a:solidFill>
                  <a:prstClr val="black"/>
                </a:solidFill>
                <a:ea typeface="+mj-ea"/>
              </a:rPr>
              <a:t>"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[YOUR_ENGINE_NAME]"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</a:rPr>
              <a:t>defaultHost</a:t>
            </a:r>
            <a:r>
              <a:rPr lang="en-US" altLang="ko-KR" sz="1000" dirty="0">
                <a:solidFill>
                  <a:prstClr val="black"/>
                </a:solidFill>
              </a:rPr>
              <a:t>="localhost</a:t>
            </a:r>
            <a:r>
              <a:rPr lang="en-US" altLang="ko-KR" sz="1000" dirty="0" smtClean="0">
                <a:solidFill>
                  <a:prstClr val="black"/>
                </a:solidFill>
              </a:rPr>
              <a:t>"&gt;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  </a:t>
            </a: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>
                <a:solidFill>
                  <a:prstClr val="black"/>
                </a:solidFill>
              </a:rPr>
              <a:t>Realm </a:t>
            </a:r>
            <a:r>
              <a:rPr lang="en-US" altLang="ko-KR" sz="1000" dirty="0" err="1">
                <a:solidFill>
                  <a:prstClr val="black"/>
                </a:solidFill>
              </a:rPr>
              <a:t>className</a:t>
            </a:r>
            <a:r>
              <a:rPr lang="en-US" altLang="ko-KR" sz="1000" dirty="0">
                <a:solidFill>
                  <a:prstClr val="black"/>
                </a:solidFill>
              </a:rPr>
              <a:t>="</a:t>
            </a:r>
            <a:r>
              <a:rPr lang="en-US" altLang="ko-KR" sz="1000" dirty="0" err="1">
                <a:solidFill>
                  <a:prstClr val="black"/>
                </a:solidFill>
              </a:rPr>
              <a:t>org.apache.catalina.realm.LockOutRealm</a:t>
            </a:r>
            <a:r>
              <a:rPr lang="en-US" altLang="ko-KR" sz="1000" dirty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			&lt;</a:t>
            </a:r>
            <a:r>
              <a:rPr lang="en-US" altLang="ko-KR" sz="1000" dirty="0">
                <a:solidFill>
                  <a:prstClr val="black"/>
                </a:solidFill>
              </a:rPr>
              <a:t>Realm </a:t>
            </a:r>
            <a:r>
              <a:rPr lang="en-US" altLang="ko-KR" sz="1000" dirty="0" err="1">
                <a:solidFill>
                  <a:prstClr val="black"/>
                </a:solidFill>
              </a:rPr>
              <a:t>className</a:t>
            </a:r>
            <a:r>
              <a:rPr lang="en-US" altLang="ko-KR" sz="1000" dirty="0">
                <a:solidFill>
                  <a:prstClr val="black"/>
                </a:solidFill>
              </a:rPr>
              <a:t>="</a:t>
            </a:r>
            <a:r>
              <a:rPr lang="en-US" altLang="ko-KR" sz="1000" dirty="0" err="1">
                <a:solidFill>
                  <a:prstClr val="black"/>
                </a:solidFill>
              </a:rPr>
              <a:t>org.apache.catalina.realm.UserDatabaseRealm</a:t>
            </a:r>
            <a:r>
              <a:rPr lang="en-US" altLang="ko-KR" sz="1000" dirty="0">
                <a:solidFill>
                  <a:prstClr val="black"/>
                </a:solidFill>
              </a:rPr>
              <a:t>" </a:t>
            </a:r>
            <a:r>
              <a:rPr lang="en-US" altLang="ko-KR" sz="1000" dirty="0" err="1">
                <a:solidFill>
                  <a:prstClr val="black"/>
                </a:solidFill>
              </a:rPr>
              <a:t>resourceName</a:t>
            </a:r>
            <a:r>
              <a:rPr lang="en-US" altLang="ko-KR" sz="1000" dirty="0">
                <a:solidFill>
                  <a:prstClr val="black"/>
                </a:solidFill>
              </a:rPr>
              <a:t>="</a:t>
            </a:r>
            <a:r>
              <a:rPr lang="en-US" altLang="ko-KR" sz="1000" dirty="0" err="1">
                <a:solidFill>
                  <a:prstClr val="black"/>
                </a:solidFill>
              </a:rPr>
              <a:t>UserDatabase</a:t>
            </a:r>
            <a:r>
              <a:rPr lang="en-US" altLang="ko-KR" sz="10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		&lt;/</a:t>
            </a:r>
            <a:r>
              <a:rPr lang="en-US" altLang="ko-KR" sz="1000" dirty="0">
                <a:solidFill>
                  <a:prstClr val="black"/>
                </a:solidFill>
              </a:rPr>
              <a:t>Realm&gt;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	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&lt;!–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appBase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에서 지정한 경로와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/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conf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/[ENGINE_NAME]/[HOST_NAME] 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설정 경로는 자동으로 생성 된다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. </a:t>
            </a:r>
            <a:r>
              <a:rPr lang="en-US" altLang="ko-KR" sz="1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--&gt;</a:t>
            </a:r>
            <a:endParaRPr lang="en-US" altLang="ko-KR" sz="1000" b="1" dirty="0" smtClean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		</a:t>
            </a:r>
            <a:r>
              <a:rPr lang="en-US" altLang="ko-KR" sz="1000" spc="-15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spc="-50" dirty="0">
                <a:solidFill>
                  <a:prstClr val="black"/>
                </a:solidFill>
              </a:rPr>
              <a:t>Host name="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localhost"	</a:t>
            </a:r>
            <a:r>
              <a:rPr lang="en-US" altLang="ko-KR" sz="1000" spc="-50" dirty="0" err="1" smtClean="0">
                <a:solidFill>
                  <a:prstClr val="black"/>
                </a:solidFill>
              </a:rPr>
              <a:t>appBase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b="1" spc="-50" dirty="0">
                <a:solidFill>
                  <a:prstClr val="black"/>
                </a:solidFill>
              </a:rPr>
              <a:t>[YOUR_PATH]/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APMT/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WebDocs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/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webapps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/local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unpackWARs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="</a:t>
            </a:r>
            <a:r>
              <a:rPr lang="en-US" altLang="ko-KR" sz="1000" b="1" spc="-50" dirty="0" smtClean="0">
                <a:solidFill>
                  <a:srgbClr val="FF0000"/>
                </a:solidFill>
              </a:rPr>
              <a:t>true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autoDeploy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true</a:t>
            </a:r>
            <a:r>
              <a:rPr lang="en-US" altLang="ko-KR" sz="1000" dirty="0">
                <a:solidFill>
                  <a:prstClr val="black"/>
                </a:solidFill>
              </a:rPr>
              <a:t>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spc="-50" dirty="0">
                <a:solidFill>
                  <a:prstClr val="black"/>
                </a:solidFill>
              </a:rPr>
              <a:t>	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		&lt;</a:t>
            </a:r>
            <a:r>
              <a:rPr lang="en-US" altLang="ko-KR" sz="1000" spc="-50" dirty="0">
                <a:solidFill>
                  <a:prstClr val="black"/>
                </a:solidFill>
              </a:rPr>
              <a:t>Host name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=</a:t>
            </a:r>
            <a:r>
              <a:rPr lang="en-US" altLang="ko-KR" sz="1000" dirty="0">
                <a:solidFill>
                  <a:prstClr val="black"/>
                </a:solidFill>
              </a:rPr>
              <a:t>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abc.com"		</a:t>
            </a:r>
            <a:r>
              <a:rPr lang="en-US" altLang="ko-KR" sz="1000" spc="-50" dirty="0" err="1" smtClean="0">
                <a:solidFill>
                  <a:prstClr val="black"/>
                </a:solidFill>
              </a:rPr>
              <a:t>appBase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b="1" spc="-50" dirty="0">
                <a:solidFill>
                  <a:prstClr val="black"/>
                </a:solidFill>
              </a:rPr>
              <a:t>[YOUR_PATH]/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APMT/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WebDocs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/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webapps</a:t>
            </a:r>
            <a:r>
              <a:rPr lang="en-US" altLang="ko-KR" sz="1000" b="1" spc="-50" dirty="0" smtClean="0">
                <a:solidFill>
                  <a:prstClr val="black"/>
                </a:solidFill>
              </a:rPr>
              <a:t>/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abc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"   </a:t>
            </a:r>
            <a:r>
              <a:rPr lang="en-US" altLang="ko-KR" sz="1000" spc="-50" dirty="0" err="1" smtClean="0">
                <a:solidFill>
                  <a:prstClr val="black"/>
                </a:solidFill>
              </a:rPr>
              <a:t>unpackWARs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="</a:t>
            </a:r>
            <a:r>
              <a:rPr lang="en-US" altLang="ko-KR" sz="1000" b="1" spc="-50" dirty="0" smtClean="0">
                <a:solidFill>
                  <a:srgbClr val="FF0000"/>
                </a:solidFill>
              </a:rPr>
              <a:t>true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autoDeploy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true</a:t>
            </a:r>
            <a:r>
              <a:rPr lang="en-US" altLang="ko-KR" sz="1000" dirty="0">
                <a:solidFill>
                  <a:prstClr val="black"/>
                </a:solidFill>
              </a:rPr>
              <a:t>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spc="-50" dirty="0">
                <a:solidFill>
                  <a:prstClr val="black"/>
                </a:solidFill>
              </a:rPr>
              <a:t>	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		&lt;Host ... /&gt;</a:t>
            </a:r>
            <a:endParaRPr lang="en-US" altLang="ko-KR" sz="1000" spc="-5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&lt;/Engine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&lt;/</a:t>
            </a:r>
            <a:r>
              <a:rPr lang="en-US" altLang="ko-KR" sz="1000" dirty="0">
                <a:solidFill>
                  <a:prstClr val="black"/>
                </a:solidFill>
              </a:rPr>
              <a:t>Service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...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3.2.2 Change or Create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appBase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(Optional)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67" y="1124746"/>
            <a:ext cx="9074150" cy="7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pPr>
              <a:buFont typeface="+mj-lt"/>
              <a:buAutoNum type="arabicParenR" startAt="2"/>
            </a:pPr>
            <a:r>
              <a:rPr lang="en-US" altLang="ko-KR" dirty="0" smtClean="0"/>
              <a:t>Add manager to New Tomcat Service(Engine)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</a:t>
            </a:r>
            <a:r>
              <a:rPr lang="en-US" altLang="ko-KR" b="0" dirty="0"/>
              <a:t>[TOMCAT_INSTALL_PATH]/</a:t>
            </a:r>
            <a:r>
              <a:rPr lang="en-US" altLang="ko-KR" b="0" dirty="0" err="1" smtClean="0"/>
              <a:t>conf</a:t>
            </a:r>
            <a:r>
              <a:rPr lang="en-US" altLang="ko-KR" b="0" dirty="0" smtClean="0"/>
              <a:t>/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YOUR_ENGINE_NAME</a:t>
            </a:r>
            <a:r>
              <a:rPr lang="en-US" altLang="ko-KR" dirty="0" smtClean="0">
                <a:solidFill>
                  <a:prstClr val="black"/>
                </a:solidFill>
              </a:rPr>
              <a:t>]/[HOST_NAME]/manager</a:t>
            </a:r>
            <a:r>
              <a:rPr lang="en-US" altLang="ko-KR" b="0" dirty="0" smtClean="0"/>
              <a:t>.xml</a:t>
            </a:r>
            <a:endParaRPr lang="ko-KR" altLang="en-US" b="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3.2 Set Tomcat 7 Configuration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6288" y="1916832"/>
            <a:ext cx="871378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&lt;!—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Tomcat </a:t>
            </a:r>
            <a:r>
              <a:rPr lang="ko-KR" altLang="en-US" sz="1000" dirty="0" smtClean="0">
                <a:solidFill>
                  <a:prstClr val="black"/>
                </a:solidFill>
              </a:rPr>
              <a:t>기본 </a:t>
            </a:r>
            <a:r>
              <a:rPr lang="en-US" altLang="ko-KR" sz="1000" dirty="0" smtClean="0">
                <a:solidFill>
                  <a:prstClr val="black"/>
                </a:solidFill>
              </a:rPr>
              <a:t>manager application </a:t>
            </a:r>
            <a:r>
              <a:rPr lang="ko-KR" altLang="en-US" sz="1000" dirty="0" smtClean="0">
                <a:solidFill>
                  <a:prstClr val="black"/>
                </a:solidFill>
              </a:rPr>
              <a:t>을 새로 추가된 </a:t>
            </a:r>
            <a:r>
              <a:rPr lang="en-US" altLang="ko-KR" sz="1000" dirty="0" smtClean="0">
                <a:solidFill>
                  <a:prstClr val="black"/>
                </a:solidFill>
              </a:rPr>
              <a:t>Host </a:t>
            </a:r>
            <a:r>
              <a:rPr lang="ko-KR" altLang="en-US" sz="1000" dirty="0" smtClean="0">
                <a:solidFill>
                  <a:prstClr val="black"/>
                </a:solidFill>
              </a:rPr>
              <a:t>에서 공용으로 사용 하도록 설정 한다</a:t>
            </a:r>
            <a:r>
              <a:rPr lang="en-US" altLang="ko-KR" sz="1000" dirty="0" smtClean="0">
                <a:solidFill>
                  <a:prstClr val="black"/>
                </a:solidFill>
              </a:rPr>
              <a:t>.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&lt;Context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docBase</a:t>
            </a:r>
            <a:r>
              <a:rPr lang="en-US" altLang="ko-KR" sz="1000" dirty="0" smtClean="0">
                <a:solidFill>
                  <a:prstClr val="black"/>
                </a:solidFill>
              </a:rPr>
              <a:t>="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${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catalina.home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}/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webapps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/manager</a:t>
            </a:r>
            <a:r>
              <a:rPr lang="en-US" altLang="ko-KR" sz="1000" dirty="0" smtClean="0">
                <a:solidFill>
                  <a:prstClr val="black"/>
                </a:solidFill>
              </a:rPr>
              <a:t>" privileged="true"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antiResourceLocking</a:t>
            </a:r>
            <a:r>
              <a:rPr lang="en-US" altLang="ko-KR" sz="1000" dirty="0" smtClean="0">
                <a:solidFill>
                  <a:prstClr val="black"/>
                </a:solidFill>
              </a:rPr>
              <a:t>="false" /&gt;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STS + Tomcat 7 </a:t>
            </a:r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Setup Layout</a:t>
            </a:r>
          </a:p>
          <a:p>
            <a:r>
              <a:rPr lang="en-US" altLang="ko-KR" dirty="0" smtClean="0"/>
              <a:t>Install APM + Tomcat 7</a:t>
            </a:r>
          </a:p>
          <a:p>
            <a:r>
              <a:rPr lang="en-US" altLang="ko-KR" dirty="0" smtClean="0"/>
              <a:t>Set STS Configuration</a:t>
            </a:r>
          </a:p>
          <a:p>
            <a:r>
              <a:rPr lang="en-US" altLang="ko-KR" dirty="0" smtClean="0"/>
              <a:t>Set Maven </a:t>
            </a:r>
            <a:r>
              <a:rPr lang="en-US" altLang="ko-KR" dirty="0"/>
              <a:t>Deploy To Tomcat </a:t>
            </a:r>
            <a:r>
              <a:rPr lang="en-US" altLang="ko-KR" dirty="0" smtClean="0"/>
              <a:t>7</a:t>
            </a:r>
          </a:p>
          <a:p>
            <a:r>
              <a:rPr lang="en-US" altLang="ko-KR" dirty="0"/>
              <a:t>Set MyBatis-Spring (MySQL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92075" indent="0">
              <a:buNone/>
            </a:pPr>
            <a:r>
              <a:rPr lang="ko-KR" altLang="en-US" dirty="0" smtClean="0"/>
              <a:t>부록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 smtClean="0"/>
              <a:t>Annotation</a:t>
            </a:r>
          </a:p>
          <a:p>
            <a:pPr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1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3.2.3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Set UTF-8 : POST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Encoding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Set Tomcat 7 Configuration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927" y="1120676"/>
            <a:ext cx="90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Edit web.xml </a:t>
            </a:r>
            <a:br>
              <a:rPr lang="en-US" altLang="ko-KR" dirty="0" smtClean="0"/>
            </a:br>
            <a:r>
              <a:rPr lang="en-US" altLang="ko-KR" b="0" dirty="0" smtClean="0"/>
              <a:t>(</a:t>
            </a:r>
            <a:r>
              <a:rPr lang="ko-KR" altLang="en-US" b="0" dirty="0" smtClean="0"/>
              <a:t>또는 개별 </a:t>
            </a:r>
            <a:r>
              <a:rPr lang="en-US" altLang="ko-KR" b="0" dirty="0" err="1" smtClean="0"/>
              <a:t>webapplication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web.xml </a:t>
            </a:r>
            <a:r>
              <a:rPr lang="ko-KR" altLang="en-US" b="0" dirty="0" smtClean="0"/>
              <a:t>에서 </a:t>
            </a:r>
            <a:r>
              <a:rPr lang="en-US" altLang="ko-KR" b="0" dirty="0" err="1" smtClean="0"/>
              <a:t>springframework</a:t>
            </a:r>
            <a:r>
              <a:rPr lang="ko-KR" altLang="en-US" b="0" dirty="0" smtClean="0"/>
              <a:t>의 </a:t>
            </a:r>
            <a:r>
              <a:rPr lang="en-US" altLang="ko-KR" b="0" dirty="0" err="1" smtClean="0"/>
              <a:t>CharacterEncodingFilter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설정 가능</a:t>
            </a:r>
            <a:r>
              <a:rPr lang="en-US" altLang="ko-KR" b="0" dirty="0" smtClean="0"/>
              <a:t>)</a:t>
            </a:r>
            <a:br>
              <a:rPr lang="en-US" altLang="ko-KR" b="0" dirty="0" smtClean="0"/>
            </a:br>
            <a:r>
              <a:rPr lang="en-US" altLang="ko-KR" b="0" dirty="0" smtClean="0"/>
              <a:t>Set Tomcat request and </a:t>
            </a:r>
            <a:r>
              <a:rPr lang="en-US" altLang="ko-KR" b="0" dirty="0" err="1" smtClean="0"/>
              <a:t>respons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encodig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[TOMCAT_INSTALL_PATH]/</a:t>
            </a:r>
            <a:r>
              <a:rPr lang="en-US" altLang="ko-KR" b="0" dirty="0" err="1"/>
              <a:t>conf</a:t>
            </a:r>
            <a:r>
              <a:rPr lang="en-US" altLang="ko-KR" b="0" dirty="0"/>
              <a:t>/web.xml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6288" y="2276872"/>
            <a:ext cx="8713786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>
                <a:solidFill>
                  <a:prstClr val="black"/>
                </a:solidFill>
              </a:rPr>
              <a:t>	&lt;!-- A filter that sets character encoding that is used to decode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&lt;filter&gt;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&lt;filter-name&gt;</a:t>
            </a:r>
            <a:r>
              <a:rPr lang="en-US" altLang="ko-KR" sz="1000" dirty="0" err="1">
                <a:solidFill>
                  <a:prstClr val="black"/>
                </a:solidFill>
              </a:rPr>
              <a:t>setCharacterEncodingFilter</a:t>
            </a:r>
            <a:r>
              <a:rPr lang="en-US" altLang="ko-KR" sz="1000" dirty="0">
                <a:solidFill>
                  <a:prstClr val="black"/>
                </a:solidFill>
              </a:rPr>
              <a:t>&lt;/filter-name&gt;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&lt;filter-class&gt;</a:t>
            </a:r>
            <a:r>
              <a:rPr lang="en-US" altLang="ko-KR" sz="1000" dirty="0" err="1">
                <a:solidFill>
                  <a:prstClr val="black"/>
                </a:solidFill>
              </a:rPr>
              <a:t>org.apache.catalina.filters.SetCharacterEncodingFilter</a:t>
            </a:r>
            <a:r>
              <a:rPr lang="en-US" altLang="ko-KR" sz="1000" dirty="0">
                <a:solidFill>
                  <a:prstClr val="black"/>
                </a:solidFill>
              </a:rPr>
              <a:t>&lt;/filter-class&gt;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init-param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	&lt;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-name&gt;</a:t>
            </a:r>
            <a:r>
              <a:rPr lang="en-US" altLang="ko-KR" sz="1000" b="1" dirty="0">
                <a:solidFill>
                  <a:prstClr val="black"/>
                </a:solidFill>
              </a:rPr>
              <a:t>encoding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-name&gt;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	&lt;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-value&gt;</a:t>
            </a:r>
            <a:r>
              <a:rPr lang="en-US" altLang="ko-KR" sz="1000" b="1" dirty="0">
                <a:solidFill>
                  <a:prstClr val="black"/>
                </a:solidFill>
              </a:rPr>
              <a:t>UTF-8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-value&gt;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&lt;/</a:t>
            </a:r>
            <a:r>
              <a:rPr lang="en-US" altLang="ko-KR" sz="1000" dirty="0" err="1">
                <a:solidFill>
                  <a:prstClr val="black"/>
                </a:solidFill>
              </a:rPr>
              <a:t>init-param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		&lt;!--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init-param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-name&gt;</a:t>
            </a:r>
            <a:r>
              <a:rPr lang="en-US" altLang="ko-KR" sz="1000" b="1" dirty="0" err="1">
                <a:solidFill>
                  <a:prstClr val="black"/>
                </a:solidFill>
              </a:rPr>
              <a:t>forceEncoding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-name&gt;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r>
              <a:rPr lang="en-US" altLang="ko-KR" sz="1000" dirty="0" smtClean="0">
                <a:solidFill>
                  <a:prstClr val="black"/>
                </a:solidFill>
              </a:rPr>
              <a:t>	&lt;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-value&gt;</a:t>
            </a:r>
            <a:r>
              <a:rPr lang="en-US" altLang="ko-KR" sz="1000" b="1" dirty="0">
                <a:solidFill>
                  <a:prstClr val="black"/>
                </a:solidFill>
              </a:rPr>
              <a:t>TRUE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param</a:t>
            </a:r>
            <a:r>
              <a:rPr lang="en-US" altLang="ko-KR" sz="1000" dirty="0">
                <a:solidFill>
                  <a:prstClr val="black"/>
                </a:solidFill>
              </a:rPr>
              <a:t>-value&gt;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en-US" altLang="ko-KR" sz="1000" dirty="0" smtClean="0">
                <a:solidFill>
                  <a:prstClr val="black"/>
                </a:solidFill>
              </a:rPr>
              <a:t>	&lt;/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init-param</a:t>
            </a:r>
            <a:r>
              <a:rPr lang="en-US" altLang="ko-KR" sz="1000" dirty="0" smtClean="0">
                <a:solidFill>
                  <a:prstClr val="black"/>
                </a:solidFill>
              </a:rPr>
              <a:t> --&gt;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async</a:t>
            </a:r>
            <a:r>
              <a:rPr lang="en-US" altLang="ko-KR" sz="1000" dirty="0">
                <a:solidFill>
                  <a:prstClr val="black"/>
                </a:solidFill>
              </a:rPr>
              <a:t>-supported&gt;true&lt;/</a:t>
            </a:r>
            <a:r>
              <a:rPr lang="en-US" altLang="ko-KR" sz="1000" dirty="0" err="1">
                <a:solidFill>
                  <a:prstClr val="black"/>
                </a:solidFill>
              </a:rPr>
              <a:t>async</a:t>
            </a:r>
            <a:r>
              <a:rPr lang="en-US" altLang="ko-KR" sz="1000" dirty="0">
                <a:solidFill>
                  <a:prstClr val="black"/>
                </a:solidFill>
              </a:rPr>
              <a:t>-supported&gt;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&lt;/filter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...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&lt;filter-mapping&gt;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&lt;filter-name&gt;Set Character Encoding&lt;/filter-name&gt;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url</a:t>
            </a:r>
            <a:r>
              <a:rPr lang="en-US" altLang="ko-KR" sz="1000" dirty="0">
                <a:solidFill>
                  <a:prstClr val="black"/>
                </a:solidFill>
              </a:rPr>
              <a:t>-pattern&gt;/*&lt;/</a:t>
            </a:r>
            <a:r>
              <a:rPr lang="en-US" altLang="ko-KR" sz="1000" dirty="0" err="1">
                <a:solidFill>
                  <a:prstClr val="black"/>
                </a:solidFill>
              </a:rPr>
              <a:t>url</a:t>
            </a:r>
            <a:r>
              <a:rPr lang="en-US" altLang="ko-KR" sz="1000" dirty="0">
                <a:solidFill>
                  <a:prstClr val="black"/>
                </a:solidFill>
              </a:rPr>
              <a:t>-pattern&gt;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&lt;/filter-mapping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...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3.2.4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UTF-8 : URL(GET) Encoding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Set Tomcat 7 Configuration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927" y="1120676"/>
            <a:ext cx="9074720" cy="7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Edit server.xml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/>
              <a:t>EDIT		: [TOMCAT_INSTALL_PATH]/</a:t>
            </a:r>
            <a:r>
              <a:rPr lang="en-US" altLang="ko-KR" b="0" dirty="0" err="1" smtClean="0"/>
              <a:t>conf</a:t>
            </a:r>
            <a:r>
              <a:rPr lang="en-US" altLang="ko-KR" b="0" dirty="0" smtClean="0"/>
              <a:t>/server.xml</a:t>
            </a:r>
            <a:endParaRPr lang="en-US" altLang="ko-KR" b="0" dirty="0"/>
          </a:p>
        </p:txBody>
      </p:sp>
      <p:sp>
        <p:nvSpPr>
          <p:cNvPr id="8" name="직사각형 7"/>
          <p:cNvSpPr/>
          <p:nvPr/>
        </p:nvSpPr>
        <p:spPr>
          <a:xfrm>
            <a:off x="776288" y="5225132"/>
            <a:ext cx="8713786" cy="5081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#!/bin/</a:t>
            </a:r>
            <a:r>
              <a:rPr lang="en-US" altLang="ko-KR" sz="1000" dirty="0" err="1">
                <a:solidFill>
                  <a:prstClr val="black"/>
                </a:solidFill>
              </a:rPr>
              <a:t>sh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JAVA_OPTS="$JAVA_OPTS -</a:t>
            </a:r>
            <a:r>
              <a:rPr lang="en-US" altLang="ko-KR" sz="1000" dirty="0" err="1">
                <a:solidFill>
                  <a:prstClr val="black"/>
                </a:solidFill>
              </a:rPr>
              <a:t>Dfile.encoding</a:t>
            </a:r>
            <a:r>
              <a:rPr lang="en-US" altLang="ko-KR" sz="1000" dirty="0">
                <a:solidFill>
                  <a:prstClr val="black"/>
                </a:solidFill>
              </a:rPr>
              <a:t>=\"utf-8\""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6288" y="1844824"/>
            <a:ext cx="871378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...</a:t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spc="-50" dirty="0">
                <a:solidFill>
                  <a:prstClr val="black"/>
                </a:solidFill>
              </a:rPr>
              <a:t>Connector port="</a:t>
            </a:r>
            <a:r>
              <a:rPr lang="en-US" altLang="ko-KR" sz="1000" b="1" spc="-50" dirty="0">
                <a:solidFill>
                  <a:prstClr val="black"/>
                </a:solidFill>
              </a:rPr>
              <a:t>9090</a:t>
            </a:r>
            <a:r>
              <a:rPr lang="en-US" altLang="ko-KR" sz="1000" spc="-50" dirty="0">
                <a:solidFill>
                  <a:prstClr val="black"/>
                </a:solidFill>
              </a:rPr>
              <a:t>" protocol="HTTP/1.1"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connectionTimeout</a:t>
            </a:r>
            <a:r>
              <a:rPr lang="en-US" altLang="ko-KR" sz="1000" spc="-50" dirty="0">
                <a:solidFill>
                  <a:prstClr val="black"/>
                </a:solidFill>
              </a:rPr>
              <a:t>="20000" </a:t>
            </a:r>
            <a:r>
              <a:rPr lang="en-US" altLang="ko-KR" sz="1000" spc="-50" dirty="0" err="1">
                <a:solidFill>
                  <a:prstClr val="black"/>
                </a:solidFill>
              </a:rPr>
              <a:t>redirectPort</a:t>
            </a:r>
            <a:r>
              <a:rPr lang="en-US" altLang="ko-KR" sz="1000" spc="-50" dirty="0">
                <a:solidFill>
                  <a:prstClr val="black"/>
                </a:solidFill>
              </a:rPr>
              <a:t>="</a:t>
            </a:r>
            <a:r>
              <a:rPr lang="en-US" altLang="ko-KR" sz="1000" spc="-50" dirty="0" smtClean="0">
                <a:solidFill>
                  <a:prstClr val="black"/>
                </a:solidFill>
              </a:rPr>
              <a:t>8443" 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URIEncoding</a:t>
            </a:r>
            <a:r>
              <a:rPr lang="en-US" altLang="ko-KR" sz="1000" b="1" spc="-50" dirty="0">
                <a:solidFill>
                  <a:prstClr val="black"/>
                </a:solidFill>
              </a:rPr>
              <a:t>="UTF-8"</a:t>
            </a:r>
            <a:r>
              <a:rPr lang="en-US" altLang="ko-KR" sz="1000" spc="-50" dirty="0">
                <a:solidFill>
                  <a:prstClr val="black"/>
                </a:solidFill>
              </a:rPr>
              <a:t>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&lt;Connector port="</a:t>
            </a:r>
            <a:r>
              <a:rPr lang="en-US" altLang="ko-KR" sz="1000" b="1" dirty="0">
                <a:solidFill>
                  <a:prstClr val="black"/>
                </a:solidFill>
              </a:rPr>
              <a:t>9009</a:t>
            </a:r>
            <a:r>
              <a:rPr lang="en-US" altLang="ko-KR" sz="1000" dirty="0">
                <a:solidFill>
                  <a:prstClr val="black"/>
                </a:solidFill>
              </a:rPr>
              <a:t>" protocol="AJP/1.3" </a:t>
            </a:r>
            <a:r>
              <a:rPr lang="en-US" altLang="ko-KR" sz="1000" dirty="0" err="1">
                <a:solidFill>
                  <a:prstClr val="black"/>
                </a:solidFill>
              </a:rPr>
              <a:t>redirectPort</a:t>
            </a:r>
            <a:r>
              <a:rPr lang="en-US" altLang="ko-KR" sz="1000" dirty="0">
                <a:solidFill>
                  <a:prstClr val="black"/>
                </a:solidFill>
              </a:rPr>
              <a:t>="8443" </a:t>
            </a:r>
            <a:r>
              <a:rPr lang="en-US" altLang="ko-KR" sz="1000" b="1" spc="-50" dirty="0" err="1">
                <a:solidFill>
                  <a:prstClr val="black"/>
                </a:solidFill>
              </a:rPr>
              <a:t>URIEncoding</a:t>
            </a:r>
            <a:r>
              <a:rPr lang="en-US" altLang="ko-KR" sz="1000" b="1" spc="-50" dirty="0">
                <a:solidFill>
                  <a:prstClr val="black"/>
                </a:solidFill>
              </a:rPr>
              <a:t>="UTF-8"</a:t>
            </a:r>
            <a:r>
              <a:rPr lang="en-US" altLang="ko-KR" sz="1000" spc="-5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...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5" y="4045350"/>
            <a:ext cx="9074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Create setenv.sh</a:t>
            </a:r>
            <a:br>
              <a:rPr lang="en-US" altLang="ko-KR" dirty="0" smtClean="0"/>
            </a:br>
            <a:r>
              <a:rPr lang="en-US" altLang="ko-KR" b="0" dirty="0" smtClean="0"/>
              <a:t>Tomcat</a:t>
            </a:r>
            <a:r>
              <a:rPr lang="ko-KR" altLang="en-US" b="0" dirty="0" smtClean="0"/>
              <a:t>에서 처리하는 파일</a:t>
            </a:r>
            <a:r>
              <a:rPr lang="en-US" altLang="ko-KR" b="0" dirty="0" smtClean="0"/>
              <a:t>(</a:t>
            </a:r>
            <a:r>
              <a:rPr lang="en-US" altLang="ko-KR" b="0" dirty="0"/>
              <a:t>java, </a:t>
            </a:r>
            <a:r>
              <a:rPr lang="en-US" altLang="ko-KR" b="0" dirty="0" err="1"/>
              <a:t>jsp</a:t>
            </a:r>
            <a:r>
              <a:rPr lang="en-US" altLang="ko-KR" b="0" dirty="0"/>
              <a:t> </a:t>
            </a:r>
            <a:r>
              <a:rPr lang="ko-KR" altLang="en-US" b="0" dirty="0" smtClean="0"/>
              <a:t>등 소스 파일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Encoding </a:t>
            </a:r>
            <a:r>
              <a:rPr lang="ko-KR" altLang="en-US" b="0" dirty="0" smtClean="0"/>
              <a:t>방식 적용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(</a:t>
            </a:r>
            <a:r>
              <a:rPr lang="ko-KR" altLang="en-US" b="0" dirty="0" smtClean="0"/>
              <a:t>본 문서에서는 모든 </a:t>
            </a:r>
            <a:r>
              <a:rPr lang="en-US" altLang="ko-KR" b="0" dirty="0" smtClean="0"/>
              <a:t>Encoding </a:t>
            </a:r>
            <a:r>
              <a:rPr lang="ko-KR" altLang="en-US" b="0" dirty="0" smtClean="0"/>
              <a:t>을 </a:t>
            </a:r>
            <a:r>
              <a:rPr lang="en-US" altLang="ko-KR" b="0" dirty="0" smtClean="0"/>
              <a:t>UTF-8 </a:t>
            </a:r>
            <a:r>
              <a:rPr lang="ko-KR" altLang="en-US" b="0" dirty="0" smtClean="0"/>
              <a:t>로 설정 함</a:t>
            </a:r>
            <a:r>
              <a:rPr lang="en-US" altLang="ko-KR" b="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dirty="0" smtClean="0"/>
              <a:t>CREATE		: </a:t>
            </a:r>
            <a:r>
              <a:rPr lang="en-US" altLang="ko-KR" b="0" dirty="0"/>
              <a:t>[TOMCAT_INSTALL_PATH</a:t>
            </a:r>
            <a:r>
              <a:rPr lang="en-US" altLang="ko-KR" b="0" dirty="0" smtClean="0"/>
              <a:t>]/bin/setenv.sh</a:t>
            </a:r>
            <a:endParaRPr lang="en-US" altLang="ko-KR" b="0" dirty="0"/>
          </a:p>
        </p:txBody>
      </p:sp>
      <p:sp>
        <p:nvSpPr>
          <p:cNvPr id="11" name="Rectangle 10255"/>
          <p:cNvSpPr>
            <a:spLocks noChangeArrowheads="1"/>
          </p:cNvSpPr>
          <p:nvPr/>
        </p:nvSpPr>
        <p:spPr bwMode="auto">
          <a:xfrm>
            <a:off x="416496" y="3717032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3.2.5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UTF-8 : File Encoding </a:t>
            </a:r>
            <a:r>
              <a:rPr lang="en-US" altLang="ko-KR" sz="1400" dirty="0">
                <a:solidFill>
                  <a:schemeClr val="accent6"/>
                </a:solidFill>
              </a:rPr>
              <a:t>(optional)</a:t>
            </a:r>
            <a:endParaRPr lang="ko-KR" altLang="en-US" sz="14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9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3. Install Tomcat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3.2 Set Tomcat 7 Configuration</a:t>
            </a:r>
            <a:endParaRPr lang="ko-KR" altLang="en-US" dirty="0"/>
          </a:p>
        </p:txBody>
      </p:sp>
      <p:sp>
        <p:nvSpPr>
          <p:cNvPr id="9" name="Rectangle 10255"/>
          <p:cNvSpPr>
            <a:spLocks noChangeArrowheads="1"/>
          </p:cNvSpPr>
          <p:nvPr/>
        </p:nvSpPr>
        <p:spPr bwMode="auto">
          <a:xfrm>
            <a:off x="416496" y="763811"/>
            <a:ext cx="9074150" cy="288925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Set UTF-8 for Tomcat Web Application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7" y="1124744"/>
            <a:ext cx="9073578" cy="51891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/>
              <a:t>Edit </a:t>
            </a:r>
            <a:r>
              <a:rPr lang="en-US" altLang="ko-KR" dirty="0" smtClean="0"/>
              <a:t>web.xml</a:t>
            </a:r>
            <a:br>
              <a:rPr lang="en-US" altLang="ko-KR" dirty="0" smtClean="0"/>
            </a:br>
            <a:r>
              <a:rPr lang="en-US" altLang="ko-KR" b="0" dirty="0" smtClean="0"/>
              <a:t>[TOMCAT_HOME]/</a:t>
            </a:r>
            <a:r>
              <a:rPr lang="en-US" altLang="ko-KR" b="0" dirty="0" err="1" smtClean="0"/>
              <a:t>conf</a:t>
            </a:r>
            <a:r>
              <a:rPr lang="en-US" altLang="ko-KR" b="0" dirty="0" smtClean="0"/>
              <a:t>/web.xml</a:t>
            </a:r>
            <a:br>
              <a:rPr lang="en-US" altLang="ko-KR" b="0" dirty="0" smtClean="0"/>
            </a:br>
            <a:r>
              <a:rPr lang="en-US" altLang="ko-KR" b="0" dirty="0" smtClean="0"/>
              <a:t>set </a:t>
            </a:r>
            <a:r>
              <a:rPr lang="en-US" altLang="ko-KR" dirty="0" err="1">
                <a:solidFill>
                  <a:prstClr val="black"/>
                </a:solidFill>
              </a:rPr>
              <a:t>org.apache.catalina.filters.SetCharacterEncodingFilter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or</a:t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[YOUR_WEB_APPLICATION]/WEB-INF/web.xml</a:t>
            </a:r>
            <a:br>
              <a:rPr lang="en-US" altLang="ko-KR" b="0" dirty="0" smtClean="0"/>
            </a:br>
            <a:r>
              <a:rPr lang="en-US" altLang="ko-KR" b="0" dirty="0"/>
              <a:t>set </a:t>
            </a:r>
            <a:r>
              <a:rPr lang="en-US" altLang="ko-KR" dirty="0" err="1" smtClean="0"/>
              <a:t>org.springframework.web.filter.CharacterEncodingFilter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 </a:t>
            </a:r>
            <a:r>
              <a:rPr lang="en-US" altLang="ko-KR" dirty="0"/>
              <a:t>Server.xml (optional)</a:t>
            </a:r>
            <a:br>
              <a:rPr lang="en-US" altLang="ko-KR" dirty="0"/>
            </a:br>
            <a:r>
              <a:rPr lang="en-US" altLang="ko-KR" b="0" dirty="0"/>
              <a:t>&lt;Connector port</a:t>
            </a:r>
            <a:r>
              <a:rPr lang="en-US" altLang="ko-KR" b="0" dirty="0" smtClean="0"/>
              <a:t>=</a:t>
            </a:r>
            <a:r>
              <a:rPr lang="en-US" altLang="ko-KR" b="0" dirty="0"/>
              <a:t>"</a:t>
            </a:r>
            <a:r>
              <a:rPr lang="en-US" altLang="ko-KR" b="0" dirty="0" smtClean="0"/>
              <a:t>8080</a:t>
            </a:r>
            <a:r>
              <a:rPr lang="en-US" altLang="ko-KR" b="0" dirty="0"/>
              <a:t>"</a:t>
            </a:r>
            <a:r>
              <a:rPr lang="en-US" altLang="ko-KR" b="0" dirty="0" smtClean="0"/>
              <a:t> … </a:t>
            </a:r>
            <a:r>
              <a:rPr lang="en-US" altLang="ko-KR" dirty="0" err="1" smtClean="0"/>
              <a:t>URIEncoding</a:t>
            </a:r>
            <a:r>
              <a:rPr lang="en-US" altLang="ko-KR" dirty="0"/>
              <a:t>="UTF-8"</a:t>
            </a:r>
            <a:r>
              <a:rPr lang="en-US" altLang="ko-KR" b="0" dirty="0"/>
              <a:t> /&gt;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Set setenv.sh (optional)</a:t>
            </a:r>
            <a:br>
              <a:rPr lang="en-US" altLang="ko-KR" dirty="0" smtClean="0"/>
            </a:br>
            <a:r>
              <a:rPr lang="en-US" altLang="ko-KR" b="0" dirty="0"/>
              <a:t>[TOMCAT_HOME]/bin/setenv.sh</a:t>
            </a:r>
            <a:br>
              <a:rPr lang="en-US" altLang="ko-KR" b="0" dirty="0"/>
            </a:b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#!/</a:t>
            </a:r>
            <a:r>
              <a:rPr lang="en-US" altLang="ko-KR" b="0" dirty="0" smtClean="0"/>
              <a:t>bin/</a:t>
            </a:r>
            <a:r>
              <a:rPr lang="en-US" altLang="ko-KR" b="0" dirty="0" err="1" smtClean="0"/>
              <a:t>sh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JAVA_OPTS</a:t>
            </a:r>
            <a:r>
              <a:rPr lang="en-US" altLang="ko-KR" b="0" dirty="0"/>
              <a:t>="$JAVA_OPTS -</a:t>
            </a:r>
            <a:r>
              <a:rPr lang="en-US" altLang="ko-KR" b="0" dirty="0" err="1"/>
              <a:t>Dfile.encoding</a:t>
            </a:r>
            <a:r>
              <a:rPr lang="en-US" altLang="ko-KR" b="0" dirty="0"/>
              <a:t>=\"utf-8</a:t>
            </a:r>
            <a:r>
              <a:rPr lang="en-US" altLang="ko-KR" b="0" dirty="0" smtClean="0"/>
              <a:t>\""</a:t>
            </a:r>
          </a:p>
          <a:p>
            <a:endParaRPr lang="en-US" altLang="ko-KR" b="0" dirty="0"/>
          </a:p>
          <a:p>
            <a:endParaRPr lang="en-US" altLang="ko-KR" b="0" dirty="0" smtClean="0"/>
          </a:p>
          <a:p>
            <a:r>
              <a:rPr lang="en-US" altLang="ko-KR" dirty="0"/>
              <a:t>Set JSP page</a:t>
            </a:r>
            <a:br>
              <a:rPr lang="en-US" altLang="ko-KR" dirty="0"/>
            </a:br>
            <a:r>
              <a:rPr lang="en-US" altLang="ko-KR" b="0" dirty="0"/>
              <a:t>set JSP Page : </a:t>
            </a:r>
            <a:r>
              <a:rPr lang="en-US" altLang="ko-KR" dirty="0"/>
              <a:t>&lt;%@ page </a:t>
            </a:r>
            <a:r>
              <a:rPr lang="en-US" altLang="ko-KR" dirty="0" err="1"/>
              <a:t>pageEncoding</a:t>
            </a:r>
            <a:r>
              <a:rPr lang="en-US" altLang="ko-KR" dirty="0"/>
              <a:t>="UTF-8" </a:t>
            </a:r>
            <a:r>
              <a:rPr lang="en-US" altLang="ko-KR" dirty="0" smtClean="0"/>
              <a:t>%&gt;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3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Set STS </a:t>
            </a:r>
            <a:r>
              <a:rPr lang="en-US" altLang="ko-KR" dirty="0" smtClean="0"/>
              <a:t>Configuration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Install Plug-ins</a:t>
            </a:r>
          </a:p>
          <a:p>
            <a:r>
              <a:rPr lang="en-US" altLang="ko-KR" dirty="0" smtClean="0"/>
              <a:t>Set Common 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2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Install Plug-ins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8898"/>
            <a:ext cx="4461188" cy="2218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[Help] - [Eclipse Marketplace]</a:t>
            </a:r>
            <a:r>
              <a:rPr lang="en-US" altLang="ko-KR" sz="1000" dirty="0">
                <a:solidFill>
                  <a:prstClr val="black"/>
                </a:solidFill>
              </a:rPr>
              <a:t/>
            </a:r>
            <a:br>
              <a:rPr lang="en-US" altLang="ko-KR" sz="1000" dirty="0">
                <a:solidFill>
                  <a:prstClr val="black"/>
                </a:solidFill>
              </a:rPr>
            </a:b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FIND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	: </a:t>
            </a:r>
            <a:r>
              <a:rPr lang="en-US" altLang="ko-KR" sz="1000" dirty="0">
                <a:solidFill>
                  <a:prstClr val="black"/>
                </a:solidFill>
              </a:rPr>
              <a:t>JSDT</a:t>
            </a: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INSTALL</a:t>
            </a:r>
            <a:r>
              <a:rPr lang="en-US" altLang="ko-KR" sz="1000" dirty="0">
                <a:solidFill>
                  <a:prstClr val="black"/>
                </a:solidFill>
              </a:rPr>
              <a:t>	: JSDT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4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1.1 Install JSDT (JQuery)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26025" y="4068694"/>
            <a:ext cx="4461188" cy="22406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</a:t>
            </a:r>
            <a:r>
              <a:rPr lang="en-US" altLang="ko-KR" sz="1000" b="1" strike="sngStrike" dirty="0">
                <a:solidFill>
                  <a:prstClr val="black"/>
                </a:solidFill>
              </a:rPr>
              <a:t>Help] - [</a:t>
            </a:r>
            <a:r>
              <a:rPr lang="en-US" altLang="ko-KR" sz="1000" b="1" strike="sngStrike" dirty="0" smtClean="0">
                <a:solidFill>
                  <a:prstClr val="black"/>
                </a:solidFill>
              </a:rPr>
              <a:t>Eclipse	 </a:t>
            </a:r>
            <a:r>
              <a:rPr lang="en-US" altLang="ko-KR" sz="1000" b="1" strike="sngStrike" dirty="0">
                <a:solidFill>
                  <a:prstClr val="black"/>
                </a:solidFill>
              </a:rPr>
              <a:t>Marketplace]</a:t>
            </a:r>
            <a:r>
              <a:rPr lang="en-US" altLang="ko-KR" sz="1000" strike="sngStrike" dirty="0">
                <a:solidFill>
                  <a:prstClr val="black"/>
                </a:solidFill>
              </a:rPr>
              <a:t/>
            </a:r>
            <a:br>
              <a:rPr lang="en-US" altLang="ko-KR" sz="1000" strike="sngStrike" dirty="0">
                <a:solidFill>
                  <a:prstClr val="black"/>
                </a:solidFill>
              </a:rPr>
            </a:br>
            <a:endParaRPr lang="en-US" altLang="ko-KR" sz="1000" strike="sngStrike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strike="sngStrike" dirty="0" smtClean="0">
                <a:solidFill>
                  <a:prstClr val="black"/>
                </a:solidFill>
              </a:rPr>
              <a:t>FIND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		</a:t>
            </a:r>
            <a:r>
              <a:rPr lang="en-US" altLang="ko-KR" sz="1000" strike="sngStrike" dirty="0" smtClean="0">
                <a:solidFill>
                  <a:prstClr val="black"/>
                </a:solidFill>
              </a:rPr>
              <a:t>	: </a:t>
            </a:r>
            <a:r>
              <a:rPr lang="en-US" altLang="ko-KR" sz="1000" strike="sngStrike" dirty="0" err="1">
                <a:solidFill>
                  <a:prstClr val="black"/>
                </a:solidFill>
              </a:rPr>
              <a:t>LogViewer</a:t>
            </a:r>
            <a:endParaRPr lang="en-US" altLang="ko-KR" sz="1000" strike="sngStrike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strike="sngStrike" dirty="0" smtClean="0">
                <a:solidFill>
                  <a:prstClr val="black"/>
                </a:solidFill>
              </a:rPr>
              <a:t>INSTALL	: </a:t>
            </a:r>
            <a:r>
              <a:rPr lang="en-US" altLang="ko-KR" sz="1000" strike="sngStrike" dirty="0" err="1" smtClean="0">
                <a:solidFill>
                  <a:prstClr val="black"/>
                </a:solidFill>
              </a:rPr>
              <a:t>LogViewer</a:t>
            </a:r>
            <a:endParaRPr lang="en-US" altLang="ko-KR" sz="1000" strike="sngStrike" dirty="0" smtClean="0">
              <a:solidFill>
                <a:prstClr val="black"/>
              </a:solidFill>
            </a:endParaRPr>
          </a:p>
          <a:p>
            <a:pPr marL="185738" defTabSz="177800">
              <a:lnSpc>
                <a:spcPct val="120000"/>
              </a:lnSpc>
            </a:pPr>
            <a:endParaRPr lang="en-US" altLang="ko-KR" sz="1000" strike="sngStrike" dirty="0" smtClean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/>
              <a:buChar char="è"/>
            </a:pPr>
            <a:r>
              <a:rPr lang="en-US" altLang="ko-KR" sz="1000" dirty="0" err="1" smtClean="0">
                <a:solidFill>
                  <a:prstClr val="black"/>
                </a:solidFill>
              </a:rPr>
              <a:t>Baretail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로 변경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무설치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Windows program)</a:t>
            </a:r>
            <a:br>
              <a:rPr lang="en-US" altLang="ko-KR" sz="1000" dirty="0" smtClean="0">
                <a:solidFill>
                  <a:prstClr val="black"/>
                </a:solidFill>
              </a:rPr>
            </a:br>
            <a:r>
              <a:rPr lang="en-US" altLang="ko-KR" sz="1000" dirty="0" smtClean="0">
                <a:solidFill>
                  <a:prstClr val="black"/>
                </a:solidFill>
              </a:rPr>
              <a:t>http</a:t>
            </a:r>
            <a:r>
              <a:rPr lang="en-US" altLang="ko-KR" sz="1000" dirty="0">
                <a:solidFill>
                  <a:prstClr val="black"/>
                </a:solidFill>
              </a:rPr>
              <a:t>://www.baremetalsoft.com/baretail/</a:t>
            </a:r>
          </a:p>
        </p:txBody>
      </p:sp>
      <p:sp>
        <p:nvSpPr>
          <p:cNvPr id="46" name="Rectangle 10255"/>
          <p:cNvSpPr>
            <a:spLocks noChangeArrowheads="1"/>
          </p:cNvSpPr>
          <p:nvPr/>
        </p:nvSpPr>
        <p:spPr bwMode="auto">
          <a:xfrm>
            <a:off x="415354" y="3717033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Install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LogViewer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1026" name="Picture 2" descr="D:\Z.Box\Box Sync\01. Razy Studio\D0. Documents\imgs\K-20150315-223353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6" y="4076600"/>
            <a:ext cx="3721538" cy="22327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Z.Box\Box Sync\01. Razy Studio\D0. Documents\imgs\K-20150315-223334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53" y="1128898"/>
            <a:ext cx="3743399" cy="221806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Install Plug-ins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8898"/>
            <a:ext cx="4461188" cy="2218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[Help] - [Eclipse Marketplace]</a:t>
            </a:r>
            <a:r>
              <a:rPr lang="en-US" altLang="ko-KR" sz="1000" dirty="0">
                <a:solidFill>
                  <a:prstClr val="black"/>
                </a:solidFill>
              </a:rPr>
              <a:t/>
            </a:r>
            <a:br>
              <a:rPr lang="en-US" altLang="ko-KR" sz="1000" dirty="0">
                <a:solidFill>
                  <a:prstClr val="black"/>
                </a:solidFill>
              </a:rPr>
            </a:b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FIND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	: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json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INSTALL</a:t>
            </a:r>
            <a:r>
              <a:rPr lang="en-US" altLang="ko-KR" sz="1000" dirty="0">
                <a:solidFill>
                  <a:prstClr val="black"/>
                </a:solidFill>
              </a:rPr>
              <a:t>	: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json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4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1.3 Install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26025" y="4068694"/>
            <a:ext cx="4461188" cy="22406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[Help] - [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Eclipse	 </a:t>
            </a:r>
            <a:r>
              <a:rPr lang="en-US" altLang="ko-KR" sz="1000" b="1" dirty="0">
                <a:solidFill>
                  <a:prstClr val="black"/>
                </a:solidFill>
              </a:rPr>
              <a:t>Marketplace]</a:t>
            </a:r>
            <a:r>
              <a:rPr lang="en-US" altLang="ko-KR" sz="1000" dirty="0">
                <a:solidFill>
                  <a:prstClr val="black"/>
                </a:solidFill>
              </a:rPr>
              <a:t/>
            </a:r>
            <a:br>
              <a:rPr lang="en-US" altLang="ko-KR" sz="1000" dirty="0">
                <a:solidFill>
                  <a:prstClr val="black"/>
                </a:solidFill>
              </a:rPr>
            </a:b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FIND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	: properties editor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INSTALL	: </a:t>
            </a:r>
            <a:r>
              <a:rPr lang="en-US" altLang="ko-KR" sz="1000" dirty="0">
                <a:solidFill>
                  <a:prstClr val="black"/>
                </a:solidFill>
              </a:rPr>
              <a:t>properties editor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6" name="Rectangle 10255"/>
          <p:cNvSpPr>
            <a:spLocks noChangeArrowheads="1"/>
          </p:cNvSpPr>
          <p:nvPr/>
        </p:nvSpPr>
        <p:spPr bwMode="auto">
          <a:xfrm>
            <a:off x="415354" y="3717033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Install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Properties Editor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2050" name="Picture 2" descr="E:\Box\Box Sync\01. Razy Studio\D0. Documents\imgs\K-20150415-154857-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 bwMode="auto">
          <a:xfrm>
            <a:off x="415353" y="1128899"/>
            <a:ext cx="3745485" cy="21993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Box\Box Sync\01. Razy Studio\D0. Documents\imgs\K-20150415-155002-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15"/>
          <a:stretch/>
        </p:blipFill>
        <p:spPr bwMode="auto">
          <a:xfrm>
            <a:off x="415353" y="4095765"/>
            <a:ext cx="3745485" cy="21697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Install Plug-ins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8898"/>
            <a:ext cx="4461188" cy="2218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[Help] - [Eclipse Marketplace]</a:t>
            </a:r>
            <a:r>
              <a:rPr lang="en-US" altLang="ko-KR" sz="1000" dirty="0">
                <a:solidFill>
                  <a:prstClr val="black"/>
                </a:solidFill>
              </a:rPr>
              <a:t/>
            </a:r>
            <a:br>
              <a:rPr lang="en-US" altLang="ko-KR" sz="1000" dirty="0">
                <a:solidFill>
                  <a:prstClr val="black"/>
                </a:solidFill>
              </a:rPr>
            </a:b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FIND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	: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Subclipse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778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INSTALL</a:t>
            </a:r>
            <a:r>
              <a:rPr lang="en-US" altLang="ko-KR" sz="1000" dirty="0">
                <a:solidFill>
                  <a:prstClr val="black"/>
                </a:solidFill>
              </a:rPr>
              <a:t>	: </a:t>
            </a:r>
            <a:r>
              <a:rPr lang="en-US" altLang="ko-KR" sz="1000" dirty="0" err="1">
                <a:solidFill>
                  <a:prstClr val="black"/>
                </a:solidFill>
              </a:rPr>
              <a:t>Subclipse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4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1.5 Install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Subclipse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01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+ Spring Plugins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81E91-1225-4ED6-862F-5BDE6F6445B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6370" y="764630"/>
            <a:ext cx="9073134" cy="2218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Eclipse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+ Spring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+ </a:t>
            </a:r>
            <a:r>
              <a:rPr lang="en-US" altLang="ko-KR" sz="1000" b="1" dirty="0" err="1" smtClean="0">
                <a:solidFill>
                  <a:prstClr val="black"/>
                </a:solidFill>
              </a:rPr>
              <a:t>Subclipse</a:t>
            </a:r>
            <a:endParaRPr lang="en-US" altLang="ko-KR" sz="1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3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 Common Config (1/3)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4744"/>
            <a:ext cx="4464050" cy="22339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]-[</a:t>
            </a:r>
            <a:r>
              <a:rPr lang="en-US" altLang="ko-KR" sz="1000" b="1" dirty="0">
                <a:solidFill>
                  <a:prstClr val="black"/>
                </a:solidFill>
              </a:rPr>
              <a:t>General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]-[</a:t>
            </a:r>
            <a:r>
              <a:rPr lang="en-US" altLang="ko-KR" sz="1000" b="1" dirty="0">
                <a:solidFill>
                  <a:prstClr val="black"/>
                </a:solidFill>
              </a:rPr>
              <a:t>Appearance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]-[</a:t>
            </a:r>
            <a:r>
              <a:rPr lang="en-US" altLang="ko-KR" sz="1000" b="1" dirty="0">
                <a:solidFill>
                  <a:prstClr val="black"/>
                </a:solidFill>
              </a:rPr>
              <a:t>Colors and Fonts]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177800" indent="-17780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[</a:t>
            </a:r>
            <a:r>
              <a:rPr lang="en-US" altLang="ko-KR" sz="1000" dirty="0">
                <a:solidFill>
                  <a:prstClr val="black"/>
                </a:solidFill>
              </a:rPr>
              <a:t>Basic] – [Text </a:t>
            </a:r>
            <a:r>
              <a:rPr lang="en-US" altLang="ko-KR" sz="1000" dirty="0" smtClean="0">
                <a:solidFill>
                  <a:prstClr val="black"/>
                </a:solidFill>
              </a:rPr>
              <a:t>Font]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altLang="ko-KR" sz="1000" dirty="0" smtClean="0">
                <a:solidFill>
                  <a:prstClr val="black"/>
                </a:solidFill>
              </a:rPr>
              <a:t>Set Font: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Consols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 Set Font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2050" name="Picture 2" descr="D:\Z.Box\Box Sync\01. Razy Studio\D0. Documents\imgs\K-20150315-223847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7" y="1124744"/>
            <a:ext cx="4262764" cy="223396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55"/>
          <p:cNvSpPr>
            <a:spLocks noChangeArrowheads="1"/>
          </p:cNvSpPr>
          <p:nvPr/>
        </p:nvSpPr>
        <p:spPr bwMode="auto">
          <a:xfrm>
            <a:off x="416496" y="3717180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2.2 Set Text Editors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5008" y="4077220"/>
            <a:ext cx="4465638" cy="23761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[Preferences] - [General] - [Editors]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- </a:t>
            </a:r>
            <a:r>
              <a:rPr lang="en-US" altLang="ko-KR" sz="1000" b="1" dirty="0">
                <a:solidFill>
                  <a:prstClr val="black"/>
                </a:solidFill>
              </a:rPr>
              <a:t>[Text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Editors]</a:t>
            </a: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Display </a:t>
            </a:r>
            <a:r>
              <a:rPr lang="en-US" altLang="ko-KR" sz="1000" dirty="0">
                <a:solidFill>
                  <a:prstClr val="black"/>
                </a:solidFill>
              </a:rPr>
              <a:t>tab width:	</a:t>
            </a:r>
            <a:r>
              <a:rPr lang="en-US" altLang="ko-KR" sz="1000" dirty="0" smtClean="0">
                <a:solidFill>
                  <a:prstClr val="black"/>
                </a:solidFill>
              </a:rPr>
              <a:t> 2</a:t>
            </a: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Show </a:t>
            </a:r>
            <a:r>
              <a:rPr lang="en-US" altLang="ko-KR" sz="1000" dirty="0">
                <a:solidFill>
                  <a:prstClr val="black"/>
                </a:solidFill>
              </a:rPr>
              <a:t>line numbers:	</a:t>
            </a:r>
            <a:r>
              <a:rPr lang="en-US" altLang="ko-KR" sz="1000" dirty="0" smtClean="0">
                <a:solidFill>
                  <a:prstClr val="black"/>
                </a:solidFill>
              </a:rPr>
              <a:t> On</a:t>
            </a: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[</a:t>
            </a:r>
            <a:r>
              <a:rPr lang="en-US" altLang="ko-KR" sz="1000" b="1" dirty="0">
                <a:solidFill>
                  <a:prstClr val="black"/>
                </a:solidFill>
              </a:rPr>
              <a:t>Preferences] 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[XML]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[XML Files]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[Editor]</a:t>
            </a:r>
            <a:r>
              <a:rPr lang="en-US" altLang="ko-KR" sz="1000" dirty="0" smtClean="0">
                <a:solidFill>
                  <a:prstClr val="black"/>
                </a:solidFill>
              </a:rPr>
              <a:t/>
            </a:r>
            <a:br>
              <a:rPr lang="en-US" altLang="ko-KR" sz="1000" dirty="0" smtClean="0">
                <a:solidFill>
                  <a:prstClr val="black"/>
                </a:solidFill>
              </a:rPr>
            </a:br>
            <a:endParaRPr lang="en-US" altLang="ko-KR" sz="1000" dirty="0" smtClean="0">
              <a:solidFill>
                <a:prstClr val="black"/>
              </a:solidFill>
            </a:endParaRPr>
          </a:p>
          <a:p>
            <a:pPr marL="358775" indent="-176213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prstClr val="black"/>
                </a:solidFill>
              </a:rPr>
              <a:t>Line </a:t>
            </a:r>
            <a:r>
              <a:rPr lang="en-US" altLang="ko-KR" sz="1000" dirty="0" smtClean="0">
                <a:solidFill>
                  <a:prstClr val="black"/>
                </a:solidFill>
              </a:rPr>
              <a:t>width										: </a:t>
            </a:r>
            <a:r>
              <a:rPr lang="en-US" altLang="ko-KR" sz="1000" dirty="0">
                <a:solidFill>
                  <a:prstClr val="black"/>
                </a:solidFill>
              </a:rPr>
              <a:t>180</a:t>
            </a:r>
          </a:p>
          <a:p>
            <a:pPr marL="358775" indent="-176213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Split multiple attributes… 	: ON</a:t>
            </a:r>
          </a:p>
          <a:p>
            <a:pPr marL="358775" indent="-176213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Align final bracket in …   	: ON</a:t>
            </a:r>
          </a:p>
          <a:p>
            <a:pPr marL="358775" indent="-176213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Format comments</a:t>
            </a:r>
            <a:br>
              <a:rPr lang="en-US" altLang="ko-KR" sz="1000" dirty="0" smtClean="0">
                <a:solidFill>
                  <a:prstClr val="black"/>
                </a:solidFill>
              </a:rPr>
            </a:br>
            <a:r>
              <a:rPr lang="en-US" altLang="ko-KR" sz="1000" dirty="0" smtClean="0">
                <a:solidFill>
                  <a:prstClr val="black"/>
                </a:solidFill>
              </a:rPr>
              <a:t>		Join Lines								: Off</a:t>
            </a:r>
            <a:br>
              <a:rPr lang="en-US" altLang="ko-KR" sz="1000" dirty="0" smtClean="0">
                <a:solidFill>
                  <a:prstClr val="black"/>
                </a:solidFill>
              </a:rPr>
            </a:br>
            <a:endParaRPr lang="en-US" altLang="ko-KR" sz="1000" dirty="0" smtClean="0">
              <a:solidFill>
                <a:prstClr val="black"/>
              </a:solidFill>
            </a:endParaRPr>
          </a:p>
        </p:txBody>
      </p:sp>
      <p:pic>
        <p:nvPicPr>
          <p:cNvPr id="2051" name="Picture 3" descr="D:\Z.Box\Box Sync\01. Razy Studio\D0. Documents\imgs\K-20150315-224407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4077220"/>
            <a:ext cx="4262194" cy="237611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 Common Config</a:t>
            </a:r>
            <a:r>
              <a:rPr lang="en-US" altLang="ko-KR" dirty="0"/>
              <a:t>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4744"/>
            <a:ext cx="4463480" cy="25915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[Preferences] - [General] - [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Workspace]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349250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Text </a:t>
            </a:r>
            <a:r>
              <a:rPr lang="en-US" altLang="ko-KR" sz="1000" dirty="0">
                <a:solidFill>
                  <a:prstClr val="black"/>
                </a:solidFill>
              </a:rPr>
              <a:t>file encoding:	</a:t>
            </a:r>
            <a:r>
              <a:rPr lang="en-US" altLang="ko-KR" sz="1000" dirty="0" smtClean="0">
                <a:solidFill>
                  <a:prstClr val="black"/>
                </a:solidFill>
              </a:rPr>
              <a:t>UTF-8</a:t>
            </a:r>
          </a:p>
          <a:p>
            <a:pPr marL="349250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349250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7800"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[</a:t>
            </a:r>
            <a:r>
              <a:rPr lang="en-US" altLang="ko-KR" sz="1000" b="1" dirty="0">
                <a:solidFill>
                  <a:prstClr val="black"/>
                </a:solidFill>
              </a:rPr>
              <a:t>Preferences]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– [Web]</a:t>
            </a:r>
          </a:p>
          <a:p>
            <a:pPr defTabSz="144000">
              <a:lnSpc>
                <a:spcPct val="120000"/>
              </a:lnSpc>
            </a:pPr>
            <a:endParaRPr lang="en-US" altLang="ko-KR" sz="1000" b="1" dirty="0" smtClean="0">
              <a:solidFill>
                <a:prstClr val="black"/>
              </a:solidFill>
            </a:endParaRPr>
          </a:p>
          <a:p>
            <a:pPr marL="358775" indent="-176213" defTabSz="18256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prstClr val="black"/>
                </a:solidFill>
              </a:rPr>
              <a:t>Text file encoding:	UTF-8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2.3 Set UTF-8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3074" name="Picture 2" descr="D:\Z.Box\Box Sync\01. Razy Studio\D0. Documents\imgs\K-20150315-224713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7" y="1124744"/>
            <a:ext cx="4262194" cy="25915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Z.Box\Box Sync\01. Razy Studio\D0. Documents\imgs\K-20150315-22511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6" y="4293096"/>
            <a:ext cx="4262766" cy="19946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026595" y="4294856"/>
            <a:ext cx="4463480" cy="19928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[Preferences] - [Java] - [Code Style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] - </a:t>
            </a:r>
            <a:r>
              <a:rPr lang="en-US" altLang="ko-KR" sz="1000" b="1" dirty="0">
                <a:solidFill>
                  <a:prstClr val="black"/>
                </a:solidFill>
              </a:rPr>
              <a:t>[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Formatter]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228600" indent="-22860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[Import]</a:t>
            </a:r>
          </a:p>
          <a:p>
            <a:pPr marL="228600" indent="-22860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357188" indent="-171450" defTabSz="144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Import </a:t>
            </a:r>
            <a:r>
              <a:rPr lang="en-US" altLang="ko-KR" sz="1000" dirty="0">
                <a:solidFill>
                  <a:prstClr val="black"/>
                </a:solidFill>
              </a:rPr>
              <a:t>‘Eclipse Java’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Rectangle 10255"/>
          <p:cNvSpPr>
            <a:spLocks noChangeArrowheads="1"/>
          </p:cNvSpPr>
          <p:nvPr/>
        </p:nvSpPr>
        <p:spPr bwMode="auto">
          <a:xfrm>
            <a:off x="416496" y="3932163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2.4 Set Java Formatter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7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Setup Layout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indent="-355600"/>
            <a:r>
              <a:rPr lang="en-US" altLang="ko-KR" dirty="0" err="1"/>
              <a:t>WorkEnv</a:t>
            </a:r>
            <a:r>
              <a:rPr lang="en-US" altLang="ko-KR" dirty="0"/>
              <a:t> </a:t>
            </a:r>
            <a:r>
              <a:rPr lang="en-US" altLang="ko-KR" dirty="0" smtClean="0"/>
              <a:t>Layout</a:t>
            </a:r>
          </a:p>
          <a:p>
            <a:pPr indent="-355600"/>
            <a:r>
              <a:rPr lang="en-US" altLang="ko-KR" dirty="0" err="1"/>
              <a:t>WorkSpace</a:t>
            </a:r>
            <a:r>
              <a:rPr lang="en-US" altLang="ko-KR" dirty="0"/>
              <a:t> Layout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41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 Common Config</a:t>
            </a:r>
            <a:r>
              <a:rPr lang="en-US" altLang="ko-KR" dirty="0"/>
              <a:t>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III. Set </a:t>
            </a:r>
            <a:r>
              <a:rPr lang="en-US" altLang="ko-KR" dirty="0"/>
              <a:t>STS Configuration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26025" y="1124744"/>
            <a:ext cx="4464050" cy="2517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[Preferences] 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[Java]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[Install JREs] – [Edit]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82563" indent="-174625" defTabSz="87313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[Add External JARs…]</a:t>
            </a:r>
          </a:p>
          <a:p>
            <a:pPr marL="182563" indent="-174625" defTabSz="87313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58775" indent="-174625" defTabSz="873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prstClr val="black"/>
                </a:solidFill>
              </a:rPr>
              <a:t>[YOUR_JDK_PATH]/lib/tools.jar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2.5 Set tools.jar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2050" name="Picture 2" descr="E:\Box\Box Sync\01. Razy Studio\D0. Documents\imgs\K-20150325-161859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7" y="1124744"/>
            <a:ext cx="2664296" cy="251774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/>
              <a:t>Set Maven Deploy To Tomcat 7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Set Maven Settings</a:t>
            </a:r>
          </a:p>
          <a:p>
            <a:r>
              <a:rPr lang="en-US" altLang="ko-KR" dirty="0" smtClean="0"/>
              <a:t>Create STS Project</a:t>
            </a:r>
          </a:p>
          <a:p>
            <a:r>
              <a:rPr lang="en-US" altLang="ko-KR" dirty="0" smtClean="0"/>
              <a:t>Set Maven Deploy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3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Set Maven Settings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IV. 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15926" y="1128898"/>
            <a:ext cx="9084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b="1" dirty="0" smtClean="0"/>
              <a:t>	Create	 Maven Settings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CRETE		: [YOUR_MAVEN_PATH]/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/settings.xml</a:t>
            </a:r>
            <a:endParaRPr lang="ko-KR" altLang="en-US" sz="1200" dirty="0"/>
          </a:p>
        </p:txBody>
      </p:sp>
      <p:sp>
        <p:nvSpPr>
          <p:cNvPr id="44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Set STS Maven Config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26025" y="3491787"/>
            <a:ext cx="4461188" cy="29614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[Preferences] - [Maven] - [User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Settings]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Global Settings	: </a:t>
            </a:r>
            <a:r>
              <a:rPr lang="en-US" altLang="ko-KR" sz="1000" dirty="0">
                <a:solidFill>
                  <a:prstClr val="black"/>
                </a:solidFill>
              </a:rPr>
              <a:t>[YOUR_MAVEN_PATH]/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conf</a:t>
            </a:r>
            <a:r>
              <a:rPr lang="en-US" altLang="ko-KR" sz="1000" dirty="0" smtClean="0">
                <a:solidFill>
                  <a:prstClr val="black"/>
                </a:solidFill>
              </a:rPr>
              <a:t>/settings.xml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User Settings		: </a:t>
            </a:r>
            <a:r>
              <a:rPr lang="en-US" altLang="ko-KR" sz="1000" dirty="0">
                <a:solidFill>
                  <a:prstClr val="black"/>
                </a:solidFill>
              </a:rPr>
              <a:t>[YOUR_MAVEN_PATH]/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conf</a:t>
            </a:r>
            <a:r>
              <a:rPr lang="en-US" altLang="ko-KR" sz="1000" dirty="0" smtClean="0">
                <a:solidFill>
                  <a:prstClr val="black"/>
                </a:solidFill>
              </a:rPr>
              <a:t>/settings.xml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/>
            </a:r>
            <a:br>
              <a:rPr lang="en-US" altLang="ko-KR" sz="1000" dirty="0">
                <a:solidFill>
                  <a:prstClr val="black"/>
                </a:solidFill>
              </a:rPr>
            </a:b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 [Update Settings</a:t>
            </a:r>
            <a:r>
              <a:rPr lang="en-US" altLang="ko-KR" sz="1000" dirty="0" smtClean="0">
                <a:solidFill>
                  <a:prstClr val="black"/>
                </a:solidFill>
                <a:sym typeface="Wingdings" panose="05000000000000000000" pitchFamily="2" charset="2"/>
              </a:rPr>
              <a:t>]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6288" y="1912764"/>
            <a:ext cx="8713786" cy="10121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&lt;settings </a:t>
            </a:r>
            <a:r>
              <a:rPr lang="en-US" altLang="ko-KR" sz="1000" dirty="0" err="1">
                <a:solidFill>
                  <a:prstClr val="black"/>
                </a:solidFill>
              </a:rPr>
              <a:t>xmlns</a:t>
            </a:r>
            <a:r>
              <a:rPr lang="en-US" altLang="ko-KR" sz="1000" dirty="0">
                <a:solidFill>
                  <a:prstClr val="black"/>
                </a:solidFill>
              </a:rPr>
              <a:t>="http://maven.apache.org/SETTINGS/1.0.0"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</a:rPr>
              <a:t>xmlns:xsi</a:t>
            </a:r>
            <a:r>
              <a:rPr lang="en-US" altLang="ko-KR" sz="1000" dirty="0">
                <a:solidFill>
                  <a:prstClr val="black"/>
                </a:solidFill>
              </a:rPr>
              <a:t>="http://www.w3.org/2001/XMLSchema-instance"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en-US" altLang="ko-KR" sz="10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1000" dirty="0">
                <a:solidFill>
                  <a:prstClr val="black"/>
                </a:solidFill>
              </a:rPr>
              <a:t>="http://maven.apache.org/SETTINGS/1.0.0 http://maven.apache.org/xsd/settings-1.0.0.xsd"&gt;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&lt;</a:t>
            </a:r>
            <a:r>
              <a:rPr lang="en-US" altLang="ko-KR" sz="1000" b="1" dirty="0" err="1">
                <a:solidFill>
                  <a:schemeClr val="accent2"/>
                </a:solidFill>
              </a:rPr>
              <a:t>localRepository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&gt;[YOUR_MAVEN_PATH]/repository</a:t>
            </a:r>
            <a:r>
              <a:rPr lang="en-US" altLang="ko-KR" sz="1000" b="1" dirty="0">
                <a:solidFill>
                  <a:schemeClr val="accent2"/>
                </a:solidFill>
              </a:rPr>
              <a:t>&lt;/</a:t>
            </a:r>
            <a:r>
              <a:rPr lang="en-US" altLang="ko-KR" sz="1000" b="1" dirty="0" err="1">
                <a:solidFill>
                  <a:schemeClr val="accent2"/>
                </a:solidFill>
              </a:rPr>
              <a:t>localRepository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&gt;</a:t>
            </a: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&lt;/</a:t>
            </a:r>
            <a:r>
              <a:rPr lang="en-US" altLang="ko-KR" sz="1000" dirty="0">
                <a:solidFill>
                  <a:prstClr val="black"/>
                </a:solidFill>
              </a:rPr>
              <a:t>settings&gt;</a:t>
            </a:r>
          </a:p>
        </p:txBody>
      </p:sp>
      <p:pic>
        <p:nvPicPr>
          <p:cNvPr id="4098" name="Picture 2" descr="D:\Z.Box\Box Sync\01. Razy Studio\D0. Documents\imgs\K-20150315-230038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491786"/>
            <a:ext cx="4105275" cy="296140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169224" y="4797176"/>
            <a:ext cx="1800000" cy="216000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b="1" dirty="0" smtClean="0">
                <a:solidFill>
                  <a:srgbClr val="FFFFFF"/>
                </a:solidFill>
                <a:latin typeface="+mn-lt"/>
                <a:ea typeface="+mn-ea"/>
              </a:rPr>
              <a:t>[YOUR_MAVEN_PATH]</a:t>
            </a:r>
            <a:endParaRPr lang="ko-KR" altLang="en-US" sz="1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393160" y="5157216"/>
            <a:ext cx="1800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1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" name="꺾인 연결선 14"/>
          <p:cNvCxnSpPr>
            <a:stCxn id="13" idx="2"/>
            <a:endCxn id="14" idx="1"/>
          </p:cNvCxnSpPr>
          <p:nvPr/>
        </p:nvCxnSpPr>
        <p:spPr>
          <a:xfrm rot="16200000" flipH="1">
            <a:off x="6105172" y="4977228"/>
            <a:ext cx="252040" cy="323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93160" y="5877296"/>
            <a:ext cx="1800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b="1" dirty="0" smtClean="0">
                <a:solidFill>
                  <a:srgbClr val="FFFFFF"/>
                </a:solidFill>
                <a:latin typeface="+mn-lt"/>
                <a:ea typeface="+mn-ea"/>
              </a:rPr>
              <a:t>repository</a:t>
            </a:r>
            <a:endParaRPr lang="ko-KR" altLang="en-US" sz="1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545288" y="5445248"/>
            <a:ext cx="1800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b="1" dirty="0" smtClean="0">
                <a:solidFill>
                  <a:srgbClr val="FFFFFF"/>
                </a:solidFill>
                <a:latin typeface="+mn-lt"/>
                <a:ea typeface="+mn-ea"/>
              </a:rPr>
              <a:t>Settings.xml</a:t>
            </a:r>
            <a:endParaRPr lang="ko-KR" altLang="en-US" sz="1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" name="꺾인 연결선 18"/>
          <p:cNvCxnSpPr>
            <a:stCxn id="14" idx="2"/>
            <a:endCxn id="17" idx="1"/>
          </p:cNvCxnSpPr>
          <p:nvPr/>
        </p:nvCxnSpPr>
        <p:spPr>
          <a:xfrm rot="16200000" flipH="1">
            <a:off x="7329208" y="5337168"/>
            <a:ext cx="180032" cy="2521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2"/>
            <a:endCxn id="16" idx="1"/>
          </p:cNvCxnSpPr>
          <p:nvPr/>
        </p:nvCxnSpPr>
        <p:spPr>
          <a:xfrm rot="16200000" flipH="1">
            <a:off x="5745132" y="5337268"/>
            <a:ext cx="972120" cy="323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545288" y="6165328"/>
            <a:ext cx="1800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</a:rPr>
              <a:t>...</a:t>
            </a:r>
            <a:endParaRPr kumimoji="1" lang="ko-KR" altLang="en-US" sz="1200" b="1" dirty="0">
              <a:solidFill>
                <a:srgbClr val="FFFFFF"/>
              </a:solidFill>
            </a:endParaRPr>
          </a:p>
        </p:txBody>
      </p:sp>
      <p:cxnSp>
        <p:nvCxnSpPr>
          <p:cNvPr id="27" name="꺾인 연결선 26"/>
          <p:cNvCxnSpPr>
            <a:stCxn id="16" idx="2"/>
            <a:endCxn id="26" idx="1"/>
          </p:cNvCxnSpPr>
          <p:nvPr/>
        </p:nvCxnSpPr>
        <p:spPr>
          <a:xfrm rot="16200000" flipH="1">
            <a:off x="7329208" y="6057248"/>
            <a:ext cx="180032" cy="2521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6496" y="3175926"/>
            <a:ext cx="908486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288000">
              <a:lnSpc>
                <a:spcPct val="120000"/>
              </a:lnSpc>
              <a:buFont typeface="+mj-lt"/>
              <a:buAutoNum type="arabicParenR" startAt="2"/>
            </a:pPr>
            <a:r>
              <a:rPr lang="en-US" altLang="ko-KR" sz="1200" b="1" dirty="0" smtClean="0"/>
              <a:t>	Set Maven Config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43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Create STS Project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IV. 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 Create STS Project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6025" y="1124745"/>
            <a:ext cx="4461188" cy="25160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[File]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[New]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[Spring Project]</a:t>
            </a:r>
          </a:p>
        </p:txBody>
      </p:sp>
      <p:pic>
        <p:nvPicPr>
          <p:cNvPr id="2050" name="Picture 2" descr="E:\Box\Box Sync\01. Razy Studio\D0. Documents\imgs\K-20150320-15820-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62" r="62276" b="61380"/>
          <a:stretch/>
        </p:blipFill>
        <p:spPr bwMode="auto">
          <a:xfrm>
            <a:off x="416496" y="1124744"/>
            <a:ext cx="4465067" cy="25160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Box\Box Sync\01. Razy Studio\D0. Documents\imgs\K-20150320-15844-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9"/>
          <a:stretch/>
        </p:blipFill>
        <p:spPr bwMode="auto">
          <a:xfrm>
            <a:off x="415924" y="3937274"/>
            <a:ext cx="2952899" cy="249306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25008" y="3937274"/>
            <a:ext cx="4461188" cy="25160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Project Name : YOUR_PROJECT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Template :</a:t>
            </a:r>
            <a:br>
              <a:rPr lang="en-US" altLang="ko-KR" sz="1000" dirty="0" smtClean="0">
                <a:solidFill>
                  <a:prstClr val="black"/>
                </a:solidFill>
              </a:rPr>
            </a:br>
            <a:r>
              <a:rPr lang="en-US" altLang="ko-KR" sz="1000" dirty="0" smtClean="0">
                <a:solidFill>
                  <a:prstClr val="black"/>
                </a:solidFill>
              </a:rPr>
              <a:t>Spring MVC Project</a:t>
            </a:r>
          </a:p>
        </p:txBody>
      </p:sp>
    </p:spTree>
    <p:extLst>
      <p:ext uri="{BB962C8B-B14F-4D97-AF65-F5344CB8AC3E}">
        <p14:creationId xmlns:p14="http://schemas.microsoft.com/office/powerpoint/2010/main" val="222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Create STS Project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IV. 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 Create STS Project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6025" y="1124745"/>
            <a:ext cx="4461188" cy="25160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Input Top-level Package Name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[Finish]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 descr="E:\Box\Box Sync\01. Razy Studio\D0. Documents\imgs\K-20150320-15909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166"/>
          <a:stretch/>
        </p:blipFill>
        <p:spPr bwMode="auto">
          <a:xfrm>
            <a:off x="415926" y="1124744"/>
            <a:ext cx="4465638" cy="2520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Set Maven Deploy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/>
              <a:t>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3.1 Edit Maven Config (settings.xml)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6288" y="1916832"/>
            <a:ext cx="8713786" cy="45363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&lt;settings </a:t>
            </a:r>
            <a:r>
              <a:rPr lang="en-US" altLang="ko-KR" sz="1000" dirty="0" err="1">
                <a:solidFill>
                  <a:prstClr val="black"/>
                </a:solidFill>
              </a:rPr>
              <a:t>xmlns</a:t>
            </a:r>
            <a:r>
              <a:rPr lang="en-US" altLang="ko-KR" sz="1000" dirty="0">
                <a:solidFill>
                  <a:prstClr val="black"/>
                </a:solidFill>
              </a:rPr>
              <a:t>=http://maven.apache.org/settings/1.0.0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err="1">
                <a:solidFill>
                  <a:prstClr val="black"/>
                </a:solidFill>
              </a:rPr>
              <a:t>xmlns:xsi</a:t>
            </a:r>
            <a:r>
              <a:rPr lang="en-US" altLang="ko-KR" sz="1000" dirty="0">
                <a:solidFill>
                  <a:prstClr val="black"/>
                </a:solidFill>
              </a:rPr>
              <a:t>=http://www.w3.org/2001/XMLSchema-instance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1000" dirty="0">
                <a:solidFill>
                  <a:prstClr val="black"/>
                </a:solidFill>
              </a:rPr>
              <a:t>="http://maven.apache.org/SETTINGS/1.0.0 http://maven.apache.org/xsd/settings-1.0.0.xsd</a:t>
            </a:r>
            <a:r>
              <a:rPr lang="en-US" altLang="ko-KR" sz="1000" dirty="0" smtClean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&lt;</a:t>
            </a:r>
            <a:r>
              <a:rPr lang="en-US" altLang="ko-KR" sz="1000" dirty="0" err="1">
                <a:solidFill>
                  <a:prstClr val="black"/>
                </a:solidFill>
              </a:rPr>
              <a:t>localRepository</a:t>
            </a:r>
            <a:r>
              <a:rPr lang="en-US" altLang="ko-KR" sz="1000" dirty="0">
                <a:solidFill>
                  <a:prstClr val="black"/>
                </a:solidFill>
              </a:rPr>
              <a:t>&gt;[YOUR_MAVEN_PATH]/repository&lt;/</a:t>
            </a:r>
            <a:r>
              <a:rPr lang="en-US" altLang="ko-KR" sz="1000" dirty="0" err="1">
                <a:solidFill>
                  <a:prstClr val="black"/>
                </a:solidFill>
              </a:rPr>
              <a:t>localRepository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</a:t>
            </a:r>
            <a:r>
              <a:rPr lang="en-US" altLang="ko-KR" sz="1000" b="1" dirty="0">
                <a:solidFill>
                  <a:prstClr val="black"/>
                </a:solidFill>
              </a:rPr>
              <a:t>&lt;!-- Tomcat manager account </a:t>
            </a:r>
            <a:r>
              <a:rPr lang="ko-KR" altLang="en-US" sz="1000" b="1" dirty="0">
                <a:solidFill>
                  <a:prstClr val="black"/>
                </a:solidFill>
              </a:rPr>
              <a:t>추가 </a:t>
            </a:r>
            <a:r>
              <a:rPr lang="en-US" altLang="ko-KR" sz="1000" b="1" dirty="0">
                <a:solidFill>
                  <a:prstClr val="black"/>
                </a:solidFill>
              </a:rPr>
              <a:t>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b="1" dirty="0">
                <a:solidFill>
                  <a:prstClr val="black"/>
                </a:solidFill>
              </a:rPr>
              <a:t>servers&gt;</a:t>
            </a:r>
          </a:p>
          <a:p>
            <a:pPr defTabSz="144000">
              <a:lnSpc>
                <a:spcPct val="120000"/>
              </a:lnSpc>
            </a:pP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&lt;!-- Local Tomcat manager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&lt;server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&lt;!--Maven </a:t>
            </a:r>
            <a:r>
              <a:rPr lang="en-US" altLang="ko-KR" sz="1000" b="1" dirty="0">
                <a:solidFill>
                  <a:prstClr val="black"/>
                </a:solidFill>
              </a:rPr>
              <a:t>Deploy </a:t>
            </a:r>
            <a:r>
              <a:rPr lang="ko-KR" altLang="en-US" sz="1000" b="1" dirty="0">
                <a:solidFill>
                  <a:prstClr val="black"/>
                </a:solidFill>
              </a:rPr>
              <a:t>에서 사용할 고유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ID. Maven plug-in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설정에서 사용함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. 	--&gt;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&lt;id&gt;</a:t>
            </a:r>
            <a:r>
              <a:rPr lang="en-US" altLang="ko-KR" sz="1000" b="1" dirty="0">
                <a:solidFill>
                  <a:schemeClr val="accent2"/>
                </a:solidFill>
              </a:rPr>
              <a:t>tomcat7</a:t>
            </a:r>
            <a:r>
              <a:rPr lang="en-US" altLang="ko-KR" sz="1000" b="1" dirty="0">
                <a:solidFill>
                  <a:prstClr val="black"/>
                </a:solidFill>
              </a:rPr>
              <a:t>&lt;/id&gt;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&lt;!-- Tomcat </a:t>
            </a:r>
            <a:r>
              <a:rPr lang="en-US" altLang="ko-KR" sz="1000" b="1" dirty="0">
                <a:solidFill>
                  <a:prstClr val="black"/>
                </a:solidFill>
              </a:rPr>
              <a:t>manager account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정보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. tomcat-users.xml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에 설정과 동일 해야 함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.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--&gt;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&lt;username&gt;admin&lt;/username&gt;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&lt;password&gt;admin./&lt;/password&gt;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&lt;/server&gt;</a:t>
            </a:r>
          </a:p>
          <a:p>
            <a:pPr defTabSz="144000">
              <a:lnSpc>
                <a:spcPct val="120000"/>
              </a:lnSpc>
            </a:pPr>
            <a:endParaRPr lang="en-US" altLang="ko-KR" sz="1000" b="1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&lt;/</a:t>
            </a:r>
            <a:r>
              <a:rPr lang="en-US" altLang="ko-KR" sz="1000" b="1" dirty="0">
                <a:solidFill>
                  <a:prstClr val="black"/>
                </a:solidFill>
              </a:rPr>
              <a:t>servers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&lt;/settings&gt;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5926" y="1128898"/>
            <a:ext cx="9084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b="1" dirty="0" smtClean="0"/>
              <a:t>	Edit Maven Settings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EDIT			: [YOUR_MAVEN_PATH]/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/settings.xml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85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Set Maven Deploy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/>
              <a:t>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 Edit Maven Config (pom.xml)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6288" y="1916832"/>
            <a:ext cx="8713786" cy="45363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&lt;project&gt;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...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&lt;build&gt;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.....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&lt;plugins&gt;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.....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</a:t>
            </a:r>
            <a:r>
              <a:rPr lang="en-US" altLang="ko-KR" sz="1000" b="1" dirty="0">
                <a:solidFill>
                  <a:prstClr val="black"/>
                </a:solidFill>
              </a:rPr>
              <a:t>&lt;!-- Deploy to Tomcat 7 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&lt;plugin&gt;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&lt;</a:t>
            </a:r>
            <a:r>
              <a:rPr lang="en-US" altLang="ko-KR" sz="1000" b="1" dirty="0" err="1">
                <a:solidFill>
                  <a:prstClr val="black"/>
                </a:solidFill>
              </a:rPr>
              <a:t>groupId</a:t>
            </a:r>
            <a:r>
              <a:rPr lang="en-US" altLang="ko-KR" sz="1000" b="1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org.apache.tomcat.maven</a:t>
            </a:r>
            <a:r>
              <a:rPr lang="en-US" altLang="ko-KR" sz="1000" b="1" dirty="0">
                <a:solidFill>
                  <a:prstClr val="black"/>
                </a:solidFill>
              </a:rPr>
              <a:t>&lt;/</a:t>
            </a:r>
            <a:r>
              <a:rPr lang="en-US" altLang="ko-KR" sz="1000" b="1" dirty="0" err="1">
                <a:solidFill>
                  <a:prstClr val="black"/>
                </a:solidFill>
              </a:rPr>
              <a:t>groupId</a:t>
            </a:r>
            <a:r>
              <a:rPr lang="en-US" altLang="ko-KR" sz="1000" b="1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&lt;</a:t>
            </a:r>
            <a:r>
              <a:rPr lang="en-US" altLang="ko-KR" sz="1000" b="1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b="1" dirty="0">
                <a:solidFill>
                  <a:prstClr val="black"/>
                </a:solidFill>
              </a:rPr>
              <a:t>&gt;tomcat7-maven-plugin&lt;/</a:t>
            </a:r>
            <a:r>
              <a:rPr lang="en-US" altLang="ko-KR" sz="1000" b="1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b="1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&lt;version&gt;2.2&lt;/version&gt;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&lt;configuration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</a:t>
            </a:r>
            <a:r>
              <a:rPr lang="en-US" altLang="ko-KR" sz="1000" b="1" dirty="0" err="1" smtClean="0">
                <a:solidFill>
                  <a:prstClr val="black"/>
                </a:solidFill>
              </a:rPr>
              <a:t>url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http://[YOUR_TOMCAT_HOST]:xxxx/manager/text</a:t>
            </a:r>
            <a:r>
              <a:rPr lang="en-US" altLang="ko-KR" sz="1000" b="1" dirty="0">
                <a:solidFill>
                  <a:prstClr val="black"/>
                </a:solidFill>
              </a:rPr>
              <a:t>&lt;/url&gt;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	&lt;server&gt;</a:t>
            </a:r>
            <a:r>
              <a:rPr lang="en-US" altLang="ko-KR" sz="1000" b="1" dirty="0">
                <a:solidFill>
                  <a:schemeClr val="accent2"/>
                </a:solidFill>
              </a:rPr>
              <a:t>tomcat7</a:t>
            </a:r>
            <a:r>
              <a:rPr lang="en-US" altLang="ko-KR" sz="1000" b="1" dirty="0">
                <a:solidFill>
                  <a:prstClr val="black"/>
                </a:solidFill>
              </a:rPr>
              <a:t>&lt;/server&gt;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&lt;!-- </a:t>
            </a:r>
            <a:r>
              <a:rPr lang="en-US" altLang="ko-KR" sz="1000" b="1" dirty="0">
                <a:solidFill>
                  <a:prstClr val="black"/>
                </a:solidFill>
              </a:rPr>
              <a:t>settings.xml </a:t>
            </a:r>
            <a:r>
              <a:rPr lang="ko-KR" altLang="en-US" sz="1000" b="1" dirty="0">
                <a:solidFill>
                  <a:prstClr val="black"/>
                </a:solidFill>
              </a:rPr>
              <a:t>에서 설정한 </a:t>
            </a:r>
            <a:r>
              <a:rPr lang="en-US" altLang="ko-KR" sz="1000" b="1" dirty="0">
                <a:solidFill>
                  <a:prstClr val="black"/>
                </a:solidFill>
              </a:rPr>
              <a:t>&lt;id&gt;tomcat7&lt;/id&gt;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														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&lt;!-- username&gt;admin</a:t>
            </a:r>
            <a:r>
              <a:rPr lang="en-US" altLang="ko-KR" sz="1000" b="1" dirty="0">
                <a:solidFill>
                  <a:srgbClr val="FF0000"/>
                </a:solidFill>
              </a:rPr>
              <a:t>&lt;/username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</a:rPr>
              <a:t>&lt;password&gt;test&lt;/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password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	&lt;path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/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&lt;/</a:t>
            </a:r>
            <a:r>
              <a:rPr lang="en-US" altLang="ko-KR" sz="1000" b="1" dirty="0">
                <a:solidFill>
                  <a:prstClr val="black"/>
                </a:solidFill>
              </a:rPr>
              <a:t>path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&gt;							&lt;!-- Project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를 배포할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web application(Context)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경로 </a:t>
            </a:r>
            <a:r>
              <a:rPr lang="en-US" altLang="ko-KR" sz="10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	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												&lt;!-- Project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는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Tomcat Host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에 설정된 </a:t>
            </a:r>
            <a:r>
              <a:rPr lang="en-US" altLang="ko-KR" sz="1000" b="1" spc="-50" dirty="0" err="1" smtClean="0">
                <a:solidFill>
                  <a:prstClr val="black"/>
                </a:solidFill>
              </a:rPr>
              <a:t>appBase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경로 아래</a:t>
            </a:r>
            <a:r>
              <a:rPr lang="ko-KR" altLang="en-US" sz="1000" b="1" dirty="0">
                <a:solidFill>
                  <a:prstClr val="black"/>
                </a:solidFill>
              </a:rPr>
              <a:t>로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 배포 됨 </a:t>
            </a:r>
            <a:r>
              <a:rPr lang="en-US" altLang="ko-KR" sz="10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 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	&lt;/configuration&gt;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&lt;/plugin&gt;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			&lt;!-- END : Deploy to Tomcat 7 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&lt;/plugins&gt;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&lt;/build&gt;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&lt;/</a:t>
            </a:r>
            <a:r>
              <a:rPr lang="en-US" altLang="ko-KR" sz="1000" dirty="0">
                <a:solidFill>
                  <a:prstClr val="black"/>
                </a:solidFill>
              </a:rPr>
              <a:t>project&gt;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5926" y="1128898"/>
            <a:ext cx="9084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b="1" dirty="0" smtClean="0"/>
              <a:t>	Edit Project Maven Config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EDIT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: [YOUR_PROJECT_HOME]/pom.xml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04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Set Maven Deploy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/>
              <a:t>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3.3 Create Run Configurations…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5122" name="Picture 2" descr="E:\Box\Box Sync\01. Razy Studio\D0. Documents\imgs\K-20150320-409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24744"/>
            <a:ext cx="4465067" cy="179737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026025" y="1124745"/>
            <a:ext cx="4461188" cy="17973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[Run AS] – [Run Configurations…]</a:t>
            </a:r>
          </a:p>
        </p:txBody>
      </p:sp>
      <p:pic>
        <p:nvPicPr>
          <p:cNvPr id="5123" name="Picture 3" descr="E:\Box\Box Sync\01. Razy Studio\D0. Documents\imgs\K-20150320-40928-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210" r="36118" b="28858"/>
          <a:stretch/>
        </p:blipFill>
        <p:spPr bwMode="auto">
          <a:xfrm>
            <a:off x="416496" y="3716338"/>
            <a:ext cx="2850570" cy="27368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25008" y="3717032"/>
            <a:ext cx="4461188" cy="17973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[Maven Build] – [New]</a:t>
            </a:r>
          </a:p>
        </p:txBody>
      </p:sp>
    </p:spTree>
    <p:extLst>
      <p:ext uri="{BB962C8B-B14F-4D97-AF65-F5344CB8AC3E}">
        <p14:creationId xmlns:p14="http://schemas.microsoft.com/office/powerpoint/2010/main" val="439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Set Maven Deploy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/>
              <a:t>Set Maven Deploy To Tomcat 7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3.3 Create Run Configurations…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26025" y="1124745"/>
            <a:ext cx="4461188" cy="41764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Name 						: Maven Deploy Name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Base Directory	: YOUR_PROJECT_PATH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solidFill>
                  <a:prstClr val="black"/>
                </a:solidFill>
              </a:rPr>
              <a:t>Goals						: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clean:clean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tomcat7:redeploy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000" b="1" dirty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[Apply] – [Run]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000" b="1" dirty="0" smtClean="0">
              <a:solidFill>
                <a:schemeClr val="accent2"/>
              </a:solidFill>
            </a:endParaRPr>
          </a:p>
        </p:txBody>
      </p:sp>
      <p:pic>
        <p:nvPicPr>
          <p:cNvPr id="6146" name="Picture 2" descr="E:\Box\Box Sync\01. Razy Studio\D0. Documents\imgs\K-20150320-41002-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9" t="13604" r="1685" b="16593"/>
          <a:stretch/>
        </p:blipFill>
        <p:spPr bwMode="auto">
          <a:xfrm>
            <a:off x="415925" y="1124744"/>
            <a:ext cx="4469279" cy="41764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lang="en-US" altLang="ko-KR" dirty="0"/>
              <a:t>Set </a:t>
            </a:r>
            <a:r>
              <a:rPr lang="en-US" altLang="ko-KR" dirty="0" smtClean="0"/>
              <a:t>MyBatis-Spring (MySQL)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Set MySQL datasource</a:t>
            </a:r>
          </a:p>
          <a:p>
            <a:r>
              <a:rPr lang="en-US" altLang="ko-KR" dirty="0" smtClean="0"/>
              <a:t>Set MyBatis-Spring</a:t>
            </a:r>
          </a:p>
          <a:p>
            <a:r>
              <a:rPr lang="en-US" altLang="ko-KR" dirty="0" smtClean="0"/>
              <a:t>Set Log4jdbc</a:t>
            </a:r>
          </a:p>
        </p:txBody>
      </p:sp>
    </p:spTree>
    <p:extLst>
      <p:ext uri="{BB962C8B-B14F-4D97-AF65-F5344CB8AC3E}">
        <p14:creationId xmlns:p14="http://schemas.microsoft.com/office/powerpoint/2010/main" val="36194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WorkEnv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I. Setup Layout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5925" y="764704"/>
            <a:ext cx="1800000" cy="288000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WorkEnv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28864" y="119675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0.Common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" name="꺾인 연결선 9"/>
          <p:cNvCxnSpPr>
            <a:stCxn id="7" idx="2"/>
            <a:endCxn id="8" idx="1"/>
          </p:cNvCxnSpPr>
          <p:nvPr/>
        </p:nvCxnSpPr>
        <p:spPr>
          <a:xfrm rot="16200000" flipH="1">
            <a:off x="1478370" y="890258"/>
            <a:ext cx="288048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928864" y="2852936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1.APMT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28864" y="4869192"/>
            <a:ext cx="17998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2.AndroidStudio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28864" y="5301240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400" b="1" dirty="0" smtClean="0">
                <a:solidFill>
                  <a:srgbClr val="FFFFFF"/>
                </a:solidFill>
              </a:rPr>
              <a:t>3.EclipseADT</a:t>
            </a:r>
            <a:endParaRPr kumimoji="1" lang="ko-KR" alt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꺾인 연결선 14"/>
          <p:cNvCxnSpPr>
            <a:stCxn id="7" idx="2"/>
            <a:endCxn id="12" idx="1"/>
          </p:cNvCxnSpPr>
          <p:nvPr/>
        </p:nvCxnSpPr>
        <p:spPr>
          <a:xfrm rot="16200000" flipH="1">
            <a:off x="650278" y="1718350"/>
            <a:ext cx="1944232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2"/>
            <a:endCxn id="13" idx="1"/>
          </p:cNvCxnSpPr>
          <p:nvPr/>
        </p:nvCxnSpPr>
        <p:spPr>
          <a:xfrm rot="16200000" flipH="1">
            <a:off x="-357850" y="2726478"/>
            <a:ext cx="3960488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14" idx="1"/>
          </p:cNvCxnSpPr>
          <p:nvPr/>
        </p:nvCxnSpPr>
        <p:spPr>
          <a:xfrm rot="16200000" flipH="1">
            <a:off x="-573874" y="2942502"/>
            <a:ext cx="4392536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7" idx="2"/>
            <a:endCxn id="44" idx="1"/>
          </p:cNvCxnSpPr>
          <p:nvPr/>
        </p:nvCxnSpPr>
        <p:spPr>
          <a:xfrm rot="16200000" flipH="1">
            <a:off x="-1006022" y="3374650"/>
            <a:ext cx="5256632" cy="6127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3369025" y="162883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Maven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33" name="꺾인 연결선 32"/>
          <p:cNvCxnSpPr>
            <a:stCxn id="8" idx="2"/>
            <a:endCxn id="32" idx="1"/>
          </p:cNvCxnSpPr>
          <p:nvPr/>
        </p:nvCxnSpPr>
        <p:spPr>
          <a:xfrm rot="16200000" flipH="1">
            <a:off x="2954904" y="1358711"/>
            <a:ext cx="288080" cy="54016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369024" y="198887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ssh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369024" y="234894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tools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50" name="꺾인 연결선 49"/>
          <p:cNvCxnSpPr>
            <a:stCxn id="8" idx="2"/>
            <a:endCxn id="37" idx="1"/>
          </p:cNvCxnSpPr>
          <p:nvPr/>
        </p:nvCxnSpPr>
        <p:spPr>
          <a:xfrm rot="16200000" flipH="1">
            <a:off x="2774884" y="1538732"/>
            <a:ext cx="648120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8" idx="2"/>
            <a:endCxn id="38" idx="1"/>
          </p:cNvCxnSpPr>
          <p:nvPr/>
        </p:nvCxnSpPr>
        <p:spPr>
          <a:xfrm rot="16200000" flipH="1">
            <a:off x="2594848" y="1718768"/>
            <a:ext cx="1008192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5601271" y="2852936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APM_Setup + Tomcat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0" name="직선 연결선 69"/>
          <p:cNvCxnSpPr>
            <a:stCxn id="12" idx="3"/>
            <a:endCxn id="68" idx="1"/>
          </p:cNvCxnSpPr>
          <p:nvPr/>
        </p:nvCxnSpPr>
        <p:spPr>
          <a:xfrm>
            <a:off x="3728864" y="2996936"/>
            <a:ext cx="187240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5601271" y="4365104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ko-KR" altLang="en-US" sz="1200" dirty="0" smtClean="0">
                <a:latin typeface="+mn-lt"/>
                <a:ea typeface="+mn-ea"/>
              </a:rPr>
              <a:t>신규 생성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2" name="직선 연결선 71"/>
          <p:cNvCxnSpPr>
            <a:stCxn id="51" idx="3"/>
            <a:endCxn id="71" idx="1"/>
          </p:cNvCxnSpPr>
          <p:nvPr/>
        </p:nvCxnSpPr>
        <p:spPr>
          <a:xfrm>
            <a:off x="5168824" y="4509104"/>
            <a:ext cx="43244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5600701" y="764704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Ex&gt; C:/02.WorkEnv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83" name="직선 연결선 82"/>
          <p:cNvCxnSpPr>
            <a:stCxn id="7" idx="3"/>
            <a:endCxn id="82" idx="1"/>
          </p:cNvCxnSpPr>
          <p:nvPr/>
        </p:nvCxnSpPr>
        <p:spPr>
          <a:xfrm>
            <a:off x="2215925" y="908704"/>
            <a:ext cx="33847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1928864" y="5733255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4.EclipseSTS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928664" y="6165336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5.EclipsePHP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3368824" y="328498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400" b="1" dirty="0">
                <a:solidFill>
                  <a:srgbClr val="FFFFFF"/>
                </a:solidFill>
              </a:rPr>
              <a:t>Server</a:t>
            </a:r>
            <a:endParaRPr kumimoji="1" lang="ko-KR" alt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3368824" y="364502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400" b="1" dirty="0">
                <a:solidFill>
                  <a:srgbClr val="FFFFFF"/>
                </a:solidFill>
              </a:rPr>
              <a:t>temp</a:t>
            </a:r>
            <a:endParaRPr kumimoji="1" lang="ko-KR" alt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3368824" y="400506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400" b="1" dirty="0">
                <a:solidFill>
                  <a:srgbClr val="FFFFFF"/>
                </a:solidFill>
              </a:rPr>
              <a:t>users</a:t>
            </a:r>
            <a:endParaRPr kumimoji="1" lang="ko-KR" altLang="en-US" sz="1400" b="1" dirty="0">
              <a:solidFill>
                <a:srgbClr val="FFFFFF"/>
              </a:solidFill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3368824" y="436510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WebDocs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54" name="꺾인 연결선 53"/>
          <p:cNvCxnSpPr>
            <a:stCxn id="12" idx="2"/>
            <a:endCxn id="47" idx="1"/>
          </p:cNvCxnSpPr>
          <p:nvPr/>
        </p:nvCxnSpPr>
        <p:spPr>
          <a:xfrm rot="16200000" flipH="1">
            <a:off x="2954820" y="3014980"/>
            <a:ext cx="288048" cy="53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2" idx="2"/>
            <a:endCxn id="48" idx="1"/>
          </p:cNvCxnSpPr>
          <p:nvPr/>
        </p:nvCxnSpPr>
        <p:spPr>
          <a:xfrm rot="16200000" flipH="1">
            <a:off x="2774800" y="3195000"/>
            <a:ext cx="648088" cy="53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2" idx="2"/>
            <a:endCxn id="49" idx="1"/>
          </p:cNvCxnSpPr>
          <p:nvPr/>
        </p:nvCxnSpPr>
        <p:spPr>
          <a:xfrm rot="16200000" flipH="1">
            <a:off x="2594780" y="3375020"/>
            <a:ext cx="1008128" cy="53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2" idx="2"/>
            <a:endCxn id="51" idx="1"/>
          </p:cNvCxnSpPr>
          <p:nvPr/>
        </p:nvCxnSpPr>
        <p:spPr>
          <a:xfrm rot="16200000" flipH="1">
            <a:off x="2414760" y="3555040"/>
            <a:ext cx="1368168" cy="53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7" idx="2"/>
            <a:endCxn id="43" idx="1"/>
          </p:cNvCxnSpPr>
          <p:nvPr/>
        </p:nvCxnSpPr>
        <p:spPr>
          <a:xfrm rot="16200000" flipH="1">
            <a:off x="-789881" y="3158509"/>
            <a:ext cx="4824551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5601072" y="1628800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Maven </a:t>
            </a:r>
            <a:r>
              <a:rPr lang="en-US" altLang="ko-KR" sz="1200" dirty="0" err="1" smtClean="0">
                <a:latin typeface="+mn-lt"/>
                <a:ea typeface="+mn-ea"/>
              </a:rPr>
              <a:t>conf</a:t>
            </a:r>
            <a:r>
              <a:rPr lang="en-US" altLang="ko-KR" sz="1200" dirty="0" smtClean="0">
                <a:latin typeface="+mn-lt"/>
                <a:ea typeface="+mn-ea"/>
              </a:rPr>
              <a:t> + repository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6" name="직선 연결선 75"/>
          <p:cNvCxnSpPr>
            <a:endCxn id="73" idx="1"/>
          </p:cNvCxnSpPr>
          <p:nvPr/>
        </p:nvCxnSpPr>
        <p:spPr>
          <a:xfrm flipV="1">
            <a:off x="5169025" y="1772800"/>
            <a:ext cx="432047" cy="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5601071" y="2348912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Ant, builder, debugger ...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80" name="직선 연결선 79"/>
          <p:cNvCxnSpPr>
            <a:stCxn id="38" idx="3"/>
            <a:endCxn id="77" idx="1"/>
          </p:cNvCxnSpPr>
          <p:nvPr/>
        </p:nvCxnSpPr>
        <p:spPr>
          <a:xfrm flipV="1">
            <a:off x="5169024" y="2492912"/>
            <a:ext cx="432047" cy="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5601072" y="3285016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Apache</a:t>
            </a:r>
            <a:r>
              <a:rPr lang="en-US" altLang="ko-KR" sz="1200" dirty="0">
                <a:latin typeface="+mn-lt"/>
                <a:ea typeface="+mn-ea"/>
              </a:rPr>
              <a:t> + </a:t>
            </a:r>
            <a:r>
              <a:rPr lang="en-US" altLang="ko-KR" sz="1200" dirty="0" smtClean="0">
                <a:latin typeface="+mn-lt"/>
                <a:ea typeface="+mn-ea"/>
              </a:rPr>
              <a:t>PHP </a:t>
            </a:r>
            <a:r>
              <a:rPr lang="en-US" altLang="ko-KR" sz="1200" dirty="0">
                <a:latin typeface="+mn-lt"/>
                <a:ea typeface="+mn-ea"/>
              </a:rPr>
              <a:t>+ </a:t>
            </a:r>
            <a:r>
              <a:rPr lang="en-US" altLang="ko-KR" sz="1200" dirty="0" smtClean="0">
                <a:latin typeface="+mn-lt"/>
                <a:ea typeface="+mn-ea"/>
              </a:rPr>
              <a:t>MySQL + Tomcat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84" name="직선 연결선 83"/>
          <p:cNvCxnSpPr>
            <a:stCxn id="47" idx="3"/>
            <a:endCxn id="81" idx="1"/>
          </p:cNvCxnSpPr>
          <p:nvPr/>
        </p:nvCxnSpPr>
        <p:spPr>
          <a:xfrm>
            <a:off x="5168824" y="3428984"/>
            <a:ext cx="432248" cy="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0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/>
          <p:cNvSpPr/>
          <p:nvPr/>
        </p:nvSpPr>
        <p:spPr>
          <a:xfrm>
            <a:off x="4376936" y="764704"/>
            <a:ext cx="5113140" cy="5688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15925" y="764704"/>
            <a:ext cx="3816995" cy="5688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STS Project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1. Overview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1.1 Spring Project </a:t>
            </a:r>
            <a:r>
              <a:rPr lang="en-US" altLang="ko-KR" dirty="0"/>
              <a:t>Layout (project </a:t>
            </a:r>
            <a:r>
              <a:rPr lang="en-US" altLang="ko-KR" dirty="0" smtClean="0"/>
              <a:t>config)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60616" y="1052736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[PROJECT_HOME]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208552" y="162880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src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/main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81" name="꺾인 연결선 80"/>
          <p:cNvCxnSpPr>
            <a:stCxn id="79" idx="2"/>
            <a:endCxn id="80" idx="1"/>
          </p:cNvCxnSpPr>
          <p:nvPr/>
        </p:nvCxnSpPr>
        <p:spPr>
          <a:xfrm rot="16200000" flipH="1">
            <a:off x="875552" y="1385800"/>
            <a:ext cx="48606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123" idx="1"/>
          </p:cNvCxnSpPr>
          <p:nvPr/>
        </p:nvCxnSpPr>
        <p:spPr>
          <a:xfrm rot="16200000" flipH="1">
            <a:off x="-1410753" y="3672105"/>
            <a:ext cx="505867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9" idx="2"/>
            <a:endCxn id="122" idx="1"/>
          </p:cNvCxnSpPr>
          <p:nvPr/>
        </p:nvCxnSpPr>
        <p:spPr>
          <a:xfrm rot="16200000" flipH="1">
            <a:off x="-1266749" y="3528101"/>
            <a:ext cx="4770666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856825" y="1916832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/java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94" name="꺾인 연결선 93"/>
          <p:cNvCxnSpPr>
            <a:stCxn id="80" idx="2"/>
            <a:endCxn id="93" idx="1"/>
          </p:cNvCxnSpPr>
          <p:nvPr/>
        </p:nvCxnSpPr>
        <p:spPr>
          <a:xfrm rot="16200000" flipH="1">
            <a:off x="1667672" y="1817679"/>
            <a:ext cx="198032" cy="18027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0" idx="2"/>
            <a:endCxn id="120" idx="1"/>
          </p:cNvCxnSpPr>
          <p:nvPr/>
        </p:nvCxnSpPr>
        <p:spPr>
          <a:xfrm rot="16200000" flipH="1">
            <a:off x="767468" y="2717884"/>
            <a:ext cx="1998240" cy="1800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0" idx="2"/>
            <a:endCxn id="121" idx="1"/>
          </p:cNvCxnSpPr>
          <p:nvPr/>
        </p:nvCxnSpPr>
        <p:spPr>
          <a:xfrm rot="16200000" flipH="1">
            <a:off x="245383" y="3239969"/>
            <a:ext cx="3042410" cy="1800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2504800" y="2204864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9" name="AutoShape 5"/>
          <p:cNvSpPr>
            <a:spLocks noChangeArrowheads="1"/>
          </p:cNvSpPr>
          <p:nvPr/>
        </p:nvSpPr>
        <p:spPr bwMode="auto">
          <a:xfrm>
            <a:off x="3152768" y="2492896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/domain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1856624" y="371704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/resources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1856624" y="47612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1208552" y="59134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/target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1208552" y="62014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pom.xml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4" name="꺾인 연결선 123"/>
          <p:cNvCxnSpPr>
            <a:stCxn id="93" idx="2"/>
            <a:endCxn id="118" idx="1"/>
          </p:cNvCxnSpPr>
          <p:nvPr/>
        </p:nvCxnSpPr>
        <p:spPr>
          <a:xfrm rot="16200000" flipH="1">
            <a:off x="2315796" y="2105860"/>
            <a:ext cx="198032" cy="179975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208552" y="13407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7" name="꺾인 연결선 126"/>
          <p:cNvCxnSpPr>
            <a:stCxn id="79" idx="2"/>
            <a:endCxn id="126" idx="1"/>
          </p:cNvCxnSpPr>
          <p:nvPr/>
        </p:nvCxnSpPr>
        <p:spPr>
          <a:xfrm rot="16200000" flipH="1">
            <a:off x="1019597" y="1241755"/>
            <a:ext cx="19797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18" idx="2"/>
            <a:endCxn id="119" idx="1"/>
          </p:cNvCxnSpPr>
          <p:nvPr/>
        </p:nvCxnSpPr>
        <p:spPr>
          <a:xfrm rot="16200000" flipH="1">
            <a:off x="2963768" y="2393896"/>
            <a:ext cx="198032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5"/>
          <p:cNvSpPr>
            <a:spLocks noChangeArrowheads="1"/>
          </p:cNvSpPr>
          <p:nvPr/>
        </p:nvSpPr>
        <p:spPr bwMode="auto">
          <a:xfrm>
            <a:off x="3152768" y="2744944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/persistence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5" name="AutoShape 5"/>
          <p:cNvSpPr>
            <a:spLocks noChangeArrowheads="1"/>
          </p:cNvSpPr>
          <p:nvPr/>
        </p:nvSpPr>
        <p:spPr bwMode="auto">
          <a:xfrm>
            <a:off x="3152768" y="299695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/service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6" name="AutoShape 5"/>
          <p:cNvSpPr>
            <a:spLocks noChangeArrowheads="1"/>
          </p:cNvSpPr>
          <p:nvPr/>
        </p:nvSpPr>
        <p:spPr bwMode="auto">
          <a:xfrm>
            <a:off x="3152768" y="324900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/controller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3152768" y="3501008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util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auto">
          <a:xfrm>
            <a:off x="2504664" y="59493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1" name="꺾인 연결선 140"/>
          <p:cNvCxnSpPr>
            <a:stCxn id="121" idx="2"/>
            <a:endCxn id="138" idx="1"/>
          </p:cNvCxnSpPr>
          <p:nvPr/>
        </p:nvCxnSpPr>
        <p:spPr>
          <a:xfrm rot="16200000" flipH="1">
            <a:off x="1865574" y="5400260"/>
            <a:ext cx="1098140" cy="18004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utoShape 5"/>
          <p:cNvSpPr>
            <a:spLocks noChangeArrowheads="1"/>
          </p:cNvSpPr>
          <p:nvPr/>
        </p:nvSpPr>
        <p:spPr bwMode="auto">
          <a:xfrm>
            <a:off x="2504528" y="50492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5" name="꺾인 연결선 144"/>
          <p:cNvCxnSpPr>
            <a:stCxn id="121" idx="2"/>
            <a:endCxn id="144" idx="1"/>
          </p:cNvCxnSpPr>
          <p:nvPr/>
        </p:nvCxnSpPr>
        <p:spPr>
          <a:xfrm rot="16200000" flipH="1">
            <a:off x="2315556" y="4950278"/>
            <a:ext cx="198040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utoShape 5"/>
          <p:cNvSpPr>
            <a:spLocks noChangeArrowheads="1"/>
          </p:cNvSpPr>
          <p:nvPr/>
        </p:nvSpPr>
        <p:spPr bwMode="auto">
          <a:xfrm>
            <a:off x="2504528" y="42211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2504528" y="3969042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2" name="꺾인 연결선 151"/>
          <p:cNvCxnSpPr>
            <a:stCxn id="120" idx="2"/>
            <a:endCxn id="149" idx="1"/>
          </p:cNvCxnSpPr>
          <p:nvPr/>
        </p:nvCxnSpPr>
        <p:spPr>
          <a:xfrm rot="16200000" flipH="1">
            <a:off x="2333575" y="3888089"/>
            <a:ext cx="162002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20" idx="2"/>
            <a:endCxn id="148" idx="1"/>
          </p:cNvCxnSpPr>
          <p:nvPr/>
        </p:nvCxnSpPr>
        <p:spPr>
          <a:xfrm rot="16200000" flipH="1">
            <a:off x="2207545" y="4014119"/>
            <a:ext cx="414062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utoShape 5"/>
          <p:cNvSpPr>
            <a:spLocks noChangeArrowheads="1"/>
          </p:cNvSpPr>
          <p:nvPr/>
        </p:nvSpPr>
        <p:spPr bwMode="auto">
          <a:xfrm>
            <a:off x="3152904" y="530126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9" name="AutoShape 5"/>
          <p:cNvSpPr>
            <a:spLocks noChangeArrowheads="1"/>
          </p:cNvSpPr>
          <p:nvPr/>
        </p:nvSpPr>
        <p:spPr bwMode="auto">
          <a:xfrm>
            <a:off x="3152768" y="55172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60" name="꺾인 연결선 159"/>
          <p:cNvCxnSpPr>
            <a:stCxn id="118" idx="2"/>
            <a:endCxn id="134" idx="1"/>
          </p:cNvCxnSpPr>
          <p:nvPr/>
        </p:nvCxnSpPr>
        <p:spPr>
          <a:xfrm rot="16200000" flipH="1">
            <a:off x="2837744" y="2519920"/>
            <a:ext cx="450080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8" idx="2"/>
            <a:endCxn id="135" idx="1"/>
          </p:cNvCxnSpPr>
          <p:nvPr/>
        </p:nvCxnSpPr>
        <p:spPr>
          <a:xfrm rot="16200000" flipH="1">
            <a:off x="2711740" y="2645924"/>
            <a:ext cx="702088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18" idx="2"/>
            <a:endCxn id="136" idx="1"/>
          </p:cNvCxnSpPr>
          <p:nvPr/>
        </p:nvCxnSpPr>
        <p:spPr>
          <a:xfrm rot="16200000" flipH="1">
            <a:off x="2585716" y="2771948"/>
            <a:ext cx="954136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18" idx="2"/>
            <a:endCxn id="137" idx="1"/>
          </p:cNvCxnSpPr>
          <p:nvPr/>
        </p:nvCxnSpPr>
        <p:spPr>
          <a:xfrm rot="16200000" flipH="1">
            <a:off x="2459712" y="2897952"/>
            <a:ext cx="1206144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44" idx="2"/>
            <a:endCxn id="158" idx="1"/>
          </p:cNvCxnSpPr>
          <p:nvPr/>
        </p:nvCxnSpPr>
        <p:spPr>
          <a:xfrm rot="16200000" flipH="1">
            <a:off x="2981711" y="5220067"/>
            <a:ext cx="162010" cy="18037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44" idx="2"/>
            <a:endCxn id="159" idx="1"/>
          </p:cNvCxnSpPr>
          <p:nvPr/>
        </p:nvCxnSpPr>
        <p:spPr>
          <a:xfrm rot="16200000" flipH="1">
            <a:off x="2873628" y="5328150"/>
            <a:ext cx="378040" cy="18024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utoShape 5"/>
          <p:cNvSpPr>
            <a:spLocks noChangeArrowheads="1"/>
          </p:cNvSpPr>
          <p:nvPr/>
        </p:nvSpPr>
        <p:spPr bwMode="auto">
          <a:xfrm>
            <a:off x="4520952" y="105267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[WEB_HOME]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3" name="AutoShape 5"/>
          <p:cNvSpPr>
            <a:spLocks noChangeArrowheads="1"/>
          </p:cNvSpPr>
          <p:nvPr/>
        </p:nvSpPr>
        <p:spPr bwMode="auto">
          <a:xfrm>
            <a:off x="5169030" y="13407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84" name="꺾인 연결선 183"/>
          <p:cNvCxnSpPr>
            <a:stCxn id="182" idx="2"/>
            <a:endCxn id="183" idx="1"/>
          </p:cNvCxnSpPr>
          <p:nvPr/>
        </p:nvCxnSpPr>
        <p:spPr>
          <a:xfrm rot="16200000" flipH="1">
            <a:off x="4979971" y="1241651"/>
            <a:ext cx="198040" cy="18007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5169030" y="16287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/ROOT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9" name="AutoShape 5"/>
          <p:cNvSpPr>
            <a:spLocks noChangeArrowheads="1"/>
          </p:cNvSpPr>
          <p:nvPr/>
        </p:nvSpPr>
        <p:spPr bwMode="auto">
          <a:xfrm>
            <a:off x="5817250" y="19167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/WEB-INF/classes</a:t>
            </a:r>
            <a:endParaRPr lang="ko-KR" altLang="en-US" sz="8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0" name="꺾인 연결선 189"/>
          <p:cNvCxnSpPr>
            <a:stCxn id="187" idx="2"/>
            <a:endCxn id="189" idx="1"/>
          </p:cNvCxnSpPr>
          <p:nvPr/>
        </p:nvCxnSpPr>
        <p:spPr>
          <a:xfrm rot="16200000" flipH="1">
            <a:off x="5628120" y="1817660"/>
            <a:ext cx="198040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utoShape 5"/>
          <p:cNvSpPr>
            <a:spLocks noChangeArrowheads="1"/>
          </p:cNvSpPr>
          <p:nvPr/>
        </p:nvSpPr>
        <p:spPr bwMode="auto">
          <a:xfrm>
            <a:off x="6465340" y="220483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5" name="꺾인 연결선 194"/>
          <p:cNvCxnSpPr>
            <a:stCxn id="189" idx="2"/>
            <a:endCxn id="194" idx="1"/>
          </p:cNvCxnSpPr>
          <p:nvPr/>
        </p:nvCxnSpPr>
        <p:spPr>
          <a:xfrm rot="16200000" flipH="1">
            <a:off x="6276275" y="2105765"/>
            <a:ext cx="198040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AutoShape 5"/>
          <p:cNvSpPr>
            <a:spLocks noChangeArrowheads="1"/>
          </p:cNvSpPr>
          <p:nvPr/>
        </p:nvSpPr>
        <p:spPr bwMode="auto">
          <a:xfrm>
            <a:off x="6465340" y="42211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0" name="꺾인 연결선 199"/>
          <p:cNvCxnSpPr>
            <a:stCxn id="187" idx="2"/>
            <a:endCxn id="199" idx="1"/>
          </p:cNvCxnSpPr>
          <p:nvPr/>
        </p:nvCxnSpPr>
        <p:spPr>
          <a:xfrm rot="16200000" flipH="1">
            <a:off x="3521815" y="3923965"/>
            <a:ext cx="4482660" cy="2522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189" idx="2"/>
            <a:endCxn id="198" idx="1"/>
          </p:cNvCxnSpPr>
          <p:nvPr/>
        </p:nvCxnSpPr>
        <p:spPr>
          <a:xfrm rot="16200000" flipH="1">
            <a:off x="5268139" y="3113901"/>
            <a:ext cx="2214312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utoShape 5"/>
          <p:cNvSpPr>
            <a:spLocks noChangeArrowheads="1"/>
          </p:cNvSpPr>
          <p:nvPr/>
        </p:nvSpPr>
        <p:spPr bwMode="auto">
          <a:xfrm>
            <a:off x="5889260" y="62014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>
                <a:solidFill>
                  <a:srgbClr val="FFFFFF"/>
                </a:solidFill>
              </a:rPr>
              <a:t>/META-INF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6465340" y="530126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7" name="AutoShape 5"/>
          <p:cNvSpPr>
            <a:spLocks noChangeArrowheads="1"/>
          </p:cNvSpPr>
          <p:nvPr/>
        </p:nvSpPr>
        <p:spPr bwMode="auto">
          <a:xfrm>
            <a:off x="6465204" y="55172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8" name="AutoShape 5"/>
          <p:cNvSpPr>
            <a:spLocks noChangeArrowheads="1"/>
          </p:cNvSpPr>
          <p:nvPr/>
        </p:nvSpPr>
        <p:spPr bwMode="auto">
          <a:xfrm>
            <a:off x="5889260" y="59493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9" name="꺾인 연결선 208"/>
          <p:cNvCxnSpPr>
            <a:stCxn id="187" idx="2"/>
            <a:endCxn id="208" idx="1"/>
          </p:cNvCxnSpPr>
          <p:nvPr/>
        </p:nvCxnSpPr>
        <p:spPr>
          <a:xfrm rot="16200000" flipH="1">
            <a:off x="3647845" y="3797935"/>
            <a:ext cx="4230600" cy="2522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AutoShape 5"/>
          <p:cNvSpPr>
            <a:spLocks noChangeArrowheads="1"/>
          </p:cNvSpPr>
          <p:nvPr/>
        </p:nvSpPr>
        <p:spPr bwMode="auto">
          <a:xfrm>
            <a:off x="5817120" y="50492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8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14" name="꺾인 연결선 213"/>
          <p:cNvCxnSpPr>
            <a:stCxn id="187" idx="2"/>
            <a:endCxn id="213" idx="1"/>
          </p:cNvCxnSpPr>
          <p:nvPr/>
        </p:nvCxnSpPr>
        <p:spPr>
          <a:xfrm rot="16200000" flipH="1">
            <a:off x="4061825" y="3383955"/>
            <a:ext cx="3330500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13" idx="2"/>
            <a:endCxn id="206" idx="1"/>
          </p:cNvCxnSpPr>
          <p:nvPr/>
        </p:nvCxnSpPr>
        <p:spPr>
          <a:xfrm rot="16200000" flipH="1">
            <a:off x="6294225" y="5220145"/>
            <a:ext cx="162010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213" idx="2"/>
            <a:endCxn id="207" idx="1"/>
          </p:cNvCxnSpPr>
          <p:nvPr/>
        </p:nvCxnSpPr>
        <p:spPr>
          <a:xfrm rot="16200000" flipH="1">
            <a:off x="6186142" y="5328228"/>
            <a:ext cx="378040" cy="18008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82" idx="2"/>
            <a:endCxn id="187" idx="1"/>
          </p:cNvCxnSpPr>
          <p:nvPr/>
        </p:nvCxnSpPr>
        <p:spPr>
          <a:xfrm rot="16200000" flipH="1">
            <a:off x="4835951" y="1385671"/>
            <a:ext cx="486080" cy="18007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utoShape 5"/>
          <p:cNvSpPr>
            <a:spLocks noChangeArrowheads="1"/>
          </p:cNvSpPr>
          <p:nvPr/>
        </p:nvSpPr>
        <p:spPr bwMode="auto">
          <a:xfrm>
            <a:off x="6465340" y="3969042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27" name="꺾인 연결선 226"/>
          <p:cNvCxnSpPr>
            <a:stCxn id="189" idx="2"/>
            <a:endCxn id="226" idx="1"/>
          </p:cNvCxnSpPr>
          <p:nvPr/>
        </p:nvCxnSpPr>
        <p:spPr>
          <a:xfrm rot="16200000" flipH="1">
            <a:off x="5394169" y="2987871"/>
            <a:ext cx="1962252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AutoShape 5"/>
          <p:cNvSpPr>
            <a:spLocks noChangeArrowheads="1"/>
          </p:cNvSpPr>
          <p:nvPr/>
        </p:nvSpPr>
        <p:spPr bwMode="auto">
          <a:xfrm>
            <a:off x="7113301" y="249287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Database VO, Model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7112284" y="2744954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 interface &amp; xml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2" name="AutoShape 5"/>
          <p:cNvSpPr>
            <a:spLocks noChangeArrowheads="1"/>
          </p:cNvSpPr>
          <p:nvPr/>
        </p:nvSpPr>
        <p:spPr bwMode="auto">
          <a:xfrm>
            <a:off x="7112284" y="299694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Service business logic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3" name="AutoShape 5"/>
          <p:cNvSpPr>
            <a:spLocks noChangeArrowheads="1"/>
          </p:cNvSpPr>
          <p:nvPr/>
        </p:nvSpPr>
        <p:spPr bwMode="auto">
          <a:xfrm>
            <a:off x="7112284" y="324900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Spring Controllers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4" name="AutoShape 5"/>
          <p:cNvSpPr>
            <a:spLocks noChangeArrowheads="1"/>
          </p:cNvSpPr>
          <p:nvPr/>
        </p:nvSpPr>
        <p:spPr bwMode="auto">
          <a:xfrm>
            <a:off x="7112284" y="350101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Project </a:t>
            </a:r>
            <a:r>
              <a:rPr lang="en-US" altLang="ko-KR" sz="800" dirty="0" err="1" smtClean="0">
                <a:latin typeface="+mn-lt"/>
                <a:ea typeface="+mn-ea"/>
              </a:rPr>
              <a:t>utils</a:t>
            </a:r>
            <a:r>
              <a:rPr lang="en-US" altLang="ko-KR" sz="800" dirty="0" smtClean="0">
                <a:latin typeface="+mn-lt"/>
                <a:ea typeface="+mn-ea"/>
              </a:rPr>
              <a:t>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8" name="AutoShape 5"/>
          <p:cNvSpPr>
            <a:spLocks noChangeArrowheads="1"/>
          </p:cNvSpPr>
          <p:nvPr/>
        </p:nvSpPr>
        <p:spPr bwMode="auto">
          <a:xfrm>
            <a:off x="7490115" y="1916790"/>
            <a:ext cx="192750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/java/** to /classes/**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43" name="AutoShape 5"/>
          <p:cNvSpPr>
            <a:spLocks noChangeArrowheads="1"/>
          </p:cNvSpPr>
          <p:nvPr/>
        </p:nvSpPr>
        <p:spPr bwMode="auto">
          <a:xfrm>
            <a:off x="7490115" y="3969042"/>
            <a:ext cx="1919122" cy="68407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spc="-50" dirty="0" smtClean="0">
                <a:latin typeface="+mn-lt"/>
                <a:ea typeface="+mn-ea"/>
              </a:rPr>
              <a:t>/resources/** 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spc="-50" dirty="0" smtClean="0">
                <a:latin typeface="+mn-lt"/>
                <a:ea typeface="+mn-ea"/>
              </a:rPr>
              <a:t>to /WEB-INF/classes/**</a:t>
            </a:r>
            <a:endParaRPr lang="ko-KR" altLang="en-US" sz="800" spc="-50" dirty="0">
              <a:latin typeface="+mn-lt"/>
              <a:ea typeface="+mn-ea"/>
            </a:endParaRPr>
          </a:p>
        </p:txBody>
      </p:sp>
      <p:sp>
        <p:nvSpPr>
          <p:cNvPr id="284" name="AutoShape 5"/>
          <p:cNvSpPr>
            <a:spLocks noChangeArrowheads="1"/>
          </p:cNvSpPr>
          <p:nvPr/>
        </p:nvSpPr>
        <p:spPr bwMode="auto">
          <a:xfrm>
            <a:off x="7481732" y="1340710"/>
            <a:ext cx="192750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>
                <a:latin typeface="+mn-lt"/>
                <a:ea typeface="+mn-ea"/>
              </a:rPr>
              <a:t>*</a:t>
            </a:r>
            <a:r>
              <a:rPr lang="en-US" altLang="ko-KR" sz="800" dirty="0" smtClean="0">
                <a:latin typeface="+mn-lt"/>
                <a:ea typeface="+mn-ea"/>
              </a:rPr>
              <a:t>.properties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358" name="꺾인 연결선 357"/>
          <p:cNvCxnSpPr>
            <a:stCxn id="194" idx="2"/>
            <a:endCxn id="230" idx="1"/>
          </p:cNvCxnSpPr>
          <p:nvPr/>
        </p:nvCxnSpPr>
        <p:spPr>
          <a:xfrm rot="16200000" flipH="1">
            <a:off x="6924294" y="2393875"/>
            <a:ext cx="198053" cy="17996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꺾인 연결선 360"/>
          <p:cNvCxnSpPr>
            <a:stCxn id="194" idx="2"/>
            <a:endCxn id="231" idx="1"/>
          </p:cNvCxnSpPr>
          <p:nvPr/>
        </p:nvCxnSpPr>
        <p:spPr>
          <a:xfrm rot="16200000" flipH="1">
            <a:off x="6797744" y="2520426"/>
            <a:ext cx="450137" cy="1789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364"/>
          <p:cNvCxnSpPr>
            <a:stCxn id="194" idx="2"/>
            <a:endCxn id="232" idx="1"/>
          </p:cNvCxnSpPr>
          <p:nvPr/>
        </p:nvCxnSpPr>
        <p:spPr>
          <a:xfrm rot="16200000" flipH="1">
            <a:off x="6671751" y="2646419"/>
            <a:ext cx="702123" cy="1789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367"/>
          <p:cNvCxnSpPr>
            <a:endCxn id="233" idx="1"/>
          </p:cNvCxnSpPr>
          <p:nvPr/>
        </p:nvCxnSpPr>
        <p:spPr>
          <a:xfrm rot="16200000" flipH="1">
            <a:off x="6545822" y="2772550"/>
            <a:ext cx="954147" cy="178777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꺾인 연결선 370"/>
          <p:cNvCxnSpPr>
            <a:endCxn id="234" idx="1"/>
          </p:cNvCxnSpPr>
          <p:nvPr/>
        </p:nvCxnSpPr>
        <p:spPr>
          <a:xfrm rot="16200000" flipH="1">
            <a:off x="6419665" y="2898403"/>
            <a:ext cx="1206159" cy="17908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꺾인 연결선 4150"/>
          <p:cNvCxnSpPr>
            <a:stCxn id="93" idx="3"/>
            <a:endCxn id="189" idx="1"/>
          </p:cNvCxnSpPr>
          <p:nvPr/>
        </p:nvCxnSpPr>
        <p:spPr>
          <a:xfrm flipV="1">
            <a:off x="2792825" y="2006790"/>
            <a:ext cx="3024425" cy="42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 243"/>
          <p:cNvCxnSpPr>
            <a:stCxn id="119" idx="3"/>
            <a:endCxn id="230" idx="1"/>
          </p:cNvCxnSpPr>
          <p:nvPr/>
        </p:nvCxnSpPr>
        <p:spPr>
          <a:xfrm flipV="1">
            <a:off x="4088768" y="2582883"/>
            <a:ext cx="3024533" cy="1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3"/>
          <p:cNvCxnSpPr>
            <a:stCxn id="134" idx="3"/>
            <a:endCxn id="231" idx="1"/>
          </p:cNvCxnSpPr>
          <p:nvPr/>
        </p:nvCxnSpPr>
        <p:spPr>
          <a:xfrm>
            <a:off x="4088768" y="2834944"/>
            <a:ext cx="3023516" cy="2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3"/>
          <p:cNvCxnSpPr>
            <a:stCxn id="135" idx="3"/>
            <a:endCxn id="232" idx="1"/>
          </p:cNvCxnSpPr>
          <p:nvPr/>
        </p:nvCxnSpPr>
        <p:spPr>
          <a:xfrm>
            <a:off x="4088768" y="3086952"/>
            <a:ext cx="3023516" cy="1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43"/>
          <p:cNvCxnSpPr>
            <a:stCxn id="136" idx="3"/>
            <a:endCxn id="233" idx="1"/>
          </p:cNvCxnSpPr>
          <p:nvPr/>
        </p:nvCxnSpPr>
        <p:spPr>
          <a:xfrm>
            <a:off x="4088768" y="3339000"/>
            <a:ext cx="3023516" cy="1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43"/>
          <p:cNvCxnSpPr>
            <a:stCxn id="137" idx="3"/>
            <a:endCxn id="234" idx="1"/>
          </p:cNvCxnSpPr>
          <p:nvPr/>
        </p:nvCxnSpPr>
        <p:spPr>
          <a:xfrm>
            <a:off x="4088768" y="3591008"/>
            <a:ext cx="3023516" cy="15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44" idx="3"/>
            <a:endCxn id="213" idx="1"/>
          </p:cNvCxnSpPr>
          <p:nvPr/>
        </p:nvCxnSpPr>
        <p:spPr>
          <a:xfrm>
            <a:off x="3440528" y="5139250"/>
            <a:ext cx="237659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138" idx="3"/>
            <a:endCxn id="208" idx="1"/>
          </p:cNvCxnSpPr>
          <p:nvPr/>
        </p:nvCxnSpPr>
        <p:spPr>
          <a:xfrm>
            <a:off x="3440664" y="6039350"/>
            <a:ext cx="2448596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26" idx="3"/>
            <a:endCxn id="183" idx="1"/>
          </p:cNvCxnSpPr>
          <p:nvPr/>
        </p:nvCxnSpPr>
        <p:spPr>
          <a:xfrm>
            <a:off x="2144552" y="1430710"/>
            <a:ext cx="302447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284"/>
          <p:cNvCxnSpPr>
            <a:stCxn id="123" idx="3"/>
            <a:endCxn id="199" idx="1"/>
          </p:cNvCxnSpPr>
          <p:nvPr/>
        </p:nvCxnSpPr>
        <p:spPr>
          <a:xfrm>
            <a:off x="2144552" y="6291410"/>
            <a:ext cx="374470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꺾인 연결선 272"/>
          <p:cNvCxnSpPr>
            <a:stCxn id="149" idx="3"/>
            <a:endCxn id="226" idx="1"/>
          </p:cNvCxnSpPr>
          <p:nvPr/>
        </p:nvCxnSpPr>
        <p:spPr>
          <a:xfrm>
            <a:off x="3440528" y="4059042"/>
            <a:ext cx="302481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꺾인 연결선 272"/>
          <p:cNvCxnSpPr>
            <a:stCxn id="148" idx="3"/>
            <a:endCxn id="198" idx="1"/>
          </p:cNvCxnSpPr>
          <p:nvPr/>
        </p:nvCxnSpPr>
        <p:spPr>
          <a:xfrm>
            <a:off x="3440528" y="4311102"/>
            <a:ext cx="302481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utoShape 5"/>
          <p:cNvSpPr>
            <a:spLocks noChangeArrowheads="1"/>
          </p:cNvSpPr>
          <p:nvPr/>
        </p:nvSpPr>
        <p:spPr bwMode="auto">
          <a:xfrm>
            <a:off x="2504660" y="447311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81" name="AutoShape 5"/>
          <p:cNvSpPr>
            <a:spLocks noChangeArrowheads="1"/>
          </p:cNvSpPr>
          <p:nvPr/>
        </p:nvSpPr>
        <p:spPr bwMode="auto">
          <a:xfrm>
            <a:off x="6465210" y="447311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382" name="꺾인 연결선 381"/>
          <p:cNvCxnSpPr>
            <a:stCxn id="120" idx="2"/>
            <a:endCxn id="380" idx="1"/>
          </p:cNvCxnSpPr>
          <p:nvPr/>
        </p:nvCxnSpPr>
        <p:spPr>
          <a:xfrm rot="16200000" flipH="1">
            <a:off x="2081606" y="4140058"/>
            <a:ext cx="666072" cy="1800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꺾인 연결선 387"/>
          <p:cNvCxnSpPr>
            <a:stCxn id="189" idx="2"/>
            <a:endCxn id="381" idx="1"/>
          </p:cNvCxnSpPr>
          <p:nvPr/>
        </p:nvCxnSpPr>
        <p:spPr>
          <a:xfrm rot="16200000" flipH="1">
            <a:off x="5142069" y="3239971"/>
            <a:ext cx="2466322" cy="17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꺾인 연결선 272"/>
          <p:cNvCxnSpPr>
            <a:stCxn id="380" idx="3"/>
            <a:endCxn id="381" idx="1"/>
          </p:cNvCxnSpPr>
          <p:nvPr/>
        </p:nvCxnSpPr>
        <p:spPr>
          <a:xfrm>
            <a:off x="3440660" y="4563112"/>
            <a:ext cx="302455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152880" y="573332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0" name="꺾인 연결선 99"/>
          <p:cNvCxnSpPr>
            <a:stCxn id="144" idx="2"/>
            <a:endCxn id="99" idx="1"/>
          </p:cNvCxnSpPr>
          <p:nvPr/>
        </p:nvCxnSpPr>
        <p:spPr>
          <a:xfrm rot="16200000" flipH="1">
            <a:off x="2765669" y="5436109"/>
            <a:ext cx="594070" cy="18035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6465340" y="5733321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4" name="꺾인 연결선 103"/>
          <p:cNvCxnSpPr>
            <a:stCxn id="213" idx="2"/>
            <a:endCxn id="103" idx="1"/>
          </p:cNvCxnSpPr>
          <p:nvPr/>
        </p:nvCxnSpPr>
        <p:spPr>
          <a:xfrm rot="16200000" flipH="1">
            <a:off x="6078195" y="5436175"/>
            <a:ext cx="594071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/>
          <p:cNvSpPr/>
          <p:nvPr/>
        </p:nvSpPr>
        <p:spPr>
          <a:xfrm>
            <a:off x="4376936" y="764704"/>
            <a:ext cx="5113140" cy="5688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15925" y="764704"/>
            <a:ext cx="3816995" cy="5688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STS Project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1. Overview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1.1 Spring Project Layout with lib (project repository)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60616" y="1052736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[PROJECT_HOME]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208552" y="162880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src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/main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81" name="꺾인 연결선 80"/>
          <p:cNvCxnSpPr>
            <a:stCxn id="79" idx="2"/>
            <a:endCxn id="80" idx="1"/>
          </p:cNvCxnSpPr>
          <p:nvPr/>
        </p:nvCxnSpPr>
        <p:spPr>
          <a:xfrm rot="16200000" flipH="1">
            <a:off x="875552" y="1385800"/>
            <a:ext cx="48606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123" idx="1"/>
          </p:cNvCxnSpPr>
          <p:nvPr/>
        </p:nvCxnSpPr>
        <p:spPr>
          <a:xfrm rot="16200000" flipH="1">
            <a:off x="-1410753" y="3672105"/>
            <a:ext cx="505867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9" idx="2"/>
            <a:endCxn id="122" idx="1"/>
          </p:cNvCxnSpPr>
          <p:nvPr/>
        </p:nvCxnSpPr>
        <p:spPr>
          <a:xfrm rot="16200000" flipH="1">
            <a:off x="-1266749" y="3528101"/>
            <a:ext cx="4770666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856825" y="1916832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/java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94" name="꺾인 연결선 93"/>
          <p:cNvCxnSpPr>
            <a:stCxn id="80" idx="2"/>
            <a:endCxn id="93" idx="1"/>
          </p:cNvCxnSpPr>
          <p:nvPr/>
        </p:nvCxnSpPr>
        <p:spPr>
          <a:xfrm rot="16200000" flipH="1">
            <a:off x="1667672" y="1817679"/>
            <a:ext cx="198032" cy="18027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0" idx="2"/>
            <a:endCxn id="120" idx="1"/>
          </p:cNvCxnSpPr>
          <p:nvPr/>
        </p:nvCxnSpPr>
        <p:spPr>
          <a:xfrm rot="16200000" flipH="1">
            <a:off x="767468" y="2717884"/>
            <a:ext cx="1998240" cy="1800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0" idx="2"/>
            <a:endCxn id="121" idx="1"/>
          </p:cNvCxnSpPr>
          <p:nvPr/>
        </p:nvCxnSpPr>
        <p:spPr>
          <a:xfrm rot="16200000" flipH="1">
            <a:off x="245383" y="3239969"/>
            <a:ext cx="3042410" cy="1800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2504800" y="2204864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9" name="AutoShape 5"/>
          <p:cNvSpPr>
            <a:spLocks noChangeArrowheads="1"/>
          </p:cNvSpPr>
          <p:nvPr/>
        </p:nvSpPr>
        <p:spPr bwMode="auto">
          <a:xfrm>
            <a:off x="3152768" y="2492896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/domain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1856624" y="371704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/resources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1856624" y="47612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1208552" y="59134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/target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1208552" y="62014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pom.xml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4" name="꺾인 연결선 123"/>
          <p:cNvCxnSpPr>
            <a:stCxn id="93" idx="2"/>
            <a:endCxn id="118" idx="1"/>
          </p:cNvCxnSpPr>
          <p:nvPr/>
        </p:nvCxnSpPr>
        <p:spPr>
          <a:xfrm rot="16200000" flipH="1">
            <a:off x="2315796" y="2105860"/>
            <a:ext cx="198032" cy="179975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208552" y="13407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lib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7" name="꺾인 연결선 126"/>
          <p:cNvCxnSpPr>
            <a:stCxn id="79" idx="2"/>
            <a:endCxn id="126" idx="1"/>
          </p:cNvCxnSpPr>
          <p:nvPr/>
        </p:nvCxnSpPr>
        <p:spPr>
          <a:xfrm rot="16200000" flipH="1">
            <a:off x="1019597" y="1241755"/>
            <a:ext cx="197974" cy="1799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18" idx="2"/>
            <a:endCxn id="119" idx="1"/>
          </p:cNvCxnSpPr>
          <p:nvPr/>
        </p:nvCxnSpPr>
        <p:spPr>
          <a:xfrm rot="16200000" flipH="1">
            <a:off x="2963768" y="2393896"/>
            <a:ext cx="198032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5"/>
          <p:cNvSpPr>
            <a:spLocks noChangeArrowheads="1"/>
          </p:cNvSpPr>
          <p:nvPr/>
        </p:nvSpPr>
        <p:spPr bwMode="auto">
          <a:xfrm>
            <a:off x="3152768" y="2744944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/persistence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5" name="AutoShape 5"/>
          <p:cNvSpPr>
            <a:spLocks noChangeArrowheads="1"/>
          </p:cNvSpPr>
          <p:nvPr/>
        </p:nvSpPr>
        <p:spPr bwMode="auto">
          <a:xfrm>
            <a:off x="3152768" y="299695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/service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6" name="AutoShape 5"/>
          <p:cNvSpPr>
            <a:spLocks noChangeArrowheads="1"/>
          </p:cNvSpPr>
          <p:nvPr/>
        </p:nvSpPr>
        <p:spPr bwMode="auto">
          <a:xfrm>
            <a:off x="3152768" y="324900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/controller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3152768" y="3501008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util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auto">
          <a:xfrm>
            <a:off x="2504664" y="59493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1" name="꺾인 연결선 140"/>
          <p:cNvCxnSpPr>
            <a:stCxn id="121" idx="2"/>
            <a:endCxn id="138" idx="1"/>
          </p:cNvCxnSpPr>
          <p:nvPr/>
        </p:nvCxnSpPr>
        <p:spPr>
          <a:xfrm rot="16200000" flipH="1">
            <a:off x="1865574" y="5400260"/>
            <a:ext cx="1098140" cy="18004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utoShape 5"/>
          <p:cNvSpPr>
            <a:spLocks noChangeArrowheads="1"/>
          </p:cNvSpPr>
          <p:nvPr/>
        </p:nvSpPr>
        <p:spPr bwMode="auto">
          <a:xfrm>
            <a:off x="2504528" y="50492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5" name="꺾인 연결선 144"/>
          <p:cNvCxnSpPr>
            <a:stCxn id="121" idx="2"/>
            <a:endCxn id="144" idx="1"/>
          </p:cNvCxnSpPr>
          <p:nvPr/>
        </p:nvCxnSpPr>
        <p:spPr>
          <a:xfrm rot="16200000" flipH="1">
            <a:off x="2315556" y="4950278"/>
            <a:ext cx="198040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utoShape 5"/>
          <p:cNvSpPr>
            <a:spLocks noChangeArrowheads="1"/>
          </p:cNvSpPr>
          <p:nvPr/>
        </p:nvSpPr>
        <p:spPr bwMode="auto">
          <a:xfrm>
            <a:off x="2504528" y="42211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2504528" y="3969042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2" name="꺾인 연결선 151"/>
          <p:cNvCxnSpPr>
            <a:stCxn id="120" idx="2"/>
            <a:endCxn id="149" idx="1"/>
          </p:cNvCxnSpPr>
          <p:nvPr/>
        </p:nvCxnSpPr>
        <p:spPr>
          <a:xfrm rot="16200000" flipH="1">
            <a:off x="2333575" y="3888089"/>
            <a:ext cx="162002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20" idx="2"/>
            <a:endCxn id="148" idx="1"/>
          </p:cNvCxnSpPr>
          <p:nvPr/>
        </p:nvCxnSpPr>
        <p:spPr>
          <a:xfrm rot="16200000" flipH="1">
            <a:off x="2207545" y="4014119"/>
            <a:ext cx="414062" cy="17990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utoShape 5"/>
          <p:cNvSpPr>
            <a:spLocks noChangeArrowheads="1"/>
          </p:cNvSpPr>
          <p:nvPr/>
        </p:nvSpPr>
        <p:spPr bwMode="auto">
          <a:xfrm>
            <a:off x="3152904" y="530126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9" name="AutoShape 5"/>
          <p:cNvSpPr>
            <a:spLocks noChangeArrowheads="1"/>
          </p:cNvSpPr>
          <p:nvPr/>
        </p:nvSpPr>
        <p:spPr bwMode="auto">
          <a:xfrm>
            <a:off x="3152768" y="55172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60" name="꺾인 연결선 159"/>
          <p:cNvCxnSpPr>
            <a:stCxn id="118" idx="2"/>
            <a:endCxn id="134" idx="1"/>
          </p:cNvCxnSpPr>
          <p:nvPr/>
        </p:nvCxnSpPr>
        <p:spPr>
          <a:xfrm rot="16200000" flipH="1">
            <a:off x="2837744" y="2519920"/>
            <a:ext cx="450080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8" idx="2"/>
            <a:endCxn id="135" idx="1"/>
          </p:cNvCxnSpPr>
          <p:nvPr/>
        </p:nvCxnSpPr>
        <p:spPr>
          <a:xfrm rot="16200000" flipH="1">
            <a:off x="2711740" y="2645924"/>
            <a:ext cx="702088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18" idx="2"/>
            <a:endCxn id="136" idx="1"/>
          </p:cNvCxnSpPr>
          <p:nvPr/>
        </p:nvCxnSpPr>
        <p:spPr>
          <a:xfrm rot="16200000" flipH="1">
            <a:off x="2585716" y="2771948"/>
            <a:ext cx="954136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18" idx="2"/>
            <a:endCxn id="137" idx="1"/>
          </p:cNvCxnSpPr>
          <p:nvPr/>
        </p:nvCxnSpPr>
        <p:spPr>
          <a:xfrm rot="16200000" flipH="1">
            <a:off x="2459712" y="2897952"/>
            <a:ext cx="1206144" cy="1799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44" idx="2"/>
            <a:endCxn id="158" idx="1"/>
          </p:cNvCxnSpPr>
          <p:nvPr/>
        </p:nvCxnSpPr>
        <p:spPr>
          <a:xfrm rot="16200000" flipH="1">
            <a:off x="2981711" y="5220067"/>
            <a:ext cx="162010" cy="18037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44" idx="2"/>
            <a:endCxn id="159" idx="1"/>
          </p:cNvCxnSpPr>
          <p:nvPr/>
        </p:nvCxnSpPr>
        <p:spPr>
          <a:xfrm rot="16200000" flipH="1">
            <a:off x="2873628" y="5328150"/>
            <a:ext cx="378040" cy="18024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utoShape 5"/>
          <p:cNvSpPr>
            <a:spLocks noChangeArrowheads="1"/>
          </p:cNvSpPr>
          <p:nvPr/>
        </p:nvSpPr>
        <p:spPr bwMode="auto">
          <a:xfrm>
            <a:off x="4520952" y="105267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[WEB_HOME]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5169030" y="16287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/ROOT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9" name="AutoShape 5"/>
          <p:cNvSpPr>
            <a:spLocks noChangeArrowheads="1"/>
          </p:cNvSpPr>
          <p:nvPr/>
        </p:nvSpPr>
        <p:spPr bwMode="auto">
          <a:xfrm>
            <a:off x="5817250" y="19167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/WEB-INF/classes</a:t>
            </a:r>
            <a:endParaRPr lang="ko-KR" altLang="en-US" sz="8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0" name="꺾인 연결선 189"/>
          <p:cNvCxnSpPr>
            <a:stCxn id="187" idx="2"/>
            <a:endCxn id="189" idx="1"/>
          </p:cNvCxnSpPr>
          <p:nvPr/>
        </p:nvCxnSpPr>
        <p:spPr>
          <a:xfrm rot="16200000" flipH="1">
            <a:off x="5628120" y="1817660"/>
            <a:ext cx="198040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utoShape 5"/>
          <p:cNvSpPr>
            <a:spLocks noChangeArrowheads="1"/>
          </p:cNvSpPr>
          <p:nvPr/>
        </p:nvSpPr>
        <p:spPr bwMode="auto">
          <a:xfrm>
            <a:off x="6465340" y="220483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5" name="꺾인 연결선 194"/>
          <p:cNvCxnSpPr>
            <a:stCxn id="189" idx="2"/>
            <a:endCxn id="194" idx="1"/>
          </p:cNvCxnSpPr>
          <p:nvPr/>
        </p:nvCxnSpPr>
        <p:spPr>
          <a:xfrm rot="16200000" flipH="1">
            <a:off x="6276275" y="2105765"/>
            <a:ext cx="198040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AutoShape 5"/>
          <p:cNvSpPr>
            <a:spLocks noChangeArrowheads="1"/>
          </p:cNvSpPr>
          <p:nvPr/>
        </p:nvSpPr>
        <p:spPr bwMode="auto">
          <a:xfrm>
            <a:off x="6465340" y="422110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0" name="꺾인 연결선 199"/>
          <p:cNvCxnSpPr>
            <a:stCxn id="187" idx="2"/>
            <a:endCxn id="199" idx="1"/>
          </p:cNvCxnSpPr>
          <p:nvPr/>
        </p:nvCxnSpPr>
        <p:spPr>
          <a:xfrm rot="16200000" flipH="1">
            <a:off x="3521815" y="3923965"/>
            <a:ext cx="4482660" cy="2522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189" idx="2"/>
            <a:endCxn id="198" idx="1"/>
          </p:cNvCxnSpPr>
          <p:nvPr/>
        </p:nvCxnSpPr>
        <p:spPr>
          <a:xfrm rot="16200000" flipH="1">
            <a:off x="5268139" y="3113901"/>
            <a:ext cx="2214312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utoShape 5"/>
          <p:cNvSpPr>
            <a:spLocks noChangeArrowheads="1"/>
          </p:cNvSpPr>
          <p:nvPr/>
        </p:nvSpPr>
        <p:spPr bwMode="auto">
          <a:xfrm>
            <a:off x="5889260" y="620141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>
                <a:solidFill>
                  <a:srgbClr val="FFFFFF"/>
                </a:solidFill>
              </a:rPr>
              <a:t>/META-INF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6465340" y="530126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7" name="AutoShape 5"/>
          <p:cNvSpPr>
            <a:spLocks noChangeArrowheads="1"/>
          </p:cNvSpPr>
          <p:nvPr/>
        </p:nvSpPr>
        <p:spPr bwMode="auto">
          <a:xfrm>
            <a:off x="6465204" y="5517290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8" name="AutoShape 5"/>
          <p:cNvSpPr>
            <a:spLocks noChangeArrowheads="1"/>
          </p:cNvSpPr>
          <p:nvPr/>
        </p:nvSpPr>
        <p:spPr bwMode="auto">
          <a:xfrm>
            <a:off x="5889260" y="59493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9" name="꺾인 연결선 208"/>
          <p:cNvCxnSpPr>
            <a:stCxn id="187" idx="2"/>
            <a:endCxn id="208" idx="1"/>
          </p:cNvCxnSpPr>
          <p:nvPr/>
        </p:nvCxnSpPr>
        <p:spPr>
          <a:xfrm rot="16200000" flipH="1">
            <a:off x="3647845" y="3797935"/>
            <a:ext cx="4230600" cy="2522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AutoShape 5"/>
          <p:cNvSpPr>
            <a:spLocks noChangeArrowheads="1"/>
          </p:cNvSpPr>
          <p:nvPr/>
        </p:nvSpPr>
        <p:spPr bwMode="auto">
          <a:xfrm>
            <a:off x="5817120" y="5049250"/>
            <a:ext cx="936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8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14" name="꺾인 연결선 213"/>
          <p:cNvCxnSpPr>
            <a:stCxn id="187" idx="2"/>
            <a:endCxn id="213" idx="1"/>
          </p:cNvCxnSpPr>
          <p:nvPr/>
        </p:nvCxnSpPr>
        <p:spPr>
          <a:xfrm rot="16200000" flipH="1">
            <a:off x="4061825" y="3383955"/>
            <a:ext cx="3330500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13" idx="2"/>
            <a:endCxn id="206" idx="1"/>
          </p:cNvCxnSpPr>
          <p:nvPr/>
        </p:nvCxnSpPr>
        <p:spPr>
          <a:xfrm rot="16200000" flipH="1">
            <a:off x="6294225" y="5220145"/>
            <a:ext cx="162010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213" idx="2"/>
            <a:endCxn id="207" idx="1"/>
          </p:cNvCxnSpPr>
          <p:nvPr/>
        </p:nvCxnSpPr>
        <p:spPr>
          <a:xfrm rot="16200000" flipH="1">
            <a:off x="6186142" y="5328228"/>
            <a:ext cx="378040" cy="18008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82" idx="2"/>
            <a:endCxn id="187" idx="1"/>
          </p:cNvCxnSpPr>
          <p:nvPr/>
        </p:nvCxnSpPr>
        <p:spPr>
          <a:xfrm rot="16200000" flipH="1">
            <a:off x="4835951" y="1385671"/>
            <a:ext cx="486080" cy="18007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utoShape 5"/>
          <p:cNvSpPr>
            <a:spLocks noChangeArrowheads="1"/>
          </p:cNvSpPr>
          <p:nvPr/>
        </p:nvSpPr>
        <p:spPr bwMode="auto">
          <a:xfrm>
            <a:off x="6465340" y="3969042"/>
            <a:ext cx="936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27" name="꺾인 연결선 226"/>
          <p:cNvCxnSpPr>
            <a:stCxn id="189" idx="2"/>
            <a:endCxn id="226" idx="1"/>
          </p:cNvCxnSpPr>
          <p:nvPr/>
        </p:nvCxnSpPr>
        <p:spPr>
          <a:xfrm rot="16200000" flipH="1">
            <a:off x="5394169" y="2987871"/>
            <a:ext cx="1962252" cy="1800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AutoShape 5"/>
          <p:cNvSpPr>
            <a:spLocks noChangeArrowheads="1"/>
          </p:cNvSpPr>
          <p:nvPr/>
        </p:nvSpPr>
        <p:spPr bwMode="auto">
          <a:xfrm>
            <a:off x="7113301" y="249287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Database VO, Model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7112284" y="2744954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 interface &amp; xml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2" name="AutoShape 5"/>
          <p:cNvSpPr>
            <a:spLocks noChangeArrowheads="1"/>
          </p:cNvSpPr>
          <p:nvPr/>
        </p:nvSpPr>
        <p:spPr bwMode="auto">
          <a:xfrm>
            <a:off x="7112284" y="299694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Service business logic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3" name="AutoShape 5"/>
          <p:cNvSpPr>
            <a:spLocks noChangeArrowheads="1"/>
          </p:cNvSpPr>
          <p:nvPr/>
        </p:nvSpPr>
        <p:spPr bwMode="auto">
          <a:xfrm>
            <a:off x="7112284" y="324900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Spring Controllers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4" name="AutoShape 5"/>
          <p:cNvSpPr>
            <a:spLocks noChangeArrowheads="1"/>
          </p:cNvSpPr>
          <p:nvPr/>
        </p:nvSpPr>
        <p:spPr bwMode="auto">
          <a:xfrm>
            <a:off x="7112284" y="3501010"/>
            <a:ext cx="2304320" cy="180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Project </a:t>
            </a:r>
            <a:r>
              <a:rPr lang="en-US" altLang="ko-KR" sz="800" dirty="0" err="1" smtClean="0">
                <a:latin typeface="+mn-lt"/>
                <a:ea typeface="+mn-ea"/>
              </a:rPr>
              <a:t>utils</a:t>
            </a:r>
            <a:r>
              <a:rPr lang="en-US" altLang="ko-KR" sz="800" dirty="0" smtClean="0">
                <a:latin typeface="+mn-lt"/>
                <a:ea typeface="+mn-ea"/>
              </a:rPr>
              <a:t>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38" name="AutoShape 5"/>
          <p:cNvSpPr>
            <a:spLocks noChangeArrowheads="1"/>
          </p:cNvSpPr>
          <p:nvPr/>
        </p:nvSpPr>
        <p:spPr bwMode="auto">
          <a:xfrm>
            <a:off x="7490115" y="1916790"/>
            <a:ext cx="192750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/java/** to /classes/**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43" name="AutoShape 5"/>
          <p:cNvSpPr>
            <a:spLocks noChangeArrowheads="1"/>
          </p:cNvSpPr>
          <p:nvPr/>
        </p:nvSpPr>
        <p:spPr bwMode="auto">
          <a:xfrm>
            <a:off x="7490115" y="3969042"/>
            <a:ext cx="1919122" cy="68407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spc="-50" dirty="0" smtClean="0">
                <a:latin typeface="+mn-lt"/>
                <a:ea typeface="+mn-ea"/>
              </a:rPr>
              <a:t>/resources/** 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spc="-50" dirty="0" smtClean="0">
                <a:latin typeface="+mn-lt"/>
                <a:ea typeface="+mn-ea"/>
              </a:rPr>
              <a:t>to /WEB-INF/classes/**</a:t>
            </a:r>
            <a:endParaRPr lang="ko-KR" altLang="en-US" sz="800" spc="-50" dirty="0">
              <a:latin typeface="+mn-lt"/>
              <a:ea typeface="+mn-ea"/>
            </a:endParaRPr>
          </a:p>
        </p:txBody>
      </p:sp>
      <p:cxnSp>
        <p:nvCxnSpPr>
          <p:cNvPr id="358" name="꺾인 연결선 357"/>
          <p:cNvCxnSpPr>
            <a:stCxn id="194" idx="2"/>
            <a:endCxn id="230" idx="1"/>
          </p:cNvCxnSpPr>
          <p:nvPr/>
        </p:nvCxnSpPr>
        <p:spPr>
          <a:xfrm rot="16200000" flipH="1">
            <a:off x="6924294" y="2393875"/>
            <a:ext cx="198053" cy="17996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꺾인 연결선 360"/>
          <p:cNvCxnSpPr>
            <a:stCxn id="194" idx="2"/>
            <a:endCxn id="231" idx="1"/>
          </p:cNvCxnSpPr>
          <p:nvPr/>
        </p:nvCxnSpPr>
        <p:spPr>
          <a:xfrm rot="16200000" flipH="1">
            <a:off x="6797744" y="2520426"/>
            <a:ext cx="450137" cy="1789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364"/>
          <p:cNvCxnSpPr>
            <a:stCxn id="194" idx="2"/>
            <a:endCxn id="232" idx="1"/>
          </p:cNvCxnSpPr>
          <p:nvPr/>
        </p:nvCxnSpPr>
        <p:spPr>
          <a:xfrm rot="16200000" flipH="1">
            <a:off x="6671751" y="2646419"/>
            <a:ext cx="702123" cy="1789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367"/>
          <p:cNvCxnSpPr>
            <a:endCxn id="233" idx="1"/>
          </p:cNvCxnSpPr>
          <p:nvPr/>
        </p:nvCxnSpPr>
        <p:spPr>
          <a:xfrm rot="16200000" flipH="1">
            <a:off x="6545822" y="2772550"/>
            <a:ext cx="954147" cy="178777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꺾인 연결선 370"/>
          <p:cNvCxnSpPr>
            <a:endCxn id="234" idx="1"/>
          </p:cNvCxnSpPr>
          <p:nvPr/>
        </p:nvCxnSpPr>
        <p:spPr>
          <a:xfrm rot="16200000" flipH="1">
            <a:off x="6419665" y="2898403"/>
            <a:ext cx="1206159" cy="17908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꺾인 연결선 4150"/>
          <p:cNvCxnSpPr>
            <a:stCxn id="93" idx="3"/>
            <a:endCxn id="189" idx="1"/>
          </p:cNvCxnSpPr>
          <p:nvPr/>
        </p:nvCxnSpPr>
        <p:spPr>
          <a:xfrm flipV="1">
            <a:off x="2792825" y="2006790"/>
            <a:ext cx="3024425" cy="42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 243"/>
          <p:cNvCxnSpPr>
            <a:stCxn id="119" idx="3"/>
            <a:endCxn id="230" idx="1"/>
          </p:cNvCxnSpPr>
          <p:nvPr/>
        </p:nvCxnSpPr>
        <p:spPr>
          <a:xfrm flipV="1">
            <a:off x="4088768" y="2582883"/>
            <a:ext cx="3024533" cy="1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3"/>
          <p:cNvCxnSpPr>
            <a:stCxn id="134" idx="3"/>
            <a:endCxn id="231" idx="1"/>
          </p:cNvCxnSpPr>
          <p:nvPr/>
        </p:nvCxnSpPr>
        <p:spPr>
          <a:xfrm>
            <a:off x="4088768" y="2834944"/>
            <a:ext cx="3023516" cy="2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3"/>
          <p:cNvCxnSpPr>
            <a:stCxn id="135" idx="3"/>
            <a:endCxn id="232" idx="1"/>
          </p:cNvCxnSpPr>
          <p:nvPr/>
        </p:nvCxnSpPr>
        <p:spPr>
          <a:xfrm>
            <a:off x="4088768" y="3086952"/>
            <a:ext cx="3023516" cy="1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43"/>
          <p:cNvCxnSpPr>
            <a:stCxn id="136" idx="3"/>
            <a:endCxn id="233" idx="1"/>
          </p:cNvCxnSpPr>
          <p:nvPr/>
        </p:nvCxnSpPr>
        <p:spPr>
          <a:xfrm>
            <a:off x="4088768" y="3339000"/>
            <a:ext cx="3023516" cy="13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43"/>
          <p:cNvCxnSpPr>
            <a:stCxn id="137" idx="3"/>
            <a:endCxn id="234" idx="1"/>
          </p:cNvCxnSpPr>
          <p:nvPr/>
        </p:nvCxnSpPr>
        <p:spPr>
          <a:xfrm>
            <a:off x="4088768" y="3591008"/>
            <a:ext cx="3023516" cy="15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44" idx="3"/>
            <a:endCxn id="213" idx="1"/>
          </p:cNvCxnSpPr>
          <p:nvPr/>
        </p:nvCxnSpPr>
        <p:spPr>
          <a:xfrm>
            <a:off x="3440528" y="5139250"/>
            <a:ext cx="237659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138" idx="3"/>
            <a:endCxn id="208" idx="1"/>
          </p:cNvCxnSpPr>
          <p:nvPr/>
        </p:nvCxnSpPr>
        <p:spPr>
          <a:xfrm>
            <a:off x="3440664" y="6039350"/>
            <a:ext cx="2448596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284"/>
          <p:cNvCxnSpPr>
            <a:stCxn id="123" idx="3"/>
            <a:endCxn id="199" idx="1"/>
          </p:cNvCxnSpPr>
          <p:nvPr/>
        </p:nvCxnSpPr>
        <p:spPr>
          <a:xfrm>
            <a:off x="2144552" y="6291410"/>
            <a:ext cx="374470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꺾인 연결선 272"/>
          <p:cNvCxnSpPr>
            <a:stCxn id="149" idx="3"/>
            <a:endCxn id="226" idx="1"/>
          </p:cNvCxnSpPr>
          <p:nvPr/>
        </p:nvCxnSpPr>
        <p:spPr>
          <a:xfrm>
            <a:off x="3440528" y="4059042"/>
            <a:ext cx="302481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꺾인 연결선 272"/>
          <p:cNvCxnSpPr>
            <a:stCxn id="148" idx="3"/>
            <a:endCxn id="198" idx="1"/>
          </p:cNvCxnSpPr>
          <p:nvPr/>
        </p:nvCxnSpPr>
        <p:spPr>
          <a:xfrm>
            <a:off x="3440528" y="4311102"/>
            <a:ext cx="302481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utoShape 5"/>
          <p:cNvSpPr>
            <a:spLocks noChangeArrowheads="1"/>
          </p:cNvSpPr>
          <p:nvPr/>
        </p:nvSpPr>
        <p:spPr bwMode="auto">
          <a:xfrm>
            <a:off x="2504660" y="447311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81" name="AutoShape 5"/>
          <p:cNvSpPr>
            <a:spLocks noChangeArrowheads="1"/>
          </p:cNvSpPr>
          <p:nvPr/>
        </p:nvSpPr>
        <p:spPr bwMode="auto">
          <a:xfrm>
            <a:off x="6465210" y="4473112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382" name="꺾인 연결선 381"/>
          <p:cNvCxnSpPr>
            <a:stCxn id="120" idx="2"/>
            <a:endCxn id="380" idx="1"/>
          </p:cNvCxnSpPr>
          <p:nvPr/>
        </p:nvCxnSpPr>
        <p:spPr>
          <a:xfrm rot="16200000" flipH="1">
            <a:off x="2081606" y="4140058"/>
            <a:ext cx="666072" cy="18003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꺾인 연결선 387"/>
          <p:cNvCxnSpPr>
            <a:stCxn id="189" idx="2"/>
            <a:endCxn id="381" idx="1"/>
          </p:cNvCxnSpPr>
          <p:nvPr/>
        </p:nvCxnSpPr>
        <p:spPr>
          <a:xfrm rot="16200000" flipH="1">
            <a:off x="5142069" y="3239971"/>
            <a:ext cx="2466322" cy="17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꺾인 연결선 272"/>
          <p:cNvCxnSpPr>
            <a:stCxn id="380" idx="3"/>
            <a:endCxn id="381" idx="1"/>
          </p:cNvCxnSpPr>
          <p:nvPr/>
        </p:nvCxnSpPr>
        <p:spPr>
          <a:xfrm>
            <a:off x="3440660" y="4563112"/>
            <a:ext cx="302455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152880" y="5733320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0" name="꺾인 연결선 99"/>
          <p:cNvCxnSpPr>
            <a:stCxn id="144" idx="2"/>
            <a:endCxn id="99" idx="1"/>
          </p:cNvCxnSpPr>
          <p:nvPr/>
        </p:nvCxnSpPr>
        <p:spPr>
          <a:xfrm rot="16200000" flipH="1">
            <a:off x="2765669" y="5436109"/>
            <a:ext cx="594070" cy="18035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6465340" y="5733321"/>
            <a:ext cx="936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4" name="꺾인 연결선 103"/>
          <p:cNvCxnSpPr>
            <a:stCxn id="213" idx="2"/>
            <a:endCxn id="103" idx="1"/>
          </p:cNvCxnSpPr>
          <p:nvPr/>
        </p:nvCxnSpPr>
        <p:spPr>
          <a:xfrm rot="16200000" flipH="1">
            <a:off x="6078195" y="5436175"/>
            <a:ext cx="594071" cy="1802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직사각형 216"/>
          <p:cNvSpPr/>
          <p:nvPr/>
        </p:nvSpPr>
        <p:spPr>
          <a:xfrm>
            <a:off x="415925" y="764704"/>
            <a:ext cx="9073579" cy="5688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STS Project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1. Overview</a:t>
            </a:r>
            <a:r>
              <a:rPr lang="en-US" altLang="ko-KR" sz="14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1.2 </a:t>
            </a:r>
            <a:r>
              <a:rPr lang="en-US" altLang="ko-KR" dirty="0"/>
              <a:t>Spring </a:t>
            </a:r>
            <a:r>
              <a:rPr lang="en-US" altLang="ko-KR" dirty="0" smtClean="0"/>
              <a:t>Configuration Layout (Type I :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:/config)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60616" y="1052736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[PROJECT_HOME]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81" name="꺾인 연결선 80"/>
          <p:cNvCxnSpPr>
            <a:stCxn id="79" idx="2"/>
            <a:endCxn id="107" idx="1"/>
          </p:cNvCxnSpPr>
          <p:nvPr/>
        </p:nvCxnSpPr>
        <p:spPr>
          <a:xfrm rot="16200000" flipH="1">
            <a:off x="893580" y="1475772"/>
            <a:ext cx="702044" cy="2159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123" idx="1"/>
          </p:cNvCxnSpPr>
          <p:nvPr/>
        </p:nvCxnSpPr>
        <p:spPr>
          <a:xfrm rot="16200000" flipH="1">
            <a:off x="-1284699" y="3654051"/>
            <a:ext cx="5058674" cy="2160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07" idx="2"/>
            <a:endCxn id="108" idx="1"/>
          </p:cNvCxnSpPr>
          <p:nvPr/>
        </p:nvCxnSpPr>
        <p:spPr>
          <a:xfrm rot="16200000" flipH="1">
            <a:off x="1937734" y="2015634"/>
            <a:ext cx="198040" cy="21633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2144820" y="48332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spc="-40" dirty="0">
                <a:solidFill>
                  <a:srgbClr val="FFFFFF"/>
                </a:solidFill>
              </a:rPr>
              <a:t>/</a:t>
            </a:r>
            <a:r>
              <a:rPr kumimoji="1" lang="en-US" altLang="ko-KR" sz="800" b="1" spc="-40" dirty="0" err="1">
                <a:solidFill>
                  <a:srgbClr val="FFFFFF"/>
                </a:solidFill>
              </a:rPr>
              <a:t>webapp</a:t>
            </a:r>
            <a:r>
              <a:rPr kumimoji="1" lang="en-US" altLang="ko-KR" sz="800" b="1" spc="-40" dirty="0">
                <a:solidFill>
                  <a:srgbClr val="FFFFFF"/>
                </a:solidFill>
              </a:rPr>
              <a:t>/WEB-INF</a:t>
            </a:r>
            <a:endParaRPr kumimoji="1" lang="ko-KR" altLang="en-US" sz="800" b="1" spc="-40" dirty="0">
              <a:solidFill>
                <a:srgbClr val="FFFFFF"/>
              </a:solidFill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1352660" y="620141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pom.xml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352660" y="134071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>
                <a:solidFill>
                  <a:srgbClr val="FFFFFF"/>
                </a:solidFill>
              </a:rPr>
              <a:t>/</a:t>
            </a:r>
            <a:r>
              <a:rPr lang="en-US" altLang="ko-KR" sz="800" b="1" dirty="0" err="1">
                <a:solidFill>
                  <a:srgbClr val="FFFFFF"/>
                </a:solidFill>
              </a:rPr>
              <a:t>src</a:t>
            </a:r>
            <a:r>
              <a:rPr lang="en-US" altLang="ko-KR" sz="800" b="1" dirty="0">
                <a:solidFill>
                  <a:srgbClr val="FFFFFF"/>
                </a:solidFill>
              </a:rPr>
              <a:t>/main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7" name="꺾인 연결선 126"/>
          <p:cNvCxnSpPr>
            <a:stCxn id="79" idx="2"/>
            <a:endCxn id="126" idx="1"/>
          </p:cNvCxnSpPr>
          <p:nvPr/>
        </p:nvCxnSpPr>
        <p:spPr>
          <a:xfrm rot="16200000" flipH="1">
            <a:off x="1145651" y="1223701"/>
            <a:ext cx="197974" cy="2160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1" idx="2"/>
            <a:endCxn id="159" idx="1"/>
          </p:cNvCxnSpPr>
          <p:nvPr/>
        </p:nvCxnSpPr>
        <p:spPr>
          <a:xfrm rot="16200000" flipH="1">
            <a:off x="2732389" y="5001651"/>
            <a:ext cx="189019" cy="21215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utoShape 5"/>
          <p:cNvSpPr>
            <a:spLocks noChangeArrowheads="1"/>
          </p:cNvSpPr>
          <p:nvPr/>
        </p:nvSpPr>
        <p:spPr bwMode="auto">
          <a:xfrm>
            <a:off x="2936748" y="26729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2936748" y="242086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2" name="꺾인 연결선 151"/>
          <p:cNvCxnSpPr>
            <a:stCxn id="108" idx="2"/>
            <a:endCxn id="149" idx="1"/>
          </p:cNvCxnSpPr>
          <p:nvPr/>
        </p:nvCxnSpPr>
        <p:spPr>
          <a:xfrm rot="16200000" flipH="1">
            <a:off x="2729814" y="2303926"/>
            <a:ext cx="198040" cy="2158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08" idx="2"/>
            <a:endCxn id="148" idx="1"/>
          </p:cNvCxnSpPr>
          <p:nvPr/>
        </p:nvCxnSpPr>
        <p:spPr>
          <a:xfrm rot="16200000" flipH="1">
            <a:off x="2603784" y="2429956"/>
            <a:ext cx="450100" cy="2158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AutoShape 5"/>
          <p:cNvSpPr>
            <a:spLocks noChangeArrowheads="1"/>
          </p:cNvSpPr>
          <p:nvPr/>
        </p:nvSpPr>
        <p:spPr bwMode="auto">
          <a:xfrm>
            <a:off x="2932976" y="5112239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>
                <a:solidFill>
                  <a:srgbClr val="FFFFFF"/>
                </a:solidFill>
              </a:rPr>
              <a:t>/spring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cxnSp>
        <p:nvCxnSpPr>
          <p:cNvPr id="281" name="꺾인 연결선 280"/>
          <p:cNvCxnSpPr>
            <a:stCxn id="126" idx="3"/>
            <a:endCxn id="191" idx="1"/>
          </p:cNvCxnSpPr>
          <p:nvPr/>
        </p:nvCxnSpPr>
        <p:spPr>
          <a:xfrm>
            <a:off x="2504660" y="1430710"/>
            <a:ext cx="381649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꺾인 연결선 272"/>
          <p:cNvCxnSpPr>
            <a:stCxn id="148" idx="3"/>
            <a:endCxn id="192" idx="1"/>
          </p:cNvCxnSpPr>
          <p:nvPr/>
        </p:nvCxnSpPr>
        <p:spPr>
          <a:xfrm>
            <a:off x="4088748" y="2762920"/>
            <a:ext cx="223244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utoShape 5"/>
          <p:cNvSpPr>
            <a:spLocks noChangeArrowheads="1"/>
          </p:cNvSpPr>
          <p:nvPr/>
        </p:nvSpPr>
        <p:spPr bwMode="auto">
          <a:xfrm>
            <a:off x="2936880" y="429317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latin typeface="+mn-lt"/>
                <a:ea typeface="+mn-ea"/>
              </a:rPr>
              <a:t>log4j.xml</a:t>
            </a:r>
            <a:endParaRPr lang="ko-KR" altLang="en-US" sz="800" b="1" dirty="0">
              <a:latin typeface="+mn-lt"/>
              <a:ea typeface="+mn-ea"/>
            </a:endParaRPr>
          </a:p>
        </p:txBody>
      </p:sp>
      <p:cxnSp>
        <p:nvCxnSpPr>
          <p:cNvPr id="382" name="꺾인 연결선 381"/>
          <p:cNvCxnSpPr>
            <a:stCxn id="108" idx="2"/>
            <a:endCxn id="380" idx="1"/>
          </p:cNvCxnSpPr>
          <p:nvPr/>
        </p:nvCxnSpPr>
        <p:spPr>
          <a:xfrm rot="16200000" flipH="1">
            <a:off x="1793725" y="3240015"/>
            <a:ext cx="2070350" cy="215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144790" y="155674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/>
              <a:t>jdbc.properties</a:t>
            </a:r>
            <a:endParaRPr kumimoji="1" lang="ko-KR" altLang="en-US" sz="800" b="1" dirty="0"/>
          </a:p>
        </p:txBody>
      </p:sp>
      <p:cxnSp>
        <p:nvCxnSpPr>
          <p:cNvPr id="100" name="꺾인 연결선 99"/>
          <p:cNvCxnSpPr>
            <a:stCxn id="126" idx="2"/>
            <a:endCxn id="99" idx="1"/>
          </p:cNvCxnSpPr>
          <p:nvPr/>
        </p:nvCxnSpPr>
        <p:spPr>
          <a:xfrm rot="16200000" flipH="1">
            <a:off x="1973710" y="1475660"/>
            <a:ext cx="126030" cy="216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352588" y="184478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src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/main/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144920" y="21328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/resources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3729010" y="292493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 smtClean="0"/>
              <a:t>jdbc.properties</a:t>
            </a:r>
            <a:endParaRPr kumimoji="1" lang="ko-KR" altLang="en-US" sz="800" b="1" dirty="0"/>
          </a:p>
        </p:txBody>
      </p:sp>
      <p:cxnSp>
        <p:nvCxnSpPr>
          <p:cNvPr id="128" name="꺾인 연결선 127"/>
          <p:cNvCxnSpPr>
            <a:stCxn id="148" idx="2"/>
            <a:endCxn id="125" idx="1"/>
          </p:cNvCxnSpPr>
          <p:nvPr/>
        </p:nvCxnSpPr>
        <p:spPr>
          <a:xfrm rot="16200000" flipH="1">
            <a:off x="3539874" y="2825794"/>
            <a:ext cx="162010" cy="21626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2936750" y="404111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/values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31" name="꺾인 연결선 130"/>
          <p:cNvCxnSpPr>
            <a:stCxn id="108" idx="2"/>
            <a:endCxn id="129" idx="1"/>
          </p:cNvCxnSpPr>
          <p:nvPr/>
        </p:nvCxnSpPr>
        <p:spPr>
          <a:xfrm rot="16200000" flipH="1">
            <a:off x="1919690" y="3114050"/>
            <a:ext cx="1818290" cy="2158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07" idx="2"/>
            <a:endCxn id="121" idx="1"/>
          </p:cNvCxnSpPr>
          <p:nvPr/>
        </p:nvCxnSpPr>
        <p:spPr>
          <a:xfrm rot="16200000" flipH="1">
            <a:off x="587484" y="3365884"/>
            <a:ext cx="2898440" cy="21623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3728830" y="587739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root-context.xml</a:t>
            </a:r>
            <a:endParaRPr kumimoji="1" lang="ko-KR" altLang="en-US" sz="800" b="1" dirty="0"/>
          </a:p>
        </p:txBody>
      </p:sp>
      <p:cxnSp>
        <p:nvCxnSpPr>
          <p:cNvPr id="141" name="꺾인 연결선 140"/>
          <p:cNvCxnSpPr>
            <a:stCxn id="159" idx="2"/>
            <a:endCxn id="161" idx="1"/>
          </p:cNvCxnSpPr>
          <p:nvPr/>
        </p:nvCxnSpPr>
        <p:spPr>
          <a:xfrm rot="16200000" flipH="1">
            <a:off x="3515478" y="5285737"/>
            <a:ext cx="207011" cy="22001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5"/>
          <p:cNvSpPr>
            <a:spLocks noChangeArrowheads="1"/>
          </p:cNvSpPr>
          <p:nvPr/>
        </p:nvSpPr>
        <p:spPr bwMode="auto">
          <a:xfrm>
            <a:off x="3728990" y="540925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>
                <a:solidFill>
                  <a:srgbClr val="FFFFFF"/>
                </a:solidFill>
              </a:rPr>
              <a:t>/</a:t>
            </a:r>
            <a:r>
              <a:rPr kumimoji="1" lang="en-US" altLang="ko-KR" sz="800" b="1" dirty="0" err="1" smtClean="0">
                <a:solidFill>
                  <a:srgbClr val="FFFFFF"/>
                </a:solidFill>
              </a:rPr>
              <a:t>appServlet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sp>
        <p:nvSpPr>
          <p:cNvPr id="162" name="AutoShape 5"/>
          <p:cNvSpPr>
            <a:spLocks noChangeArrowheads="1"/>
          </p:cNvSpPr>
          <p:nvPr/>
        </p:nvSpPr>
        <p:spPr bwMode="auto">
          <a:xfrm>
            <a:off x="4521120" y="562533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servlet-context.xml</a:t>
            </a:r>
            <a:endParaRPr kumimoji="1" lang="ko-KR" altLang="en-US" sz="800" b="1" dirty="0"/>
          </a:p>
        </p:txBody>
      </p:sp>
      <p:cxnSp>
        <p:nvCxnSpPr>
          <p:cNvPr id="164" name="꺾인 연결선 163"/>
          <p:cNvCxnSpPr>
            <a:stCxn id="159" idx="2"/>
            <a:endCxn id="139" idx="1"/>
          </p:cNvCxnSpPr>
          <p:nvPr/>
        </p:nvCxnSpPr>
        <p:spPr>
          <a:xfrm rot="16200000" flipH="1">
            <a:off x="3281328" y="5519887"/>
            <a:ext cx="675151" cy="21985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61" idx="2"/>
            <a:endCxn id="162" idx="1"/>
          </p:cNvCxnSpPr>
          <p:nvPr/>
        </p:nvCxnSpPr>
        <p:spPr>
          <a:xfrm rot="16200000" flipH="1">
            <a:off x="4350015" y="5544225"/>
            <a:ext cx="126080" cy="216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utoShape 5"/>
          <p:cNvSpPr>
            <a:spLocks noChangeArrowheads="1"/>
          </p:cNvSpPr>
          <p:nvPr/>
        </p:nvSpPr>
        <p:spPr bwMode="auto">
          <a:xfrm>
            <a:off x="3728882" y="335699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context-datasource.xml</a:t>
            </a:r>
            <a:endParaRPr kumimoji="1" lang="ko-KR" altLang="en-US" sz="800" b="1" dirty="0"/>
          </a:p>
        </p:txBody>
      </p:sp>
      <p:sp>
        <p:nvSpPr>
          <p:cNvPr id="178" name="AutoShape 5"/>
          <p:cNvSpPr>
            <a:spLocks noChangeArrowheads="1"/>
          </p:cNvSpPr>
          <p:nvPr/>
        </p:nvSpPr>
        <p:spPr bwMode="auto">
          <a:xfrm>
            <a:off x="3728882" y="357302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context-mybatis.xml</a:t>
            </a:r>
            <a:endParaRPr kumimoji="1" lang="ko-KR" altLang="en-US" sz="800" b="1" dirty="0"/>
          </a:p>
        </p:txBody>
      </p:sp>
      <p:sp>
        <p:nvSpPr>
          <p:cNvPr id="180" name="AutoShape 5"/>
          <p:cNvSpPr>
            <a:spLocks noChangeArrowheads="1"/>
          </p:cNvSpPr>
          <p:nvPr/>
        </p:nvSpPr>
        <p:spPr bwMode="auto">
          <a:xfrm>
            <a:off x="3728882" y="378905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mybatis-config.xml</a:t>
            </a:r>
            <a:endParaRPr kumimoji="1" lang="ko-KR" altLang="en-US" sz="800" b="1" dirty="0"/>
          </a:p>
        </p:txBody>
      </p:sp>
      <p:sp>
        <p:nvSpPr>
          <p:cNvPr id="191" name="AutoShape 5"/>
          <p:cNvSpPr>
            <a:spLocks noChangeArrowheads="1"/>
          </p:cNvSpPr>
          <p:nvPr/>
        </p:nvSpPr>
        <p:spPr bwMode="auto">
          <a:xfrm>
            <a:off x="6321152" y="134071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Project Local Config Path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2" name="AutoShape 5"/>
          <p:cNvSpPr>
            <a:spLocks noChangeArrowheads="1"/>
          </p:cNvSpPr>
          <p:nvPr/>
        </p:nvSpPr>
        <p:spPr bwMode="auto">
          <a:xfrm>
            <a:off x="6321190" y="267292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web application config path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6" name="AutoShape 5"/>
          <p:cNvSpPr>
            <a:spLocks noChangeArrowheads="1"/>
          </p:cNvSpPr>
          <p:nvPr/>
        </p:nvSpPr>
        <p:spPr bwMode="auto">
          <a:xfrm>
            <a:off x="6321190" y="292493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err="1" smtClean="0">
                <a:latin typeface="+mn-lt"/>
                <a:ea typeface="+mn-ea"/>
              </a:rPr>
              <a:t>jdbc</a:t>
            </a:r>
            <a:r>
              <a:rPr lang="en-US" altLang="ko-KR" sz="800" dirty="0" smtClean="0">
                <a:latin typeface="+mn-lt"/>
                <a:ea typeface="+mn-ea"/>
              </a:rPr>
              <a:t> connection properties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7" name="AutoShape 5"/>
          <p:cNvSpPr>
            <a:spLocks noChangeArrowheads="1"/>
          </p:cNvSpPr>
          <p:nvPr/>
        </p:nvSpPr>
        <p:spPr bwMode="auto">
          <a:xfrm>
            <a:off x="6321190" y="335699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datasource config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01" name="AutoShape 5"/>
          <p:cNvSpPr>
            <a:spLocks noChangeArrowheads="1"/>
          </p:cNvSpPr>
          <p:nvPr/>
        </p:nvSpPr>
        <p:spPr bwMode="auto">
          <a:xfrm>
            <a:off x="6321190" y="357302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MyBatis-Spring config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02" name="AutoShape 5"/>
          <p:cNvSpPr>
            <a:spLocks noChangeArrowheads="1"/>
          </p:cNvSpPr>
          <p:nvPr/>
        </p:nvSpPr>
        <p:spPr bwMode="auto">
          <a:xfrm>
            <a:off x="6321190" y="378905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 base config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204" name="꺾인 연결선 272"/>
          <p:cNvCxnSpPr>
            <a:stCxn id="125" idx="3"/>
            <a:endCxn id="196" idx="1"/>
          </p:cNvCxnSpPr>
          <p:nvPr/>
        </p:nvCxnSpPr>
        <p:spPr>
          <a:xfrm>
            <a:off x="5169010" y="3014930"/>
            <a:ext cx="115218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72"/>
          <p:cNvCxnSpPr>
            <a:stCxn id="171" idx="3"/>
            <a:endCxn id="197" idx="1"/>
          </p:cNvCxnSpPr>
          <p:nvPr/>
        </p:nvCxnSpPr>
        <p:spPr>
          <a:xfrm>
            <a:off x="5168882" y="3446990"/>
            <a:ext cx="115230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72"/>
          <p:cNvCxnSpPr>
            <a:stCxn id="178" idx="3"/>
            <a:endCxn id="201" idx="1"/>
          </p:cNvCxnSpPr>
          <p:nvPr/>
        </p:nvCxnSpPr>
        <p:spPr>
          <a:xfrm>
            <a:off x="5168882" y="3663020"/>
            <a:ext cx="115230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72"/>
          <p:cNvCxnSpPr>
            <a:stCxn id="180" idx="3"/>
            <a:endCxn id="202" idx="1"/>
          </p:cNvCxnSpPr>
          <p:nvPr/>
        </p:nvCxnSpPr>
        <p:spPr>
          <a:xfrm>
            <a:off x="5168882" y="3879050"/>
            <a:ext cx="115230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5"/>
          <p:cNvSpPr>
            <a:spLocks noChangeArrowheads="1"/>
          </p:cNvSpPr>
          <p:nvPr/>
        </p:nvSpPr>
        <p:spPr bwMode="auto">
          <a:xfrm>
            <a:off x="6329536" y="404111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menu, language, </a:t>
            </a:r>
            <a:r>
              <a:rPr lang="en-US" altLang="ko-KR" sz="800" dirty="0" err="1" smtClean="0">
                <a:latin typeface="+mn-lt"/>
                <a:ea typeface="+mn-ea"/>
              </a:rPr>
              <a:t>etc</a:t>
            </a:r>
            <a:r>
              <a:rPr lang="en-US" altLang="ko-KR" sz="800" dirty="0" smtClean="0">
                <a:latin typeface="+mn-lt"/>
                <a:ea typeface="+mn-ea"/>
              </a:rPr>
              <a:t>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216" name="꺾인 연결선 272"/>
          <p:cNvCxnSpPr>
            <a:stCxn id="129" idx="3"/>
            <a:endCxn id="215" idx="1"/>
          </p:cNvCxnSpPr>
          <p:nvPr/>
        </p:nvCxnSpPr>
        <p:spPr>
          <a:xfrm>
            <a:off x="4088750" y="4131110"/>
            <a:ext cx="2240786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3728830" y="314096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 smtClean="0"/>
              <a:t>local.properties</a:t>
            </a:r>
            <a:endParaRPr kumimoji="1" lang="ko-KR" altLang="en-US" sz="800" b="1" dirty="0"/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6321010" y="314096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local(Server) </a:t>
            </a:r>
            <a:r>
              <a:rPr lang="en-US" altLang="ko-KR" sz="800" dirty="0" err="1" smtClean="0">
                <a:latin typeface="+mn-lt"/>
                <a:ea typeface="+mn-ea"/>
              </a:rPr>
              <a:t>env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60" name="꺾인 연결선 59"/>
          <p:cNvCxnSpPr>
            <a:stCxn id="148" idx="2"/>
            <a:endCxn id="58" idx="1"/>
          </p:cNvCxnSpPr>
          <p:nvPr/>
        </p:nvCxnSpPr>
        <p:spPr>
          <a:xfrm rot="16200000" flipH="1">
            <a:off x="3431769" y="2933899"/>
            <a:ext cx="378040" cy="21608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2936720" y="454518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>
                <a:latin typeface="+mn-lt"/>
                <a:ea typeface="+mn-ea"/>
              </a:rPr>
              <a:t>log4jdbc.properties</a:t>
            </a:r>
            <a:endParaRPr lang="ko-KR" altLang="en-US" sz="800" b="1" dirty="0">
              <a:latin typeface="+mn-lt"/>
              <a:ea typeface="+mn-ea"/>
            </a:endParaRPr>
          </a:p>
        </p:txBody>
      </p:sp>
      <p:cxnSp>
        <p:nvCxnSpPr>
          <p:cNvPr id="65" name="꺾인 연결선 64"/>
          <p:cNvCxnSpPr>
            <a:stCxn id="108" idx="2"/>
            <a:endCxn id="64" idx="1"/>
          </p:cNvCxnSpPr>
          <p:nvPr/>
        </p:nvCxnSpPr>
        <p:spPr>
          <a:xfrm rot="16200000" flipH="1">
            <a:off x="1667640" y="3366100"/>
            <a:ext cx="2322360" cy="21580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2936720" y="612940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>
                <a:solidFill>
                  <a:srgbClr val="FFFFFF"/>
                </a:solidFill>
              </a:rPr>
              <a:t>/config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cxnSp>
        <p:nvCxnSpPr>
          <p:cNvPr id="71" name="꺾인 연결선 70"/>
          <p:cNvCxnSpPr>
            <a:endCxn id="70" idx="1"/>
          </p:cNvCxnSpPr>
          <p:nvPr/>
        </p:nvCxnSpPr>
        <p:spPr>
          <a:xfrm rot="16200000" flipH="1">
            <a:off x="2225730" y="5508410"/>
            <a:ext cx="1206180" cy="21580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48" idx="2"/>
            <a:endCxn id="171" idx="1"/>
          </p:cNvCxnSpPr>
          <p:nvPr/>
        </p:nvCxnSpPr>
        <p:spPr>
          <a:xfrm rot="16200000" flipH="1">
            <a:off x="3323780" y="3041888"/>
            <a:ext cx="594070" cy="21613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48" idx="2"/>
            <a:endCxn id="178" idx="1"/>
          </p:cNvCxnSpPr>
          <p:nvPr/>
        </p:nvCxnSpPr>
        <p:spPr>
          <a:xfrm rot="16200000" flipH="1">
            <a:off x="3215765" y="3149903"/>
            <a:ext cx="810100" cy="21613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endCxn id="180" idx="1"/>
          </p:cNvCxnSpPr>
          <p:nvPr/>
        </p:nvCxnSpPr>
        <p:spPr>
          <a:xfrm rot="16200000" flipH="1">
            <a:off x="3107775" y="3257943"/>
            <a:ext cx="1026130" cy="21608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272"/>
          <p:cNvCxnSpPr>
            <a:stCxn id="58" idx="3"/>
          </p:cNvCxnSpPr>
          <p:nvPr/>
        </p:nvCxnSpPr>
        <p:spPr>
          <a:xfrm>
            <a:off x="5168830" y="3230960"/>
            <a:ext cx="115218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직사각형 216"/>
          <p:cNvSpPr/>
          <p:nvPr/>
        </p:nvSpPr>
        <p:spPr>
          <a:xfrm>
            <a:off x="415925" y="764704"/>
            <a:ext cx="9073579" cy="5688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STS Project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1. Overview</a:t>
            </a:r>
            <a:r>
              <a:rPr lang="en-US" altLang="ko-KR" sz="14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1.2 </a:t>
            </a:r>
            <a:r>
              <a:rPr lang="en-US" altLang="ko-KR" dirty="0"/>
              <a:t>Spring </a:t>
            </a:r>
            <a:r>
              <a:rPr lang="en-US" altLang="ko-KR" dirty="0" smtClean="0"/>
              <a:t>Configuration Layout (Type II : /WEB-INF/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60616" y="1052736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[PROJECT_HOME]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81" name="꺾인 연결선 80"/>
          <p:cNvCxnSpPr>
            <a:stCxn id="79" idx="2"/>
            <a:endCxn id="107" idx="1"/>
          </p:cNvCxnSpPr>
          <p:nvPr/>
        </p:nvCxnSpPr>
        <p:spPr>
          <a:xfrm rot="16200000" flipH="1">
            <a:off x="893580" y="1475772"/>
            <a:ext cx="702044" cy="2159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123" idx="1"/>
          </p:cNvCxnSpPr>
          <p:nvPr/>
        </p:nvCxnSpPr>
        <p:spPr>
          <a:xfrm rot="16200000" flipH="1">
            <a:off x="-1284699" y="3654051"/>
            <a:ext cx="5058674" cy="2160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07" idx="2"/>
            <a:endCxn id="108" idx="1"/>
          </p:cNvCxnSpPr>
          <p:nvPr/>
        </p:nvCxnSpPr>
        <p:spPr>
          <a:xfrm rot="16200000" flipH="1">
            <a:off x="1937734" y="2015634"/>
            <a:ext cx="198040" cy="21633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2144820" y="371704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spc="-40" dirty="0">
                <a:solidFill>
                  <a:srgbClr val="FFFFFF"/>
                </a:solidFill>
              </a:rPr>
              <a:t>/</a:t>
            </a:r>
            <a:r>
              <a:rPr kumimoji="1" lang="en-US" altLang="ko-KR" sz="800" b="1" spc="-40" dirty="0" err="1">
                <a:solidFill>
                  <a:srgbClr val="FFFFFF"/>
                </a:solidFill>
              </a:rPr>
              <a:t>webapp</a:t>
            </a:r>
            <a:r>
              <a:rPr kumimoji="1" lang="en-US" altLang="ko-KR" sz="800" b="1" spc="-40" dirty="0">
                <a:solidFill>
                  <a:srgbClr val="FFFFFF"/>
                </a:solidFill>
              </a:rPr>
              <a:t>/WEB-INF</a:t>
            </a:r>
            <a:endParaRPr kumimoji="1" lang="ko-KR" altLang="en-US" sz="800" b="1" spc="-40" dirty="0">
              <a:solidFill>
                <a:srgbClr val="FFFFFF"/>
              </a:solidFill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1352660" y="620141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pom.xml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352660" y="134071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>
                <a:solidFill>
                  <a:srgbClr val="FFFFFF"/>
                </a:solidFill>
              </a:rPr>
              <a:t>/</a:t>
            </a:r>
            <a:r>
              <a:rPr lang="en-US" altLang="ko-KR" sz="800" b="1" dirty="0" err="1">
                <a:solidFill>
                  <a:srgbClr val="FFFFFF"/>
                </a:solidFill>
              </a:rPr>
              <a:t>src</a:t>
            </a:r>
            <a:r>
              <a:rPr lang="en-US" altLang="ko-KR" sz="800" b="1" dirty="0">
                <a:solidFill>
                  <a:srgbClr val="FFFFFF"/>
                </a:solidFill>
              </a:rPr>
              <a:t>/main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7" name="꺾인 연결선 126"/>
          <p:cNvCxnSpPr>
            <a:stCxn id="79" idx="2"/>
            <a:endCxn id="126" idx="1"/>
          </p:cNvCxnSpPr>
          <p:nvPr/>
        </p:nvCxnSpPr>
        <p:spPr>
          <a:xfrm rot="16200000" flipH="1">
            <a:off x="1145651" y="1223701"/>
            <a:ext cx="197974" cy="21604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1" idx="2"/>
            <a:endCxn id="159" idx="1"/>
          </p:cNvCxnSpPr>
          <p:nvPr/>
        </p:nvCxnSpPr>
        <p:spPr>
          <a:xfrm rot="16200000" flipH="1">
            <a:off x="2732389" y="3885471"/>
            <a:ext cx="189019" cy="21215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utoShape 5"/>
          <p:cNvSpPr>
            <a:spLocks noChangeArrowheads="1"/>
          </p:cNvSpPr>
          <p:nvPr/>
        </p:nvSpPr>
        <p:spPr bwMode="auto">
          <a:xfrm>
            <a:off x="2936748" y="26729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/config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2936748" y="242086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2" name="꺾인 연결선 151"/>
          <p:cNvCxnSpPr>
            <a:stCxn id="108" idx="2"/>
            <a:endCxn id="149" idx="1"/>
          </p:cNvCxnSpPr>
          <p:nvPr/>
        </p:nvCxnSpPr>
        <p:spPr>
          <a:xfrm rot="16200000" flipH="1">
            <a:off x="2729814" y="2303926"/>
            <a:ext cx="198040" cy="2158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08" idx="2"/>
            <a:endCxn id="148" idx="1"/>
          </p:cNvCxnSpPr>
          <p:nvPr/>
        </p:nvCxnSpPr>
        <p:spPr>
          <a:xfrm rot="16200000" flipH="1">
            <a:off x="2603784" y="2429956"/>
            <a:ext cx="450100" cy="21582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AutoShape 5"/>
          <p:cNvSpPr>
            <a:spLocks noChangeArrowheads="1"/>
          </p:cNvSpPr>
          <p:nvPr/>
        </p:nvSpPr>
        <p:spPr bwMode="auto">
          <a:xfrm>
            <a:off x="2932976" y="3996059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>
                <a:solidFill>
                  <a:srgbClr val="FFFFFF"/>
                </a:solidFill>
              </a:rPr>
              <a:t>/spring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cxnSp>
        <p:nvCxnSpPr>
          <p:cNvPr id="281" name="꺾인 연결선 280"/>
          <p:cNvCxnSpPr>
            <a:stCxn id="126" idx="3"/>
            <a:endCxn id="191" idx="1"/>
          </p:cNvCxnSpPr>
          <p:nvPr/>
        </p:nvCxnSpPr>
        <p:spPr>
          <a:xfrm>
            <a:off x="2504660" y="1430710"/>
            <a:ext cx="381649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꺾인 연결선 272"/>
          <p:cNvCxnSpPr>
            <a:stCxn id="149" idx="3"/>
            <a:endCxn id="192" idx="1"/>
          </p:cNvCxnSpPr>
          <p:nvPr/>
        </p:nvCxnSpPr>
        <p:spPr>
          <a:xfrm>
            <a:off x="4088748" y="2510860"/>
            <a:ext cx="2232442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utoShape 5"/>
          <p:cNvSpPr>
            <a:spLocks noChangeArrowheads="1"/>
          </p:cNvSpPr>
          <p:nvPr/>
        </p:nvSpPr>
        <p:spPr bwMode="auto">
          <a:xfrm>
            <a:off x="2936880" y="317699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latin typeface="+mn-lt"/>
                <a:ea typeface="+mn-ea"/>
              </a:rPr>
              <a:t>log4j.xml</a:t>
            </a:r>
            <a:endParaRPr lang="ko-KR" altLang="en-US" sz="800" b="1" dirty="0">
              <a:latin typeface="+mn-lt"/>
              <a:ea typeface="+mn-ea"/>
            </a:endParaRPr>
          </a:p>
        </p:txBody>
      </p:sp>
      <p:cxnSp>
        <p:nvCxnSpPr>
          <p:cNvPr id="382" name="꺾인 연결선 381"/>
          <p:cNvCxnSpPr>
            <a:stCxn id="108" idx="2"/>
            <a:endCxn id="380" idx="1"/>
          </p:cNvCxnSpPr>
          <p:nvPr/>
        </p:nvCxnSpPr>
        <p:spPr>
          <a:xfrm rot="16200000" flipH="1">
            <a:off x="2351815" y="2681925"/>
            <a:ext cx="954170" cy="215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144790" y="155674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/>
              <a:t>jdbc.properties</a:t>
            </a:r>
            <a:endParaRPr kumimoji="1" lang="ko-KR" altLang="en-US" sz="800" b="1" dirty="0"/>
          </a:p>
        </p:txBody>
      </p:sp>
      <p:cxnSp>
        <p:nvCxnSpPr>
          <p:cNvPr id="100" name="꺾인 연결선 99"/>
          <p:cNvCxnSpPr>
            <a:stCxn id="126" idx="2"/>
            <a:endCxn id="99" idx="1"/>
          </p:cNvCxnSpPr>
          <p:nvPr/>
        </p:nvCxnSpPr>
        <p:spPr>
          <a:xfrm rot="16200000" flipH="1">
            <a:off x="1973710" y="1475660"/>
            <a:ext cx="126030" cy="216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352588" y="184478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src</a:t>
            </a: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/main/</a:t>
            </a:r>
            <a:r>
              <a:rPr lang="en-US" altLang="ko-KR" sz="8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144920" y="21328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/resources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3729010" y="5283168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 smtClean="0"/>
              <a:t>jdbc.properties</a:t>
            </a:r>
            <a:endParaRPr kumimoji="1" lang="ko-KR" altLang="en-US" sz="800" b="1" dirty="0"/>
          </a:p>
        </p:txBody>
      </p:sp>
      <p:cxnSp>
        <p:nvCxnSpPr>
          <p:cNvPr id="128" name="꺾인 연결선 127"/>
          <p:cNvCxnSpPr>
            <a:stCxn id="70" idx="2"/>
            <a:endCxn id="125" idx="1"/>
          </p:cNvCxnSpPr>
          <p:nvPr/>
        </p:nvCxnSpPr>
        <p:spPr>
          <a:xfrm rot="16200000" flipH="1">
            <a:off x="3530891" y="5175049"/>
            <a:ext cx="179948" cy="2162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2936750" y="292493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 smtClean="0">
                <a:solidFill>
                  <a:srgbClr val="FFFFFF"/>
                </a:solidFill>
                <a:latin typeface="+mn-lt"/>
                <a:ea typeface="+mn-ea"/>
              </a:rPr>
              <a:t>/values</a:t>
            </a:r>
            <a:endParaRPr lang="ko-KR" altLang="en-US" sz="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31" name="꺾인 연결선 130"/>
          <p:cNvCxnSpPr>
            <a:stCxn id="108" idx="2"/>
            <a:endCxn id="129" idx="1"/>
          </p:cNvCxnSpPr>
          <p:nvPr/>
        </p:nvCxnSpPr>
        <p:spPr>
          <a:xfrm rot="16200000" flipH="1">
            <a:off x="2477780" y="2555960"/>
            <a:ext cx="702110" cy="2158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07" idx="2"/>
            <a:endCxn id="121" idx="1"/>
          </p:cNvCxnSpPr>
          <p:nvPr/>
        </p:nvCxnSpPr>
        <p:spPr>
          <a:xfrm rot="16200000" flipH="1">
            <a:off x="1145574" y="2807794"/>
            <a:ext cx="1782260" cy="21623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3728830" y="476121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root-context.xml</a:t>
            </a:r>
            <a:endParaRPr kumimoji="1" lang="ko-KR" altLang="en-US" sz="800" b="1" dirty="0"/>
          </a:p>
        </p:txBody>
      </p:sp>
      <p:cxnSp>
        <p:nvCxnSpPr>
          <p:cNvPr id="141" name="꺾인 연결선 140"/>
          <p:cNvCxnSpPr>
            <a:stCxn id="159" idx="2"/>
            <a:endCxn id="161" idx="1"/>
          </p:cNvCxnSpPr>
          <p:nvPr/>
        </p:nvCxnSpPr>
        <p:spPr>
          <a:xfrm rot="16200000" flipH="1">
            <a:off x="3515478" y="4169557"/>
            <a:ext cx="207011" cy="22001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5"/>
          <p:cNvSpPr>
            <a:spLocks noChangeArrowheads="1"/>
          </p:cNvSpPr>
          <p:nvPr/>
        </p:nvSpPr>
        <p:spPr bwMode="auto">
          <a:xfrm>
            <a:off x="3728990" y="429307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>
                <a:solidFill>
                  <a:srgbClr val="FFFFFF"/>
                </a:solidFill>
              </a:rPr>
              <a:t>/</a:t>
            </a:r>
            <a:r>
              <a:rPr kumimoji="1" lang="en-US" altLang="ko-KR" sz="800" b="1" dirty="0" err="1" smtClean="0">
                <a:solidFill>
                  <a:srgbClr val="FFFFFF"/>
                </a:solidFill>
              </a:rPr>
              <a:t>appServlet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sp>
        <p:nvSpPr>
          <p:cNvPr id="162" name="AutoShape 5"/>
          <p:cNvSpPr>
            <a:spLocks noChangeArrowheads="1"/>
          </p:cNvSpPr>
          <p:nvPr/>
        </p:nvSpPr>
        <p:spPr bwMode="auto">
          <a:xfrm>
            <a:off x="4521120" y="450915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servlet-context.xml</a:t>
            </a:r>
            <a:endParaRPr kumimoji="1" lang="ko-KR" altLang="en-US" sz="800" b="1" dirty="0"/>
          </a:p>
        </p:txBody>
      </p:sp>
      <p:cxnSp>
        <p:nvCxnSpPr>
          <p:cNvPr id="164" name="꺾인 연결선 163"/>
          <p:cNvCxnSpPr>
            <a:stCxn id="159" idx="2"/>
            <a:endCxn id="139" idx="1"/>
          </p:cNvCxnSpPr>
          <p:nvPr/>
        </p:nvCxnSpPr>
        <p:spPr>
          <a:xfrm rot="16200000" flipH="1">
            <a:off x="3281328" y="4403707"/>
            <a:ext cx="675151" cy="21985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61" idx="2"/>
            <a:endCxn id="162" idx="1"/>
          </p:cNvCxnSpPr>
          <p:nvPr/>
        </p:nvCxnSpPr>
        <p:spPr>
          <a:xfrm rot="16200000" flipH="1">
            <a:off x="4350015" y="4428045"/>
            <a:ext cx="126080" cy="216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utoShape 5"/>
          <p:cNvSpPr>
            <a:spLocks noChangeArrowheads="1"/>
          </p:cNvSpPr>
          <p:nvPr/>
        </p:nvSpPr>
        <p:spPr bwMode="auto">
          <a:xfrm>
            <a:off x="3728882" y="5715228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context-datasource.xml</a:t>
            </a:r>
            <a:endParaRPr kumimoji="1" lang="ko-KR" altLang="en-US" sz="800" b="1" dirty="0"/>
          </a:p>
        </p:txBody>
      </p:sp>
      <p:sp>
        <p:nvSpPr>
          <p:cNvPr id="178" name="AutoShape 5"/>
          <p:cNvSpPr>
            <a:spLocks noChangeArrowheads="1"/>
          </p:cNvSpPr>
          <p:nvPr/>
        </p:nvSpPr>
        <p:spPr bwMode="auto">
          <a:xfrm>
            <a:off x="3728882" y="5931258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context-mybatis.xml</a:t>
            </a:r>
            <a:endParaRPr kumimoji="1" lang="ko-KR" altLang="en-US" sz="800" b="1" dirty="0"/>
          </a:p>
        </p:txBody>
      </p:sp>
      <p:sp>
        <p:nvSpPr>
          <p:cNvPr id="180" name="AutoShape 5"/>
          <p:cNvSpPr>
            <a:spLocks noChangeArrowheads="1"/>
          </p:cNvSpPr>
          <p:nvPr/>
        </p:nvSpPr>
        <p:spPr bwMode="auto">
          <a:xfrm>
            <a:off x="3728882" y="6147288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smtClean="0"/>
              <a:t>mybatis-config.xml</a:t>
            </a:r>
            <a:endParaRPr kumimoji="1" lang="ko-KR" altLang="en-US" sz="800" b="1" dirty="0"/>
          </a:p>
        </p:txBody>
      </p:sp>
      <p:sp>
        <p:nvSpPr>
          <p:cNvPr id="191" name="AutoShape 5"/>
          <p:cNvSpPr>
            <a:spLocks noChangeArrowheads="1"/>
          </p:cNvSpPr>
          <p:nvPr/>
        </p:nvSpPr>
        <p:spPr bwMode="auto">
          <a:xfrm>
            <a:off x="6321152" y="134071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Project Local Config Path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2" name="AutoShape 5"/>
          <p:cNvSpPr>
            <a:spLocks noChangeArrowheads="1"/>
          </p:cNvSpPr>
          <p:nvPr/>
        </p:nvSpPr>
        <p:spPr bwMode="auto">
          <a:xfrm>
            <a:off x="6321190" y="242086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web application config path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6" name="AutoShape 5"/>
          <p:cNvSpPr>
            <a:spLocks noChangeArrowheads="1"/>
          </p:cNvSpPr>
          <p:nvPr/>
        </p:nvSpPr>
        <p:spPr bwMode="auto">
          <a:xfrm>
            <a:off x="6321370" y="5283168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err="1" smtClean="0">
                <a:latin typeface="+mn-lt"/>
                <a:ea typeface="+mn-ea"/>
              </a:rPr>
              <a:t>jdbc</a:t>
            </a:r>
            <a:r>
              <a:rPr lang="en-US" altLang="ko-KR" sz="800" dirty="0" smtClean="0">
                <a:latin typeface="+mn-lt"/>
                <a:ea typeface="+mn-ea"/>
              </a:rPr>
              <a:t> connection properties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97" name="AutoShape 5"/>
          <p:cNvSpPr>
            <a:spLocks noChangeArrowheads="1"/>
          </p:cNvSpPr>
          <p:nvPr/>
        </p:nvSpPr>
        <p:spPr bwMode="auto">
          <a:xfrm>
            <a:off x="6321370" y="5715228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datasource config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01" name="AutoShape 5"/>
          <p:cNvSpPr>
            <a:spLocks noChangeArrowheads="1"/>
          </p:cNvSpPr>
          <p:nvPr/>
        </p:nvSpPr>
        <p:spPr bwMode="auto">
          <a:xfrm>
            <a:off x="6321370" y="5931258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MyBatis-Spring config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202" name="AutoShape 5"/>
          <p:cNvSpPr>
            <a:spLocks noChangeArrowheads="1"/>
          </p:cNvSpPr>
          <p:nvPr/>
        </p:nvSpPr>
        <p:spPr bwMode="auto">
          <a:xfrm>
            <a:off x="6321370" y="6147288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MyBatis base config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204" name="꺾인 연결선 272"/>
          <p:cNvCxnSpPr>
            <a:stCxn id="125" idx="3"/>
            <a:endCxn id="196" idx="1"/>
          </p:cNvCxnSpPr>
          <p:nvPr/>
        </p:nvCxnSpPr>
        <p:spPr>
          <a:xfrm>
            <a:off x="5169010" y="5373168"/>
            <a:ext cx="115236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72"/>
          <p:cNvCxnSpPr>
            <a:stCxn id="171" idx="3"/>
            <a:endCxn id="197" idx="1"/>
          </p:cNvCxnSpPr>
          <p:nvPr/>
        </p:nvCxnSpPr>
        <p:spPr>
          <a:xfrm>
            <a:off x="5168882" y="5805228"/>
            <a:ext cx="115248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72"/>
          <p:cNvCxnSpPr>
            <a:stCxn id="178" idx="3"/>
            <a:endCxn id="201" idx="1"/>
          </p:cNvCxnSpPr>
          <p:nvPr/>
        </p:nvCxnSpPr>
        <p:spPr>
          <a:xfrm>
            <a:off x="5168882" y="6021258"/>
            <a:ext cx="115248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72"/>
          <p:cNvCxnSpPr>
            <a:stCxn id="180" idx="3"/>
            <a:endCxn id="202" idx="1"/>
          </p:cNvCxnSpPr>
          <p:nvPr/>
        </p:nvCxnSpPr>
        <p:spPr>
          <a:xfrm>
            <a:off x="5168882" y="6237288"/>
            <a:ext cx="1152488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5"/>
          <p:cNvSpPr>
            <a:spLocks noChangeArrowheads="1"/>
          </p:cNvSpPr>
          <p:nvPr/>
        </p:nvSpPr>
        <p:spPr bwMode="auto">
          <a:xfrm>
            <a:off x="6329536" y="2924930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menu, language, </a:t>
            </a:r>
            <a:r>
              <a:rPr lang="en-US" altLang="ko-KR" sz="800" dirty="0" err="1" smtClean="0">
                <a:latin typeface="+mn-lt"/>
                <a:ea typeface="+mn-ea"/>
              </a:rPr>
              <a:t>etc</a:t>
            </a:r>
            <a:r>
              <a:rPr lang="en-US" altLang="ko-KR" sz="800" dirty="0" smtClean="0">
                <a:latin typeface="+mn-lt"/>
                <a:ea typeface="+mn-ea"/>
              </a:rPr>
              <a:t> (optional)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216" name="꺾인 연결선 272"/>
          <p:cNvCxnSpPr>
            <a:stCxn id="129" idx="3"/>
            <a:endCxn id="215" idx="1"/>
          </p:cNvCxnSpPr>
          <p:nvPr/>
        </p:nvCxnSpPr>
        <p:spPr>
          <a:xfrm>
            <a:off x="4088750" y="3014930"/>
            <a:ext cx="2240786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3728830" y="5499198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 err="1" smtClean="0"/>
              <a:t>local.properties</a:t>
            </a:r>
            <a:endParaRPr kumimoji="1" lang="ko-KR" altLang="en-US" sz="800" b="1" dirty="0"/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6321190" y="5499198"/>
            <a:ext cx="3088084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dirty="0" smtClean="0">
                <a:latin typeface="+mn-lt"/>
                <a:ea typeface="+mn-ea"/>
              </a:rPr>
              <a:t>local(Server) </a:t>
            </a:r>
            <a:r>
              <a:rPr lang="en-US" altLang="ko-KR" sz="800" dirty="0" err="1" smtClean="0">
                <a:latin typeface="+mn-lt"/>
                <a:ea typeface="+mn-ea"/>
              </a:rPr>
              <a:t>env</a:t>
            </a:r>
            <a:endParaRPr lang="ko-KR" altLang="en-US" sz="800" dirty="0">
              <a:latin typeface="+mn-lt"/>
              <a:ea typeface="+mn-ea"/>
            </a:endParaRPr>
          </a:p>
        </p:txBody>
      </p:sp>
      <p:cxnSp>
        <p:nvCxnSpPr>
          <p:cNvPr id="60" name="꺾인 연결선 59"/>
          <p:cNvCxnSpPr>
            <a:stCxn id="70" idx="2"/>
            <a:endCxn id="58" idx="1"/>
          </p:cNvCxnSpPr>
          <p:nvPr/>
        </p:nvCxnSpPr>
        <p:spPr>
          <a:xfrm rot="16200000" flipH="1">
            <a:off x="3422786" y="5283154"/>
            <a:ext cx="395978" cy="21611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2936720" y="3429000"/>
            <a:ext cx="1440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b="1" dirty="0">
                <a:latin typeface="+mn-lt"/>
                <a:ea typeface="+mn-ea"/>
              </a:rPr>
              <a:t>log4jdbc.properties</a:t>
            </a:r>
            <a:endParaRPr lang="ko-KR" altLang="en-US" sz="800" b="1" dirty="0">
              <a:latin typeface="+mn-lt"/>
              <a:ea typeface="+mn-ea"/>
            </a:endParaRPr>
          </a:p>
        </p:txBody>
      </p:sp>
      <p:cxnSp>
        <p:nvCxnSpPr>
          <p:cNvPr id="65" name="꺾인 연결선 64"/>
          <p:cNvCxnSpPr>
            <a:stCxn id="108" idx="2"/>
            <a:endCxn id="64" idx="1"/>
          </p:cNvCxnSpPr>
          <p:nvPr/>
        </p:nvCxnSpPr>
        <p:spPr>
          <a:xfrm rot="16200000" flipH="1">
            <a:off x="2225730" y="2808010"/>
            <a:ext cx="1206180" cy="21580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2936720" y="5013220"/>
            <a:ext cx="1152000" cy="18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800" b="1" dirty="0">
                <a:solidFill>
                  <a:srgbClr val="FFFFFF"/>
                </a:solidFill>
              </a:rPr>
              <a:t>/config</a:t>
            </a:r>
            <a:endParaRPr kumimoji="1" lang="ko-KR" altLang="en-US" sz="800" b="1" dirty="0">
              <a:solidFill>
                <a:srgbClr val="FFFFFF"/>
              </a:solidFill>
            </a:endParaRPr>
          </a:p>
        </p:txBody>
      </p:sp>
      <p:cxnSp>
        <p:nvCxnSpPr>
          <p:cNvPr id="71" name="꺾인 연결선 70"/>
          <p:cNvCxnSpPr>
            <a:stCxn id="121" idx="2"/>
            <a:endCxn id="70" idx="1"/>
          </p:cNvCxnSpPr>
          <p:nvPr/>
        </p:nvCxnSpPr>
        <p:spPr>
          <a:xfrm rot="16200000" flipH="1">
            <a:off x="2225680" y="4392180"/>
            <a:ext cx="1206180" cy="21590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70" idx="2"/>
            <a:endCxn id="171" idx="1"/>
          </p:cNvCxnSpPr>
          <p:nvPr/>
        </p:nvCxnSpPr>
        <p:spPr>
          <a:xfrm rot="16200000" flipH="1">
            <a:off x="3314797" y="5391143"/>
            <a:ext cx="612008" cy="21616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70" idx="2"/>
            <a:endCxn id="178" idx="1"/>
          </p:cNvCxnSpPr>
          <p:nvPr/>
        </p:nvCxnSpPr>
        <p:spPr>
          <a:xfrm rot="16200000" flipH="1">
            <a:off x="3206782" y="5499158"/>
            <a:ext cx="828038" cy="21616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70" idx="2"/>
            <a:endCxn id="180" idx="1"/>
          </p:cNvCxnSpPr>
          <p:nvPr/>
        </p:nvCxnSpPr>
        <p:spPr>
          <a:xfrm rot="16200000" flipH="1">
            <a:off x="3098767" y="5607173"/>
            <a:ext cx="1044068" cy="21616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272"/>
          <p:cNvCxnSpPr>
            <a:stCxn id="58" idx="3"/>
          </p:cNvCxnSpPr>
          <p:nvPr/>
        </p:nvCxnSpPr>
        <p:spPr>
          <a:xfrm>
            <a:off x="5168830" y="5589198"/>
            <a:ext cx="1152180" cy="0"/>
          </a:xfrm>
          <a:prstGeom prst="straightConnector1">
            <a:avLst/>
          </a:prstGeom>
          <a:ln w="9525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1. </a:t>
            </a:r>
            <a:r>
              <a:rPr lang="en-US" altLang="ko-KR" sz="1400" dirty="0"/>
              <a:t>Overview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1.3 </a:t>
            </a:r>
            <a:r>
              <a:rPr lang="en-US" altLang="ko-KR" dirty="0" smtClean="0"/>
              <a:t>Spring Configuration Relation (Type 1)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2433" y="5373245"/>
            <a:ext cx="5127801" cy="10801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t"/>
          <a:lstStyle/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b="1" dirty="0"/>
              <a:t>[</a:t>
            </a:r>
            <a:r>
              <a:rPr kumimoji="1" lang="en-US" altLang="ko-KR" sz="800" b="1" dirty="0" err="1"/>
              <a:t>classpath</a:t>
            </a:r>
            <a:r>
              <a:rPr kumimoji="1" lang="en-US" altLang="ko-KR" sz="800" b="1" dirty="0"/>
              <a:t>:/</a:t>
            </a:r>
            <a:r>
              <a:rPr kumimoji="1" lang="en-US" altLang="ko-KR" sz="800" b="1" dirty="0" err="1" smtClean="0"/>
              <a:t>config</a:t>
            </a:r>
            <a:r>
              <a:rPr kumimoji="1" lang="en-US" altLang="ko-KR" sz="800" b="1" dirty="0" smtClean="0"/>
              <a:t>/mybatis-config.xml]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&lt;configuration</a:t>
            </a:r>
            <a:r>
              <a:rPr kumimoji="1" lang="en-US" altLang="ko-KR" sz="800" dirty="0" smtClean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	</a:t>
            </a:r>
            <a:r>
              <a:rPr kumimoji="1" lang="en-US" altLang="ko-KR" sz="800" dirty="0" smtClean="0"/>
              <a:t>&lt;</a:t>
            </a:r>
            <a:r>
              <a:rPr kumimoji="1" lang="en-US" altLang="ko-KR" sz="800" dirty="0"/>
              <a:t>settings</a:t>
            </a:r>
            <a:r>
              <a:rPr kumimoji="1" lang="en-US" altLang="ko-KR" sz="800" dirty="0" smtClean="0"/>
              <a:t>&gt; ... 	&lt;/</a:t>
            </a:r>
            <a:r>
              <a:rPr kumimoji="1" lang="en-US" altLang="ko-KR" sz="800" dirty="0"/>
              <a:t>settings</a:t>
            </a:r>
            <a:r>
              <a:rPr kumimoji="1" lang="en-US" altLang="ko-KR" sz="800" dirty="0" smtClean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	</a:t>
            </a:r>
            <a:r>
              <a:rPr kumimoji="1" lang="en-US" altLang="ko-KR" sz="800" dirty="0" smtClean="0"/>
              <a:t>&lt;</a:t>
            </a:r>
            <a:r>
              <a:rPr kumimoji="1" lang="en-US" altLang="ko-KR" sz="800" dirty="0" err="1"/>
              <a:t>typeHandlers</a:t>
            </a:r>
            <a:r>
              <a:rPr kumimoji="1" lang="en-US" altLang="ko-KR" sz="800" dirty="0" smtClean="0"/>
              <a:t>&gt; ... &lt;/</a:t>
            </a:r>
            <a:r>
              <a:rPr kumimoji="1" lang="en-US" altLang="ko-KR" sz="800" dirty="0" err="1"/>
              <a:t>typeHandlers</a:t>
            </a:r>
            <a:r>
              <a:rPr kumimoji="1" lang="en-US" altLang="ko-KR" sz="800" dirty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 smtClean="0"/>
              <a:t>&lt;/</a:t>
            </a:r>
            <a:r>
              <a:rPr kumimoji="1" lang="en-US" altLang="ko-KR" sz="800" dirty="0"/>
              <a:t>configuration&gt;</a:t>
            </a:r>
            <a:endParaRPr kumimoji="1" lang="ko-KR" altLang="en-US" sz="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15925" y="765175"/>
            <a:ext cx="5124309" cy="774133"/>
            <a:chOff x="415925" y="765175"/>
            <a:chExt cx="5124309" cy="774133"/>
          </a:xfrm>
        </p:grpSpPr>
        <p:sp>
          <p:nvSpPr>
            <p:cNvPr id="68" name="AutoShape 5"/>
            <p:cNvSpPr>
              <a:spLocks noChangeArrowheads="1"/>
            </p:cNvSpPr>
            <p:nvPr/>
          </p:nvSpPr>
          <p:spPr bwMode="auto">
            <a:xfrm>
              <a:off x="415925" y="765175"/>
              <a:ext cx="5124309" cy="77413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 smtClean="0"/>
                <a:t>[</a:t>
              </a:r>
              <a:r>
                <a:rPr kumimoji="1" lang="en-US" altLang="ko-KR" sz="800" b="1" dirty="0" err="1" smtClean="0"/>
                <a:t>classpath</a:t>
              </a:r>
              <a:r>
                <a:rPr kumimoji="1" lang="en-US" altLang="ko-KR" sz="800" b="1" dirty="0" smtClean="0"/>
                <a:t>:/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jdbc.properties</a:t>
              </a:r>
              <a:r>
                <a:rPr kumimoji="1" lang="en-US" altLang="ko-KR" sz="800" b="1" dirty="0" smtClean="0"/>
                <a:t>]</a:t>
              </a:r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jdbc.driver</a:t>
              </a:r>
              <a:r>
                <a:rPr lang="en-US" altLang="ko-KR" sz="800" dirty="0" smtClean="0"/>
                <a:t>		= </a:t>
              </a:r>
              <a:r>
                <a:rPr lang="en-US" altLang="ko-KR" sz="800" dirty="0" err="1" smtClean="0"/>
                <a:t>com.mysql.jdbc.Driver</a:t>
              </a:r>
              <a:endParaRPr lang="en-US" altLang="ko-KR" sz="800" dirty="0"/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smtClean="0"/>
                <a:t>jdbc.url 			= </a:t>
              </a:r>
              <a:r>
                <a:rPr lang="en-US" altLang="ko-KR" sz="800" dirty="0" err="1"/>
                <a:t>jdbc:mysql</a:t>
              </a:r>
              <a:r>
                <a:rPr lang="en-US" altLang="ko-KR" sz="800" dirty="0"/>
                <a:t>://</a:t>
              </a:r>
              <a:r>
                <a:rPr lang="en-US" altLang="ko-KR" sz="800" u="sng" dirty="0" smtClean="0"/>
                <a:t>localhost:3306</a:t>
              </a:r>
              <a:endParaRPr lang="en-US" altLang="ko-KR" sz="800" u="sng" dirty="0"/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jdbc.username</a:t>
              </a:r>
              <a:r>
                <a:rPr lang="en-US" altLang="ko-KR" sz="800" dirty="0" smtClean="0"/>
                <a:t>	= learn</a:t>
              </a:r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jdbc.password</a:t>
              </a:r>
              <a:r>
                <a:rPr lang="en-US" altLang="ko-KR" sz="800" dirty="0" smtClean="0"/>
                <a:t>	= </a:t>
              </a:r>
              <a:r>
                <a:rPr lang="en-US" altLang="ko-KR" sz="800" dirty="0"/>
                <a:t>learn./</a:t>
              </a:r>
              <a:endParaRPr kumimoji="1" lang="ko-KR" altLang="en-US" sz="800" b="1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16496" y="961021"/>
              <a:ext cx="2736254" cy="523709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16496" y="1938993"/>
            <a:ext cx="5112399" cy="1626665"/>
            <a:chOff x="416496" y="1946508"/>
            <a:chExt cx="5112399" cy="1626665"/>
          </a:xfrm>
        </p:grpSpPr>
        <p:sp>
          <p:nvSpPr>
            <p:cNvPr id="69" name="AutoShape 5"/>
            <p:cNvSpPr>
              <a:spLocks noChangeArrowheads="1"/>
            </p:cNvSpPr>
            <p:nvPr/>
          </p:nvSpPr>
          <p:spPr bwMode="auto">
            <a:xfrm>
              <a:off x="416496" y="1946508"/>
              <a:ext cx="5112399" cy="162666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/>
                <a:t>[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 smtClean="0"/>
                <a:t>:/</a:t>
              </a:r>
              <a:r>
                <a:rPr kumimoji="1" lang="en-US" altLang="ko-KR" sz="800" b="1" dirty="0"/>
                <a:t>config/context-datasource.xml </a:t>
              </a:r>
              <a:r>
                <a:rPr kumimoji="1" lang="en-US" altLang="ko-KR" sz="800" b="1" dirty="0" smtClean="0"/>
                <a:t>(OR </a:t>
              </a:r>
              <a:r>
                <a:rPr kumimoji="1" lang="en-US" altLang="ko-KR" sz="800" b="1" dirty="0" smtClean="0">
                  <a:solidFill>
                    <a:srgbClr val="FF0000"/>
                  </a:solidFill>
                </a:rPr>
                <a:t>datasource-context.xml</a:t>
              </a:r>
              <a:r>
                <a:rPr kumimoji="1" lang="en-US" altLang="ko-KR" sz="800" b="1" dirty="0"/>
                <a:t>)]</a:t>
              </a:r>
              <a:endParaRPr kumimoji="1" lang="en-US" altLang="ko-KR" sz="800" b="1" dirty="0"/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/>
                <a:t>&lt;</a:t>
              </a:r>
              <a:r>
                <a:rPr kumimoji="1" lang="en-US" altLang="ko-KR" sz="800" dirty="0" err="1"/>
                <a:t>util:properties</a:t>
              </a:r>
              <a:r>
                <a:rPr kumimoji="1" lang="en-US" altLang="ko-KR" sz="800" dirty="0"/>
                <a:t> id="</a:t>
              </a:r>
              <a:r>
                <a:rPr kumimoji="1" lang="en-US" altLang="ko-KR" sz="800" b="1" dirty="0" err="1"/>
                <a:t>db</a:t>
              </a:r>
              <a:r>
                <a:rPr kumimoji="1" lang="en-US" altLang="ko-KR" sz="800" dirty="0"/>
                <a:t>" location="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jdbc.properties</a:t>
              </a:r>
              <a:r>
                <a:rPr kumimoji="1" lang="en-US" altLang="ko-KR" sz="800" dirty="0"/>
                <a:t>" 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</a:t>
              </a:r>
              <a:r>
                <a:rPr kumimoji="1" lang="en-US" altLang="ko-KR" sz="800" dirty="0"/>
                <a:t>bean id="</a:t>
              </a:r>
              <a:r>
                <a:rPr kumimoji="1" lang="en-US" altLang="ko-KR" sz="800" b="1" dirty="0" err="1"/>
                <a:t>dataSource</a:t>
              </a:r>
              <a:r>
                <a:rPr kumimoji="1" lang="en-US" altLang="ko-KR" sz="800" dirty="0"/>
                <a:t>" class="</a:t>
              </a:r>
              <a:r>
                <a:rPr kumimoji="1" lang="en-US" altLang="ko-KR" sz="800" dirty="0" err="1"/>
                <a:t>org.apache.commons.dbcp.BasicDataSource</a:t>
              </a:r>
              <a:r>
                <a:rPr kumimoji="1" lang="en-US" altLang="ko-KR" sz="800" dirty="0"/>
                <a:t>" </a:t>
              </a:r>
              <a:r>
                <a:rPr kumimoji="1" lang="en-US" altLang="ko-KR" sz="800" dirty="0" smtClean="0"/>
                <a:t>... 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	&lt;property name="</a:t>
              </a:r>
              <a:r>
                <a:rPr kumimoji="1" lang="en-US" altLang="ko-KR" sz="800" dirty="0" err="1" smtClean="0"/>
                <a:t>driverClassName</a:t>
              </a:r>
              <a:r>
                <a:rPr kumimoji="1" lang="en-US" altLang="ko-KR" sz="800" dirty="0" smtClean="0"/>
                <a:t>"	value="</a:t>
              </a:r>
              <a:r>
                <a:rPr kumimoji="1" lang="en-US" altLang="ko-KR" sz="800" b="1" dirty="0" smtClean="0"/>
                <a:t>#{</a:t>
              </a:r>
              <a:r>
                <a:rPr kumimoji="1" lang="en-US" altLang="ko-KR" sz="800" b="1" dirty="0" err="1" smtClean="0"/>
                <a:t>db</a:t>
              </a:r>
              <a:r>
                <a:rPr kumimoji="1" lang="en-US" altLang="ko-KR" sz="800" b="1" dirty="0" smtClean="0"/>
                <a:t>['</a:t>
              </a:r>
              <a:r>
                <a:rPr kumimoji="1" lang="en-US" altLang="ko-KR" sz="800" b="1" dirty="0" err="1" smtClean="0"/>
                <a:t>jdbc.driver</a:t>
              </a:r>
              <a:r>
                <a:rPr kumimoji="1" lang="en-US" altLang="ko-KR" sz="800" b="1" dirty="0" smtClean="0"/>
                <a:t>']}</a:t>
              </a:r>
              <a:r>
                <a:rPr kumimoji="1" lang="en-US" altLang="ko-KR" sz="800" dirty="0" smtClean="0"/>
                <a:t>" 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	&lt;property name="</a:t>
              </a:r>
              <a:r>
                <a:rPr kumimoji="1" lang="en-US" altLang="ko-KR" sz="800" dirty="0" err="1" smtClean="0"/>
                <a:t>url</a:t>
              </a:r>
              <a:r>
                <a:rPr kumimoji="1" lang="en-US" altLang="ko-KR" sz="800" dirty="0" smtClean="0"/>
                <a:t>" 					value="</a:t>
              </a:r>
              <a:r>
                <a:rPr kumimoji="1" lang="en-US" altLang="ko-KR" sz="800" b="1" dirty="0" smtClean="0"/>
                <a:t>#{</a:t>
              </a:r>
              <a:r>
                <a:rPr kumimoji="1" lang="en-US" altLang="ko-KR" sz="800" b="1" dirty="0" err="1" smtClean="0"/>
                <a:t>db</a:t>
              </a:r>
              <a:r>
                <a:rPr kumimoji="1" lang="en-US" altLang="ko-KR" sz="800" b="1" dirty="0" smtClean="0"/>
                <a:t>['jdbc.url']}</a:t>
              </a:r>
              <a:r>
                <a:rPr kumimoji="1" lang="en-US" altLang="ko-KR" sz="800" dirty="0" smtClean="0"/>
                <a:t>" 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	&lt;</a:t>
              </a:r>
              <a:r>
                <a:rPr kumimoji="1" lang="en-US" altLang="ko-KR" sz="800" dirty="0"/>
                <a:t>property name="username" </a:t>
              </a:r>
              <a:r>
                <a:rPr kumimoji="1" lang="en-US" altLang="ko-KR" sz="800" dirty="0" smtClean="0"/>
                <a:t>			value</a:t>
              </a:r>
              <a:r>
                <a:rPr kumimoji="1" lang="en-US" altLang="ko-KR" sz="800" dirty="0"/>
                <a:t>="</a:t>
              </a:r>
              <a:r>
                <a:rPr kumimoji="1" lang="en-US" altLang="ko-KR" sz="800" b="1" dirty="0"/>
                <a:t>#{</a:t>
              </a:r>
              <a:r>
                <a:rPr kumimoji="1" lang="en-US" altLang="ko-KR" sz="800" b="1" dirty="0" err="1"/>
                <a:t>db</a:t>
              </a:r>
              <a:r>
                <a:rPr kumimoji="1" lang="en-US" altLang="ko-KR" sz="800" b="1" dirty="0"/>
                <a:t>['</a:t>
              </a:r>
              <a:r>
                <a:rPr kumimoji="1" lang="en-US" altLang="ko-KR" sz="800" b="1" dirty="0" err="1"/>
                <a:t>jdbc.username</a:t>
              </a:r>
              <a:r>
                <a:rPr kumimoji="1" lang="en-US" altLang="ko-KR" sz="800" b="1" dirty="0"/>
                <a:t>']}</a:t>
              </a:r>
              <a:r>
                <a:rPr kumimoji="1" lang="en-US" altLang="ko-KR" sz="800" dirty="0"/>
                <a:t>" 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	&lt;property name="password" 			value="</a:t>
              </a:r>
              <a:r>
                <a:rPr kumimoji="1" lang="en-US" altLang="ko-KR" sz="800" b="1" dirty="0" smtClean="0"/>
                <a:t>#{</a:t>
              </a:r>
              <a:r>
                <a:rPr kumimoji="1" lang="en-US" altLang="ko-KR" sz="800" b="1" dirty="0" err="1" smtClean="0"/>
                <a:t>db</a:t>
              </a:r>
              <a:r>
                <a:rPr kumimoji="1" lang="en-US" altLang="ko-KR" sz="800" b="1" dirty="0" smtClean="0"/>
                <a:t>['</a:t>
              </a:r>
              <a:r>
                <a:rPr kumimoji="1" lang="en-US" altLang="ko-KR" sz="800" b="1" dirty="0" err="1" smtClean="0"/>
                <a:t>jdbc.password</a:t>
              </a:r>
              <a:r>
                <a:rPr kumimoji="1" lang="en-US" altLang="ko-KR" sz="800" b="1" dirty="0" smtClean="0"/>
                <a:t>']}</a:t>
              </a:r>
              <a:r>
                <a:rPr kumimoji="1" lang="en-US" altLang="ko-KR" sz="800" dirty="0" smtClean="0"/>
                <a:t>" 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&lt;/</a:t>
              </a:r>
              <a:r>
                <a:rPr kumimoji="1" lang="en-US" altLang="ko-KR" sz="800" dirty="0"/>
                <a:t>bean&gt;</a:t>
              </a:r>
              <a:endParaRPr kumimoji="1" lang="ko-KR" altLang="en-US" sz="800" dirty="0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618225" y="2158698"/>
              <a:ext cx="2055788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76670" y="2564880"/>
              <a:ext cx="2055788" cy="7201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018328" y="2348850"/>
              <a:ext cx="720541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6496" y="3965343"/>
            <a:ext cx="5123738" cy="1008216"/>
            <a:chOff x="416496" y="3932994"/>
            <a:chExt cx="5123738" cy="1008216"/>
          </a:xfrm>
        </p:grpSpPr>
        <p:sp>
          <p:nvSpPr>
            <p:cNvPr id="70" name="AutoShape 5"/>
            <p:cNvSpPr>
              <a:spLocks noChangeArrowheads="1"/>
            </p:cNvSpPr>
            <p:nvPr/>
          </p:nvSpPr>
          <p:spPr bwMode="auto">
            <a:xfrm>
              <a:off x="416496" y="3932994"/>
              <a:ext cx="5123738" cy="100821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/>
                <a:t>[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:/</a:t>
              </a:r>
              <a:r>
                <a:rPr kumimoji="1" lang="en-US" altLang="ko-KR" sz="800" b="1" dirty="0"/>
                <a:t>config/context-mybatis.xml </a:t>
              </a:r>
              <a:r>
                <a:rPr kumimoji="1" lang="en-US" altLang="ko-KR" sz="800" b="1" dirty="0" smtClean="0"/>
                <a:t>(</a:t>
              </a:r>
              <a:r>
                <a:rPr kumimoji="1" lang="en-US" altLang="ko-KR" sz="800" b="1" dirty="0"/>
                <a:t>OR </a:t>
              </a:r>
              <a:r>
                <a:rPr kumimoji="1" lang="en-US" altLang="ko-KR" sz="800" b="1" dirty="0" smtClean="0">
                  <a:solidFill>
                    <a:srgbClr val="FF0000"/>
                  </a:solidFill>
                </a:rPr>
                <a:t>mybatis-context.xml</a:t>
              </a:r>
              <a:r>
                <a:rPr kumimoji="1" lang="en-US" altLang="ko-KR" sz="800" b="1" dirty="0"/>
                <a:t>)]</a:t>
              </a:r>
              <a:endParaRPr kumimoji="1" lang="en-US" altLang="ko-KR" sz="800" b="1" dirty="0" smtClean="0"/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/>
                <a:t>&lt;bean id="</a:t>
              </a:r>
              <a:r>
                <a:rPr kumimoji="1" lang="en-US" altLang="ko-KR" sz="800" dirty="0" err="1"/>
                <a:t>sqlSessionFactory</a:t>
              </a:r>
              <a:r>
                <a:rPr kumimoji="1" lang="en-US" altLang="ko-KR" sz="800" dirty="0"/>
                <a:t>" class="</a:t>
              </a:r>
              <a:r>
                <a:rPr kumimoji="1" lang="en-US" altLang="ko-KR" sz="800" dirty="0" err="1"/>
                <a:t>org.mybatis.spring.SqlSessionFactoryBean</a:t>
              </a:r>
              <a:r>
                <a:rPr kumimoji="1" lang="en-US" altLang="ko-KR" sz="800" dirty="0" smtClean="0"/>
                <a:t>"&gt;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</a:t>
              </a:r>
              <a:r>
                <a:rPr kumimoji="1" lang="en-US" altLang="ko-KR" sz="800" dirty="0"/>
                <a:t>property name="</a:t>
              </a:r>
              <a:r>
                <a:rPr kumimoji="1" lang="en-US" altLang="ko-KR" sz="800" dirty="0" err="1"/>
                <a:t>dataSource</a:t>
              </a:r>
              <a:r>
                <a:rPr kumimoji="1" lang="en-US" altLang="ko-KR" sz="800" dirty="0"/>
                <a:t>" ref="</a:t>
              </a:r>
              <a:r>
                <a:rPr kumimoji="1" lang="en-US" altLang="ko-KR" sz="800" b="1" dirty="0" err="1"/>
                <a:t>dataSource</a:t>
              </a:r>
              <a:r>
                <a:rPr kumimoji="1" lang="en-US" altLang="ko-KR" sz="800" dirty="0"/>
                <a:t>" </a:t>
              </a:r>
              <a:r>
                <a:rPr kumimoji="1" lang="en-US" altLang="ko-KR" sz="800" dirty="0" smtClean="0"/>
                <a:t>/&gt;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/>
                <a:t>	</a:t>
              </a:r>
              <a:r>
                <a:rPr kumimoji="1" lang="en-US" altLang="ko-KR" sz="800" dirty="0" smtClean="0"/>
                <a:t>&lt;</a:t>
              </a:r>
              <a:r>
                <a:rPr kumimoji="1" lang="en-US" altLang="ko-KR" sz="800" dirty="0"/>
                <a:t>property name="</a:t>
              </a:r>
              <a:r>
                <a:rPr kumimoji="1" lang="en-US" altLang="ko-KR" sz="800" dirty="0" err="1"/>
                <a:t>configLocation</a:t>
              </a:r>
              <a:r>
                <a:rPr kumimoji="1" lang="en-US" altLang="ko-KR" sz="800" dirty="0"/>
                <a:t>" value</a:t>
              </a:r>
              <a:r>
                <a:rPr kumimoji="1" lang="en-US" altLang="ko-KR" sz="800" dirty="0" smtClean="0"/>
                <a:t>=</a:t>
              </a:r>
              <a:r>
                <a:rPr kumimoji="1" lang="en-US" altLang="ko-KR" sz="800" b="1" dirty="0"/>
                <a:t>"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/mybatis-config.xml"</a:t>
              </a:r>
              <a:r>
                <a:rPr kumimoji="1" lang="en-US" altLang="ko-KR" sz="800" dirty="0" smtClean="0"/>
                <a:t> /&gt;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&lt;/</a:t>
              </a:r>
              <a:r>
                <a:rPr kumimoji="1" lang="en-US" altLang="ko-KR" sz="800" dirty="0"/>
                <a:t>bean&gt;</a:t>
              </a:r>
              <a:endParaRPr kumimoji="1" lang="ko-KR" altLang="en-US" sz="800" dirty="0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0835" y="4365130"/>
              <a:ext cx="720541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933539" y="4581160"/>
              <a:ext cx="2379511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꺾인 연결선 272"/>
          <p:cNvCxnSpPr>
            <a:stCxn id="71" idx="0"/>
            <a:endCxn id="106" idx="2"/>
          </p:cNvCxnSpPr>
          <p:nvPr/>
        </p:nvCxnSpPr>
        <p:spPr>
          <a:xfrm rot="5400000" flipH="1" flipV="1">
            <a:off x="3261725" y="4511676"/>
            <a:ext cx="576179" cy="114696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730464" y="3356990"/>
            <a:ext cx="3759166" cy="644571"/>
            <a:chOff x="5730464" y="3360509"/>
            <a:chExt cx="3759166" cy="644571"/>
          </a:xfrm>
        </p:grpSpPr>
        <p:sp>
          <p:nvSpPr>
            <p:cNvPr id="111" name="AutoShape 5"/>
            <p:cNvSpPr>
              <a:spLocks noChangeArrowheads="1"/>
            </p:cNvSpPr>
            <p:nvPr/>
          </p:nvSpPr>
          <p:spPr bwMode="auto">
            <a:xfrm>
              <a:off x="5730464" y="3360509"/>
              <a:ext cx="3759166" cy="6445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/>
                <a:t>[WEB-INF/spring/root-context.xml]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&lt;import resource=</a:t>
              </a:r>
              <a:r>
                <a:rPr kumimoji="1" lang="en-US" altLang="ko-KR" sz="800" b="1" dirty="0"/>
                <a:t>"</a:t>
              </a:r>
              <a:r>
                <a:rPr kumimoji="1" lang="en-US" altLang="ko-KR" sz="800" b="1" spc="-20" dirty="0" err="1"/>
                <a:t>classpath</a:t>
              </a:r>
              <a:r>
                <a:rPr kumimoji="1" lang="en-US" altLang="ko-KR" sz="800" b="1" spc="-20" dirty="0"/>
                <a:t>:/</a:t>
              </a:r>
              <a:r>
                <a:rPr kumimoji="1" lang="en-US" altLang="ko-KR" sz="800" b="1" spc="-20" dirty="0" err="1" smtClean="0"/>
                <a:t>config</a:t>
              </a:r>
              <a:r>
                <a:rPr kumimoji="1" lang="en-US" altLang="ko-KR" sz="800" b="1" spc="-20" dirty="0" smtClean="0"/>
                <a:t>/context-datasource.xml</a:t>
              </a:r>
              <a:r>
                <a:rPr kumimoji="1" lang="en-US" altLang="ko-KR" sz="800" b="1" dirty="0" smtClean="0"/>
                <a:t>"</a:t>
              </a:r>
              <a:r>
                <a:rPr kumimoji="1" lang="en-US" altLang="ko-KR" sz="800" dirty="0" smtClean="0"/>
                <a:t>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&lt;import resource=</a:t>
              </a:r>
              <a:r>
                <a:rPr kumimoji="1" lang="en-US" altLang="ko-KR" sz="800" b="1" dirty="0"/>
                <a:t>"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/context-mybatis.xml" </a:t>
              </a:r>
              <a:r>
                <a:rPr kumimoji="1" lang="en-US" altLang="ko-KR" sz="800" dirty="0" smtClean="0"/>
                <a:t>/&gt;</a:t>
              </a:r>
              <a:endParaRPr kumimoji="1" lang="ko-KR" altLang="en-US" sz="800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6806898" y="3580322"/>
              <a:ext cx="2487506" cy="1517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6810020" y="3775852"/>
              <a:ext cx="2487506" cy="1517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꺾인 연결선 272"/>
          <p:cNvCxnSpPr>
            <a:stCxn id="69" idx="3"/>
            <a:endCxn id="112" idx="0"/>
          </p:cNvCxnSpPr>
          <p:nvPr/>
        </p:nvCxnSpPr>
        <p:spPr>
          <a:xfrm>
            <a:off x="5528895" y="2752326"/>
            <a:ext cx="2521756" cy="824477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272"/>
          <p:cNvCxnSpPr>
            <a:stCxn id="70" idx="3"/>
            <a:endCxn id="113" idx="2"/>
          </p:cNvCxnSpPr>
          <p:nvPr/>
        </p:nvCxnSpPr>
        <p:spPr>
          <a:xfrm flipV="1">
            <a:off x="5540234" y="3924033"/>
            <a:ext cx="2513539" cy="545418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72"/>
          <p:cNvCxnSpPr>
            <a:stCxn id="68" idx="2"/>
            <a:endCxn id="92" idx="0"/>
          </p:cNvCxnSpPr>
          <p:nvPr/>
        </p:nvCxnSpPr>
        <p:spPr>
          <a:xfrm rot="16200000" flipH="1">
            <a:off x="3006162" y="1511225"/>
            <a:ext cx="611875" cy="6680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272"/>
          <p:cNvCxnSpPr>
            <a:stCxn id="30" idx="3"/>
            <a:endCxn id="94" idx="3"/>
          </p:cNvCxnSpPr>
          <p:nvPr/>
        </p:nvCxnSpPr>
        <p:spPr>
          <a:xfrm>
            <a:off x="3152750" y="1222876"/>
            <a:ext cx="1479708" cy="1694539"/>
          </a:xfrm>
          <a:prstGeom prst="bentConnector3">
            <a:avLst>
              <a:gd name="adj1" fmla="val 115449"/>
            </a:avLst>
          </a:prstGeom>
          <a:ln w="19050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272"/>
          <p:cNvCxnSpPr>
            <a:stCxn id="101" idx="2"/>
            <a:endCxn id="103" idx="0"/>
          </p:cNvCxnSpPr>
          <p:nvPr/>
        </p:nvCxnSpPr>
        <p:spPr>
          <a:xfrm rot="16200000" flipH="1">
            <a:off x="1153559" y="2749931"/>
            <a:ext cx="1872587" cy="142250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</a:rPr>
              <a:t>1. </a:t>
            </a:r>
            <a:r>
              <a:rPr lang="en-US" altLang="ko-KR" sz="1400" dirty="0"/>
              <a:t>Overview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1.3 </a:t>
            </a:r>
            <a:r>
              <a:rPr lang="en-US" altLang="ko-KR" dirty="0" smtClean="0"/>
              <a:t>Spring Configuration Relation (Type 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2433" y="5373245"/>
            <a:ext cx="5127801" cy="10801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t"/>
          <a:lstStyle/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b="1" dirty="0" smtClean="0"/>
              <a:t>[</a:t>
            </a:r>
            <a:r>
              <a:rPr kumimoji="1" lang="en-US" altLang="ko-KR" sz="800" b="1" dirty="0" err="1"/>
              <a:t>classpath</a:t>
            </a:r>
            <a:r>
              <a:rPr kumimoji="1" lang="en-US" altLang="ko-KR" sz="800" b="1" dirty="0"/>
              <a:t>:</a:t>
            </a:r>
            <a:r>
              <a:rPr kumimoji="1" lang="en-US" altLang="ko-KR" sz="800" b="1" dirty="0" smtClean="0"/>
              <a:t>/</a:t>
            </a:r>
            <a:r>
              <a:rPr kumimoji="1" lang="en-US" altLang="ko-KR" sz="800" b="1" dirty="0" err="1"/>
              <a:t>config</a:t>
            </a:r>
            <a:r>
              <a:rPr kumimoji="1" lang="en-US" altLang="ko-KR" sz="800" b="1" dirty="0"/>
              <a:t>/mybatis-config.xml</a:t>
            </a:r>
            <a:r>
              <a:rPr kumimoji="1" lang="en-US" altLang="ko-KR" sz="800" b="1" dirty="0" smtClean="0"/>
              <a:t>]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&lt;configuration</a:t>
            </a:r>
            <a:r>
              <a:rPr kumimoji="1" lang="en-US" altLang="ko-KR" sz="800" dirty="0" smtClean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	</a:t>
            </a:r>
            <a:r>
              <a:rPr kumimoji="1" lang="en-US" altLang="ko-KR" sz="800" dirty="0" smtClean="0"/>
              <a:t>&lt;</a:t>
            </a:r>
            <a:r>
              <a:rPr kumimoji="1" lang="en-US" altLang="ko-KR" sz="800" dirty="0"/>
              <a:t>settings</a:t>
            </a:r>
            <a:r>
              <a:rPr kumimoji="1" lang="en-US" altLang="ko-KR" sz="800" dirty="0" smtClean="0"/>
              <a:t>&gt; ... 	&lt;/</a:t>
            </a:r>
            <a:r>
              <a:rPr kumimoji="1" lang="en-US" altLang="ko-KR" sz="800" dirty="0"/>
              <a:t>settings</a:t>
            </a:r>
            <a:r>
              <a:rPr kumimoji="1" lang="en-US" altLang="ko-KR" sz="800" dirty="0" smtClean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/>
              <a:t>	</a:t>
            </a:r>
            <a:r>
              <a:rPr kumimoji="1" lang="en-US" altLang="ko-KR" sz="800" dirty="0" smtClean="0"/>
              <a:t>&lt;</a:t>
            </a:r>
            <a:r>
              <a:rPr kumimoji="1" lang="en-US" altLang="ko-KR" sz="800" dirty="0" err="1"/>
              <a:t>typeHandlers</a:t>
            </a:r>
            <a:r>
              <a:rPr kumimoji="1" lang="en-US" altLang="ko-KR" sz="800" dirty="0" smtClean="0"/>
              <a:t>&gt; ... &lt;/</a:t>
            </a:r>
            <a:r>
              <a:rPr kumimoji="1" lang="en-US" altLang="ko-KR" sz="800" dirty="0" err="1"/>
              <a:t>typeHandlers</a:t>
            </a:r>
            <a:r>
              <a:rPr kumimoji="1" lang="en-US" altLang="ko-KR" sz="800" dirty="0"/>
              <a:t>&gt;</a:t>
            </a:r>
          </a:p>
          <a:p>
            <a:pPr defTabSz="144000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tabLst>
                <a:tab pos="144000" algn="l"/>
              </a:tabLst>
            </a:pPr>
            <a:r>
              <a:rPr kumimoji="1" lang="en-US" altLang="ko-KR" sz="800" dirty="0" smtClean="0"/>
              <a:t>&lt;/</a:t>
            </a:r>
            <a:r>
              <a:rPr kumimoji="1" lang="en-US" altLang="ko-KR" sz="800" dirty="0"/>
              <a:t>configuration&gt;</a:t>
            </a:r>
            <a:endParaRPr kumimoji="1" lang="ko-KR" altLang="en-US" sz="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15925" y="765175"/>
            <a:ext cx="5124309" cy="503525"/>
            <a:chOff x="415925" y="765175"/>
            <a:chExt cx="5124309" cy="503525"/>
          </a:xfrm>
        </p:grpSpPr>
        <p:sp>
          <p:nvSpPr>
            <p:cNvPr id="68" name="AutoShape 5"/>
            <p:cNvSpPr>
              <a:spLocks noChangeArrowheads="1"/>
            </p:cNvSpPr>
            <p:nvPr/>
          </p:nvSpPr>
          <p:spPr bwMode="auto">
            <a:xfrm>
              <a:off x="415925" y="765175"/>
              <a:ext cx="5124309" cy="5035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 smtClean="0"/>
                <a:t>[</a:t>
              </a:r>
              <a:r>
                <a:rPr kumimoji="1" lang="en-US" altLang="ko-KR" sz="800" b="1" dirty="0" err="1" smtClean="0"/>
                <a:t>classpath</a:t>
              </a:r>
              <a:r>
                <a:rPr kumimoji="1" lang="en-US" altLang="ko-KR" sz="800" b="1" dirty="0" smtClean="0"/>
                <a:t>:/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local.properties</a:t>
              </a:r>
              <a:r>
                <a:rPr kumimoji="1" lang="en-US" altLang="ko-KR" sz="800" b="1" dirty="0" smtClean="0"/>
                <a:t>]</a:t>
              </a:r>
            </a:p>
            <a:p>
              <a:r>
                <a:rPr lang="en-US" altLang="ko-KR" sz="800" dirty="0" err="1" smtClean="0"/>
                <a:t>local.home</a:t>
              </a:r>
              <a:r>
                <a:rPr lang="en-US" altLang="ko-KR" sz="800" dirty="0"/>
                <a:t>= ${</a:t>
              </a:r>
              <a:r>
                <a:rPr lang="en-US" altLang="ko-KR" sz="800" dirty="0" err="1"/>
                <a:t>local.home</a:t>
              </a:r>
              <a:r>
                <a:rPr lang="en-US" altLang="ko-KR" sz="800" dirty="0"/>
                <a:t>}</a:t>
              </a:r>
            </a:p>
            <a:p>
              <a:r>
                <a:rPr lang="en-US" altLang="ko-KR" sz="800" dirty="0" err="1" smtClean="0"/>
                <a:t>local.conf</a:t>
              </a:r>
              <a:r>
                <a:rPr lang="en-US" altLang="ko-KR" sz="800" dirty="0"/>
                <a:t>= ${</a:t>
              </a:r>
              <a:r>
                <a:rPr lang="en-US" altLang="ko-KR" sz="800" dirty="0" err="1"/>
                <a:t>local.home</a:t>
              </a:r>
              <a:r>
                <a:rPr lang="en-US" altLang="ko-KR" sz="800" dirty="0"/>
                <a:t>}/PJT/</a:t>
              </a:r>
              <a:r>
                <a:rPr lang="en-US" altLang="ko-KR" sz="800" u="sng" dirty="0" err="1"/>
                <a:t>conf</a:t>
              </a:r>
              <a:endParaRPr kumimoji="1" lang="ko-KR" altLang="en-US" sz="800" b="1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16496" y="961021"/>
              <a:ext cx="2133149" cy="261855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6496" y="3965343"/>
            <a:ext cx="5123738" cy="1008216"/>
            <a:chOff x="416496" y="3932994"/>
            <a:chExt cx="5123738" cy="1008216"/>
          </a:xfrm>
        </p:grpSpPr>
        <p:sp>
          <p:nvSpPr>
            <p:cNvPr id="70" name="AutoShape 5"/>
            <p:cNvSpPr>
              <a:spLocks noChangeArrowheads="1"/>
            </p:cNvSpPr>
            <p:nvPr/>
          </p:nvSpPr>
          <p:spPr bwMode="auto">
            <a:xfrm>
              <a:off x="416496" y="3932994"/>
              <a:ext cx="5123738" cy="100821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 smtClean="0"/>
                <a:t>[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/>
                <a:t>config</a:t>
              </a:r>
              <a:r>
                <a:rPr kumimoji="1" lang="en-US" altLang="ko-KR" sz="800" b="1" dirty="0"/>
                <a:t>/context-mybatis.xml</a:t>
              </a:r>
              <a:r>
                <a:rPr kumimoji="1" lang="en-US" altLang="ko-KR" sz="800" b="1" dirty="0" smtClean="0"/>
                <a:t>]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/>
                <a:t>&lt;bean id="</a:t>
              </a:r>
              <a:r>
                <a:rPr kumimoji="1" lang="en-US" altLang="ko-KR" sz="800" dirty="0" err="1"/>
                <a:t>sqlSessionFactory</a:t>
              </a:r>
              <a:r>
                <a:rPr kumimoji="1" lang="en-US" altLang="ko-KR" sz="800" dirty="0"/>
                <a:t>" class="</a:t>
              </a:r>
              <a:r>
                <a:rPr kumimoji="1" lang="en-US" altLang="ko-KR" sz="800" dirty="0" err="1"/>
                <a:t>org.mybatis.spring.SqlSessionFactoryBean</a:t>
              </a:r>
              <a:r>
                <a:rPr kumimoji="1" lang="en-US" altLang="ko-KR" sz="800" dirty="0" smtClean="0"/>
                <a:t>"&gt;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</a:t>
              </a:r>
              <a:r>
                <a:rPr kumimoji="1" lang="en-US" altLang="ko-KR" sz="800" dirty="0"/>
                <a:t>property name="</a:t>
              </a:r>
              <a:r>
                <a:rPr kumimoji="1" lang="en-US" altLang="ko-KR" sz="800" dirty="0" err="1"/>
                <a:t>dataSource</a:t>
              </a:r>
              <a:r>
                <a:rPr kumimoji="1" lang="en-US" altLang="ko-KR" sz="800" dirty="0"/>
                <a:t>" ref="</a:t>
              </a:r>
              <a:r>
                <a:rPr kumimoji="1" lang="en-US" altLang="ko-KR" sz="800" b="1" dirty="0" err="1"/>
                <a:t>dataSource</a:t>
              </a:r>
              <a:r>
                <a:rPr kumimoji="1" lang="en-US" altLang="ko-KR" sz="800" dirty="0"/>
                <a:t>" </a:t>
              </a:r>
              <a:r>
                <a:rPr kumimoji="1" lang="en-US" altLang="ko-KR" sz="800" dirty="0" smtClean="0"/>
                <a:t>/&gt;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/>
                <a:t>	</a:t>
              </a:r>
              <a:r>
                <a:rPr kumimoji="1" lang="en-US" altLang="ko-KR" sz="800" dirty="0" smtClean="0"/>
                <a:t>&lt;</a:t>
              </a:r>
              <a:r>
                <a:rPr kumimoji="1" lang="en-US" altLang="ko-KR" sz="800" dirty="0"/>
                <a:t>property name="</a:t>
              </a:r>
              <a:r>
                <a:rPr kumimoji="1" lang="en-US" altLang="ko-KR" sz="800" dirty="0" err="1"/>
                <a:t>configLocation</a:t>
              </a:r>
              <a:r>
                <a:rPr kumimoji="1" lang="en-US" altLang="ko-KR" sz="800" dirty="0"/>
                <a:t>" value</a:t>
              </a:r>
              <a:r>
                <a:rPr kumimoji="1" lang="en-US" altLang="ko-KR" sz="800" dirty="0" smtClean="0"/>
                <a:t>=</a:t>
              </a:r>
              <a:r>
                <a:rPr kumimoji="1" lang="en-US" altLang="ko-KR" sz="800" b="1" dirty="0"/>
                <a:t>"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/>
                <a:t>config</a:t>
              </a:r>
              <a:r>
                <a:rPr kumimoji="1" lang="en-US" altLang="ko-KR" sz="800" b="1" dirty="0"/>
                <a:t>/mybatis-config.xml</a:t>
              </a:r>
              <a:r>
                <a:rPr kumimoji="1" lang="en-US" altLang="ko-KR" sz="800" b="1" dirty="0" smtClean="0"/>
                <a:t>"</a:t>
              </a:r>
              <a:r>
                <a:rPr kumimoji="1" lang="en-US" altLang="ko-KR" sz="800" dirty="0" smtClean="0"/>
                <a:t> /&gt;</a:t>
              </a:r>
            </a:p>
            <a:p>
              <a:pPr defTabSz="144000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&lt;/</a:t>
              </a:r>
              <a:r>
                <a:rPr kumimoji="1" lang="en-US" altLang="ko-KR" sz="800" dirty="0"/>
                <a:t>bean&gt;</a:t>
              </a:r>
              <a:endParaRPr kumimoji="1" lang="ko-KR" altLang="en-US" sz="800" dirty="0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0835" y="4365130"/>
              <a:ext cx="720541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933539" y="4581160"/>
              <a:ext cx="2371890" cy="183557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꺾인 연결선 272"/>
          <p:cNvCxnSpPr>
            <a:stCxn id="71" idx="0"/>
            <a:endCxn id="106" idx="2"/>
          </p:cNvCxnSpPr>
          <p:nvPr/>
        </p:nvCxnSpPr>
        <p:spPr>
          <a:xfrm rot="5400000" flipH="1" flipV="1">
            <a:off x="3259820" y="4513581"/>
            <a:ext cx="576179" cy="11431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730464" y="3356990"/>
            <a:ext cx="3759166" cy="644571"/>
            <a:chOff x="5730464" y="3360509"/>
            <a:chExt cx="3759166" cy="644571"/>
          </a:xfrm>
        </p:grpSpPr>
        <p:sp>
          <p:nvSpPr>
            <p:cNvPr id="111" name="AutoShape 5"/>
            <p:cNvSpPr>
              <a:spLocks noChangeArrowheads="1"/>
            </p:cNvSpPr>
            <p:nvPr/>
          </p:nvSpPr>
          <p:spPr bwMode="auto">
            <a:xfrm>
              <a:off x="5730464" y="3360509"/>
              <a:ext cx="3759166" cy="6445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/>
                <a:t>[WEB-INF/spring/root-context.xml]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&lt;import resource=</a:t>
              </a:r>
              <a:r>
                <a:rPr kumimoji="1" lang="en-US" altLang="ko-KR" sz="800" b="1" dirty="0"/>
                <a:t>"</a:t>
              </a:r>
              <a:r>
                <a:rPr kumimoji="1" lang="en-US" altLang="ko-KR" sz="800" b="1" spc="-20" dirty="0" err="1"/>
                <a:t>classpath</a:t>
              </a:r>
              <a:r>
                <a:rPr kumimoji="1" lang="en-US" altLang="ko-KR" sz="800" b="1" spc="-20" dirty="0"/>
                <a:t>:/</a:t>
              </a:r>
              <a:r>
                <a:rPr kumimoji="1" lang="en-US" altLang="ko-KR" sz="800" b="1" spc="-20" dirty="0" err="1" smtClean="0"/>
                <a:t>config</a:t>
              </a:r>
              <a:r>
                <a:rPr kumimoji="1" lang="en-US" altLang="ko-KR" sz="800" b="1" spc="-20" dirty="0" smtClean="0"/>
                <a:t>/context-datasource.xml</a:t>
              </a:r>
              <a:r>
                <a:rPr kumimoji="1" lang="en-US" altLang="ko-KR" sz="800" b="1" dirty="0" smtClean="0"/>
                <a:t>"</a:t>
              </a:r>
              <a:r>
                <a:rPr kumimoji="1" lang="en-US" altLang="ko-KR" sz="800" dirty="0" smtClean="0"/>
                <a:t>/&gt;</a:t>
              </a:r>
            </a:p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dirty="0" smtClean="0"/>
                <a:t>&lt;import resource=</a:t>
              </a:r>
              <a:r>
                <a:rPr kumimoji="1" lang="en-US" altLang="ko-KR" sz="800" b="1" dirty="0" smtClean="0"/>
                <a:t>"</a:t>
              </a:r>
              <a:r>
                <a:rPr kumimoji="1" lang="en-US" altLang="ko-KR" sz="800" b="1" dirty="0" err="1"/>
                <a:t>classpath</a:t>
              </a:r>
              <a:r>
                <a:rPr kumimoji="1" lang="en-US" altLang="ko-KR" sz="800" b="1" dirty="0"/>
                <a:t>: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config</a:t>
              </a:r>
              <a:r>
                <a:rPr kumimoji="1" lang="en-US" altLang="ko-KR" sz="800" b="1" dirty="0" smtClean="0"/>
                <a:t>/context-mybatis.xml" </a:t>
              </a:r>
              <a:r>
                <a:rPr kumimoji="1" lang="en-US" altLang="ko-KR" sz="800" dirty="0" smtClean="0"/>
                <a:t>/&gt;</a:t>
              </a:r>
              <a:endParaRPr kumimoji="1" lang="ko-KR" altLang="en-US" sz="800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6806898" y="3580322"/>
              <a:ext cx="2487506" cy="1517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6817640" y="3775852"/>
              <a:ext cx="2487506" cy="1517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꺾인 연결선 272"/>
          <p:cNvCxnSpPr>
            <a:stCxn id="70" idx="3"/>
            <a:endCxn id="113" idx="2"/>
          </p:cNvCxnSpPr>
          <p:nvPr/>
        </p:nvCxnSpPr>
        <p:spPr>
          <a:xfrm flipV="1">
            <a:off x="5540234" y="3924033"/>
            <a:ext cx="2521159" cy="545418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730464" y="764630"/>
            <a:ext cx="3759166" cy="774133"/>
            <a:chOff x="415925" y="765175"/>
            <a:chExt cx="5124309" cy="774133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415925" y="765175"/>
              <a:ext cx="5124309" cy="774133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defTabSz="144000">
                <a:spcBef>
                  <a:spcPct val="20000"/>
                </a:spcBef>
                <a:spcAft>
                  <a:spcPct val="40000"/>
                </a:spcAft>
                <a:tabLst>
                  <a:tab pos="144000" algn="l"/>
                </a:tabLst>
              </a:pPr>
              <a:r>
                <a:rPr kumimoji="1" lang="en-US" altLang="ko-KR" sz="800" b="1" dirty="0" smtClean="0"/>
                <a:t>[PJT/</a:t>
              </a:r>
              <a:r>
                <a:rPr kumimoji="1" lang="en-US" altLang="ko-KR" sz="800" b="1" dirty="0" err="1" smtClean="0"/>
                <a:t>conf</a:t>
              </a:r>
              <a:r>
                <a:rPr kumimoji="1" lang="en-US" altLang="ko-KR" sz="800" b="1" dirty="0" smtClean="0"/>
                <a:t>/</a:t>
              </a:r>
              <a:r>
                <a:rPr kumimoji="1" lang="en-US" altLang="ko-KR" sz="800" b="1" dirty="0" err="1" smtClean="0"/>
                <a:t>jdbc.properties</a:t>
              </a:r>
              <a:r>
                <a:rPr kumimoji="1" lang="en-US" altLang="ko-KR" sz="800" b="1" dirty="0" smtClean="0"/>
                <a:t>]</a:t>
              </a:r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jdbc.driver</a:t>
              </a:r>
              <a:r>
                <a:rPr lang="en-US" altLang="ko-KR" sz="800" dirty="0" smtClean="0"/>
                <a:t>		= </a:t>
              </a:r>
              <a:r>
                <a:rPr lang="en-US" altLang="ko-KR" sz="800" dirty="0" err="1" smtClean="0"/>
                <a:t>com.mysql.jdbc.Driver</a:t>
              </a:r>
              <a:endParaRPr lang="en-US" altLang="ko-KR" sz="800" dirty="0"/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smtClean="0"/>
                <a:t>jdbc.url 			= </a:t>
              </a:r>
              <a:r>
                <a:rPr lang="en-US" altLang="ko-KR" sz="800" dirty="0" err="1"/>
                <a:t>jdbc:mysql</a:t>
              </a:r>
              <a:r>
                <a:rPr lang="en-US" altLang="ko-KR" sz="800" dirty="0"/>
                <a:t>://</a:t>
              </a:r>
              <a:r>
                <a:rPr lang="en-US" altLang="ko-KR" sz="800" u="sng" dirty="0" smtClean="0"/>
                <a:t>localhost:3306</a:t>
              </a:r>
              <a:endParaRPr lang="en-US" altLang="ko-KR" sz="800" u="sng" dirty="0"/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jdbc.username</a:t>
              </a:r>
              <a:r>
                <a:rPr lang="en-US" altLang="ko-KR" sz="800" dirty="0" smtClean="0"/>
                <a:t>	= learn</a:t>
              </a:r>
            </a:p>
            <a:p>
              <a:pPr defTabSz="144000">
                <a:tabLst>
                  <a:tab pos="144000" algn="l"/>
                </a:tabLst>
              </a:pPr>
              <a:r>
                <a:rPr lang="en-US" altLang="ko-KR" sz="800" dirty="0" err="1" smtClean="0"/>
                <a:t>jdbc.password</a:t>
              </a:r>
              <a:r>
                <a:rPr lang="en-US" altLang="ko-KR" sz="800" dirty="0" smtClean="0"/>
                <a:t>	= </a:t>
              </a:r>
              <a:r>
                <a:rPr lang="en-US" altLang="ko-KR" sz="800" dirty="0"/>
                <a:t>learn./</a:t>
              </a:r>
              <a:endParaRPr kumimoji="1" lang="ko-KR" altLang="en-US" sz="800" b="1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16496" y="961021"/>
              <a:ext cx="3749491" cy="523709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6496" y="1772770"/>
            <a:ext cx="5112399" cy="1740282"/>
            <a:chOff x="416496" y="1938993"/>
            <a:chExt cx="5112399" cy="1740282"/>
          </a:xfrm>
        </p:grpSpPr>
        <p:grpSp>
          <p:nvGrpSpPr>
            <p:cNvPr id="49" name="그룹 48"/>
            <p:cNvGrpSpPr/>
            <p:nvPr/>
          </p:nvGrpSpPr>
          <p:grpSpPr>
            <a:xfrm>
              <a:off x="416496" y="1938993"/>
              <a:ext cx="5112399" cy="1740282"/>
              <a:chOff x="416496" y="1946508"/>
              <a:chExt cx="5112399" cy="1740282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auto">
              <a:xfrm>
                <a:off x="416496" y="1946508"/>
                <a:ext cx="5112399" cy="174028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36000" tIns="36000" rIns="36000" bIns="36000" anchor="t"/>
              <a:lstStyle/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b="1" dirty="0" smtClean="0"/>
                  <a:t>[</a:t>
                </a:r>
                <a:r>
                  <a:rPr kumimoji="1" lang="en-US" altLang="ko-KR" sz="800" b="1" dirty="0" err="1"/>
                  <a:t>classpath</a:t>
                </a:r>
                <a:r>
                  <a:rPr kumimoji="1" lang="en-US" altLang="ko-KR" sz="800" b="1" dirty="0"/>
                  <a:t>:</a:t>
                </a:r>
                <a:r>
                  <a:rPr kumimoji="1" lang="en-US" altLang="ko-KR" sz="800" b="1" dirty="0" smtClean="0"/>
                  <a:t>/</a:t>
                </a:r>
                <a:r>
                  <a:rPr kumimoji="1" lang="en-US" altLang="ko-KR" sz="800" b="1" dirty="0" err="1" smtClean="0"/>
                  <a:t>config</a:t>
                </a:r>
                <a:r>
                  <a:rPr kumimoji="1" lang="en-US" altLang="ko-KR" sz="800" b="1" dirty="0" smtClean="0"/>
                  <a:t>/context-datasource.xml]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&lt;</a:t>
                </a:r>
                <a:r>
                  <a:rPr kumimoji="1" lang="en-US" altLang="ko-KR" sz="800" dirty="0" err="1" smtClean="0"/>
                  <a:t>util:properties</a:t>
                </a:r>
                <a:r>
                  <a:rPr kumimoji="1" lang="en-US" altLang="ko-KR" sz="800" dirty="0" smtClean="0"/>
                  <a:t> id="local" location=</a:t>
                </a:r>
                <a:r>
                  <a:rPr kumimoji="1" lang="en-US" altLang="ko-KR" sz="800" b="1" dirty="0" smtClean="0"/>
                  <a:t>"</a:t>
                </a:r>
                <a:r>
                  <a:rPr kumimoji="1" lang="en-US" altLang="ko-KR" sz="800" b="1" dirty="0" err="1" smtClean="0"/>
                  <a:t>classpath</a:t>
                </a:r>
                <a:r>
                  <a:rPr kumimoji="1" lang="en-US" altLang="ko-KR" sz="800" b="1" dirty="0" smtClean="0"/>
                  <a:t>:/</a:t>
                </a:r>
                <a:r>
                  <a:rPr kumimoji="1" lang="en-US" altLang="ko-KR" sz="800" b="1" dirty="0" err="1" smtClean="0"/>
                  <a:t>config</a:t>
                </a:r>
                <a:r>
                  <a:rPr kumimoji="1" lang="en-US" altLang="ko-KR" sz="800" b="1" dirty="0" smtClean="0"/>
                  <a:t>/</a:t>
                </a:r>
                <a:r>
                  <a:rPr kumimoji="1" lang="en-US" altLang="ko-KR" sz="800" b="1" dirty="0" err="1" smtClean="0"/>
                  <a:t>local.properties</a:t>
                </a:r>
                <a:r>
                  <a:rPr kumimoji="1" lang="en-US" altLang="ko-KR" sz="800" b="1" dirty="0" smtClean="0"/>
                  <a:t>"</a:t>
                </a:r>
                <a:r>
                  <a:rPr kumimoji="1" lang="en-US" altLang="ko-KR" sz="800" dirty="0" smtClean="0"/>
                  <a:t>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&lt;</a:t>
                </a:r>
                <a:r>
                  <a:rPr kumimoji="1" lang="en-US" altLang="ko-KR" sz="800" dirty="0" err="1"/>
                  <a:t>util:properties</a:t>
                </a:r>
                <a:r>
                  <a:rPr kumimoji="1" lang="en-US" altLang="ko-KR" sz="800" dirty="0"/>
                  <a:t> id="</a:t>
                </a:r>
                <a:r>
                  <a:rPr kumimoji="1" lang="en-US" altLang="ko-KR" sz="800" dirty="0" err="1"/>
                  <a:t>db</a:t>
                </a:r>
                <a:r>
                  <a:rPr kumimoji="1" lang="en-US" altLang="ko-KR" sz="800" dirty="0"/>
                  <a:t>" 		</a:t>
                </a:r>
                <a:r>
                  <a:rPr kumimoji="1" lang="en-US" altLang="ko-KR" sz="800" spc="-20" dirty="0"/>
                  <a:t>location=</a:t>
                </a:r>
                <a:r>
                  <a:rPr kumimoji="1" lang="en-US" altLang="ko-KR" sz="800" b="1" spc="-50" dirty="0"/>
                  <a:t>"file:#{local[</a:t>
                </a:r>
                <a:r>
                  <a:rPr kumimoji="1" lang="en-US" altLang="ko-KR" sz="800" b="1" spc="-50" dirty="0" smtClean="0"/>
                  <a:t>'</a:t>
                </a:r>
                <a:r>
                  <a:rPr kumimoji="1" lang="en-US" altLang="ko-KR" sz="800" b="1" spc="-50" dirty="0" err="1" smtClean="0"/>
                  <a:t>local.conf</a:t>
                </a:r>
                <a:r>
                  <a:rPr kumimoji="1" lang="en-US" altLang="ko-KR" sz="800" b="1" spc="-50" dirty="0"/>
                  <a:t>']}/</a:t>
                </a:r>
                <a:r>
                  <a:rPr kumimoji="1" lang="en-US" altLang="ko-KR" sz="800" b="1" spc="-50" dirty="0" err="1"/>
                  <a:t>jdbc.properties</a:t>
                </a:r>
                <a:r>
                  <a:rPr kumimoji="1" lang="en-US" altLang="ko-KR" sz="800" b="1" spc="-50" dirty="0"/>
                  <a:t>"</a:t>
                </a:r>
                <a:r>
                  <a:rPr kumimoji="1" lang="en-US" altLang="ko-KR" sz="800" spc="-20" dirty="0"/>
                  <a:t>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&lt;</a:t>
                </a:r>
                <a:r>
                  <a:rPr kumimoji="1" lang="en-US" altLang="ko-KR" sz="800" dirty="0"/>
                  <a:t>bean id="</a:t>
                </a:r>
                <a:r>
                  <a:rPr kumimoji="1" lang="en-US" altLang="ko-KR" sz="800" b="1" dirty="0" err="1"/>
                  <a:t>dataSource</a:t>
                </a:r>
                <a:r>
                  <a:rPr kumimoji="1" lang="en-US" altLang="ko-KR" sz="800" dirty="0"/>
                  <a:t>" class="</a:t>
                </a:r>
                <a:r>
                  <a:rPr kumimoji="1" lang="en-US" altLang="ko-KR" sz="800" dirty="0" err="1"/>
                  <a:t>org.apache.commons.dbcp.BasicDataSource</a:t>
                </a:r>
                <a:r>
                  <a:rPr kumimoji="1" lang="en-US" altLang="ko-KR" sz="800" dirty="0"/>
                  <a:t>" </a:t>
                </a:r>
                <a:r>
                  <a:rPr kumimoji="1" lang="en-US" altLang="ko-KR" sz="800" dirty="0" smtClean="0"/>
                  <a:t>... 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	&lt;property name="</a:t>
                </a:r>
                <a:r>
                  <a:rPr kumimoji="1" lang="en-US" altLang="ko-KR" sz="800" dirty="0" err="1" smtClean="0"/>
                  <a:t>driverClassName</a:t>
                </a:r>
                <a:r>
                  <a:rPr kumimoji="1" lang="en-US" altLang="ko-KR" sz="800" dirty="0" smtClean="0"/>
                  <a:t>"	value="</a:t>
                </a:r>
                <a:r>
                  <a:rPr kumimoji="1" lang="en-US" altLang="ko-KR" sz="800" b="1" dirty="0" smtClean="0"/>
                  <a:t>#{</a:t>
                </a:r>
                <a:r>
                  <a:rPr kumimoji="1" lang="en-US" altLang="ko-KR" sz="800" b="1" dirty="0" err="1" smtClean="0"/>
                  <a:t>db</a:t>
                </a:r>
                <a:r>
                  <a:rPr kumimoji="1" lang="en-US" altLang="ko-KR" sz="800" b="1" dirty="0" smtClean="0"/>
                  <a:t>['</a:t>
                </a:r>
                <a:r>
                  <a:rPr kumimoji="1" lang="en-US" altLang="ko-KR" sz="800" b="1" dirty="0" err="1" smtClean="0"/>
                  <a:t>jdbc.driver</a:t>
                </a:r>
                <a:r>
                  <a:rPr kumimoji="1" lang="en-US" altLang="ko-KR" sz="800" b="1" dirty="0" smtClean="0"/>
                  <a:t>']}</a:t>
                </a:r>
                <a:r>
                  <a:rPr kumimoji="1" lang="en-US" altLang="ko-KR" sz="800" dirty="0" smtClean="0"/>
                  <a:t>"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	&lt;property name="</a:t>
                </a:r>
                <a:r>
                  <a:rPr kumimoji="1" lang="en-US" altLang="ko-KR" sz="800" dirty="0" err="1" smtClean="0"/>
                  <a:t>url</a:t>
                </a:r>
                <a:r>
                  <a:rPr kumimoji="1" lang="en-US" altLang="ko-KR" sz="800" dirty="0" smtClean="0"/>
                  <a:t>" 					value="</a:t>
                </a:r>
                <a:r>
                  <a:rPr kumimoji="1" lang="en-US" altLang="ko-KR" sz="800" b="1" dirty="0" smtClean="0"/>
                  <a:t>#{</a:t>
                </a:r>
                <a:r>
                  <a:rPr kumimoji="1" lang="en-US" altLang="ko-KR" sz="800" b="1" dirty="0" err="1" smtClean="0"/>
                  <a:t>db</a:t>
                </a:r>
                <a:r>
                  <a:rPr kumimoji="1" lang="en-US" altLang="ko-KR" sz="800" b="1" dirty="0" smtClean="0"/>
                  <a:t>['jdbc.url']}</a:t>
                </a:r>
                <a:r>
                  <a:rPr kumimoji="1" lang="en-US" altLang="ko-KR" sz="800" dirty="0" smtClean="0"/>
                  <a:t>"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	&lt;</a:t>
                </a:r>
                <a:r>
                  <a:rPr kumimoji="1" lang="en-US" altLang="ko-KR" sz="800" dirty="0"/>
                  <a:t>property name="username" </a:t>
                </a:r>
                <a:r>
                  <a:rPr kumimoji="1" lang="en-US" altLang="ko-KR" sz="800" dirty="0" smtClean="0"/>
                  <a:t>			value</a:t>
                </a:r>
                <a:r>
                  <a:rPr kumimoji="1" lang="en-US" altLang="ko-KR" sz="800" dirty="0"/>
                  <a:t>="</a:t>
                </a:r>
                <a:r>
                  <a:rPr kumimoji="1" lang="en-US" altLang="ko-KR" sz="800" b="1" dirty="0"/>
                  <a:t>#{</a:t>
                </a:r>
                <a:r>
                  <a:rPr kumimoji="1" lang="en-US" altLang="ko-KR" sz="800" b="1" dirty="0" err="1"/>
                  <a:t>db</a:t>
                </a:r>
                <a:r>
                  <a:rPr kumimoji="1" lang="en-US" altLang="ko-KR" sz="800" b="1" dirty="0"/>
                  <a:t>['</a:t>
                </a:r>
                <a:r>
                  <a:rPr kumimoji="1" lang="en-US" altLang="ko-KR" sz="800" b="1" dirty="0" err="1"/>
                  <a:t>jdbc.username</a:t>
                </a:r>
                <a:r>
                  <a:rPr kumimoji="1" lang="en-US" altLang="ko-KR" sz="800" b="1" dirty="0"/>
                  <a:t>']}</a:t>
                </a:r>
                <a:r>
                  <a:rPr kumimoji="1" lang="en-US" altLang="ko-KR" sz="800" dirty="0"/>
                  <a:t>"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	&lt;property name="password" 			value="</a:t>
                </a:r>
                <a:r>
                  <a:rPr kumimoji="1" lang="en-US" altLang="ko-KR" sz="800" b="1" dirty="0" smtClean="0"/>
                  <a:t>#{</a:t>
                </a:r>
                <a:r>
                  <a:rPr kumimoji="1" lang="en-US" altLang="ko-KR" sz="800" b="1" dirty="0" err="1" smtClean="0"/>
                  <a:t>db</a:t>
                </a:r>
                <a:r>
                  <a:rPr kumimoji="1" lang="en-US" altLang="ko-KR" sz="800" b="1" dirty="0" smtClean="0"/>
                  <a:t>['</a:t>
                </a:r>
                <a:r>
                  <a:rPr kumimoji="1" lang="en-US" altLang="ko-KR" sz="800" b="1" dirty="0" err="1" smtClean="0"/>
                  <a:t>jdbc.password</a:t>
                </a:r>
                <a:r>
                  <a:rPr kumimoji="1" lang="en-US" altLang="ko-KR" sz="800" b="1" dirty="0" smtClean="0"/>
                  <a:t>']}</a:t>
                </a:r>
                <a:r>
                  <a:rPr kumimoji="1" lang="en-US" altLang="ko-KR" sz="800" dirty="0" smtClean="0"/>
                  <a:t>" /&gt;</a:t>
                </a:r>
              </a:p>
              <a:p>
                <a:pPr defTabSz="144000">
                  <a:spcBef>
                    <a:spcPct val="20000"/>
                  </a:spcBef>
                  <a:spcAft>
                    <a:spcPct val="40000"/>
                  </a:spcAft>
                  <a:tabLst>
                    <a:tab pos="144000" algn="l"/>
                  </a:tabLst>
                </a:pPr>
                <a:r>
                  <a:rPr kumimoji="1" lang="en-US" altLang="ko-KR" sz="800" dirty="0" smtClean="0"/>
                  <a:t>&lt;/</a:t>
                </a:r>
                <a:r>
                  <a:rPr kumimoji="1" lang="en-US" altLang="ko-KR" sz="800" dirty="0"/>
                  <a:t>bean&gt;</a:t>
                </a:r>
                <a:endParaRPr kumimoji="1" lang="ko-KR" altLang="en-US" sz="800" dirty="0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2725597" y="2167006"/>
                <a:ext cx="2261367" cy="151700"/>
              </a:xfrm>
              <a:prstGeom prst="roundRect">
                <a:avLst>
                  <a:gd name="adj" fmla="val 8431"/>
                </a:avLst>
              </a:prstGeom>
              <a:solidFill>
                <a:schemeClr val="bg1">
                  <a:lumMod val="95000"/>
                  <a:alpha val="4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2576670" y="2759545"/>
                <a:ext cx="2055788" cy="720100"/>
              </a:xfrm>
              <a:prstGeom prst="roundRect">
                <a:avLst>
                  <a:gd name="adj" fmla="val 8431"/>
                </a:avLst>
              </a:prstGeom>
              <a:solidFill>
                <a:schemeClr val="bg1">
                  <a:lumMod val="95000"/>
                  <a:alpha val="4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018328" y="2543515"/>
                <a:ext cx="720541" cy="183557"/>
              </a:xfrm>
              <a:prstGeom prst="roundRect">
                <a:avLst>
                  <a:gd name="adj" fmla="val 8431"/>
                </a:avLst>
              </a:prstGeom>
              <a:solidFill>
                <a:schemeClr val="bg1">
                  <a:lumMod val="95000"/>
                  <a:alpha val="4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2717976" y="2345389"/>
              <a:ext cx="2587453" cy="151700"/>
            </a:xfrm>
            <a:prstGeom prst="roundRect">
              <a:avLst>
                <a:gd name="adj" fmla="val 8431"/>
              </a:avLst>
            </a:prstGeom>
            <a:solidFill>
              <a:schemeClr val="bg1">
                <a:lumMod val="95000"/>
                <a:alpha val="4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꺾인 연결선 272"/>
          <p:cNvCxnSpPr>
            <a:stCxn id="29" idx="2"/>
            <a:endCxn id="39" idx="3"/>
          </p:cNvCxnSpPr>
          <p:nvPr/>
        </p:nvCxnSpPr>
        <p:spPr>
          <a:xfrm rot="5400000">
            <a:off x="6099612" y="744580"/>
            <a:ext cx="716253" cy="2304618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272"/>
          <p:cNvCxnSpPr>
            <a:stCxn id="31" idx="2"/>
            <a:endCxn id="94" idx="3"/>
          </p:cNvCxnSpPr>
          <p:nvPr/>
        </p:nvCxnSpPr>
        <p:spPr>
          <a:xfrm rot="5400000">
            <a:off x="5138487" y="978157"/>
            <a:ext cx="1461672" cy="2473729"/>
          </a:xfrm>
          <a:prstGeom prst="bentConnector2">
            <a:avLst/>
          </a:prstGeom>
          <a:ln w="19050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272"/>
          <p:cNvCxnSpPr>
            <a:stCxn id="69" idx="3"/>
            <a:endCxn id="112" idx="0"/>
          </p:cNvCxnSpPr>
          <p:nvPr/>
        </p:nvCxnSpPr>
        <p:spPr>
          <a:xfrm>
            <a:off x="5528895" y="2642911"/>
            <a:ext cx="2521756" cy="933892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272"/>
          <p:cNvCxnSpPr>
            <a:stCxn id="101" idx="2"/>
            <a:endCxn id="103" idx="0"/>
          </p:cNvCxnSpPr>
          <p:nvPr/>
        </p:nvCxnSpPr>
        <p:spPr>
          <a:xfrm rot="16200000" flipH="1">
            <a:off x="1167780" y="2764152"/>
            <a:ext cx="1844145" cy="142250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272"/>
          <p:cNvCxnSpPr>
            <a:stCxn id="30" idx="3"/>
            <a:endCxn id="39" idx="1"/>
          </p:cNvCxnSpPr>
          <p:nvPr/>
        </p:nvCxnSpPr>
        <p:spPr>
          <a:xfrm>
            <a:off x="2549645" y="1091949"/>
            <a:ext cx="168331" cy="116306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272"/>
          <p:cNvCxnSpPr>
            <a:stCxn id="68" idx="2"/>
            <a:endCxn id="92" idx="0"/>
          </p:cNvCxnSpPr>
          <p:nvPr/>
        </p:nvCxnSpPr>
        <p:spPr>
          <a:xfrm rot="16200000" flipH="1">
            <a:off x="3054896" y="1191883"/>
            <a:ext cx="724568" cy="87820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en-US" altLang="ko-KR" dirty="0"/>
              <a:t> Set MySQL datasource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 Set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MySQL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dependency (via Maven)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MySQL lib by Maven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/>
              <a:t>EDIT </a:t>
            </a:r>
            <a:r>
              <a:rPr lang="en-US" altLang="ko-KR" b="0" dirty="0" smtClean="0"/>
              <a:t>		: </a:t>
            </a:r>
            <a:r>
              <a:rPr lang="en-US" altLang="ko-KR" b="0" dirty="0"/>
              <a:t>[YOUR_PROJECT_HOME]/</a:t>
            </a:r>
            <a:r>
              <a:rPr lang="en-US" altLang="ko-KR" b="0" dirty="0" smtClean="0"/>
              <a:t>pom.xml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45363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		&lt;</a:t>
            </a:r>
            <a:r>
              <a:rPr lang="en-US" altLang="ko-KR" sz="1000" dirty="0">
                <a:solidFill>
                  <a:prstClr val="black"/>
                </a:solidFill>
              </a:rPr>
              <a:t>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Spring JDBC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org.springframework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>
                <a:solidFill>
                  <a:prstClr val="black"/>
                </a:solidFill>
              </a:rPr>
              <a:t>spring-</a:t>
            </a:r>
            <a:r>
              <a:rPr lang="en-US" altLang="ko-KR" sz="1000" b="1" dirty="0" err="1">
                <a:solidFill>
                  <a:prstClr val="black"/>
                </a:solidFill>
              </a:rPr>
              <a:t>jdbc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 	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&lt;version&gt;${</a:t>
            </a:r>
            <a:r>
              <a:rPr lang="en-US" altLang="ko-KR" sz="1000" dirty="0" err="1">
                <a:solidFill>
                  <a:prstClr val="black"/>
                </a:solidFill>
              </a:rPr>
              <a:t>org.springframework</a:t>
            </a:r>
            <a:r>
              <a:rPr lang="en-US" altLang="ko-KR" sz="1000" dirty="0">
                <a:solidFill>
                  <a:prstClr val="black"/>
                </a:solidFill>
              </a:rPr>
              <a:t>-version}&lt;/version&gt;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MySQL Conn Lib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mysql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mysql</a:t>
            </a:r>
            <a:r>
              <a:rPr lang="en-US" altLang="ko-KR" sz="1000" b="1" dirty="0">
                <a:solidFill>
                  <a:prstClr val="black"/>
                </a:solidFill>
              </a:rPr>
              <a:t>-connector-java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&lt;version&gt;5.1.31&lt;/version&gt;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DB Connection Pool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>
                <a:solidFill>
                  <a:prstClr val="black"/>
                </a:solidFill>
              </a:rPr>
              <a:t>commons-</a:t>
            </a:r>
            <a:r>
              <a:rPr lang="en-US" altLang="ko-KR" sz="1000" b="1" dirty="0" err="1">
                <a:solidFill>
                  <a:prstClr val="black"/>
                </a:solidFill>
              </a:rPr>
              <a:t>dbcp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>
                <a:solidFill>
                  <a:prstClr val="black"/>
                </a:solidFill>
              </a:rPr>
              <a:t>commons-</a:t>
            </a:r>
            <a:r>
              <a:rPr lang="en-US" altLang="ko-KR" sz="1000" b="1" dirty="0" err="1">
                <a:solidFill>
                  <a:prstClr val="black"/>
                </a:solidFill>
              </a:rPr>
              <a:t>dbcp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&lt;version&gt;1.4&lt;/version&gt;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Optional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>
                <a:solidFill>
                  <a:prstClr val="black"/>
                </a:solidFill>
              </a:rPr>
              <a:t>commons-</a:t>
            </a:r>
            <a:r>
              <a:rPr lang="en-US" altLang="ko-KR" sz="1000" b="1" dirty="0" err="1">
                <a:solidFill>
                  <a:prstClr val="black"/>
                </a:solidFill>
              </a:rPr>
              <a:t>lang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>
                <a:solidFill>
                  <a:prstClr val="black"/>
                </a:solidFill>
              </a:rPr>
              <a:t>commons-</a:t>
            </a:r>
            <a:r>
              <a:rPr lang="en-US" altLang="ko-KR" sz="1000" b="1" dirty="0" err="1">
                <a:solidFill>
                  <a:prstClr val="black"/>
                </a:solidFill>
              </a:rPr>
              <a:t>lang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&lt;version&gt;2.6&lt;/version&gt;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05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en-US" altLang="ko-KR" dirty="0"/>
              <a:t> Set MySQL </a:t>
            </a:r>
            <a:r>
              <a:rPr lang="en-US" altLang="ko-KR" dirty="0" err="1"/>
              <a:t>datasource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2.2 Set JDBC Properties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Database connection information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</a:t>
            </a:r>
            <a:r>
              <a:rPr lang="en-US" altLang="ko-KR" b="0" dirty="0"/>
              <a:t>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</a:t>
            </a:r>
            <a:r>
              <a:rPr lang="en-US" altLang="ko-KR" b="0" dirty="0" err="1" smtClean="0"/>
              <a:t>config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jdbc.properties</a:t>
            </a:r>
            <a:endParaRPr lang="ko-KR" altLang="en-US" b="0" dirty="0"/>
          </a:p>
        </p:txBody>
      </p:sp>
      <p:sp>
        <p:nvSpPr>
          <p:cNvPr id="8" name="직사각형 7"/>
          <p:cNvSpPr/>
          <p:nvPr/>
        </p:nvSpPr>
        <p:spPr>
          <a:xfrm>
            <a:off x="776288" y="1916832"/>
            <a:ext cx="8713786" cy="17280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#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jdbc.driver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= [JDBC_DRIVER_NAME]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 smtClean="0">
                <a:solidFill>
                  <a:prstClr val="black"/>
                </a:solidFill>
              </a:rPr>
              <a:t>jdbc.driver</a:t>
            </a:r>
            <a:r>
              <a:rPr lang="en-US" altLang="ko-KR" sz="1000" dirty="0" smtClean="0">
                <a:solidFill>
                  <a:prstClr val="black"/>
                </a:solidFill>
              </a:rPr>
              <a:t>				=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com.mysql.jdbc.Driver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# jdbc.url </a:t>
            </a:r>
            <a:r>
              <a:rPr lang="en-US" altLang="ko-KR" sz="1000" dirty="0">
                <a:solidFill>
                  <a:prstClr val="black"/>
                </a:solidFill>
              </a:rPr>
              <a:t>				</a:t>
            </a:r>
            <a:r>
              <a:rPr lang="en-US" altLang="ko-KR" sz="1000" dirty="0" smtClean="0">
                <a:solidFill>
                  <a:prstClr val="black"/>
                </a:solidFill>
              </a:rPr>
              <a:t>= </a:t>
            </a:r>
            <a:r>
              <a:rPr lang="en-US" altLang="ko-KR" sz="1000" dirty="0" err="1">
                <a:solidFill>
                  <a:prstClr val="black"/>
                </a:solidFill>
              </a:rPr>
              <a:t>jdbc:mysql</a:t>
            </a:r>
            <a:r>
              <a:rPr lang="en-US" altLang="ko-KR" sz="1000" dirty="0" smtClean="0">
                <a:solidFill>
                  <a:prstClr val="black"/>
                </a:solidFill>
              </a:rPr>
              <a:t>://[YOUR_DB_HOST]:[YOUR_DB_PORT]/[YOUR_DB_NAME(SID)]?[OPTION]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jdbc.url 	</a:t>
            </a:r>
            <a:r>
              <a:rPr lang="en-US" altLang="ko-KR" sz="1000" dirty="0" smtClean="0">
                <a:solidFill>
                  <a:prstClr val="black"/>
                </a:solidFill>
              </a:rPr>
              <a:t>				= </a:t>
            </a:r>
            <a:r>
              <a:rPr lang="en-US" altLang="ko-KR" sz="1000" dirty="0" err="1">
                <a:solidFill>
                  <a:prstClr val="black"/>
                </a:solidFill>
              </a:rPr>
              <a:t>jdbc:mysql</a:t>
            </a:r>
            <a:r>
              <a:rPr lang="en-US" altLang="ko-KR" sz="1000" dirty="0">
                <a:solidFill>
                  <a:prstClr val="black"/>
                </a:solidFill>
              </a:rPr>
              <a:t>://</a:t>
            </a:r>
            <a:r>
              <a:rPr lang="en-US" altLang="ko-KR" sz="1000" dirty="0" smtClean="0">
                <a:solidFill>
                  <a:prstClr val="black"/>
                </a:solidFill>
              </a:rPr>
              <a:t>localhost:3306/learn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#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jdbc.account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 smtClean="0">
                <a:solidFill>
                  <a:prstClr val="black"/>
                </a:solidFill>
              </a:rPr>
              <a:t>jdbc.username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		= </a:t>
            </a:r>
            <a:r>
              <a:rPr lang="en-US" altLang="ko-KR" sz="1000" dirty="0" smtClean="0">
                <a:solidFill>
                  <a:prstClr val="black"/>
                </a:solidFill>
              </a:rPr>
              <a:t>[YOUR_DB_ACCOUNT]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>
                <a:solidFill>
                  <a:prstClr val="black"/>
                </a:solidFill>
              </a:rPr>
              <a:t>jdbc.password</a:t>
            </a:r>
            <a:r>
              <a:rPr lang="en-US" altLang="ko-KR" sz="1000" dirty="0">
                <a:solidFill>
                  <a:prstClr val="black"/>
                </a:solidFill>
              </a:rPr>
              <a:t> 		= </a:t>
            </a:r>
            <a:r>
              <a:rPr lang="en-US" altLang="ko-KR" sz="1000" dirty="0" smtClean="0">
                <a:solidFill>
                  <a:prstClr val="black"/>
                </a:solidFill>
              </a:rPr>
              <a:t>[YOUR_DB_PASSWD]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en-US" altLang="ko-KR" dirty="0"/>
              <a:t> Set MySQL </a:t>
            </a:r>
            <a:r>
              <a:rPr lang="en-US" altLang="ko-KR" dirty="0" err="1"/>
              <a:t>datasource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2.3 Set Datasource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datasource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</a:t>
            </a:r>
            <a:r>
              <a:rPr lang="en-US" altLang="ko-KR" b="0" dirty="0" err="1" smtClean="0"/>
              <a:t>config</a:t>
            </a:r>
            <a:r>
              <a:rPr lang="en-US" altLang="ko-KR" b="0" dirty="0" smtClean="0"/>
              <a:t>/context-datasource.xml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37444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&lt;beans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xmlns</a:t>
            </a:r>
            <a:r>
              <a:rPr lang="en-US" altLang="ko-KR" sz="800" dirty="0" smtClean="0">
                <a:solidFill>
                  <a:prstClr val="black"/>
                </a:solidFill>
              </a:rPr>
              <a:t>="http://www.springframework.org/schema/beans"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xmlns:xsi</a:t>
            </a:r>
            <a:r>
              <a:rPr lang="en-US" altLang="ko-KR" sz="800" dirty="0" smtClean="0">
                <a:solidFill>
                  <a:prstClr val="black"/>
                </a:solidFill>
              </a:rPr>
              <a:t>="http://www.w3.org/2001/XMLSchema-instance"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xmlns:util</a:t>
            </a:r>
            <a:r>
              <a:rPr lang="en-US" altLang="ko-KR" sz="800" dirty="0" smtClean="0">
                <a:solidFill>
                  <a:prstClr val="black"/>
                </a:solidFill>
              </a:rPr>
              <a:t>="http://www.springframework.org/schema/util"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xsi:schemaLocation</a:t>
            </a:r>
            <a:r>
              <a:rPr lang="en-US" altLang="ko-KR" sz="800" dirty="0" smtClean="0">
                <a:solidFill>
                  <a:prstClr val="black"/>
                </a:solidFill>
              </a:rPr>
              <a:t>="http://www.springframework.org/schema/beans http://www.springframework.org/schema/beans/spring-beans.xsd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		http://www.springframework.org/schema/util http://www.springframework.org/schema/util/spring-util-3.2.xsd"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&lt;!– 2.2 </a:t>
            </a:r>
            <a:r>
              <a:rPr lang="ko-KR" altLang="en-US" sz="800" dirty="0" smtClean="0">
                <a:solidFill>
                  <a:prstClr val="black"/>
                </a:solidFill>
              </a:rPr>
              <a:t>에서 설정한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jdbc.properties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를 읽어온다</a:t>
            </a:r>
            <a:r>
              <a:rPr lang="en-US" altLang="ko-KR" sz="800" dirty="0" smtClean="0">
                <a:solidFill>
                  <a:prstClr val="black"/>
                </a:solidFill>
              </a:rPr>
              <a:t>. (</a:t>
            </a:r>
            <a:r>
              <a:rPr lang="ko-KR" altLang="en-US" sz="800" dirty="0" smtClean="0">
                <a:solidFill>
                  <a:prstClr val="black"/>
                </a:solidFill>
              </a:rPr>
              <a:t>참고 </a:t>
            </a:r>
            <a:r>
              <a:rPr lang="en-US" altLang="ko-KR" sz="800" dirty="0" smtClean="0">
                <a:solidFill>
                  <a:prstClr val="black"/>
                </a:solidFill>
              </a:rPr>
              <a:t>URL </a:t>
            </a:r>
            <a:r>
              <a:rPr lang="ko-KR" altLang="en-US" sz="800" dirty="0" smtClean="0">
                <a:solidFill>
                  <a:prstClr val="black"/>
                </a:solidFill>
              </a:rPr>
              <a:t>참조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en-US" altLang="ko-KR" sz="8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util:properties</a:t>
            </a:r>
            <a:r>
              <a:rPr lang="en-US" altLang="ko-KR" sz="800" dirty="0" smtClean="0">
                <a:solidFill>
                  <a:prstClr val="black"/>
                </a:solidFill>
              </a:rPr>
              <a:t> id="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800" dirty="0" smtClean="0">
                <a:solidFill>
                  <a:prstClr val="black"/>
                </a:solidFill>
              </a:rPr>
              <a:t>" location="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classpath</a:t>
            </a:r>
            <a:r>
              <a:rPr lang="en-US" altLang="ko-KR" sz="800" b="1" dirty="0" smtClean="0">
                <a:solidFill>
                  <a:prstClr val="black"/>
                </a:solidFill>
              </a:rPr>
              <a:t>:/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config</a:t>
            </a:r>
            <a:r>
              <a:rPr lang="en-US" altLang="ko-KR" sz="800" b="1" dirty="0" smtClean="0">
                <a:solidFill>
                  <a:prstClr val="black"/>
                </a:solidFill>
              </a:rPr>
              <a:t>/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jdbc.properties</a:t>
            </a:r>
            <a:r>
              <a:rPr lang="en-US" altLang="ko-KR" sz="800" dirty="0" smtClean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&lt;!– Jakarta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dbcp</a:t>
            </a:r>
            <a:r>
              <a:rPr lang="en-US" altLang="ko-KR" sz="800" dirty="0" smtClean="0">
                <a:solidFill>
                  <a:prstClr val="black"/>
                </a:solidFill>
              </a:rPr>
              <a:t> DBCP(Jakarta Commons Database Connection Pool) API </a:t>
            </a:r>
            <a:r>
              <a:rPr lang="ko-KR" altLang="en-US" sz="800" dirty="0" smtClean="0">
                <a:solidFill>
                  <a:prstClr val="black"/>
                </a:solidFill>
              </a:rPr>
              <a:t>을 이용한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conection</a:t>
            </a:r>
            <a:r>
              <a:rPr lang="en-US" altLang="ko-KR" sz="800" dirty="0" smtClean="0">
                <a:solidFill>
                  <a:prstClr val="black"/>
                </a:solidFill>
              </a:rPr>
              <a:t> pool </a:t>
            </a:r>
            <a:r>
              <a:rPr lang="ko-KR" altLang="en-US" sz="800" dirty="0" smtClean="0">
                <a:solidFill>
                  <a:prstClr val="black"/>
                </a:solidFill>
              </a:rPr>
              <a:t>구성 </a:t>
            </a:r>
            <a:r>
              <a:rPr lang="en-US" altLang="ko-KR" sz="8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&lt;bean id="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dataSource</a:t>
            </a:r>
            <a:r>
              <a:rPr lang="en-US" altLang="ko-KR" sz="800" dirty="0" smtClean="0">
                <a:solidFill>
                  <a:prstClr val="black"/>
                </a:solidFill>
              </a:rPr>
              <a:t>" class="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org.apache.commons.dbcp.BasicDataSource</a:t>
            </a:r>
            <a:r>
              <a:rPr lang="en-US" altLang="ko-KR" sz="800" dirty="0" smtClean="0">
                <a:solidFill>
                  <a:prstClr val="black"/>
                </a:solidFill>
              </a:rPr>
              <a:t>" destroy-method="close"&gt;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driverClassName</a:t>
            </a:r>
            <a:r>
              <a:rPr lang="en-US" altLang="ko-KR" sz="800" dirty="0" smtClean="0">
                <a:solidFill>
                  <a:prstClr val="black"/>
                </a:solidFill>
              </a:rPr>
              <a:t>"  value="#{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800" dirty="0" smtClean="0">
                <a:solidFill>
                  <a:prstClr val="black"/>
                </a:solidFill>
              </a:rPr>
              <a:t>['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jdbc.driver</a:t>
            </a:r>
            <a:r>
              <a:rPr lang="en-US" altLang="ko-KR" sz="800" dirty="0" smtClean="0">
                <a:solidFill>
                  <a:prstClr val="black"/>
                </a:solidFill>
              </a:rPr>
              <a:t>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url</a:t>
            </a:r>
            <a:r>
              <a:rPr lang="en-US" altLang="ko-KR" sz="800" dirty="0" smtClean="0">
                <a:solidFill>
                  <a:prstClr val="black"/>
                </a:solidFill>
              </a:rPr>
              <a:t>"              value="#{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800" dirty="0" smtClean="0">
                <a:solidFill>
                  <a:prstClr val="black"/>
                </a:solidFill>
              </a:rPr>
              <a:t>['jdbc.url']}"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  &lt;property name="username"         value="#{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800" dirty="0" smtClean="0">
                <a:solidFill>
                  <a:prstClr val="black"/>
                </a:solidFill>
              </a:rPr>
              <a:t>['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jdbc.username</a:t>
            </a:r>
            <a:r>
              <a:rPr lang="en-US" altLang="ko-KR" sz="800" dirty="0" smtClean="0">
                <a:solidFill>
                  <a:prstClr val="black"/>
                </a:solidFill>
              </a:rPr>
              <a:t>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  &lt;property name="password"         value="#{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</a:t>
            </a:r>
            <a:r>
              <a:rPr lang="en-US" altLang="ko-KR" sz="800" dirty="0" smtClean="0">
                <a:solidFill>
                  <a:prstClr val="black"/>
                </a:solidFill>
              </a:rPr>
              <a:t>['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jdbc.password</a:t>
            </a:r>
            <a:r>
              <a:rPr lang="en-US" altLang="ko-KR" sz="800" dirty="0" smtClean="0">
                <a:solidFill>
                  <a:prstClr val="black"/>
                </a:solidFill>
              </a:rPr>
              <a:t>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&lt;/bean&gt;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	&lt;!– Spring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transactionManager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	&lt;bean id="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transactionManager</a:t>
            </a:r>
            <a:r>
              <a:rPr lang="en-US" altLang="ko-KR" sz="800" dirty="0" smtClean="0">
                <a:solidFill>
                  <a:prstClr val="black"/>
                </a:solidFill>
              </a:rPr>
              <a:t>" class="org.springframework.jdbc.datasource.DataSourceTransactionManager"&gt;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dataSource</a:t>
            </a:r>
            <a:r>
              <a:rPr lang="en-US" altLang="ko-KR" sz="800" dirty="0" smtClean="0">
                <a:solidFill>
                  <a:prstClr val="black"/>
                </a:solidFill>
              </a:rPr>
              <a:t>" ref="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dataSource</a:t>
            </a:r>
            <a:r>
              <a:rPr lang="en-US" altLang="ko-KR" sz="800" dirty="0" smtClean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&lt;/bean&gt;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&lt;/beans&gt;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4624" y="5899422"/>
            <a:ext cx="87017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aid.altibase.com/pages/viewpage.action?pageId=7340956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3"/>
              </a:rPr>
              <a:t>http://www.baeldung.com/2012/02/06/properties-with-spring</a:t>
            </a:r>
            <a:r>
              <a:rPr lang="en-US" altLang="ko-KR" sz="1000" dirty="0" smtClean="0">
                <a:hlinkClick r:id="rId3"/>
              </a:rPr>
              <a:t>/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4"/>
              </a:rPr>
              <a:t>http://</a:t>
            </a:r>
            <a:r>
              <a:rPr lang="en-US" altLang="ko-KR" sz="1000" dirty="0" smtClean="0">
                <a:hlinkClick r:id="rId4"/>
              </a:rPr>
              <a:t>mryong8.blogspot.kr/2014/11/spring-32-properties-java-jsp-xml.html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9924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en-US" altLang="ko-KR" dirty="0"/>
              <a:t> Set MySQL </a:t>
            </a:r>
            <a:r>
              <a:rPr lang="en-US" altLang="ko-KR" dirty="0" err="1"/>
              <a:t>datasource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2.4 Add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to Spring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datasource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MODIFY		: [YOUR_PROJECT_HOME</a:t>
            </a:r>
            <a:r>
              <a:rPr lang="en-US" altLang="ko-KR" b="0" dirty="0"/>
              <a:t>]/</a:t>
            </a:r>
            <a:r>
              <a:rPr lang="en-US" altLang="ko-KR" b="0" dirty="0" err="1"/>
              <a:t>src</a:t>
            </a:r>
            <a:r>
              <a:rPr lang="en-US" altLang="ko-KR" b="0" dirty="0"/>
              <a:t>/main/</a:t>
            </a:r>
            <a:r>
              <a:rPr lang="en-US" altLang="ko-KR" b="0" dirty="0" err="1"/>
              <a:t>webapp</a:t>
            </a:r>
            <a:r>
              <a:rPr lang="en-US" altLang="ko-KR" b="0" dirty="0"/>
              <a:t>/WEB-INF/spring/root-context.xml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14401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&lt;beans </a:t>
            </a:r>
            <a:r>
              <a:rPr lang="en-US" altLang="ko-KR" sz="800" dirty="0" err="1">
                <a:solidFill>
                  <a:prstClr val="black"/>
                </a:solidFill>
              </a:rPr>
              <a:t>xmlns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  <a:r>
              <a:rPr lang="en-US" altLang="ko-KR" sz="800" dirty="0" err="1">
                <a:solidFill>
                  <a:prstClr val="black"/>
                </a:solidFill>
              </a:rPr>
              <a:t>xmlns:xsi</a:t>
            </a:r>
            <a:r>
              <a:rPr lang="en-US" altLang="ko-KR" sz="800" dirty="0">
                <a:solidFill>
                  <a:prstClr val="black"/>
                </a:solidFill>
              </a:rPr>
              <a:t>="http://www.w3.org/2001/XMLSchema-instance"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  <a:r>
              <a:rPr lang="en-US" altLang="ko-KR" sz="8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 http://www.springframework.org/schema/beans/spring-beans.xsd"&gt;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&lt;!-- Root Context: defines shared resources visible to all other web components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  <a:r>
              <a:rPr lang="en-US" altLang="ko-KR" sz="800" b="1" dirty="0">
                <a:solidFill>
                  <a:prstClr val="black"/>
                </a:solidFill>
              </a:rPr>
              <a:t>&lt;import resource="</a:t>
            </a:r>
            <a:r>
              <a:rPr lang="en-US" altLang="ko-KR" sz="800" b="1" dirty="0" err="1">
                <a:solidFill>
                  <a:prstClr val="black"/>
                </a:solidFill>
              </a:rPr>
              <a:t>classpath</a:t>
            </a:r>
            <a:r>
              <a:rPr lang="en-US" altLang="ko-KR" sz="800" b="1" dirty="0">
                <a:solidFill>
                  <a:prstClr val="black"/>
                </a:solidFill>
              </a:rPr>
              <a:t>:/</a:t>
            </a:r>
            <a:r>
              <a:rPr lang="en-US" altLang="ko-KR" sz="800" b="1" dirty="0" err="1">
                <a:solidFill>
                  <a:prstClr val="black"/>
                </a:solidFill>
              </a:rPr>
              <a:t>config</a:t>
            </a:r>
            <a:r>
              <a:rPr lang="en-US" altLang="ko-KR" sz="800" b="1" dirty="0">
                <a:solidFill>
                  <a:prstClr val="black"/>
                </a:solidFill>
              </a:rPr>
              <a:t>/context-datasource.xml"/&gt;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4263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WorkSpace</a:t>
            </a:r>
            <a:r>
              <a:rPr lang="en-US" altLang="ko-KR" dirty="0" smtClean="0"/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I. Setup Layout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5925" y="764704"/>
            <a:ext cx="1800000" cy="288000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WorkSpace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28864" y="119675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GridOneWeb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" name="꺾인 연결선 9"/>
          <p:cNvCxnSpPr>
            <a:stCxn id="7" idx="2"/>
            <a:endCxn id="8" idx="1"/>
          </p:cNvCxnSpPr>
          <p:nvPr/>
        </p:nvCxnSpPr>
        <p:spPr>
          <a:xfrm rot="16200000" flipH="1">
            <a:off x="1478370" y="890258"/>
            <a:ext cx="288048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5600701" y="764704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Ex&gt; </a:t>
            </a:r>
            <a:r>
              <a:rPr lang="en-US" altLang="ko-KR" sz="1200" dirty="0">
                <a:latin typeface="+mn-lt"/>
                <a:ea typeface="+mn-ea"/>
              </a:rPr>
              <a:t>D:\3.WorkSpace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83" name="직선 연결선 82"/>
          <p:cNvCxnSpPr>
            <a:stCxn id="7" idx="3"/>
            <a:endCxn id="82" idx="1"/>
          </p:cNvCxnSpPr>
          <p:nvPr/>
        </p:nvCxnSpPr>
        <p:spPr>
          <a:xfrm>
            <a:off x="2215925" y="908704"/>
            <a:ext cx="33847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928580" y="1628790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GridOneApp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928580" y="2060850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GridOneAndroid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3" name="꺾인 연결선 12"/>
          <p:cNvCxnSpPr>
            <a:stCxn id="7" idx="2"/>
            <a:endCxn id="11" idx="1"/>
          </p:cNvCxnSpPr>
          <p:nvPr/>
        </p:nvCxnSpPr>
        <p:spPr>
          <a:xfrm rot="16200000" flipH="1">
            <a:off x="1262209" y="1106419"/>
            <a:ext cx="720086" cy="612655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2" idx="1"/>
          </p:cNvCxnSpPr>
          <p:nvPr/>
        </p:nvCxnSpPr>
        <p:spPr>
          <a:xfrm rot="16200000" flipH="1">
            <a:off x="1046179" y="1322449"/>
            <a:ext cx="1152146" cy="612655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en-US" altLang="ko-KR" dirty="0"/>
              <a:t>Set MyBatis-Spring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3.1 Set MyBatis-Spring dependency (via Maven)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MyBatis-Spring lib by Maven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[YOUR_PROJECT_HOME]/</a:t>
            </a:r>
            <a:r>
              <a:rPr lang="en-US" altLang="ko-KR" b="0" dirty="0" smtClean="0"/>
              <a:t>pom.xml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21602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MyBatis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org.mybatis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mybatis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										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		&lt;</a:t>
            </a:r>
            <a:r>
              <a:rPr lang="en-US" altLang="ko-KR" sz="1000" dirty="0">
                <a:solidFill>
                  <a:prstClr val="black"/>
                </a:solidFill>
              </a:rPr>
              <a:t>version&gt;3.2.2&lt;/version&gt;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&lt;/dependency&gt;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 </a:t>
            </a:r>
            <a:r>
              <a:rPr lang="en-US" altLang="ko-KR" sz="1000" dirty="0">
                <a:solidFill>
                  <a:schemeClr val="accent2"/>
                </a:solidFill>
              </a:rPr>
              <a:t>&lt;!-- MyBatis - Spring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org.mybatis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  <a:r>
              <a:rPr lang="en-US" altLang="ko-KR" sz="1000" b="1" dirty="0" err="1">
                <a:solidFill>
                  <a:prstClr val="black"/>
                </a:solidFill>
              </a:rPr>
              <a:t>mybatis</a:t>
            </a:r>
            <a:r>
              <a:rPr lang="en-US" altLang="ko-KR" sz="1000" b="1" dirty="0">
                <a:solidFill>
                  <a:prstClr val="black"/>
                </a:solidFill>
              </a:rPr>
              <a:t>-spring</a:t>
            </a:r>
            <a:r>
              <a:rPr lang="en-US" altLang="ko-KR" sz="1000" dirty="0">
                <a:solidFill>
                  <a:prstClr val="black"/>
                </a:solidFill>
              </a:rPr>
              <a:t>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		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	&lt;version&gt;1.2.2&lt;/version&gt;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		&lt;/dependency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en-US" altLang="ko-KR" dirty="0"/>
              <a:t>Set MyBatis-Spring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3.2 Set MyBatis-Spring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MyBatis-Spring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</a:t>
            </a:r>
            <a:r>
              <a:rPr lang="en-US" altLang="ko-KR" b="0" dirty="0"/>
              <a:t>[YOUR_PROJECT_HOME</a:t>
            </a:r>
            <a:r>
              <a:rPr lang="en-US" altLang="ko-KR" b="0" dirty="0" smtClean="0"/>
              <a:t>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</a:t>
            </a:r>
            <a:r>
              <a:rPr lang="en-US" altLang="ko-KR" b="0" dirty="0" err="1" smtClean="0"/>
              <a:t>config</a:t>
            </a:r>
            <a:r>
              <a:rPr lang="en-US" altLang="ko-KR" b="0" dirty="0" smtClean="0"/>
              <a:t>/context-mybatis.xml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4320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&lt;beans </a:t>
            </a:r>
            <a:r>
              <a:rPr lang="en-US" altLang="ko-KR" sz="800" dirty="0" err="1">
                <a:solidFill>
                  <a:prstClr val="black"/>
                </a:solidFill>
              </a:rPr>
              <a:t>xmlns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xmlns:xsi</a:t>
            </a:r>
            <a:r>
              <a:rPr lang="en-US" altLang="ko-KR" sz="800" dirty="0">
                <a:solidFill>
                  <a:prstClr val="black"/>
                </a:solidFill>
              </a:rPr>
              <a:t>="http://www.w3.org/2001/XMLSchema-instance"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xmlns:util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="http://www.springframework.org/schema/util"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xmlns:context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="http://www.springframework.org/schema/context"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xmlns:mybatis</a:t>
            </a:r>
            <a:r>
              <a:rPr lang="en-US" altLang="ko-KR" sz="800" dirty="0">
                <a:solidFill>
                  <a:prstClr val="black"/>
                </a:solidFill>
              </a:rPr>
              <a:t>="http://mybatis.org/schema/</a:t>
            </a:r>
            <a:r>
              <a:rPr lang="en-US" altLang="ko-KR" sz="800" dirty="0" err="1">
                <a:solidFill>
                  <a:prstClr val="black"/>
                </a:solidFill>
              </a:rPr>
              <a:t>mybatis</a:t>
            </a:r>
            <a:r>
              <a:rPr lang="en-US" altLang="ko-KR" sz="800" dirty="0">
                <a:solidFill>
                  <a:prstClr val="black"/>
                </a:solidFill>
              </a:rPr>
              <a:t>-spring"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 http://www.springframework.org/schema/beans/spring-beans-3.1.xsd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http://www.springframework.org/schema/util http://www.springframework.org/schema/util/spring-util-3.1.xsd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http://www.springframework.org/schema/context http://www.springframework.org/schema/context/spring-context-3.1.xsd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 http://mybatis.org/schema/mybatis-spring http://mybatis.org/schema/mybatis-spring.xsd"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&lt;bean id="</a:t>
            </a:r>
            <a:r>
              <a:rPr lang="en-US" altLang="ko-KR" sz="800" dirty="0" err="1">
                <a:solidFill>
                  <a:prstClr val="black"/>
                </a:solidFill>
              </a:rPr>
              <a:t>sqlSessionFactory</a:t>
            </a:r>
            <a:r>
              <a:rPr lang="en-US" altLang="ko-KR" sz="800" dirty="0">
                <a:solidFill>
                  <a:prstClr val="black"/>
                </a:solidFill>
              </a:rPr>
              <a:t>" class="</a:t>
            </a:r>
            <a:r>
              <a:rPr lang="en-US" altLang="ko-KR" sz="800" dirty="0" err="1">
                <a:solidFill>
                  <a:prstClr val="black"/>
                </a:solidFill>
              </a:rPr>
              <a:t>org.mybatis.spring.SqlSessionFactoryBean</a:t>
            </a:r>
            <a:r>
              <a:rPr lang="en-US" altLang="ko-KR" sz="800" dirty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dataSource</a:t>
            </a:r>
            <a:r>
              <a:rPr lang="en-US" altLang="ko-KR" sz="800" dirty="0">
                <a:solidFill>
                  <a:prstClr val="black"/>
                </a:solidFill>
              </a:rPr>
              <a:t>" ref="</a:t>
            </a:r>
            <a:r>
              <a:rPr lang="en-US" altLang="ko-KR" sz="800" b="1" dirty="0" err="1">
                <a:solidFill>
                  <a:prstClr val="black"/>
                </a:solidFill>
              </a:rPr>
              <a:t>dataSource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configLocation</a:t>
            </a:r>
            <a:r>
              <a:rPr lang="en-US" altLang="ko-KR" sz="800" dirty="0">
                <a:solidFill>
                  <a:prstClr val="black"/>
                </a:solidFill>
              </a:rPr>
              <a:t>" value="</a:t>
            </a:r>
            <a:r>
              <a:rPr lang="en-US" altLang="ko-KR" sz="800" b="1" dirty="0" err="1">
                <a:solidFill>
                  <a:prstClr val="black"/>
                </a:solidFill>
              </a:rPr>
              <a:t>classpath</a:t>
            </a:r>
            <a:r>
              <a:rPr lang="en-US" altLang="ko-KR" sz="800" b="1" dirty="0">
                <a:solidFill>
                  <a:prstClr val="black"/>
                </a:solidFill>
              </a:rPr>
              <a:t>:/</a:t>
            </a:r>
            <a:r>
              <a:rPr lang="en-US" altLang="ko-KR" sz="800" b="1" dirty="0" err="1">
                <a:solidFill>
                  <a:prstClr val="black"/>
                </a:solidFill>
              </a:rPr>
              <a:t>config</a:t>
            </a:r>
            <a:r>
              <a:rPr lang="en-US" altLang="ko-KR" sz="800" b="1" dirty="0">
                <a:solidFill>
                  <a:prstClr val="black"/>
                </a:solidFill>
              </a:rPr>
              <a:t>/mybatis-config.xml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&lt;!-- 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mapperLocations</a:t>
            </a:r>
            <a:r>
              <a:rPr lang="en-US" altLang="ko-KR" sz="800" dirty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  &lt;list</a:t>
            </a:r>
            <a:r>
              <a:rPr lang="en-US" altLang="ko-KR" sz="800" dirty="0" smtClean="0">
                <a:solidFill>
                  <a:prstClr val="black"/>
                </a:solidFill>
              </a:rPr>
              <a:t>&gt;&lt;</a:t>
            </a:r>
            <a:r>
              <a:rPr lang="en-US" altLang="ko-KR" sz="800" dirty="0">
                <a:solidFill>
                  <a:prstClr val="black"/>
                </a:solidFill>
              </a:rPr>
              <a:t>value&gt;</a:t>
            </a:r>
            <a:r>
              <a:rPr lang="en-US" altLang="ko-KR" sz="800" dirty="0" err="1">
                <a:solidFill>
                  <a:prstClr val="black"/>
                </a:solidFill>
              </a:rPr>
              <a:t>classpath</a:t>
            </a:r>
            <a:r>
              <a:rPr lang="en-US" altLang="ko-KR" sz="800" dirty="0">
                <a:solidFill>
                  <a:prstClr val="black"/>
                </a:solidFill>
              </a:rPr>
              <a:t>*:/net/xyz/learn/persistence/*Mapper.xml&lt;/value</a:t>
            </a:r>
            <a:r>
              <a:rPr lang="en-US" altLang="ko-KR" sz="800" dirty="0" smtClean="0">
                <a:solidFill>
                  <a:prstClr val="black"/>
                </a:solidFill>
              </a:rPr>
              <a:t>&gt;&lt;/</a:t>
            </a:r>
            <a:r>
              <a:rPr lang="en-US" altLang="ko-KR" sz="800" dirty="0">
                <a:solidFill>
                  <a:prstClr val="black"/>
                </a:solidFill>
              </a:rPr>
              <a:t>list&gt;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  &lt;/property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&lt;/bean&gt;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&lt;!-- scan for </a:t>
            </a:r>
            <a:r>
              <a:rPr lang="en-US" altLang="ko-KR" sz="800" dirty="0" smtClean="0">
                <a:solidFill>
                  <a:prstClr val="black"/>
                </a:solidFill>
              </a:rPr>
              <a:t>mappers(mapper.xml) </a:t>
            </a:r>
            <a:r>
              <a:rPr lang="en-US" altLang="ko-KR" sz="800" dirty="0">
                <a:solidFill>
                  <a:prstClr val="black"/>
                </a:solidFill>
              </a:rPr>
              <a:t>and let them be </a:t>
            </a:r>
            <a:r>
              <a:rPr lang="en-US" altLang="ko-KR" sz="800" dirty="0" err="1">
                <a:solidFill>
                  <a:prstClr val="black"/>
                </a:solidFill>
              </a:rPr>
              <a:t>autowired</a:t>
            </a:r>
            <a:r>
              <a:rPr lang="en-US" altLang="ko-KR" sz="800" dirty="0">
                <a:solidFill>
                  <a:prstClr val="black"/>
                </a:solidFill>
              </a:rPr>
              <a:t>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b="1" dirty="0">
                <a:solidFill>
                  <a:prstClr val="black"/>
                </a:solidFill>
              </a:rPr>
              <a:t>&lt;</a:t>
            </a:r>
            <a:r>
              <a:rPr lang="en-US" altLang="ko-KR" sz="800" b="1" dirty="0" err="1">
                <a:solidFill>
                  <a:prstClr val="black"/>
                </a:solidFill>
              </a:rPr>
              <a:t>mybatis:scan</a:t>
            </a:r>
            <a:r>
              <a:rPr lang="en-US" altLang="ko-KR" sz="800" b="1" dirty="0">
                <a:solidFill>
                  <a:prstClr val="black"/>
                </a:solidFill>
              </a:rPr>
              <a:t> base-package="</a:t>
            </a:r>
            <a:r>
              <a:rPr lang="en-US" altLang="ko-KR" sz="800" b="1" dirty="0" err="1">
                <a:solidFill>
                  <a:prstClr val="black"/>
                </a:solidFill>
              </a:rPr>
              <a:t>net.xyz.learn.persistence</a:t>
            </a:r>
            <a:r>
              <a:rPr lang="en-US" altLang="ko-KR" sz="800" b="1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&lt;!-- bean class="</a:t>
            </a:r>
            <a:r>
              <a:rPr lang="en-US" altLang="ko-KR" sz="800" dirty="0" err="1">
                <a:solidFill>
                  <a:prstClr val="black"/>
                </a:solidFill>
              </a:rPr>
              <a:t>org.mybatis.spring.mapper.MapperScannerConfigurer</a:t>
            </a:r>
            <a:r>
              <a:rPr lang="en-US" altLang="ko-KR" sz="800" dirty="0">
                <a:solidFill>
                  <a:prstClr val="black"/>
                </a:solidFill>
              </a:rPr>
              <a:t>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basePackage</a:t>
            </a:r>
            <a:r>
              <a:rPr lang="en-US" altLang="ko-KR" sz="800" dirty="0">
                <a:solidFill>
                  <a:prstClr val="black"/>
                </a:solidFill>
              </a:rPr>
              <a:t>"      value="</a:t>
            </a:r>
            <a:r>
              <a:rPr lang="en-US" altLang="ko-KR" sz="800" dirty="0" err="1">
                <a:solidFill>
                  <a:prstClr val="black"/>
                </a:solidFill>
              </a:rPr>
              <a:t>net.xyz.learn.persistence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annotationClass</a:t>
            </a:r>
            <a:r>
              <a:rPr lang="en-US" altLang="ko-KR" sz="800" dirty="0">
                <a:solidFill>
                  <a:prstClr val="black"/>
                </a:solidFill>
              </a:rPr>
              <a:t>" value="</a:t>
            </a:r>
            <a:r>
              <a:rPr lang="en-US" altLang="ko-KR" sz="800" dirty="0" err="1">
                <a:solidFill>
                  <a:prstClr val="black"/>
                </a:solidFill>
              </a:rPr>
              <a:t>org.springframework.stereotype.Repository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&lt;/bean --&gt;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&lt;/beans&gt;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mybatis.github.io/spring/ko/mappers.html#register</a:t>
            </a:r>
            <a:r>
              <a:rPr lang="en-US" altLang="ko-KR" sz="1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2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en-US" altLang="ko-KR" dirty="0"/>
              <a:t>Set MyBatis-Spring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3.3 Set MyBatis config (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optioal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MyBatis config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</a:t>
            </a:r>
            <a:r>
              <a:rPr lang="en-US" altLang="ko-KR" b="0" dirty="0"/>
              <a:t>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/main/resource/config/mybatis-config.xml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4320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&lt;?xml version="1.0" encoding="UTF-8" 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&lt;!DOCTYPE configuration PUBLIC "-//mybatis.org//DTD Config 3.0//EN" "http://mybatis.org/</a:t>
            </a:r>
            <a:r>
              <a:rPr lang="en-US" altLang="ko-KR" sz="600" dirty="0" err="1">
                <a:solidFill>
                  <a:prstClr val="black"/>
                </a:solidFill>
              </a:rPr>
              <a:t>dtd</a:t>
            </a:r>
            <a:r>
              <a:rPr lang="en-US" altLang="ko-KR" sz="600" dirty="0">
                <a:solidFill>
                  <a:prstClr val="black"/>
                </a:solidFill>
              </a:rPr>
              <a:t>/mybatis-3-config.dtd"&gt;</a:t>
            </a:r>
          </a:p>
          <a:p>
            <a:pPr defTabSz="144000">
              <a:lnSpc>
                <a:spcPct val="120000"/>
              </a:lnSpc>
            </a:pP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&lt;configuration&gt;</a:t>
            </a:r>
          </a:p>
          <a:p>
            <a:pPr defTabSz="144000">
              <a:lnSpc>
                <a:spcPct val="120000"/>
              </a:lnSpc>
            </a:pP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&lt;!-- settings&gt;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cacheEnabled</a:t>
            </a:r>
            <a:r>
              <a:rPr lang="en-US" altLang="ko-KR" sz="600" dirty="0">
                <a:solidFill>
                  <a:prstClr val="black"/>
                </a:solidFill>
              </a:rPr>
              <a:t>" value="true"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lazyLoadingEnabled</a:t>
            </a:r>
            <a:r>
              <a:rPr lang="en-US" altLang="ko-KR" sz="600" dirty="0">
                <a:solidFill>
                  <a:prstClr val="black"/>
                </a:solidFill>
              </a:rPr>
              <a:t>" value="true"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multipleResultSetsEnabled</a:t>
            </a:r>
            <a:r>
              <a:rPr lang="en-US" altLang="ko-KR" sz="600" dirty="0">
                <a:solidFill>
                  <a:prstClr val="black"/>
                </a:solidFill>
              </a:rPr>
              <a:t>" value="true"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useColumnLabel</a:t>
            </a:r>
            <a:r>
              <a:rPr lang="en-US" altLang="ko-KR" sz="600" dirty="0">
                <a:solidFill>
                  <a:prstClr val="black"/>
                </a:solidFill>
              </a:rPr>
              <a:t>" value="true"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useGeneratedKeys</a:t>
            </a:r>
            <a:r>
              <a:rPr lang="en-US" altLang="ko-KR" sz="600" dirty="0">
                <a:solidFill>
                  <a:prstClr val="black"/>
                </a:solidFill>
              </a:rPr>
              <a:t>" value="false"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autoMappingBehavior</a:t>
            </a:r>
            <a:r>
              <a:rPr lang="en-US" altLang="ko-KR" sz="600" dirty="0">
                <a:solidFill>
                  <a:prstClr val="black"/>
                </a:solidFill>
              </a:rPr>
              <a:t>" value="PARTIAL"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defaultExecutorType</a:t>
            </a:r>
            <a:r>
              <a:rPr lang="en-US" altLang="ko-KR" sz="600" dirty="0">
                <a:solidFill>
                  <a:prstClr val="black"/>
                </a:solidFill>
              </a:rPr>
              <a:t>" value="SIMPLE"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defaultStatementTimeout</a:t>
            </a:r>
            <a:r>
              <a:rPr lang="en-US" altLang="ko-KR" sz="600" dirty="0">
                <a:solidFill>
                  <a:prstClr val="black"/>
                </a:solidFill>
              </a:rPr>
              <a:t>" value="25"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safeRowBoundsEnabled</a:t>
            </a:r>
            <a:r>
              <a:rPr lang="en-US" altLang="ko-KR" sz="600" dirty="0">
                <a:solidFill>
                  <a:prstClr val="black"/>
                </a:solidFill>
              </a:rPr>
              <a:t>" value="false"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mapUnderscoreToCamelCase</a:t>
            </a:r>
            <a:r>
              <a:rPr lang="en-US" altLang="ko-KR" sz="600" dirty="0">
                <a:solidFill>
                  <a:prstClr val="black"/>
                </a:solidFill>
              </a:rPr>
              <a:t>" value="false"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localCacheScope</a:t>
            </a:r>
            <a:r>
              <a:rPr lang="en-US" altLang="ko-KR" sz="600" dirty="0">
                <a:solidFill>
                  <a:prstClr val="black"/>
                </a:solidFill>
              </a:rPr>
              <a:t>" value="SESSION"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jdbcTypeForNull</a:t>
            </a:r>
            <a:r>
              <a:rPr lang="en-US" altLang="ko-KR" sz="600" dirty="0">
                <a:solidFill>
                  <a:prstClr val="black"/>
                </a:solidFill>
              </a:rPr>
              <a:t>" value="OTHER"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&lt;setting name="</a:t>
            </a:r>
            <a:r>
              <a:rPr lang="en-US" altLang="ko-KR" sz="600" dirty="0" err="1">
                <a:solidFill>
                  <a:prstClr val="black"/>
                </a:solidFill>
              </a:rPr>
              <a:t>lazyLoadTriggerMethods</a:t>
            </a:r>
            <a:r>
              <a:rPr lang="en-US" altLang="ko-KR" sz="600" dirty="0">
                <a:solidFill>
                  <a:prstClr val="black"/>
                </a:solidFill>
              </a:rPr>
              <a:t>" value="</a:t>
            </a:r>
            <a:r>
              <a:rPr lang="en-US" altLang="ko-KR" sz="600" dirty="0" err="1">
                <a:solidFill>
                  <a:prstClr val="black"/>
                </a:solidFill>
              </a:rPr>
              <a:t>equals,clone,hashCode,toString</a:t>
            </a:r>
            <a:r>
              <a:rPr lang="en-US" altLang="ko-KR" sz="6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&lt;/settings --&gt;</a:t>
            </a:r>
          </a:p>
          <a:p>
            <a:pPr defTabSz="144000">
              <a:lnSpc>
                <a:spcPct val="120000"/>
              </a:lnSpc>
            </a:pP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&lt;!-- </a:t>
            </a:r>
            <a:r>
              <a:rPr lang="en-US" altLang="ko-KR" sz="600" dirty="0" err="1">
                <a:solidFill>
                  <a:prstClr val="black"/>
                </a:solidFill>
              </a:rPr>
              <a:t>typeAliases</a:t>
            </a:r>
            <a:r>
              <a:rPr lang="en-US" altLang="ko-KR" sz="6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alias="Author"	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domain.blog.Author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alias="Blog" 	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domain.blog.Blog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alias="Comment" 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domain.blog.Comment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alias="Post" 	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domain.blog.Post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alias="Section" 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domain.blog.Section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  &lt;</a:t>
            </a:r>
            <a:r>
              <a:rPr lang="en-US" altLang="ko-KR" sz="600" dirty="0" err="1">
                <a:solidFill>
                  <a:prstClr val="black"/>
                </a:solidFill>
              </a:rPr>
              <a:t>typeAlias</a:t>
            </a:r>
            <a:r>
              <a:rPr lang="en-US" altLang="ko-KR" sz="600" dirty="0">
                <a:solidFill>
                  <a:prstClr val="black"/>
                </a:solidFill>
              </a:rPr>
              <a:t> alias="Tag" 			type="</a:t>
            </a:r>
            <a:r>
              <a:rPr lang="en-US" altLang="ko-KR" sz="600" dirty="0" err="1">
                <a:solidFill>
                  <a:prstClr val="black"/>
                </a:solidFill>
              </a:rPr>
              <a:t>domain.blog.Tag</a:t>
            </a:r>
            <a:r>
              <a:rPr lang="en-US" altLang="ko-KR" sz="600" dirty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&lt;/</a:t>
            </a:r>
            <a:r>
              <a:rPr lang="en-US" altLang="ko-KR" sz="600" dirty="0" err="1">
                <a:solidFill>
                  <a:prstClr val="black"/>
                </a:solidFill>
              </a:rPr>
              <a:t>typeAliases</a:t>
            </a:r>
            <a:r>
              <a:rPr lang="en-US" altLang="ko-KR" sz="600" dirty="0">
                <a:solidFill>
                  <a:prstClr val="black"/>
                </a:solidFill>
              </a:rPr>
              <a:t> --&gt;</a:t>
            </a:r>
          </a:p>
          <a:p>
            <a:pPr defTabSz="144000">
              <a:lnSpc>
                <a:spcPct val="120000"/>
              </a:lnSpc>
            </a:pP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&lt;!-- </a:t>
            </a:r>
            <a:r>
              <a:rPr lang="en-US" altLang="ko-KR" sz="600" dirty="0" err="1" smtClean="0">
                <a:solidFill>
                  <a:prstClr val="black"/>
                </a:solidFill>
              </a:rPr>
              <a:t>java.sql.Timestamp</a:t>
            </a:r>
            <a:r>
              <a:rPr lang="en-US" altLang="ko-KR" sz="600" dirty="0" smtClean="0">
                <a:solidFill>
                  <a:prstClr val="black"/>
                </a:solidFill>
              </a:rPr>
              <a:t> </a:t>
            </a:r>
            <a:r>
              <a:rPr lang="ko-KR" altLang="en-US" sz="600" dirty="0">
                <a:solidFill>
                  <a:prstClr val="black"/>
                </a:solidFill>
              </a:rPr>
              <a:t>를 </a:t>
            </a:r>
            <a:r>
              <a:rPr lang="en-US" altLang="ko-KR" sz="600" dirty="0" err="1">
                <a:solidFill>
                  <a:prstClr val="black"/>
                </a:solidFill>
              </a:rPr>
              <a:t>java.util.Date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ko-KR" altLang="en-US" sz="600" dirty="0">
                <a:solidFill>
                  <a:prstClr val="black"/>
                </a:solidFill>
              </a:rPr>
              <a:t>형으로 반환 </a:t>
            </a:r>
            <a:r>
              <a:rPr lang="en-US" altLang="ko-KR" sz="600" dirty="0">
                <a:solidFill>
                  <a:prstClr val="black"/>
                </a:solidFill>
              </a:rPr>
              <a:t>or set User Type </a:t>
            </a:r>
            <a:r>
              <a:rPr lang="en-US" altLang="ko-KR" sz="600" dirty="0" smtClean="0">
                <a:solidFill>
                  <a:prstClr val="black"/>
                </a:solidFill>
              </a:rPr>
              <a:t>--&gt;</a:t>
            </a: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&lt;!-- </a:t>
            </a:r>
            <a:r>
              <a:rPr lang="en-US" altLang="ko-KR" sz="600" dirty="0" err="1">
                <a:solidFill>
                  <a:prstClr val="black"/>
                </a:solidFill>
              </a:rPr>
              <a:t>typeHandlers</a:t>
            </a:r>
            <a:r>
              <a:rPr lang="en-US" altLang="ko-KR" sz="6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</a:t>
            </a:r>
            <a:r>
              <a:rPr lang="en-US" altLang="ko-KR" sz="600" dirty="0" err="1">
                <a:solidFill>
                  <a:prstClr val="black"/>
                </a:solidFill>
              </a:rPr>
              <a:t>typeHandler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err="1">
                <a:solidFill>
                  <a:prstClr val="black"/>
                </a:solidFill>
              </a:rPr>
              <a:t>javaType</a:t>
            </a:r>
            <a:r>
              <a:rPr lang="en-US" altLang="ko-KR" sz="600" dirty="0">
                <a:solidFill>
                  <a:prstClr val="black"/>
                </a:solidFill>
              </a:rPr>
              <a:t>="</a:t>
            </a:r>
            <a:r>
              <a:rPr lang="en-US" altLang="ko-KR" sz="600" dirty="0" err="1">
                <a:solidFill>
                  <a:prstClr val="black"/>
                </a:solidFill>
              </a:rPr>
              <a:t>java.sql.Timestamp</a:t>
            </a:r>
            <a:r>
              <a:rPr lang="en-US" altLang="ko-KR" sz="600" dirty="0">
                <a:solidFill>
                  <a:prstClr val="black"/>
                </a:solidFill>
              </a:rPr>
              <a:t>" 	handler="</a:t>
            </a:r>
            <a:r>
              <a:rPr lang="en-US" altLang="ko-KR" sz="600" dirty="0" err="1">
                <a:solidFill>
                  <a:prstClr val="black"/>
                </a:solidFill>
              </a:rPr>
              <a:t>org.apache.ibatis.type.DateTypeHandler</a:t>
            </a:r>
            <a:r>
              <a:rPr lang="en-US" altLang="ko-KR" sz="6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</a:t>
            </a:r>
            <a:r>
              <a:rPr lang="en-US" altLang="ko-KR" sz="600" dirty="0" err="1">
                <a:solidFill>
                  <a:prstClr val="black"/>
                </a:solidFill>
              </a:rPr>
              <a:t>typeHandler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err="1">
                <a:solidFill>
                  <a:prstClr val="black"/>
                </a:solidFill>
              </a:rPr>
              <a:t>javaType</a:t>
            </a:r>
            <a:r>
              <a:rPr lang="en-US" altLang="ko-KR" sz="600" dirty="0">
                <a:solidFill>
                  <a:prstClr val="black"/>
                </a:solidFill>
              </a:rPr>
              <a:t>="</a:t>
            </a:r>
            <a:r>
              <a:rPr lang="en-US" altLang="ko-KR" sz="600" dirty="0" err="1">
                <a:solidFill>
                  <a:prstClr val="black"/>
                </a:solidFill>
              </a:rPr>
              <a:t>java.sql.Time</a:t>
            </a:r>
            <a:r>
              <a:rPr lang="en-US" altLang="ko-KR" sz="600" dirty="0">
                <a:solidFill>
                  <a:prstClr val="black"/>
                </a:solidFill>
              </a:rPr>
              <a:t>" 			handler="</a:t>
            </a:r>
            <a:r>
              <a:rPr lang="en-US" altLang="ko-KR" sz="600" dirty="0" err="1">
                <a:solidFill>
                  <a:prstClr val="black"/>
                </a:solidFill>
              </a:rPr>
              <a:t>org.apache.ibatis.type.DateTypeHandler</a:t>
            </a:r>
            <a:r>
              <a:rPr lang="en-US" altLang="ko-KR" sz="6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	&lt;</a:t>
            </a:r>
            <a:r>
              <a:rPr lang="en-US" altLang="ko-KR" sz="600" dirty="0" err="1">
                <a:solidFill>
                  <a:prstClr val="black"/>
                </a:solidFill>
              </a:rPr>
              <a:t>typeHandler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err="1">
                <a:solidFill>
                  <a:prstClr val="black"/>
                </a:solidFill>
              </a:rPr>
              <a:t>javaType</a:t>
            </a:r>
            <a:r>
              <a:rPr lang="en-US" altLang="ko-KR" sz="600" dirty="0">
                <a:solidFill>
                  <a:prstClr val="black"/>
                </a:solidFill>
              </a:rPr>
              <a:t>="</a:t>
            </a:r>
            <a:r>
              <a:rPr lang="en-US" altLang="ko-KR" sz="600" dirty="0" err="1">
                <a:solidFill>
                  <a:prstClr val="black"/>
                </a:solidFill>
              </a:rPr>
              <a:t>java.sql.Date</a:t>
            </a:r>
            <a:r>
              <a:rPr lang="en-US" altLang="ko-KR" sz="600" dirty="0">
                <a:solidFill>
                  <a:prstClr val="black"/>
                </a:solidFill>
              </a:rPr>
              <a:t>" 			handler="</a:t>
            </a:r>
            <a:r>
              <a:rPr lang="en-US" altLang="ko-KR" sz="600" dirty="0" err="1">
                <a:solidFill>
                  <a:prstClr val="black"/>
                </a:solidFill>
              </a:rPr>
              <a:t>org.apache.ibatis.type.DateTypeHandler</a:t>
            </a:r>
            <a:r>
              <a:rPr lang="en-US" altLang="ko-KR" sz="6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	&lt;/</a:t>
            </a:r>
            <a:r>
              <a:rPr lang="en-US" altLang="ko-KR" sz="600" dirty="0" err="1">
                <a:solidFill>
                  <a:prstClr val="black"/>
                </a:solidFill>
              </a:rPr>
              <a:t>typeHandlers</a:t>
            </a:r>
            <a:r>
              <a:rPr lang="en-US" altLang="ko-KR" sz="600" dirty="0">
                <a:solidFill>
                  <a:prstClr val="black"/>
                </a:solidFill>
              </a:rPr>
              <a:t> --&gt;</a:t>
            </a:r>
          </a:p>
          <a:p>
            <a:pPr defTabSz="144000">
              <a:lnSpc>
                <a:spcPct val="120000"/>
              </a:lnSpc>
            </a:pPr>
            <a:endParaRPr lang="en-US" altLang="ko-KR" sz="6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600" dirty="0">
                <a:solidFill>
                  <a:prstClr val="black"/>
                </a:solidFill>
              </a:rPr>
              <a:t>&lt;/configuration&gt;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mybatis.github.io/mybatis-3/ko/configuration.html#properties</a:t>
            </a:r>
            <a:r>
              <a:rPr lang="en-US" altLang="ko-KR" sz="1000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82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en-US" altLang="ko-KR" dirty="0"/>
              <a:t>Set 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3.4 Add MyBatis to Spring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MyBatis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MODIFY		: [YOUR_PROJECT_HOME</a:t>
            </a:r>
            <a:r>
              <a:rPr lang="en-US" altLang="ko-KR" b="0" dirty="0"/>
              <a:t>]/</a:t>
            </a:r>
            <a:r>
              <a:rPr lang="en-US" altLang="ko-KR" b="0" dirty="0" err="1"/>
              <a:t>src</a:t>
            </a:r>
            <a:r>
              <a:rPr lang="en-US" altLang="ko-KR" b="0" dirty="0"/>
              <a:t>/main/</a:t>
            </a:r>
            <a:r>
              <a:rPr lang="en-US" altLang="ko-KR" b="0" dirty="0" err="1"/>
              <a:t>webapp</a:t>
            </a:r>
            <a:r>
              <a:rPr lang="en-US" altLang="ko-KR" b="0" dirty="0"/>
              <a:t>/WEB-INF/spring/root-context.xml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2"/>
            <a:ext cx="8713786" cy="15841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&lt;beans </a:t>
            </a:r>
            <a:r>
              <a:rPr lang="en-US" altLang="ko-KR" sz="800" dirty="0" err="1">
                <a:solidFill>
                  <a:prstClr val="black"/>
                </a:solidFill>
              </a:rPr>
              <a:t>xmlns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  <a:r>
              <a:rPr lang="en-US" altLang="ko-KR" sz="800" dirty="0" err="1">
                <a:solidFill>
                  <a:prstClr val="black"/>
                </a:solidFill>
              </a:rPr>
              <a:t>xmlns:xsi</a:t>
            </a:r>
            <a:r>
              <a:rPr lang="en-US" altLang="ko-KR" sz="800" dirty="0">
                <a:solidFill>
                  <a:prstClr val="black"/>
                </a:solidFill>
              </a:rPr>
              <a:t>="http://www.w3.org/2001/XMLSchema-instance"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  <a:r>
              <a:rPr lang="en-US" altLang="ko-KR" sz="8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 http://www.springframework.org/schema/beans/spring-beans.xsd"&gt;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&lt;!-- Root Context: defines shared resources visible to all other web components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&lt;import resource="</a:t>
            </a:r>
            <a:r>
              <a:rPr lang="en-US" altLang="ko-KR" sz="800" dirty="0" err="1">
                <a:solidFill>
                  <a:prstClr val="black"/>
                </a:solidFill>
              </a:rPr>
              <a:t>classpath</a:t>
            </a:r>
            <a:r>
              <a:rPr lang="en-US" altLang="ko-KR" sz="800" dirty="0">
                <a:solidFill>
                  <a:prstClr val="black"/>
                </a:solidFill>
              </a:rPr>
              <a:t>:/</a:t>
            </a:r>
            <a:r>
              <a:rPr lang="en-US" altLang="ko-KR" sz="800" dirty="0" err="1">
                <a:solidFill>
                  <a:prstClr val="black"/>
                </a:solidFill>
              </a:rPr>
              <a:t>config</a:t>
            </a:r>
            <a:r>
              <a:rPr lang="en-US" altLang="ko-KR" sz="800" dirty="0">
                <a:solidFill>
                  <a:prstClr val="black"/>
                </a:solidFill>
              </a:rPr>
              <a:t>/context-datasource.xml</a:t>
            </a:r>
            <a:r>
              <a:rPr lang="en-US" altLang="ko-KR" sz="800" dirty="0" smtClean="0">
                <a:solidFill>
                  <a:prstClr val="black"/>
                </a:solidFill>
              </a:rPr>
              <a:t>"/&gt;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b="1" dirty="0">
                <a:solidFill>
                  <a:prstClr val="black"/>
                </a:solidFill>
              </a:rPr>
              <a:t>	&lt;import resource="</a:t>
            </a:r>
            <a:r>
              <a:rPr lang="en-US" altLang="ko-KR" sz="800" b="1" dirty="0" err="1">
                <a:solidFill>
                  <a:prstClr val="black"/>
                </a:solidFill>
              </a:rPr>
              <a:t>classpath</a:t>
            </a:r>
            <a:r>
              <a:rPr lang="en-US" altLang="ko-KR" sz="800" b="1" dirty="0">
                <a:solidFill>
                  <a:prstClr val="black"/>
                </a:solidFill>
              </a:rPr>
              <a:t>:/</a:t>
            </a:r>
            <a:r>
              <a:rPr lang="en-US" altLang="ko-KR" sz="800" b="1" dirty="0" err="1">
                <a:solidFill>
                  <a:prstClr val="black"/>
                </a:solidFill>
              </a:rPr>
              <a:t>config</a:t>
            </a:r>
            <a:r>
              <a:rPr lang="en-US" altLang="ko-KR" sz="800" b="1" dirty="0">
                <a:solidFill>
                  <a:prstClr val="black"/>
                </a:solidFill>
              </a:rPr>
              <a:t>/context-mybatis.xml"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0060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4.</a:t>
            </a:r>
            <a:r>
              <a:rPr lang="en-US" altLang="ko-KR" dirty="0"/>
              <a:t> Set Log4jdbc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4.1 Set Log4jdbc dependency (via Maven)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</a:t>
            </a:r>
            <a:r>
              <a:rPr lang="en-US" altLang="ko-KR" dirty="0"/>
              <a:t>Log4jdbc </a:t>
            </a:r>
            <a:r>
              <a:rPr lang="en-US" altLang="ko-KR" dirty="0" smtClean="0"/>
              <a:t>lib by Maven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[YOUR_PROJECT_HOME]/</a:t>
            </a:r>
            <a:r>
              <a:rPr lang="en-US" altLang="ko-KR" b="0" dirty="0" smtClean="0"/>
              <a:t>pom.xml</a:t>
            </a:r>
            <a:endParaRPr lang="ko-KR" altLang="en-US" b="0" dirty="0"/>
          </a:p>
        </p:txBody>
      </p:sp>
      <p:sp>
        <p:nvSpPr>
          <p:cNvPr id="40" name="직사각형 39"/>
          <p:cNvSpPr/>
          <p:nvPr/>
        </p:nvSpPr>
        <p:spPr>
          <a:xfrm>
            <a:off x="776288" y="1916833"/>
            <a:ext cx="8713786" cy="10080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		&lt;</a:t>
            </a:r>
            <a:r>
              <a:rPr lang="en-US" altLang="ko-KR" sz="1000" dirty="0">
                <a:solidFill>
                  <a:prstClr val="black"/>
                </a:solidFill>
              </a:rPr>
              <a:t>dependency&gt;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  &lt;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&gt;com.googlecode.log4jdbc&lt;/</a:t>
            </a:r>
            <a:r>
              <a:rPr lang="en-US" altLang="ko-KR" sz="1000" dirty="0" err="1">
                <a:solidFill>
                  <a:prstClr val="black"/>
                </a:solidFill>
              </a:rPr>
              <a:t>groupId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  &lt;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&gt;log4jdbc&lt;/</a:t>
            </a:r>
            <a:r>
              <a:rPr lang="en-US" altLang="ko-KR" sz="1000" dirty="0" err="1">
                <a:solidFill>
                  <a:prstClr val="black"/>
                </a:solidFill>
              </a:rPr>
              <a:t>artifactId</a:t>
            </a:r>
            <a:r>
              <a:rPr lang="en-US" altLang="ko-KR" sz="10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  &lt;version&gt;1.2&lt;/version&gt;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    &lt;/dependency&gt;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https://code.google.com/p/log4jdbc</a:t>
            </a:r>
            <a:r>
              <a:rPr lang="en-US" altLang="ko-KR" sz="1000" dirty="0" smtClean="0">
                <a:hlinkClick r:id="rId2"/>
              </a:rPr>
              <a:t>/</a:t>
            </a:r>
            <a:r>
              <a:rPr lang="en-US" altLang="ko-KR" sz="1000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3132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4.</a:t>
            </a:r>
            <a:r>
              <a:rPr lang="en-US" altLang="ko-KR" dirty="0"/>
              <a:t> Set Log4jdbc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4.2 Modify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jdbc.properties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for Log4jdbc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Database connection information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</a:t>
            </a:r>
            <a:r>
              <a:rPr lang="en-US" altLang="ko-KR" b="0" dirty="0"/>
              <a:t>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</a:t>
            </a:r>
            <a:r>
              <a:rPr lang="en-US" altLang="ko-KR" b="0" dirty="0" err="1" smtClean="0"/>
              <a:t>config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jdbc.properties</a:t>
            </a:r>
            <a:endParaRPr lang="ko-KR" altLang="en-US" b="0" dirty="0"/>
          </a:p>
        </p:txBody>
      </p:sp>
      <p:sp>
        <p:nvSpPr>
          <p:cNvPr id="10" name="직사각형 9"/>
          <p:cNvSpPr/>
          <p:nvPr/>
        </p:nvSpPr>
        <p:spPr>
          <a:xfrm>
            <a:off x="776288" y="1916832"/>
            <a:ext cx="8713786" cy="20882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#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jdbc.driver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			= </a:t>
            </a:r>
            <a:r>
              <a:rPr lang="en-US" altLang="ko-KR" sz="1000" dirty="0" smtClean="0">
                <a:solidFill>
                  <a:prstClr val="black"/>
                </a:solidFill>
              </a:rPr>
              <a:t>[JDBC_DRIVER_NAME]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 smtClean="0">
                <a:solidFill>
                  <a:prstClr val="black"/>
                </a:solidFill>
              </a:rPr>
              <a:t>jdbc.driver</a:t>
            </a:r>
            <a:r>
              <a:rPr lang="en-US" altLang="ko-KR" sz="1000" dirty="0" smtClean="0">
                <a:solidFill>
                  <a:prstClr val="black"/>
                </a:solidFill>
              </a:rPr>
              <a:t>					= 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com.mysql.jdbc.Driver</a:t>
            </a:r>
            <a:r>
              <a:rPr lang="en-US" altLang="ko-KR" sz="1000" dirty="0" smtClean="0">
                <a:solidFill>
                  <a:prstClr val="black"/>
                </a:solidFill>
              </a:rPr>
              <a:t>				# 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사용자 선택에 따름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jdbc.log4j.driver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	</a:t>
            </a:r>
            <a:r>
              <a:rPr lang="en-US" altLang="ko-KR" sz="1000" dirty="0" smtClean="0">
                <a:solidFill>
                  <a:prstClr val="black"/>
                </a:solidFill>
              </a:rPr>
              <a:t>=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net.sf.log4jdbc.DriverSpy  	# 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반드시 이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driver 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만 사용 해야 함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# jdbc.url </a:t>
            </a:r>
            <a:r>
              <a:rPr lang="en-US" altLang="ko-KR" sz="1000" dirty="0">
                <a:solidFill>
                  <a:prstClr val="black"/>
                </a:solidFill>
              </a:rPr>
              <a:t>					= </a:t>
            </a:r>
            <a:r>
              <a:rPr lang="en-US" altLang="ko-KR" sz="1000" dirty="0" err="1">
                <a:solidFill>
                  <a:prstClr val="black"/>
                </a:solidFill>
              </a:rPr>
              <a:t>jdbc:mysql</a:t>
            </a:r>
            <a:r>
              <a:rPr lang="en-US" altLang="ko-KR" sz="1000" dirty="0" smtClean="0">
                <a:solidFill>
                  <a:prstClr val="black"/>
                </a:solidFill>
              </a:rPr>
              <a:t>://[YOUR_DB_HOST]:[YOUR_DB_PORT]/[YOUR_DB_NAME(SID)]?[OPTION]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jdbc.url 	</a:t>
            </a:r>
            <a:r>
              <a:rPr lang="en-US" altLang="ko-KR" sz="1000" dirty="0" smtClean="0">
                <a:solidFill>
                  <a:prstClr val="black"/>
                </a:solidFill>
              </a:rPr>
              <a:t>					= </a:t>
            </a:r>
            <a:r>
              <a:rPr lang="en-US" altLang="ko-KR" sz="1000" dirty="0" err="1">
                <a:solidFill>
                  <a:prstClr val="black"/>
                </a:solidFill>
              </a:rPr>
              <a:t>jdbc:mysql</a:t>
            </a:r>
            <a:r>
              <a:rPr lang="en-US" altLang="ko-KR" sz="1000" dirty="0">
                <a:solidFill>
                  <a:prstClr val="black"/>
                </a:solidFill>
              </a:rPr>
              <a:t>://</a:t>
            </a:r>
            <a:r>
              <a:rPr lang="en-US" altLang="ko-KR" sz="1000" dirty="0" smtClean="0">
                <a:solidFill>
                  <a:prstClr val="black"/>
                </a:solidFill>
              </a:rPr>
              <a:t>localhost:3306/learn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jdbc.log4j.url</a:t>
            </a:r>
            <a:r>
              <a:rPr lang="en-US" altLang="ko-KR" sz="1000" b="1" dirty="0">
                <a:solidFill>
                  <a:prstClr val="black"/>
                </a:solidFill>
              </a:rPr>
              <a:t>		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	</a:t>
            </a:r>
            <a:r>
              <a:rPr lang="en-US" altLang="ko-KR" sz="1000" dirty="0">
                <a:solidFill>
                  <a:prstClr val="black"/>
                </a:solidFill>
              </a:rPr>
              <a:t>= </a:t>
            </a:r>
            <a:r>
              <a:rPr lang="en-US" altLang="ko-KR" sz="1000" b="1" dirty="0">
                <a:solidFill>
                  <a:prstClr val="black"/>
                </a:solidFill>
              </a:rPr>
              <a:t>jdbc:</a:t>
            </a:r>
            <a:r>
              <a:rPr lang="en-US" altLang="ko-KR" sz="1000" b="1" dirty="0">
                <a:solidFill>
                  <a:schemeClr val="accent2"/>
                </a:solidFill>
              </a:rPr>
              <a:t>log4jdbc</a:t>
            </a:r>
            <a:r>
              <a:rPr lang="en-US" altLang="ko-KR" sz="1000" b="1" dirty="0">
                <a:solidFill>
                  <a:prstClr val="black"/>
                </a:solidFill>
              </a:rPr>
              <a:t>:mysql://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localhost:3306/learn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>
                <a:solidFill>
                  <a:prstClr val="black"/>
                </a:solidFill>
              </a:rPr>
              <a:t># </a:t>
            </a:r>
            <a:r>
              <a:rPr lang="en-US" altLang="ko-KR" sz="1000" dirty="0" err="1">
                <a:solidFill>
                  <a:prstClr val="black"/>
                </a:solidFill>
              </a:rPr>
              <a:t>jdbc.account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 smtClean="0">
                <a:solidFill>
                  <a:prstClr val="black"/>
                </a:solidFill>
              </a:rPr>
              <a:t>jdbc.username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		</a:t>
            </a:r>
            <a:r>
              <a:rPr lang="en-US" altLang="ko-KR" sz="1000" dirty="0" smtClean="0">
                <a:solidFill>
                  <a:prstClr val="black"/>
                </a:solidFill>
              </a:rPr>
              <a:t>	= [YOUR_DB_ACCOUNT]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1000" dirty="0" err="1">
                <a:solidFill>
                  <a:prstClr val="black"/>
                </a:solidFill>
              </a:rPr>
              <a:t>jdbc.password</a:t>
            </a:r>
            <a:r>
              <a:rPr lang="en-US" altLang="ko-KR" sz="1000" dirty="0">
                <a:solidFill>
                  <a:prstClr val="black"/>
                </a:solidFill>
              </a:rPr>
              <a:t> 		</a:t>
            </a:r>
            <a:r>
              <a:rPr lang="en-US" altLang="ko-KR" sz="1000" dirty="0" smtClean="0">
                <a:solidFill>
                  <a:prstClr val="black"/>
                </a:solidFill>
              </a:rPr>
              <a:t>	= [YOUR_DB_PASSWD]</a:t>
            </a: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4.</a:t>
            </a:r>
            <a:r>
              <a:rPr lang="en-US" altLang="ko-KR" dirty="0"/>
              <a:t> Set Log4jdbc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Modify </a:t>
            </a:r>
            <a:r>
              <a:rPr lang="en-US" altLang="ko-KR" sz="1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Datasource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Log4jdbc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Define datasource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</a:t>
            </a:r>
            <a:r>
              <a:rPr lang="en-US" altLang="ko-KR" b="0" dirty="0" err="1" smtClean="0"/>
              <a:t>config</a:t>
            </a:r>
            <a:r>
              <a:rPr lang="en-US" altLang="ko-KR" b="0" dirty="0" smtClean="0"/>
              <a:t>/context-datasource.xml</a:t>
            </a:r>
            <a:endParaRPr lang="ko-KR" altLang="en-US" b="0" dirty="0"/>
          </a:p>
        </p:txBody>
      </p:sp>
      <p:sp>
        <p:nvSpPr>
          <p:cNvPr id="11" name="직사각형 10"/>
          <p:cNvSpPr/>
          <p:nvPr/>
        </p:nvSpPr>
        <p:spPr>
          <a:xfrm>
            <a:off x="776288" y="1916832"/>
            <a:ext cx="8713786" cy="37444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&lt;beans </a:t>
            </a:r>
            <a:r>
              <a:rPr lang="en-US" altLang="ko-KR" sz="800" dirty="0" err="1">
                <a:solidFill>
                  <a:prstClr val="black"/>
                </a:solidFill>
              </a:rPr>
              <a:t>xmlns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xmlns:xsi</a:t>
            </a:r>
            <a:r>
              <a:rPr lang="en-US" altLang="ko-KR" sz="800" dirty="0">
                <a:solidFill>
                  <a:prstClr val="black"/>
                </a:solidFill>
              </a:rPr>
              <a:t>="http://www.w3.org/2001/XMLSchema-instance" 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xmlns:util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="http://www.springframework.org/schema/util"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dirty="0" err="1">
                <a:solidFill>
                  <a:prstClr val="black"/>
                </a:solidFill>
              </a:rPr>
              <a:t>xsi:schemaLocation</a:t>
            </a:r>
            <a:r>
              <a:rPr lang="en-US" altLang="ko-KR" sz="800" dirty="0">
                <a:solidFill>
                  <a:prstClr val="black"/>
                </a:solidFill>
              </a:rPr>
              <a:t>="http://www.springframework.org/schema/beans http://www.springframework.org/schema/beans/spring-beans.xsd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http://www.springframework.org/schema/util http://www.springframework.org/schema/util/spring-util-3.2.xsd"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 &lt;!– 2.2 </a:t>
            </a:r>
            <a:r>
              <a:rPr lang="ko-KR" altLang="en-US" sz="800" dirty="0" smtClean="0">
                <a:solidFill>
                  <a:prstClr val="black"/>
                </a:solidFill>
              </a:rPr>
              <a:t>에서 설정한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jdbc.properties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를 읽어온다</a:t>
            </a:r>
            <a:r>
              <a:rPr lang="en-US" altLang="ko-KR" sz="800" dirty="0" smtClean="0">
                <a:solidFill>
                  <a:prstClr val="black"/>
                </a:solidFill>
              </a:rPr>
              <a:t>. (</a:t>
            </a:r>
            <a:r>
              <a:rPr lang="ko-KR" altLang="en-US" sz="800" dirty="0" smtClean="0">
                <a:solidFill>
                  <a:prstClr val="black"/>
                </a:solidFill>
              </a:rPr>
              <a:t>참고 </a:t>
            </a:r>
            <a:r>
              <a:rPr lang="en-US" altLang="ko-KR" sz="800" dirty="0" smtClean="0">
                <a:solidFill>
                  <a:prstClr val="black"/>
                </a:solidFill>
              </a:rPr>
              <a:t>URL </a:t>
            </a:r>
            <a:r>
              <a:rPr lang="ko-KR" altLang="en-US" sz="800" dirty="0" smtClean="0">
                <a:solidFill>
                  <a:prstClr val="black"/>
                </a:solidFill>
              </a:rPr>
              <a:t>참조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en-US" altLang="ko-KR" sz="8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</a:t>
            </a:r>
            <a:r>
              <a:rPr lang="en-US" altLang="ko-KR" sz="800" dirty="0" err="1">
                <a:solidFill>
                  <a:prstClr val="black"/>
                </a:solidFill>
              </a:rPr>
              <a:t>util:properties</a:t>
            </a:r>
            <a:r>
              <a:rPr lang="en-US" altLang="ko-KR" sz="800" dirty="0">
                <a:solidFill>
                  <a:prstClr val="black"/>
                </a:solidFill>
              </a:rPr>
              <a:t> id="</a:t>
            </a:r>
            <a:r>
              <a:rPr lang="en-US" altLang="ko-KR" sz="800" dirty="0" err="1">
                <a:solidFill>
                  <a:prstClr val="black"/>
                </a:solidFill>
              </a:rPr>
              <a:t>db</a:t>
            </a:r>
            <a:r>
              <a:rPr lang="en-US" altLang="ko-KR" sz="800" dirty="0">
                <a:solidFill>
                  <a:prstClr val="black"/>
                </a:solidFill>
              </a:rPr>
              <a:t>" location="</a:t>
            </a:r>
            <a:r>
              <a:rPr lang="en-US" altLang="ko-KR" sz="800" b="1" dirty="0" err="1">
                <a:solidFill>
                  <a:prstClr val="black"/>
                </a:solidFill>
              </a:rPr>
              <a:t>classpath</a:t>
            </a:r>
            <a:r>
              <a:rPr lang="en-US" altLang="ko-KR" sz="800" b="1" dirty="0">
                <a:solidFill>
                  <a:prstClr val="black"/>
                </a:solidFill>
              </a:rPr>
              <a:t>:/</a:t>
            </a:r>
            <a:r>
              <a:rPr lang="en-US" altLang="ko-KR" sz="800" b="1" dirty="0" err="1">
                <a:solidFill>
                  <a:prstClr val="black"/>
                </a:solidFill>
              </a:rPr>
              <a:t>config</a:t>
            </a:r>
            <a:r>
              <a:rPr lang="en-US" altLang="ko-KR" sz="800" b="1" dirty="0">
                <a:solidFill>
                  <a:prstClr val="black"/>
                </a:solidFill>
              </a:rPr>
              <a:t>/</a:t>
            </a:r>
            <a:r>
              <a:rPr lang="en-US" altLang="ko-KR" sz="800" b="1" dirty="0" err="1">
                <a:solidFill>
                  <a:prstClr val="black"/>
                </a:solidFill>
              </a:rPr>
              <a:t>jdbc.properties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 &lt;!– Jakarta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dbcp</a:t>
            </a:r>
            <a:r>
              <a:rPr lang="en-US" altLang="ko-KR" sz="800" dirty="0">
                <a:solidFill>
                  <a:prstClr val="black"/>
                </a:solidFill>
              </a:rPr>
              <a:t> DBCP(Jakarta Commons Database Connection Pool) </a:t>
            </a:r>
            <a:r>
              <a:rPr lang="en-US" altLang="ko-KR" sz="800" dirty="0" smtClean="0">
                <a:solidFill>
                  <a:prstClr val="black"/>
                </a:solidFill>
              </a:rPr>
              <a:t>API </a:t>
            </a:r>
            <a:r>
              <a:rPr lang="ko-KR" altLang="en-US" sz="800" dirty="0" smtClean="0">
                <a:solidFill>
                  <a:prstClr val="black"/>
                </a:solidFill>
              </a:rPr>
              <a:t>을 이용한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conection</a:t>
            </a:r>
            <a:r>
              <a:rPr lang="en-US" altLang="ko-KR" sz="800" dirty="0" smtClean="0">
                <a:solidFill>
                  <a:prstClr val="black"/>
                </a:solidFill>
              </a:rPr>
              <a:t> pool </a:t>
            </a:r>
            <a:r>
              <a:rPr lang="ko-KR" altLang="en-US" sz="800" dirty="0" smtClean="0">
                <a:solidFill>
                  <a:prstClr val="black"/>
                </a:solidFill>
              </a:rPr>
              <a:t>구성 </a:t>
            </a:r>
            <a:r>
              <a:rPr lang="en-US" altLang="ko-KR" sz="8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&lt;bean id="</a:t>
            </a:r>
            <a:r>
              <a:rPr lang="en-US" altLang="ko-KR" sz="800" b="1" dirty="0" err="1">
                <a:solidFill>
                  <a:prstClr val="black"/>
                </a:solidFill>
              </a:rPr>
              <a:t>dataSource</a:t>
            </a:r>
            <a:r>
              <a:rPr lang="en-US" altLang="ko-KR" sz="800" dirty="0">
                <a:solidFill>
                  <a:prstClr val="black"/>
                </a:solidFill>
              </a:rPr>
              <a:t>"     class="</a:t>
            </a:r>
            <a:r>
              <a:rPr lang="en-US" altLang="ko-KR" sz="800" dirty="0" err="1">
                <a:solidFill>
                  <a:prstClr val="black"/>
                </a:solidFill>
              </a:rPr>
              <a:t>org.apache.commons.dbcp.BasicDataSource</a:t>
            </a:r>
            <a:r>
              <a:rPr lang="en-US" altLang="ko-KR" sz="800" dirty="0">
                <a:solidFill>
                  <a:prstClr val="black"/>
                </a:solidFill>
              </a:rPr>
              <a:t>" </a:t>
            </a:r>
            <a:r>
              <a:rPr lang="en-US" altLang="ko-KR" sz="800" dirty="0" smtClean="0">
                <a:solidFill>
                  <a:prstClr val="black"/>
                </a:solidFill>
              </a:rPr>
              <a:t>destroy-method</a:t>
            </a:r>
            <a:r>
              <a:rPr lang="en-US" altLang="ko-KR" sz="800" dirty="0">
                <a:solidFill>
                  <a:prstClr val="black"/>
                </a:solidFill>
              </a:rPr>
              <a:t>="close"&gt;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driverClassName</a:t>
            </a:r>
            <a:r>
              <a:rPr lang="en-US" altLang="ko-KR" sz="800" dirty="0">
                <a:solidFill>
                  <a:prstClr val="black"/>
                </a:solidFill>
              </a:rPr>
              <a:t>"  value="#{</a:t>
            </a:r>
            <a:r>
              <a:rPr lang="en-US" altLang="ko-KR" sz="800" dirty="0" err="1">
                <a:solidFill>
                  <a:prstClr val="black"/>
                </a:solidFill>
              </a:rPr>
              <a:t>db</a:t>
            </a:r>
            <a:r>
              <a:rPr lang="en-US" altLang="ko-KR" sz="800" dirty="0">
                <a:solidFill>
                  <a:prstClr val="black"/>
                </a:solidFill>
              </a:rPr>
              <a:t>['jdbc.</a:t>
            </a:r>
            <a:r>
              <a:rPr lang="en-US" altLang="ko-KR" sz="800" b="1" dirty="0">
                <a:solidFill>
                  <a:schemeClr val="accent2"/>
                </a:solidFill>
              </a:rPr>
              <a:t>log4j</a:t>
            </a:r>
            <a:r>
              <a:rPr lang="en-US" altLang="ko-KR" sz="800" dirty="0">
                <a:solidFill>
                  <a:prstClr val="black"/>
                </a:solidFill>
              </a:rPr>
              <a:t>.driver']}" </a:t>
            </a:r>
            <a:r>
              <a:rPr lang="en-US" altLang="ko-KR" sz="800" dirty="0" smtClean="0">
                <a:solidFill>
                  <a:prstClr val="black"/>
                </a:solidFill>
              </a:rPr>
              <a:t>/&gt;	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&lt;!– net.sf.log4jdbc.DriverSpy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적용 </a:t>
            </a:r>
            <a:r>
              <a:rPr lang="en-US" altLang="ko-KR" sz="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--&gt;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url</a:t>
            </a:r>
            <a:r>
              <a:rPr lang="en-US" altLang="ko-KR" sz="800" dirty="0">
                <a:solidFill>
                  <a:prstClr val="black"/>
                </a:solidFill>
              </a:rPr>
              <a:t>"              value="#{</a:t>
            </a:r>
            <a:r>
              <a:rPr lang="en-US" altLang="ko-KR" sz="800" dirty="0" err="1">
                <a:solidFill>
                  <a:prstClr val="black"/>
                </a:solidFill>
              </a:rPr>
              <a:t>db</a:t>
            </a:r>
            <a:r>
              <a:rPr lang="en-US" altLang="ko-KR" sz="800" dirty="0">
                <a:solidFill>
                  <a:prstClr val="black"/>
                </a:solidFill>
              </a:rPr>
              <a:t>['jdbc.</a:t>
            </a:r>
            <a:r>
              <a:rPr lang="en-US" altLang="ko-KR" sz="800" b="1" dirty="0">
                <a:solidFill>
                  <a:schemeClr val="accent2"/>
                </a:solidFill>
              </a:rPr>
              <a:t>log4j</a:t>
            </a:r>
            <a:r>
              <a:rPr lang="en-US" altLang="ko-KR" sz="800" dirty="0">
                <a:solidFill>
                  <a:prstClr val="black"/>
                </a:solidFill>
              </a:rPr>
              <a:t>.url']}" </a:t>
            </a:r>
            <a:r>
              <a:rPr lang="en-US" altLang="ko-KR" sz="800" dirty="0" smtClean="0">
                <a:solidFill>
                  <a:prstClr val="black"/>
                </a:solidFill>
              </a:rPr>
              <a:t>/&gt;			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&lt;!– jdbc:log4jdbc:...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적용 </a:t>
            </a:r>
            <a:r>
              <a:rPr lang="en-US" altLang="ko-KR" sz="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--&gt;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name="username"         value="#{</a:t>
            </a:r>
            <a:r>
              <a:rPr lang="en-US" altLang="ko-KR" sz="800" dirty="0" err="1">
                <a:solidFill>
                  <a:prstClr val="black"/>
                </a:solidFill>
              </a:rPr>
              <a:t>db</a:t>
            </a:r>
            <a:r>
              <a:rPr lang="en-US" altLang="ko-KR" sz="800" dirty="0">
                <a:solidFill>
                  <a:prstClr val="black"/>
                </a:solidFill>
              </a:rPr>
              <a:t>['</a:t>
            </a:r>
            <a:r>
              <a:rPr lang="en-US" altLang="ko-KR" sz="800" dirty="0" err="1">
                <a:solidFill>
                  <a:prstClr val="black"/>
                </a:solidFill>
              </a:rPr>
              <a:t>jdbc.username</a:t>
            </a:r>
            <a:r>
              <a:rPr lang="en-US" altLang="ko-KR" sz="800" dirty="0">
                <a:solidFill>
                  <a:prstClr val="black"/>
                </a:solidFill>
              </a:rPr>
              <a:t>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name="password"         value="#{</a:t>
            </a:r>
            <a:r>
              <a:rPr lang="en-US" altLang="ko-KR" sz="800" dirty="0" err="1">
                <a:solidFill>
                  <a:prstClr val="black"/>
                </a:solidFill>
              </a:rPr>
              <a:t>db</a:t>
            </a:r>
            <a:r>
              <a:rPr lang="en-US" altLang="ko-KR" sz="800" dirty="0">
                <a:solidFill>
                  <a:prstClr val="black"/>
                </a:solidFill>
              </a:rPr>
              <a:t>['</a:t>
            </a:r>
            <a:r>
              <a:rPr lang="en-US" altLang="ko-KR" sz="800" dirty="0" err="1">
                <a:solidFill>
                  <a:prstClr val="black"/>
                </a:solidFill>
              </a:rPr>
              <a:t>jdbc.password</a:t>
            </a:r>
            <a:r>
              <a:rPr lang="en-US" altLang="ko-KR" sz="800" dirty="0">
                <a:solidFill>
                  <a:prstClr val="black"/>
                </a:solidFill>
              </a:rPr>
              <a:t>']}"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&lt;/bean</a:t>
            </a:r>
            <a:r>
              <a:rPr lang="en-US" altLang="ko-KR" sz="800" dirty="0" smtClean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	&lt;!– Spring </a:t>
            </a:r>
            <a:r>
              <a:rPr lang="en-US" altLang="ko-KR" sz="800" dirty="0" err="1" smtClean="0">
                <a:solidFill>
                  <a:prstClr val="black"/>
                </a:solidFill>
              </a:rPr>
              <a:t>transactionManager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</a:rPr>
              <a:t>설정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  <a:endParaRPr lang="en-US" altLang="ko-KR" sz="800" dirty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	&lt;</a:t>
            </a:r>
            <a:r>
              <a:rPr lang="en-US" altLang="ko-KR" sz="800" dirty="0">
                <a:solidFill>
                  <a:prstClr val="black"/>
                </a:solidFill>
              </a:rPr>
              <a:t>bean id="</a:t>
            </a:r>
            <a:r>
              <a:rPr lang="en-US" altLang="ko-KR" sz="800" b="1" dirty="0" err="1">
                <a:solidFill>
                  <a:prstClr val="black"/>
                </a:solidFill>
              </a:rPr>
              <a:t>transactionManager</a:t>
            </a:r>
            <a:r>
              <a:rPr lang="en-US" altLang="ko-KR" sz="800" dirty="0">
                <a:solidFill>
                  <a:prstClr val="black"/>
                </a:solidFill>
              </a:rPr>
              <a:t>" class="org.springframework.jdbc.datasource.DataSourceTransactionManager"&gt;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&lt;property name="</a:t>
            </a:r>
            <a:r>
              <a:rPr lang="en-US" altLang="ko-KR" sz="800" dirty="0" err="1">
                <a:solidFill>
                  <a:prstClr val="black"/>
                </a:solidFill>
              </a:rPr>
              <a:t>dataSource</a:t>
            </a:r>
            <a:r>
              <a:rPr lang="en-US" altLang="ko-KR" sz="800" dirty="0">
                <a:solidFill>
                  <a:prstClr val="black"/>
                </a:solidFill>
              </a:rPr>
              <a:t>" ref="</a:t>
            </a:r>
            <a:r>
              <a:rPr lang="en-US" altLang="ko-KR" sz="800" b="1" dirty="0" err="1">
                <a:solidFill>
                  <a:prstClr val="black"/>
                </a:solidFill>
              </a:rPr>
              <a:t>dataSource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&lt;/bean&gt;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&lt;/beans&gt;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4.</a:t>
            </a:r>
            <a:r>
              <a:rPr lang="en-US" altLang="ko-KR" dirty="0"/>
              <a:t> Set Log4jdbc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4.4 Set Log4jdbc logger at log4.xml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Set log4jdbc logger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/main/resource/log4j.xml</a:t>
            </a:r>
            <a:endParaRPr lang="ko-KR" altLang="en-US" b="0" dirty="0"/>
          </a:p>
        </p:txBody>
      </p:sp>
      <p:sp>
        <p:nvSpPr>
          <p:cNvPr id="11" name="직사각형 10"/>
          <p:cNvSpPr/>
          <p:nvPr/>
        </p:nvSpPr>
        <p:spPr>
          <a:xfrm>
            <a:off x="776288" y="1916832"/>
            <a:ext cx="8713786" cy="4320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jdbc.connection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INFO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jdbc.audit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OFF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jdbc.sqlonly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OFF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jdbc.sqltiming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DEBUG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jdbc.resultset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OFF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&lt;logger name="</a:t>
            </a:r>
            <a:r>
              <a:rPr lang="en-US" altLang="ko-KR" sz="800" dirty="0" err="1">
                <a:solidFill>
                  <a:prstClr val="black"/>
                </a:solidFill>
              </a:rPr>
              <a:t>jdbc.resultsettable</a:t>
            </a:r>
            <a:r>
              <a:rPr lang="en-US" altLang="ko-KR" sz="800" dirty="0">
                <a:solidFill>
                  <a:prstClr val="black"/>
                </a:solidFill>
              </a:rPr>
              <a:t>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OFF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  </a:t>
            </a:r>
            <a:r>
              <a:rPr lang="en-US" altLang="ko-KR" sz="800" dirty="0">
                <a:solidFill>
                  <a:prstClr val="black"/>
                </a:solidFill>
              </a:rPr>
              <a:t>&lt;!-- debug logging for log4jdbc itself --&gt;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&lt;logger name="log4jdbc.debug" additivity="false"&gt;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&lt;level value="</a:t>
            </a:r>
            <a:r>
              <a:rPr lang="en-US" altLang="ko-KR" sz="800" b="1" dirty="0">
                <a:solidFill>
                  <a:prstClr val="black"/>
                </a:solidFill>
              </a:rPr>
              <a:t>DEBUG</a:t>
            </a:r>
            <a:r>
              <a:rPr lang="en-US" altLang="ko-KR" sz="800" dirty="0">
                <a:solidFill>
                  <a:prstClr val="black"/>
                </a:solidFill>
              </a:rPr>
              <a:t>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  &lt;</a:t>
            </a:r>
            <a:r>
              <a:rPr lang="en-US" altLang="ko-KR" sz="800" dirty="0" err="1">
                <a:solidFill>
                  <a:prstClr val="black"/>
                </a:solidFill>
              </a:rPr>
              <a:t>appender</a:t>
            </a:r>
            <a:r>
              <a:rPr lang="en-US" altLang="ko-KR" sz="800" dirty="0">
                <a:solidFill>
                  <a:prstClr val="black"/>
                </a:solidFill>
              </a:rPr>
              <a:t>-ref ref="console" /&gt;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&lt;/logger&gt;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github.com/alewando/log4jdbc/blob/master/doc/log4j.xml</a:t>
            </a:r>
            <a:r>
              <a:rPr lang="en-US" altLang="ko-KR" sz="1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4.</a:t>
            </a:r>
            <a:r>
              <a:rPr lang="en-US" altLang="ko-KR" dirty="0"/>
              <a:t> Set Log4jdbc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4.5 Set Log4jdbc properties (optional)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267" y="1124746"/>
            <a:ext cx="9074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/>
              <a:t>Define</a:t>
            </a:r>
            <a:r>
              <a:rPr lang="en-US" altLang="ko-KR" dirty="0" smtClean="0"/>
              <a:t> log4jdbc properties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CREATE		: [YOUR_PROJECT_HOME]/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/main/resource/log4jdbc.properties (</a:t>
            </a:r>
            <a:r>
              <a:rPr lang="ko-KR" altLang="en-US" b="0" dirty="0" smtClean="0"/>
              <a:t>위치 변경 불가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11" name="직사각형 10"/>
          <p:cNvSpPr/>
          <p:nvPr/>
        </p:nvSpPr>
        <p:spPr>
          <a:xfrm>
            <a:off x="776288" y="1916832"/>
            <a:ext cx="8713786" cy="2736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</a:rPr>
              <a:t># </a:t>
            </a:r>
            <a:r>
              <a:rPr lang="en-US" altLang="ko-KR" sz="800" dirty="0">
                <a:solidFill>
                  <a:prstClr val="black"/>
                </a:solidFill>
              </a:rPr>
              <a:t>log4jdbc.debug.stack.prefix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log4jdbc.sqltiming.warn.threshold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log4jdbc.sqltiming.error.threshold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log4jdbc.dump.booleanastruefalse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b="1" dirty="0">
                <a:solidFill>
                  <a:schemeClr val="accent2"/>
                </a:solidFill>
              </a:rPr>
              <a:t>log4jdbc.dump.sql.maxlinelength = 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0 			# SQL log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줄 바꿈 설정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log4jdbc.dump.fulldebugstacktrace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log4jdbc.statement.warn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log4jdbc.dump.sql.select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log4jdbc.dump.sql.insert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log4jdbc.dump.sql.update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log4jdbc.dump.sql.delete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log4jdbc.dump.sql.create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log4jdbc.dump.sql.addsemicolon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log4jdbc.auto.load.popular.drivers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log4jdbc.trim.sql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log4jdbc.trim.sql.extrablanklines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# log4jdbc.suppress.generated.keys.exception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  </a:t>
            </a:r>
            <a:r>
              <a:rPr lang="en-US" altLang="ko-KR" sz="800" b="1" dirty="0">
                <a:solidFill>
                  <a:prstClr val="black"/>
                </a:solidFill>
              </a:rPr>
              <a:t>log4jdbc.drivers = </a:t>
            </a:r>
            <a:r>
              <a:rPr lang="en-US" altLang="ko-KR" sz="800" b="1" dirty="0" err="1" smtClean="0">
                <a:solidFill>
                  <a:prstClr val="black"/>
                </a:solidFill>
              </a:rPr>
              <a:t>com.mysql.jdbc.Driver</a:t>
            </a:r>
            <a:r>
              <a:rPr lang="en-US" altLang="ko-KR" sz="800" b="1" dirty="0" smtClean="0">
                <a:solidFill>
                  <a:prstClr val="black"/>
                </a:solidFill>
              </a:rPr>
              <a:t>	# </a:t>
            </a:r>
            <a:r>
              <a:rPr lang="ko-KR" altLang="en-US" sz="800" b="1" dirty="0" smtClean="0">
                <a:solidFill>
                  <a:prstClr val="black"/>
                </a:solidFill>
              </a:rPr>
              <a:t>설정 적용 여부 미확인</a:t>
            </a:r>
            <a:endParaRPr lang="en-US" altLang="ko-KR" sz="800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https://code.google.com/p/log4jdbc</a:t>
            </a:r>
            <a:r>
              <a:rPr lang="en-US" altLang="ko-KR" sz="1000" dirty="0" smtClean="0">
                <a:hlinkClick r:id="rId2"/>
              </a:rPr>
              <a:t>/</a:t>
            </a:r>
            <a:r>
              <a:rPr lang="en-US" altLang="ko-KR" sz="1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25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록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VI.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Add Custom Library to Maven</a:t>
            </a:r>
          </a:p>
          <a:p>
            <a:r>
              <a:rPr lang="en-US" altLang="ko-KR" dirty="0" smtClean="0"/>
              <a:t>Add </a:t>
            </a:r>
            <a:r>
              <a:rPr lang="en-US" altLang="ko-KR" dirty="0" err="1" smtClean="0"/>
              <a:t>jackson</a:t>
            </a:r>
            <a:r>
              <a:rPr lang="en-US" altLang="ko-KR" dirty="0" smtClean="0"/>
              <a:t> Library</a:t>
            </a:r>
          </a:p>
          <a:p>
            <a:r>
              <a:rPr lang="en-US" altLang="ko-KR" dirty="0" smtClean="0"/>
              <a:t>Add </a:t>
            </a:r>
            <a:r>
              <a:rPr lang="en-US" altLang="ko-KR" dirty="0" err="1" smtClean="0"/>
              <a:t>lombok</a:t>
            </a:r>
            <a:r>
              <a:rPr lang="en-US" altLang="ko-KR" dirty="0" smtClean="0"/>
              <a:t> Library</a:t>
            </a:r>
          </a:p>
          <a:p>
            <a:r>
              <a:rPr lang="en-US" altLang="ko-KR" dirty="0" smtClean="0"/>
              <a:t>Annotation</a:t>
            </a:r>
          </a:p>
          <a:p>
            <a:r>
              <a:rPr lang="en-US" altLang="ko-KR" dirty="0" smtClean="0"/>
              <a:t>Spring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5410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smtClean="0"/>
              <a:t>Layout</a:t>
            </a:r>
          </a:p>
          <a:p>
            <a:r>
              <a:rPr lang="en-US" altLang="ko-KR" dirty="0"/>
              <a:t>Install </a:t>
            </a:r>
            <a:r>
              <a:rPr lang="en-US" altLang="ko-KR" dirty="0" smtClean="0"/>
              <a:t>APM_Setup</a:t>
            </a:r>
          </a:p>
          <a:p>
            <a:r>
              <a:rPr lang="en-US" altLang="ko-KR" dirty="0"/>
              <a:t>Install Tomcat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r>
              <a:rPr lang="en-US" altLang="ko-KR" dirty="0"/>
              <a:t> Add Custom Library to Maven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VI. </a:t>
            </a:r>
            <a:r>
              <a:rPr lang="ko-KR" altLang="en-US" dirty="0" smtClean="0"/>
              <a:t>부록</a:t>
            </a:r>
            <a:endParaRPr lang="en-US" altLang="ko-KR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1.1 Add custom lib to maven repository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6025" y="1124745"/>
            <a:ext cx="4461188" cy="37069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solidFill>
                  <a:schemeClr val="tx1"/>
                </a:solidFill>
              </a:rPr>
              <a:t>Name						: </a:t>
            </a:r>
            <a:r>
              <a:rPr lang="ko-KR" altLang="en-US" sz="1000" dirty="0" smtClean="0">
                <a:solidFill>
                  <a:schemeClr val="tx1"/>
                </a:solidFill>
              </a:rPr>
              <a:t>적당히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Base Directory	: </a:t>
            </a:r>
            <a:r>
              <a:rPr lang="en-US" altLang="ko-KR" sz="1000" dirty="0" smtClean="0">
                <a:solidFill>
                  <a:schemeClr val="tx1"/>
                </a:solidFill>
              </a:rPr>
              <a:t>jar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 경로 지정 </a:t>
            </a:r>
            <a:r>
              <a:rPr lang="en-US" altLang="ko-KR" sz="1000" dirty="0" smtClean="0">
                <a:solidFill>
                  <a:schemeClr val="tx1"/>
                </a:solidFill>
              </a:rPr>
              <a:t>(Browse File System)</a:t>
            </a: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solidFill>
                  <a:schemeClr val="tx1"/>
                </a:solidFill>
              </a:rPr>
              <a:t>Goals						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install:install-file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defTabSz="144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b="1" dirty="0">
                <a:solidFill>
                  <a:schemeClr val="tx1"/>
                </a:solidFill>
              </a:rPr>
              <a:t/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file					jira-soap-5.0.0.jar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err="1" smtClean="0">
                <a:solidFill>
                  <a:schemeClr val="tx1"/>
                </a:solidFill>
              </a:rPr>
              <a:t>groupId</a:t>
            </a:r>
            <a:r>
              <a:rPr lang="en-US" altLang="ko-KR" sz="1000" dirty="0" smtClean="0">
                <a:solidFill>
                  <a:schemeClr val="tx1"/>
                </a:solidFill>
              </a:rPr>
              <a:t>				</a:t>
            </a:r>
            <a:r>
              <a:rPr lang="en-US" altLang="ko-KR" sz="1000" dirty="0" err="1">
                <a:solidFill>
                  <a:schemeClr val="tx1"/>
                </a:solidFill>
              </a:rPr>
              <a:t>org.swift.common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err="1" smtClean="0">
                <a:solidFill>
                  <a:schemeClr val="tx1"/>
                </a:solidFill>
              </a:rPr>
              <a:t>artifactId</a:t>
            </a:r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jira</a:t>
            </a:r>
            <a:r>
              <a:rPr lang="en-US" altLang="ko-KR" sz="1000" dirty="0">
                <a:solidFill>
                  <a:schemeClr val="tx1"/>
                </a:solidFill>
              </a:rPr>
              <a:t>-soap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version				5.0.0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packaging			jar</a:t>
            </a:r>
          </a:p>
        </p:txBody>
      </p:sp>
      <p:pic>
        <p:nvPicPr>
          <p:cNvPr id="3074" name="Picture 2" descr="D:\T.tmp\imgs\K-20150617-16420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0" y="1124680"/>
            <a:ext cx="4465193" cy="370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1.</a:t>
            </a:r>
            <a:r>
              <a:rPr lang="en-US" altLang="ko-KR" dirty="0"/>
              <a:t> Add Custom Library to Maven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4624" y="6207199"/>
            <a:ext cx="8701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lng1982.tistory.com/202</a:t>
            </a:r>
            <a:endParaRPr lang="en-US" altLang="ko-KR" sz="1000" dirty="0" smtClean="0"/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8848228" y="2060177"/>
            <a:ext cx="641276" cy="33265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defPPr>
              <a:defRPr lang="ko-KR"/>
            </a:defPPr>
            <a:lvl1pPr marL="0" algn="r" defTabSz="1072866" rtl="0" eaLnBrk="1" latinLnBrk="1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B81E91-1225-4ED6-862F-5BDE6F6445B6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12" name="Rectangle 10255"/>
          <p:cNvSpPr>
            <a:spLocks noChangeArrowheads="1"/>
          </p:cNvSpPr>
          <p:nvPr/>
        </p:nvSpPr>
        <p:spPr bwMode="auto">
          <a:xfrm>
            <a:off x="415926" y="764630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1.2 Add Maven dependency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267" y="1124199"/>
            <a:ext cx="9074150" cy="7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defTabSz="288000">
              <a:lnSpc>
                <a:spcPct val="120000"/>
              </a:lnSpc>
              <a:buFont typeface="+mj-lt"/>
              <a:buAutoNum type="arabicParenR"/>
              <a:defRPr sz="1200" b="1"/>
            </a:lvl1pPr>
          </a:lstStyle>
          <a:p>
            <a:r>
              <a:rPr lang="en-US" altLang="ko-KR" dirty="0" smtClean="0"/>
              <a:t>Add Maven dependency</a:t>
            </a:r>
            <a:br>
              <a:rPr lang="en-US" altLang="ko-KR" dirty="0" smtClean="0"/>
            </a:b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EDIT		: [YOUR_PROJECT_HOME]/pom.xml</a:t>
            </a:r>
            <a:endParaRPr lang="ko-KR" altLang="en-US" b="0" dirty="0"/>
          </a:p>
        </p:txBody>
      </p:sp>
      <p:sp>
        <p:nvSpPr>
          <p:cNvPr id="14" name="직사각형 13"/>
          <p:cNvSpPr/>
          <p:nvPr/>
        </p:nvSpPr>
        <p:spPr>
          <a:xfrm>
            <a:off x="776288" y="1916790"/>
            <a:ext cx="8713786" cy="1440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</a:t>
            </a:r>
            <a:r>
              <a:rPr lang="en-US" altLang="ko-KR" sz="800" dirty="0" smtClean="0">
                <a:solidFill>
                  <a:prstClr val="black"/>
                </a:solidFill>
              </a:rPr>
              <a:t>...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&lt;dependency&gt;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	&lt;</a:t>
            </a:r>
            <a:r>
              <a:rPr lang="en-US" altLang="ko-KR" sz="800" dirty="0" err="1">
                <a:solidFill>
                  <a:prstClr val="black"/>
                </a:solidFill>
              </a:rPr>
              <a:t>groupId</a:t>
            </a:r>
            <a:r>
              <a:rPr lang="en-US" altLang="ko-KR" sz="800" dirty="0">
                <a:solidFill>
                  <a:prstClr val="black"/>
                </a:solidFill>
              </a:rPr>
              <a:t>&gt;</a:t>
            </a:r>
            <a:r>
              <a:rPr lang="en-US" altLang="ko-KR" sz="800" dirty="0" err="1">
                <a:solidFill>
                  <a:prstClr val="black"/>
                </a:solidFill>
              </a:rPr>
              <a:t>org.swift.common</a:t>
            </a:r>
            <a:r>
              <a:rPr lang="en-US" altLang="ko-KR" sz="800" dirty="0">
                <a:solidFill>
                  <a:prstClr val="black"/>
                </a:solidFill>
              </a:rPr>
              <a:t>&lt;/</a:t>
            </a:r>
            <a:r>
              <a:rPr lang="en-US" altLang="ko-KR" sz="800" dirty="0" err="1">
                <a:solidFill>
                  <a:prstClr val="black"/>
                </a:solidFill>
              </a:rPr>
              <a:t>groupId</a:t>
            </a:r>
            <a:r>
              <a:rPr lang="en-US" altLang="ko-KR" sz="8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	&lt;</a:t>
            </a:r>
            <a:r>
              <a:rPr lang="en-US" altLang="ko-KR" sz="800" dirty="0" err="1">
                <a:solidFill>
                  <a:prstClr val="black"/>
                </a:solidFill>
              </a:rPr>
              <a:t>artifactId</a:t>
            </a:r>
            <a:r>
              <a:rPr lang="en-US" altLang="ko-KR" sz="800" dirty="0">
                <a:solidFill>
                  <a:prstClr val="black"/>
                </a:solidFill>
              </a:rPr>
              <a:t>&gt;</a:t>
            </a:r>
            <a:r>
              <a:rPr lang="en-US" altLang="ko-KR" sz="800" dirty="0" err="1">
                <a:solidFill>
                  <a:prstClr val="black"/>
                </a:solidFill>
              </a:rPr>
              <a:t>jira</a:t>
            </a:r>
            <a:r>
              <a:rPr lang="en-US" altLang="ko-KR" sz="800" dirty="0">
                <a:solidFill>
                  <a:prstClr val="black"/>
                </a:solidFill>
              </a:rPr>
              <a:t>-soap&lt;/</a:t>
            </a:r>
            <a:r>
              <a:rPr lang="en-US" altLang="ko-KR" sz="800" dirty="0" err="1">
                <a:solidFill>
                  <a:prstClr val="black"/>
                </a:solidFill>
              </a:rPr>
              <a:t>artifactId</a:t>
            </a:r>
            <a:r>
              <a:rPr lang="en-US" altLang="ko-KR" sz="800" dirty="0">
                <a:solidFill>
                  <a:prstClr val="black"/>
                </a:solidFill>
              </a:rPr>
              <a:t>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	&lt;</a:t>
            </a:r>
            <a:r>
              <a:rPr lang="en-US" altLang="ko-KR" sz="800" dirty="0" smtClean="0">
                <a:solidFill>
                  <a:prstClr val="black"/>
                </a:solidFill>
              </a:rPr>
              <a:t>version&gt;5.0.0</a:t>
            </a:r>
            <a:r>
              <a:rPr lang="en-US" altLang="ko-KR" sz="800" dirty="0">
                <a:solidFill>
                  <a:prstClr val="black"/>
                </a:solidFill>
              </a:rPr>
              <a:t>&lt;/version&gt;</a:t>
            </a: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&lt;/dependency&gt;</a:t>
            </a:r>
          </a:p>
          <a:p>
            <a:pPr defTabSz="144000">
              <a:lnSpc>
                <a:spcPct val="12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defTabSz="144000"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		 ...</a:t>
            </a:r>
          </a:p>
        </p:txBody>
      </p:sp>
    </p:spTree>
    <p:extLst>
      <p:ext uri="{BB962C8B-B14F-4D97-AF65-F5344CB8AC3E}">
        <p14:creationId xmlns:p14="http://schemas.microsoft.com/office/powerpoint/2010/main" val="832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en-US" altLang="ko-KR" dirty="0"/>
              <a:t>Add </a:t>
            </a:r>
            <a:r>
              <a:rPr lang="en-US" altLang="ko-KR" dirty="0" smtClean="0"/>
              <a:t>Jackson Library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VI. </a:t>
            </a:r>
            <a:r>
              <a:rPr lang="ko-KR" altLang="en-US" dirty="0" smtClean="0"/>
              <a:t>부록</a:t>
            </a:r>
            <a:endParaRPr lang="en-US" altLang="ko-KR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 Add Jackson library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5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en-US" altLang="ko-KR" dirty="0"/>
              <a:t>Add </a:t>
            </a:r>
            <a:r>
              <a:rPr lang="en-US" altLang="ko-KR" dirty="0" smtClean="0"/>
              <a:t>Lombok Library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VI. </a:t>
            </a:r>
            <a:r>
              <a:rPr lang="ko-KR" altLang="en-US" dirty="0" smtClean="0"/>
              <a:t>부록</a:t>
            </a:r>
            <a:endParaRPr lang="en-US" altLang="ko-KR" dirty="0"/>
          </a:p>
        </p:txBody>
      </p:sp>
      <p:sp>
        <p:nvSpPr>
          <p:cNvPr id="37" name="Rectangle 10255"/>
          <p:cNvSpPr>
            <a:spLocks noChangeArrowheads="1"/>
          </p:cNvSpPr>
          <p:nvPr/>
        </p:nvSpPr>
        <p:spPr bwMode="auto">
          <a:xfrm>
            <a:off x="415926" y="765177"/>
            <a:ext cx="9074150" cy="288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3.1 Add </a:t>
            </a:r>
            <a:r>
              <a:rPr lang="en-US" altLang="ko-KR" sz="14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lombok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library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8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Annotation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6497" y="765175"/>
            <a:ext cx="90735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http://www.nextree.co.kr/p5864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kang594.blog.me/39704853</a:t>
            </a:r>
            <a:r>
              <a:rPr lang="en-US" altLang="ko-KR" dirty="0" smtClean="0"/>
              <a:t> </a:t>
            </a:r>
          </a:p>
          <a:p>
            <a:r>
              <a:rPr lang="en-US" altLang="ko-KR" dirty="0">
                <a:hlinkClick r:id="rId4"/>
              </a:rPr>
              <a:t>http://secretroute.tistory.com/entry/%</a:t>
            </a:r>
            <a:r>
              <a:rPr lang="en-US" altLang="ko-KR" dirty="0" smtClean="0">
                <a:hlinkClick r:id="rId4"/>
              </a:rPr>
              <a:t>EC%9E%90%EB%B0%94%EC%9D%98%E7%A5%9E-Vol1-Annotation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18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Annotation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6497" y="765175"/>
            <a:ext cx="907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http://interwater.tistory.com/entry/Spring-%</a:t>
            </a:r>
            <a:r>
              <a:rPr lang="en-US" altLang="ko-KR" sz="1200" dirty="0" smtClean="0">
                <a:hlinkClick r:id="rId2"/>
              </a:rPr>
              <a:t>EC%96%B4%EB%85%B8%ED%85%8C%EC%9D%B4%EC%85%98</a:t>
            </a:r>
            <a:endParaRPr lang="en-US" altLang="ko-KR" sz="1200" dirty="0" smtClean="0"/>
          </a:p>
          <a:p>
            <a:r>
              <a:rPr lang="en-US" altLang="ko-KR" sz="1200" dirty="0">
                <a:hlinkClick r:id="rId3"/>
              </a:rPr>
              <a:t>http://</a:t>
            </a:r>
            <a:r>
              <a:rPr lang="en-US" altLang="ko-KR" sz="1200" dirty="0" smtClean="0">
                <a:hlinkClick r:id="rId3"/>
              </a:rPr>
              <a:t>www.egovframe.go.kr/wiki/doku.php?id=egovframework:rte2:ptl:annotation-based_controller</a:t>
            </a:r>
            <a:endParaRPr lang="en-US" altLang="ko-KR" sz="1200" dirty="0" smtClean="0"/>
          </a:p>
          <a:p>
            <a:r>
              <a:rPr lang="en-US" altLang="ko-KR" sz="1200" dirty="0">
                <a:hlinkClick r:id="rId4"/>
              </a:rPr>
              <a:t>http://</a:t>
            </a:r>
            <a:r>
              <a:rPr lang="en-US" altLang="ko-KR" sz="1200" dirty="0" smtClean="0">
                <a:hlinkClick r:id="rId4"/>
              </a:rPr>
              <a:t>noritersand.tistory.com/156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6497" y="1319173"/>
            <a:ext cx="9110065" cy="27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@Bean and @Configuration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dirty="0">
              <a:solidFill>
                <a:srgbClr val="000000"/>
              </a:solidFill>
              <a:ea typeface="Helvetic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Helvetica"/>
                <a:cs typeface="굴림" pitchFamily="50" charset="-127"/>
              </a:rPr>
              <a:t>@Required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"/>
              <a:cs typeface="굴림" pitchFamily="50" charset="-127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</a:t>
            </a:r>
            <a:r>
              <a:rPr lang="en-US" altLang="ko-KR" sz="1200" dirty="0" err="1" smtClean="0"/>
              <a:t>Autowired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@Qualifier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@Resource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</a:t>
            </a:r>
            <a:r>
              <a:rPr lang="en-US" altLang="ko-KR" sz="1200" dirty="0" err="1"/>
              <a:t>PostConstruct</a:t>
            </a:r>
            <a:r>
              <a:rPr lang="en-US" altLang="ko-KR" sz="1200" dirty="0"/>
              <a:t> and @</a:t>
            </a:r>
            <a:r>
              <a:rPr lang="en-US" altLang="ko-KR" sz="1200" dirty="0" err="1"/>
              <a:t>PreDestroy</a:t>
            </a:r>
            <a:endParaRPr lang="en-US" altLang="ko-KR" sz="1200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"/>
              <a:cs typeface="굴림" pitchFamily="50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@Component, @Repository, @Service, and @</a:t>
            </a:r>
            <a:r>
              <a:rPr lang="en-US" altLang="ko-KR" sz="1200" dirty="0" smtClean="0"/>
              <a:t>Controller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ea typeface="굴림" pitchFamily="50" charset="-127"/>
                <a:cs typeface="굴림" pitchFamily="50" charset="-127"/>
              </a:rPr>
              <a:t>@Inject and @</a:t>
            </a:r>
            <a:r>
              <a:rPr kumimoji="1" lang="en-US" altLang="ko-KR" sz="1200" dirty="0" smtClean="0">
                <a:ea typeface="굴림" pitchFamily="50" charset="-127"/>
                <a:cs typeface="굴림" pitchFamily="50" charset="-127"/>
              </a:rPr>
              <a:t>Named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ea typeface="굴림" pitchFamily="50" charset="-127"/>
                <a:cs typeface="굴림" pitchFamily="50" charset="-127"/>
              </a:rPr>
              <a:t>@Scope and scoped-proxy</a:t>
            </a:r>
            <a:endParaRPr kumimoji="1" lang="ko-KR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8089"/>
              </p:ext>
            </p:extLst>
          </p:nvPr>
        </p:nvGraphicFramePr>
        <p:xfrm>
          <a:off x="416497" y="4293120"/>
          <a:ext cx="9073704" cy="3018218"/>
        </p:xfrm>
        <a:graphic>
          <a:graphicData uri="http://schemas.openxmlformats.org/drawingml/2006/table">
            <a:tbl>
              <a:tblPr/>
              <a:tblGrid>
                <a:gridCol w="1596532"/>
                <a:gridCol w="1277702"/>
                <a:gridCol w="6199470"/>
              </a:tblGrid>
              <a:tr h="36058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Spring</a:t>
                      </a:r>
                    </a:p>
                  </a:txBody>
                  <a:tcPr marL="67351" marR="67351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javax.inject.*</a:t>
                      </a:r>
                    </a:p>
                  </a:txBody>
                  <a:tcPr marL="67351" marR="67351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javax.inject restrictions / comments</a:t>
                      </a:r>
                    </a:p>
                  </a:txBody>
                  <a:tcPr marL="67351" marR="67351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58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@Autowired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@Inject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@Inject has no 'required' attribute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@Component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@Named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—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2419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@Scope("singleton")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@Singleton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The JSR-330 default scope is like Spring's prototype. However, in order to keep it consistent with Spring's general defaults, a JSR-330 bean declared in the Spring container is a singleton by default. In order to use a scope other thansingleton, you should use Spring's @Scope annotation.</a:t>
                      </a:r>
                    </a:p>
                    <a:p>
                      <a:pPr algn="l"/>
                      <a:r>
                        <a:rPr lang="en-US" sz="1000">
                          <a:effectLst/>
                        </a:rPr>
                        <a:t>javax.inject also provides a </a:t>
                      </a:r>
                      <a:r>
                        <a:rPr lang="en-US" sz="1000" u="none" strike="noStrike">
                          <a:solidFill>
                            <a:srgbClr val="4183C4"/>
                          </a:solidFill>
                          <a:effectLst/>
                          <a:hlinkClick r:id="rId5"/>
                        </a:rPr>
                        <a:t>@Scope</a:t>
                      </a:r>
                      <a:r>
                        <a:rPr lang="en-US" sz="1000">
                          <a:effectLst/>
                        </a:rPr>
                        <a:t> annotation. Nevertheless, this one is only intended to be used for creating your own annotations.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@Qualifier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@Named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—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1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@Value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—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 equivalent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@Required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—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 equivalent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137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@Lazy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—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no equivalent</a:t>
                      </a:r>
                    </a:p>
                  </a:txBody>
                  <a:tcPr marL="36266" marR="36266" marT="31085" marB="310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36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0849" y="836712"/>
            <a:ext cx="9079226" cy="2883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conf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/server.xml]</a:t>
            </a: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Z.Box\Box Sync\01. Razy Studio\D0. Documents\imgs\tomcat6-article3-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13" y="1268415"/>
            <a:ext cx="5760640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/>
          <p:cNvSpPr/>
          <p:nvPr/>
        </p:nvSpPr>
        <p:spPr>
          <a:xfrm>
            <a:off x="5024437" y="692696"/>
            <a:ext cx="4537075" cy="5760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44488" y="692696"/>
            <a:ext cx="4537075" cy="576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STS Project Layout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Spring Project 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en-US" altLang="ko-KR" dirty="0"/>
              <a:t>. Set </a:t>
            </a:r>
            <a:r>
              <a:rPr lang="en-US" altLang="ko-KR" dirty="0" smtClean="0"/>
              <a:t>MyBatis-Spring (MySQL)</a:t>
            </a:r>
            <a:endParaRPr lang="en-US" altLang="ko-KR" dirty="0"/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415925" y="76470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[PROJECT_HOME]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208584" y="1340792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src</a:t>
            </a: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/main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81" name="꺾인 연결선 80"/>
          <p:cNvCxnSpPr>
            <a:stCxn id="79" idx="2"/>
            <a:endCxn id="80" idx="1"/>
          </p:cNvCxnSpPr>
          <p:nvPr/>
        </p:nvCxnSpPr>
        <p:spPr>
          <a:xfrm rot="16200000" flipH="1">
            <a:off x="884210" y="1124418"/>
            <a:ext cx="468088" cy="18065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123" idx="1"/>
          </p:cNvCxnSpPr>
          <p:nvPr/>
        </p:nvCxnSpPr>
        <p:spPr>
          <a:xfrm rot="16200000" flipH="1">
            <a:off x="-1528046" y="3536674"/>
            <a:ext cx="5292600" cy="18065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9" idx="2"/>
            <a:endCxn id="122" idx="1"/>
          </p:cNvCxnSpPr>
          <p:nvPr/>
        </p:nvCxnSpPr>
        <p:spPr>
          <a:xfrm rot="16200000" flipH="1">
            <a:off x="-1384042" y="3392670"/>
            <a:ext cx="5004592" cy="18065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2000873" y="162882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/java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94" name="꺾인 연결선 93"/>
          <p:cNvCxnSpPr>
            <a:stCxn id="80" idx="2"/>
            <a:endCxn id="93" idx="1"/>
          </p:cNvCxnSpPr>
          <p:nvPr/>
        </p:nvCxnSpPr>
        <p:spPr>
          <a:xfrm rot="16200000" flipH="1">
            <a:off x="1820712" y="1556663"/>
            <a:ext cx="180032" cy="18028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0" idx="2"/>
            <a:endCxn id="120" idx="1"/>
          </p:cNvCxnSpPr>
          <p:nvPr/>
        </p:nvCxnSpPr>
        <p:spPr>
          <a:xfrm rot="16200000" flipH="1">
            <a:off x="776496" y="2600880"/>
            <a:ext cx="2268264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0" idx="2"/>
            <a:endCxn id="121" idx="1"/>
          </p:cNvCxnSpPr>
          <p:nvPr/>
        </p:nvCxnSpPr>
        <p:spPr>
          <a:xfrm rot="16200000" flipH="1">
            <a:off x="308444" y="3068932"/>
            <a:ext cx="3204368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2793032" y="191685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9" name="AutoShape 5"/>
          <p:cNvSpPr>
            <a:spLocks noChangeArrowheads="1"/>
          </p:cNvSpPr>
          <p:nvPr/>
        </p:nvSpPr>
        <p:spPr bwMode="auto">
          <a:xfrm>
            <a:off x="3584848" y="220488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/domain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000672" y="371705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/resources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2000672" y="465316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1208584" y="587729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/target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1208584" y="616530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pom.xml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4" name="꺾인 연결선 123"/>
          <p:cNvCxnSpPr>
            <a:endCxn id="118" idx="1"/>
          </p:cNvCxnSpPr>
          <p:nvPr/>
        </p:nvCxnSpPr>
        <p:spPr>
          <a:xfrm rot="16200000" flipH="1">
            <a:off x="2576944" y="1808768"/>
            <a:ext cx="252016" cy="18015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208584" y="105276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27" name="꺾인 연결선 126"/>
          <p:cNvCxnSpPr>
            <a:stCxn id="79" idx="2"/>
            <a:endCxn id="126" idx="1"/>
          </p:cNvCxnSpPr>
          <p:nvPr/>
        </p:nvCxnSpPr>
        <p:spPr>
          <a:xfrm rot="16200000" flipH="1">
            <a:off x="1028226" y="980402"/>
            <a:ext cx="180056" cy="18065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18" idx="2"/>
            <a:endCxn id="119" idx="1"/>
          </p:cNvCxnSpPr>
          <p:nvPr/>
        </p:nvCxnSpPr>
        <p:spPr>
          <a:xfrm rot="16200000" flipH="1">
            <a:off x="3404924" y="2132964"/>
            <a:ext cx="180032" cy="17981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5"/>
          <p:cNvSpPr>
            <a:spLocks noChangeArrowheads="1"/>
          </p:cNvSpPr>
          <p:nvPr/>
        </p:nvSpPr>
        <p:spPr bwMode="auto">
          <a:xfrm>
            <a:off x="3584848" y="249289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/persistence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5" name="AutoShape 5"/>
          <p:cNvSpPr>
            <a:spLocks noChangeArrowheads="1"/>
          </p:cNvSpPr>
          <p:nvPr/>
        </p:nvSpPr>
        <p:spPr bwMode="auto">
          <a:xfrm>
            <a:off x="3584848" y="278092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/service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6" name="AutoShape 5"/>
          <p:cNvSpPr>
            <a:spLocks noChangeArrowheads="1"/>
          </p:cNvSpPr>
          <p:nvPr/>
        </p:nvSpPr>
        <p:spPr bwMode="auto">
          <a:xfrm>
            <a:off x="3584848" y="306896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/controller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3584848" y="3356992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util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auto">
          <a:xfrm>
            <a:off x="2792896" y="580526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1" name="꺾인 연결선 140"/>
          <p:cNvCxnSpPr>
            <a:stCxn id="121" idx="2"/>
            <a:endCxn id="138" idx="1"/>
          </p:cNvCxnSpPr>
          <p:nvPr/>
        </p:nvCxnSpPr>
        <p:spPr>
          <a:xfrm rot="16200000" flipH="1">
            <a:off x="2180732" y="5301100"/>
            <a:ext cx="1044104" cy="18022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utoShape 5"/>
          <p:cNvSpPr>
            <a:spLocks noChangeArrowheads="1"/>
          </p:cNvSpPr>
          <p:nvPr/>
        </p:nvSpPr>
        <p:spPr bwMode="auto">
          <a:xfrm>
            <a:off x="2792760" y="494116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45" name="꺾인 연결선 144"/>
          <p:cNvCxnSpPr>
            <a:stCxn id="121" idx="2"/>
            <a:endCxn id="144" idx="1"/>
          </p:cNvCxnSpPr>
          <p:nvPr/>
        </p:nvCxnSpPr>
        <p:spPr>
          <a:xfrm rot="16200000" flipH="1">
            <a:off x="2612712" y="4869120"/>
            <a:ext cx="180008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utoShape 5"/>
          <p:cNvSpPr>
            <a:spLocks noChangeArrowheads="1"/>
          </p:cNvSpPr>
          <p:nvPr/>
        </p:nvSpPr>
        <p:spPr bwMode="auto">
          <a:xfrm>
            <a:off x="2792760" y="429312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2792760" y="400508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2" name="꺾인 연결선 151"/>
          <p:cNvCxnSpPr>
            <a:stCxn id="120" idx="2"/>
            <a:endCxn id="149" idx="1"/>
          </p:cNvCxnSpPr>
          <p:nvPr/>
        </p:nvCxnSpPr>
        <p:spPr>
          <a:xfrm rot="16200000" flipH="1">
            <a:off x="2612700" y="3933028"/>
            <a:ext cx="180032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20" idx="2"/>
            <a:endCxn id="148" idx="1"/>
          </p:cNvCxnSpPr>
          <p:nvPr/>
        </p:nvCxnSpPr>
        <p:spPr>
          <a:xfrm rot="16200000" flipH="1">
            <a:off x="2468684" y="4077044"/>
            <a:ext cx="468064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utoShape 5"/>
          <p:cNvSpPr>
            <a:spLocks noChangeArrowheads="1"/>
          </p:cNvSpPr>
          <p:nvPr/>
        </p:nvSpPr>
        <p:spPr bwMode="auto">
          <a:xfrm>
            <a:off x="3584984" y="522922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9" name="AutoShape 5"/>
          <p:cNvSpPr>
            <a:spLocks noChangeArrowheads="1"/>
          </p:cNvSpPr>
          <p:nvPr/>
        </p:nvSpPr>
        <p:spPr bwMode="auto">
          <a:xfrm>
            <a:off x="3584848" y="551725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60" name="꺾인 연결선 159"/>
          <p:cNvCxnSpPr>
            <a:stCxn id="118" idx="2"/>
            <a:endCxn id="134" idx="1"/>
          </p:cNvCxnSpPr>
          <p:nvPr/>
        </p:nvCxnSpPr>
        <p:spPr>
          <a:xfrm rot="16200000" flipH="1">
            <a:off x="3260920" y="2276968"/>
            <a:ext cx="468040" cy="17981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8" idx="2"/>
            <a:endCxn id="135" idx="1"/>
          </p:cNvCxnSpPr>
          <p:nvPr/>
        </p:nvCxnSpPr>
        <p:spPr>
          <a:xfrm rot="16200000" flipH="1">
            <a:off x="3116904" y="2420984"/>
            <a:ext cx="756072" cy="17981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18" idx="2"/>
            <a:endCxn id="136" idx="1"/>
          </p:cNvCxnSpPr>
          <p:nvPr/>
        </p:nvCxnSpPr>
        <p:spPr>
          <a:xfrm rot="16200000" flipH="1">
            <a:off x="2972888" y="2565000"/>
            <a:ext cx="1044104" cy="17981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18" idx="2"/>
            <a:endCxn id="137" idx="1"/>
          </p:cNvCxnSpPr>
          <p:nvPr/>
        </p:nvCxnSpPr>
        <p:spPr>
          <a:xfrm rot="16200000" flipH="1">
            <a:off x="2828872" y="2709016"/>
            <a:ext cx="1332136" cy="17981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44" idx="2"/>
            <a:endCxn id="158" idx="1"/>
          </p:cNvCxnSpPr>
          <p:nvPr/>
        </p:nvCxnSpPr>
        <p:spPr>
          <a:xfrm rot="16200000" flipH="1">
            <a:off x="3404844" y="5157084"/>
            <a:ext cx="180056" cy="18022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44" idx="2"/>
            <a:endCxn id="159" idx="1"/>
          </p:cNvCxnSpPr>
          <p:nvPr/>
        </p:nvCxnSpPr>
        <p:spPr>
          <a:xfrm rot="16200000" flipH="1">
            <a:off x="3260760" y="5301168"/>
            <a:ext cx="468088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utoShape 5"/>
          <p:cNvSpPr>
            <a:spLocks noChangeArrowheads="1"/>
          </p:cNvSpPr>
          <p:nvPr/>
        </p:nvSpPr>
        <p:spPr bwMode="auto">
          <a:xfrm>
            <a:off x="8265368" y="76470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[WEB_HOME]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3" name="AutoShape 5"/>
          <p:cNvSpPr>
            <a:spLocks noChangeArrowheads="1"/>
          </p:cNvSpPr>
          <p:nvPr/>
        </p:nvSpPr>
        <p:spPr bwMode="auto">
          <a:xfrm>
            <a:off x="7473280" y="1052736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/PJT/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conf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84" name="꺾인 연결선 183"/>
          <p:cNvCxnSpPr>
            <a:stCxn id="182" idx="2"/>
            <a:endCxn id="183" idx="3"/>
          </p:cNvCxnSpPr>
          <p:nvPr/>
        </p:nvCxnSpPr>
        <p:spPr>
          <a:xfrm rot="5400000">
            <a:off x="8697308" y="980676"/>
            <a:ext cx="180032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7473280" y="134076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/ROOT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9" name="AutoShape 5"/>
          <p:cNvSpPr>
            <a:spLocks noChangeArrowheads="1"/>
          </p:cNvSpPr>
          <p:nvPr/>
        </p:nvSpPr>
        <p:spPr bwMode="auto">
          <a:xfrm>
            <a:off x="6681192" y="162880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/WEB-INF/classes</a:t>
            </a:r>
            <a:endParaRPr lang="ko-KR" altLang="en-US" sz="10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0" name="꺾인 연결선 189"/>
          <p:cNvCxnSpPr>
            <a:stCxn id="187" idx="2"/>
            <a:endCxn id="189" idx="3"/>
          </p:cNvCxnSpPr>
          <p:nvPr/>
        </p:nvCxnSpPr>
        <p:spPr>
          <a:xfrm rot="5400000">
            <a:off x="7905220" y="1556740"/>
            <a:ext cx="180032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utoShape 5"/>
          <p:cNvSpPr>
            <a:spLocks noChangeArrowheads="1"/>
          </p:cNvSpPr>
          <p:nvPr/>
        </p:nvSpPr>
        <p:spPr bwMode="auto">
          <a:xfrm>
            <a:off x="5889104" y="1916832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TOP_LEVEL_PKG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95" name="꺾인 연결선 194"/>
          <p:cNvCxnSpPr>
            <a:stCxn id="189" idx="2"/>
            <a:endCxn id="194" idx="3"/>
          </p:cNvCxnSpPr>
          <p:nvPr/>
        </p:nvCxnSpPr>
        <p:spPr>
          <a:xfrm rot="5400000">
            <a:off x="7113132" y="1844772"/>
            <a:ext cx="180032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AutoShape 5"/>
          <p:cNvSpPr>
            <a:spLocks noChangeArrowheads="1"/>
          </p:cNvSpPr>
          <p:nvPr/>
        </p:nvSpPr>
        <p:spPr bwMode="auto">
          <a:xfrm>
            <a:off x="5889240" y="429312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log4j.xml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0" name="꺾인 연결선 199"/>
          <p:cNvCxnSpPr>
            <a:stCxn id="187" idx="2"/>
            <a:endCxn id="199" idx="3"/>
          </p:cNvCxnSpPr>
          <p:nvPr/>
        </p:nvCxnSpPr>
        <p:spPr>
          <a:xfrm rot="5400000">
            <a:off x="5636956" y="3825004"/>
            <a:ext cx="4716560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189" idx="2"/>
            <a:endCxn id="198" idx="3"/>
          </p:cNvCxnSpPr>
          <p:nvPr/>
        </p:nvCxnSpPr>
        <p:spPr>
          <a:xfrm rot="5400000">
            <a:off x="5925056" y="3032984"/>
            <a:ext cx="2556320" cy="17995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utoShape 5"/>
          <p:cNvSpPr>
            <a:spLocks noChangeArrowheads="1"/>
          </p:cNvSpPr>
          <p:nvPr/>
        </p:nvSpPr>
        <p:spPr bwMode="auto">
          <a:xfrm>
            <a:off x="6681192" y="616532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kumimoji="1" lang="en-US" altLang="ko-KR" sz="1000" b="1" dirty="0" smtClean="0">
                <a:solidFill>
                  <a:srgbClr val="FFFFFF"/>
                </a:solidFill>
              </a:rPr>
              <a:t>/META-INF</a:t>
            </a:r>
            <a:endParaRPr kumimoji="1" lang="ko-KR" altLang="en-US" sz="1000" b="1" dirty="0">
              <a:solidFill>
                <a:srgbClr val="FFFFFF"/>
              </a:solidFill>
            </a:endParaRPr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5889240" y="5229200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/views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7" name="AutoShape 5"/>
          <p:cNvSpPr>
            <a:spLocks noChangeArrowheads="1"/>
          </p:cNvSpPr>
          <p:nvPr/>
        </p:nvSpPr>
        <p:spPr bwMode="auto">
          <a:xfrm>
            <a:off x="5889104" y="5517232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/spring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8" name="AutoShape 5"/>
          <p:cNvSpPr>
            <a:spLocks noChangeArrowheads="1"/>
          </p:cNvSpPr>
          <p:nvPr/>
        </p:nvSpPr>
        <p:spPr bwMode="auto">
          <a:xfrm>
            <a:off x="6681192" y="5805288"/>
            <a:ext cx="1224000" cy="216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css</a:t>
            </a: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img</a:t>
            </a: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,/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+mn-lt"/>
                <a:ea typeface="+mn-ea"/>
              </a:rPr>
              <a:t>js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09" name="꺾인 연결선 208"/>
          <p:cNvCxnSpPr>
            <a:stCxn id="187" idx="2"/>
            <a:endCxn id="208" idx="3"/>
          </p:cNvCxnSpPr>
          <p:nvPr/>
        </p:nvCxnSpPr>
        <p:spPr>
          <a:xfrm rot="5400000">
            <a:off x="5816976" y="3644984"/>
            <a:ext cx="4356520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AutoShape 5"/>
          <p:cNvSpPr>
            <a:spLocks noChangeArrowheads="1"/>
          </p:cNvSpPr>
          <p:nvPr/>
        </p:nvSpPr>
        <p:spPr bwMode="auto">
          <a:xfrm>
            <a:off x="6681192" y="4941192"/>
            <a:ext cx="1224000" cy="21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spc="-100" dirty="0" smtClean="0">
                <a:solidFill>
                  <a:srgbClr val="FFFFFF"/>
                </a:solidFill>
                <a:latin typeface="+mn-lt"/>
                <a:ea typeface="+mn-ea"/>
              </a:rPr>
              <a:t>/WEB-INF</a:t>
            </a:r>
            <a:endParaRPr lang="ko-KR" altLang="en-US" sz="1000" b="1" spc="-1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14" name="꺾인 연결선 213"/>
          <p:cNvCxnSpPr>
            <a:stCxn id="187" idx="2"/>
            <a:endCxn id="213" idx="3"/>
          </p:cNvCxnSpPr>
          <p:nvPr/>
        </p:nvCxnSpPr>
        <p:spPr>
          <a:xfrm rot="5400000">
            <a:off x="6249024" y="3212936"/>
            <a:ext cx="3492424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13" idx="2"/>
            <a:endCxn id="206" idx="3"/>
          </p:cNvCxnSpPr>
          <p:nvPr/>
        </p:nvCxnSpPr>
        <p:spPr>
          <a:xfrm rot="5400000">
            <a:off x="7113212" y="5157220"/>
            <a:ext cx="180008" cy="17995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213" idx="2"/>
            <a:endCxn id="207" idx="3"/>
          </p:cNvCxnSpPr>
          <p:nvPr/>
        </p:nvCxnSpPr>
        <p:spPr>
          <a:xfrm rot="5400000">
            <a:off x="6969128" y="5301168"/>
            <a:ext cx="468040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82" idx="2"/>
            <a:endCxn id="187" idx="3"/>
          </p:cNvCxnSpPr>
          <p:nvPr/>
        </p:nvCxnSpPr>
        <p:spPr>
          <a:xfrm rot="5400000">
            <a:off x="8553292" y="1124692"/>
            <a:ext cx="468064" cy="1800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utoShape 5"/>
          <p:cNvSpPr>
            <a:spLocks noChangeArrowheads="1"/>
          </p:cNvSpPr>
          <p:nvPr/>
        </p:nvSpPr>
        <p:spPr bwMode="auto">
          <a:xfrm>
            <a:off x="5889240" y="4005064"/>
            <a:ext cx="1224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b="1" dirty="0" smtClean="0">
                <a:solidFill>
                  <a:srgbClr val="FFFFFF"/>
                </a:solidFill>
                <a:latin typeface="+mn-lt"/>
                <a:ea typeface="+mn-ea"/>
              </a:rPr>
              <a:t>/META-INF</a:t>
            </a:r>
            <a:endParaRPr lang="ko-KR" altLang="en-US" sz="1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27" name="꺾인 연결선 226"/>
          <p:cNvCxnSpPr>
            <a:stCxn id="189" idx="2"/>
            <a:endCxn id="226" idx="3"/>
          </p:cNvCxnSpPr>
          <p:nvPr/>
        </p:nvCxnSpPr>
        <p:spPr>
          <a:xfrm rot="5400000">
            <a:off x="6069084" y="2888956"/>
            <a:ext cx="2268264" cy="17995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AutoShape 5"/>
          <p:cNvSpPr>
            <a:spLocks noChangeArrowheads="1"/>
          </p:cNvSpPr>
          <p:nvPr/>
        </p:nvSpPr>
        <p:spPr bwMode="auto">
          <a:xfrm>
            <a:off x="5026025" y="2204888"/>
            <a:ext cx="2087215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Database VO, Model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5025008" y="2492896"/>
            <a:ext cx="2087215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MyBatis interface &amp; xml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232" name="AutoShape 5"/>
          <p:cNvSpPr>
            <a:spLocks noChangeArrowheads="1"/>
          </p:cNvSpPr>
          <p:nvPr/>
        </p:nvSpPr>
        <p:spPr bwMode="auto">
          <a:xfrm>
            <a:off x="5025008" y="2780928"/>
            <a:ext cx="2087215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Service business logic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233" name="AutoShape 5"/>
          <p:cNvSpPr>
            <a:spLocks noChangeArrowheads="1"/>
          </p:cNvSpPr>
          <p:nvPr/>
        </p:nvSpPr>
        <p:spPr bwMode="auto">
          <a:xfrm>
            <a:off x="5025008" y="3068960"/>
            <a:ext cx="2087215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Spring Controllers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234" name="AutoShape 5"/>
          <p:cNvSpPr>
            <a:spLocks noChangeArrowheads="1"/>
          </p:cNvSpPr>
          <p:nvPr/>
        </p:nvSpPr>
        <p:spPr bwMode="auto">
          <a:xfrm>
            <a:off x="5025008" y="3356992"/>
            <a:ext cx="2087215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Project </a:t>
            </a:r>
            <a:r>
              <a:rPr lang="en-US" altLang="ko-KR" sz="1000" dirty="0" err="1" smtClean="0">
                <a:latin typeface="+mn-lt"/>
                <a:ea typeface="+mn-ea"/>
              </a:rPr>
              <a:t>utils</a:t>
            </a:r>
            <a:r>
              <a:rPr lang="en-US" altLang="ko-KR" sz="1000" dirty="0" smtClean="0">
                <a:latin typeface="+mn-lt"/>
                <a:ea typeface="+mn-ea"/>
              </a:rPr>
              <a:t> (optional)</a:t>
            </a:r>
            <a:endParaRPr lang="ko-KR" altLang="en-US" sz="1000" dirty="0">
              <a:latin typeface="+mn-lt"/>
              <a:ea typeface="+mn-ea"/>
            </a:endParaRPr>
          </a:p>
        </p:txBody>
      </p:sp>
      <p:cxnSp>
        <p:nvCxnSpPr>
          <p:cNvPr id="4151" name="꺾인 연결선 4150"/>
          <p:cNvCxnSpPr>
            <a:stCxn id="93" idx="3"/>
            <a:endCxn id="189" idx="1"/>
          </p:cNvCxnSpPr>
          <p:nvPr/>
        </p:nvCxnSpPr>
        <p:spPr>
          <a:xfrm flipV="1">
            <a:off x="3224873" y="1736800"/>
            <a:ext cx="3456319" cy="24"/>
          </a:xfrm>
          <a:prstGeom prst="bentConnector3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AutoShape 5"/>
          <p:cNvSpPr>
            <a:spLocks noChangeArrowheads="1"/>
          </p:cNvSpPr>
          <p:nvPr/>
        </p:nvSpPr>
        <p:spPr bwMode="auto">
          <a:xfrm>
            <a:off x="3800872" y="1628800"/>
            <a:ext cx="2295937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 smtClean="0">
                <a:latin typeface="+mn-lt"/>
                <a:ea typeface="+mn-ea"/>
              </a:rPr>
              <a:t>/java to /classes</a:t>
            </a:r>
            <a:endParaRPr lang="ko-KR" altLang="en-US" sz="1000" dirty="0">
              <a:latin typeface="+mn-lt"/>
              <a:ea typeface="+mn-ea"/>
            </a:endParaRPr>
          </a:p>
        </p:txBody>
      </p:sp>
      <p:cxnSp>
        <p:nvCxnSpPr>
          <p:cNvPr id="239" name="꺾인 연결선 238"/>
          <p:cNvCxnSpPr>
            <a:stCxn id="120" idx="3"/>
            <a:endCxn id="226" idx="0"/>
          </p:cNvCxnSpPr>
          <p:nvPr/>
        </p:nvCxnSpPr>
        <p:spPr>
          <a:xfrm>
            <a:off x="3224672" y="3825056"/>
            <a:ext cx="3276568" cy="180008"/>
          </a:xfrm>
          <a:prstGeom prst="bentConnector2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AutoShape 5"/>
          <p:cNvSpPr>
            <a:spLocks noChangeArrowheads="1"/>
          </p:cNvSpPr>
          <p:nvPr/>
        </p:nvSpPr>
        <p:spPr bwMode="auto">
          <a:xfrm>
            <a:off x="3800872" y="3717032"/>
            <a:ext cx="2295937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800" spc="-50" dirty="0" smtClean="0">
                <a:latin typeface="+mn-lt"/>
                <a:ea typeface="+mn-ea"/>
              </a:rPr>
              <a:t>/resources/** to /WEB-INF/classes/**</a:t>
            </a:r>
            <a:endParaRPr lang="ko-KR" altLang="en-US" sz="800" spc="-50" dirty="0">
              <a:latin typeface="+mn-lt"/>
              <a:ea typeface="+mn-ea"/>
            </a:endParaRPr>
          </a:p>
        </p:txBody>
      </p:sp>
      <p:cxnSp>
        <p:nvCxnSpPr>
          <p:cNvPr id="244" name="꺾인 연결선 243"/>
          <p:cNvCxnSpPr>
            <a:stCxn id="119" idx="3"/>
            <a:endCxn id="230" idx="1"/>
          </p:cNvCxnSpPr>
          <p:nvPr/>
        </p:nvCxnSpPr>
        <p:spPr>
          <a:xfrm>
            <a:off x="4808848" y="2312888"/>
            <a:ext cx="217177" cy="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3"/>
          <p:cNvCxnSpPr>
            <a:stCxn id="134" idx="3"/>
            <a:endCxn id="231" idx="1"/>
          </p:cNvCxnSpPr>
          <p:nvPr/>
        </p:nvCxnSpPr>
        <p:spPr>
          <a:xfrm>
            <a:off x="4808848" y="2600896"/>
            <a:ext cx="216160" cy="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3"/>
          <p:cNvCxnSpPr>
            <a:stCxn id="135" idx="3"/>
            <a:endCxn id="232" idx="1"/>
          </p:cNvCxnSpPr>
          <p:nvPr/>
        </p:nvCxnSpPr>
        <p:spPr>
          <a:xfrm>
            <a:off x="4808848" y="2888928"/>
            <a:ext cx="216160" cy="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43"/>
          <p:cNvCxnSpPr>
            <a:stCxn id="136" idx="3"/>
            <a:endCxn id="233" idx="1"/>
          </p:cNvCxnSpPr>
          <p:nvPr/>
        </p:nvCxnSpPr>
        <p:spPr>
          <a:xfrm>
            <a:off x="4808848" y="3176960"/>
            <a:ext cx="216160" cy="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43"/>
          <p:cNvCxnSpPr>
            <a:stCxn id="137" idx="3"/>
            <a:endCxn id="234" idx="1"/>
          </p:cNvCxnSpPr>
          <p:nvPr/>
        </p:nvCxnSpPr>
        <p:spPr>
          <a:xfrm>
            <a:off x="4808848" y="3464992"/>
            <a:ext cx="216160" cy="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44" idx="3"/>
            <a:endCxn id="213" idx="1"/>
          </p:cNvCxnSpPr>
          <p:nvPr/>
        </p:nvCxnSpPr>
        <p:spPr>
          <a:xfrm>
            <a:off x="4016760" y="5049168"/>
            <a:ext cx="2664432" cy="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138" idx="3"/>
            <a:endCxn id="208" idx="1"/>
          </p:cNvCxnSpPr>
          <p:nvPr/>
        </p:nvCxnSpPr>
        <p:spPr>
          <a:xfrm>
            <a:off x="4016896" y="5913264"/>
            <a:ext cx="2664296" cy="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26" idx="3"/>
            <a:endCxn id="183" idx="1"/>
          </p:cNvCxnSpPr>
          <p:nvPr/>
        </p:nvCxnSpPr>
        <p:spPr>
          <a:xfrm flipV="1">
            <a:off x="2432584" y="1160736"/>
            <a:ext cx="5040696" cy="24"/>
          </a:xfrm>
          <a:prstGeom prst="bentConnector3">
            <a:avLst/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AutoShape 5"/>
          <p:cNvSpPr>
            <a:spLocks noChangeArrowheads="1"/>
          </p:cNvSpPr>
          <p:nvPr/>
        </p:nvSpPr>
        <p:spPr bwMode="auto">
          <a:xfrm>
            <a:off x="3800872" y="1052736"/>
            <a:ext cx="2295937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000" dirty="0">
                <a:latin typeface="+mn-lt"/>
                <a:ea typeface="+mn-ea"/>
              </a:rPr>
              <a:t>*</a:t>
            </a:r>
            <a:r>
              <a:rPr lang="en-US" altLang="ko-KR" sz="1000" dirty="0" smtClean="0">
                <a:latin typeface="+mn-lt"/>
                <a:ea typeface="+mn-ea"/>
              </a:rPr>
              <a:t>.properties</a:t>
            </a:r>
            <a:endParaRPr lang="ko-KR" altLang="en-US" sz="1000" dirty="0">
              <a:latin typeface="+mn-lt"/>
              <a:ea typeface="+mn-ea"/>
            </a:endParaRPr>
          </a:p>
        </p:txBody>
      </p:sp>
      <p:cxnSp>
        <p:nvCxnSpPr>
          <p:cNvPr id="285" name="꺾인 연결선 284"/>
          <p:cNvCxnSpPr>
            <a:stCxn id="123" idx="3"/>
            <a:endCxn id="199" idx="1"/>
          </p:cNvCxnSpPr>
          <p:nvPr/>
        </p:nvCxnSpPr>
        <p:spPr>
          <a:xfrm>
            <a:off x="2432584" y="6273304"/>
            <a:ext cx="4248608" cy="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Install 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en-US" altLang="ko-KR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5925" y="764704"/>
            <a:ext cx="1800000" cy="288000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smtClean="0">
                <a:solidFill>
                  <a:srgbClr val="FFFFFF"/>
                </a:solidFill>
                <a:latin typeface="+mn-lt"/>
                <a:ea typeface="+mn-ea"/>
              </a:rPr>
              <a:t>[YOUR_APMT_PATH</a:t>
            </a: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]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28864" y="119675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+mn-lt"/>
                <a:ea typeface="+mn-ea"/>
              </a:rPr>
              <a:t>Server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0" name="꺾인 연결선 9"/>
          <p:cNvCxnSpPr>
            <a:stCxn id="7" idx="2"/>
            <a:endCxn id="8" idx="1"/>
          </p:cNvCxnSpPr>
          <p:nvPr/>
        </p:nvCxnSpPr>
        <p:spPr>
          <a:xfrm rot="16200000" flipH="1">
            <a:off x="1478370" y="890258"/>
            <a:ext cx="288048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928864" y="4221120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temp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28664" y="4581160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users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28864" y="4941168"/>
            <a:ext cx="1800000" cy="288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WebDocs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15" name="꺾인 연결선 14"/>
          <p:cNvCxnSpPr>
            <a:stCxn id="7" idx="2"/>
            <a:endCxn id="12" idx="1"/>
          </p:cNvCxnSpPr>
          <p:nvPr/>
        </p:nvCxnSpPr>
        <p:spPr>
          <a:xfrm rot="16200000" flipH="1">
            <a:off x="-33814" y="2402442"/>
            <a:ext cx="3312416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2"/>
            <a:endCxn id="13" idx="1"/>
          </p:cNvCxnSpPr>
          <p:nvPr/>
        </p:nvCxnSpPr>
        <p:spPr>
          <a:xfrm rot="16200000" flipH="1">
            <a:off x="-213934" y="2582562"/>
            <a:ext cx="3672456" cy="6127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14" idx="1"/>
          </p:cNvCxnSpPr>
          <p:nvPr/>
        </p:nvCxnSpPr>
        <p:spPr>
          <a:xfrm rot="16200000" flipH="1">
            <a:off x="-393838" y="2762466"/>
            <a:ext cx="4032464" cy="61293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368824" y="5373216"/>
            <a:ext cx="1800000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htdocs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5" name="꺾인 연결선 24"/>
          <p:cNvCxnSpPr>
            <a:stCxn id="14" idx="2"/>
            <a:endCxn id="24" idx="1"/>
          </p:cNvCxnSpPr>
          <p:nvPr/>
        </p:nvCxnSpPr>
        <p:spPr>
          <a:xfrm rot="16200000" flipH="1">
            <a:off x="2954820" y="5103212"/>
            <a:ext cx="288048" cy="5399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369396" y="5733256"/>
            <a:ext cx="1800000" cy="288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webapps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29" name="꺾인 연결선 28"/>
          <p:cNvCxnSpPr>
            <a:stCxn id="14" idx="2"/>
            <a:endCxn id="28" idx="1"/>
          </p:cNvCxnSpPr>
          <p:nvPr/>
        </p:nvCxnSpPr>
        <p:spPr>
          <a:xfrm rot="16200000" flipH="1">
            <a:off x="2775086" y="5282946"/>
            <a:ext cx="648088" cy="54053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3369025" y="162883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Apache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33" name="꺾인 연결선 32"/>
          <p:cNvCxnSpPr>
            <a:stCxn id="8" idx="2"/>
            <a:endCxn id="32" idx="1"/>
          </p:cNvCxnSpPr>
          <p:nvPr/>
        </p:nvCxnSpPr>
        <p:spPr>
          <a:xfrm rot="16200000" flipH="1">
            <a:off x="2954904" y="1358711"/>
            <a:ext cx="288080" cy="54016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369024" y="198887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Monitor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369024" y="234894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MySQL x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369024" y="270898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PHP x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3369024" y="306902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phpMyAdmin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3369024" y="3429064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smtClean="0">
                <a:solidFill>
                  <a:srgbClr val="FFFFFF"/>
                </a:solidFill>
                <a:latin typeface="+mn-lt"/>
                <a:ea typeface="+mn-ea"/>
              </a:rPr>
              <a:t>Tomcat 7.x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3369024" y="3789072"/>
            <a:ext cx="1800000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400" b="1" dirty="0" err="1" smtClean="0">
                <a:solidFill>
                  <a:srgbClr val="FFFFFF"/>
                </a:solidFill>
                <a:latin typeface="+mn-lt"/>
                <a:ea typeface="+mn-ea"/>
              </a:rPr>
              <a:t>ZendOptimizer</a:t>
            </a:r>
            <a:endParaRPr lang="ko-KR" altLang="en-US" sz="14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50" name="꺾인 연결선 49"/>
          <p:cNvCxnSpPr>
            <a:stCxn id="8" idx="2"/>
            <a:endCxn id="37" idx="1"/>
          </p:cNvCxnSpPr>
          <p:nvPr/>
        </p:nvCxnSpPr>
        <p:spPr>
          <a:xfrm rot="16200000" flipH="1">
            <a:off x="2774884" y="1538732"/>
            <a:ext cx="648120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8" idx="2"/>
            <a:endCxn id="38" idx="1"/>
          </p:cNvCxnSpPr>
          <p:nvPr/>
        </p:nvCxnSpPr>
        <p:spPr>
          <a:xfrm rot="16200000" flipH="1">
            <a:off x="2594848" y="1718768"/>
            <a:ext cx="1008192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8" idx="2"/>
            <a:endCxn id="39" idx="1"/>
          </p:cNvCxnSpPr>
          <p:nvPr/>
        </p:nvCxnSpPr>
        <p:spPr>
          <a:xfrm rot="16200000" flipH="1">
            <a:off x="2414828" y="1898788"/>
            <a:ext cx="1368232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2"/>
            <a:endCxn id="40" idx="1"/>
          </p:cNvCxnSpPr>
          <p:nvPr/>
        </p:nvCxnSpPr>
        <p:spPr>
          <a:xfrm rot="16200000" flipH="1">
            <a:off x="2234808" y="2078808"/>
            <a:ext cx="1728272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8" idx="2"/>
            <a:endCxn id="41" idx="1"/>
          </p:cNvCxnSpPr>
          <p:nvPr/>
        </p:nvCxnSpPr>
        <p:spPr>
          <a:xfrm rot="16200000" flipH="1">
            <a:off x="2054788" y="2258828"/>
            <a:ext cx="2088312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42" idx="1"/>
          </p:cNvCxnSpPr>
          <p:nvPr/>
        </p:nvCxnSpPr>
        <p:spPr>
          <a:xfrm rot="16200000" flipH="1">
            <a:off x="1874784" y="2438832"/>
            <a:ext cx="2448320" cy="54016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5601271" y="3429000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APM_Setup/Server </a:t>
            </a:r>
            <a:r>
              <a:rPr lang="ko-KR" altLang="en-US" sz="1200" dirty="0" smtClean="0">
                <a:latin typeface="+mn-lt"/>
                <a:ea typeface="+mn-ea"/>
              </a:rPr>
              <a:t>경로 아래에 설치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0" name="직선 연결선 69"/>
          <p:cNvCxnSpPr>
            <a:stCxn id="41" idx="3"/>
            <a:endCxn id="68" idx="1"/>
          </p:cNvCxnSpPr>
          <p:nvPr/>
        </p:nvCxnSpPr>
        <p:spPr>
          <a:xfrm flipV="1">
            <a:off x="5169024" y="3573000"/>
            <a:ext cx="432247" cy="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5601271" y="4941168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ko-KR" altLang="en-US" sz="1200" dirty="0" smtClean="0">
                <a:latin typeface="+mn-lt"/>
                <a:ea typeface="+mn-ea"/>
              </a:rPr>
              <a:t>신규 생성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2" name="직선 연결선 71"/>
          <p:cNvCxnSpPr>
            <a:stCxn id="14" idx="3"/>
            <a:endCxn id="71" idx="1"/>
          </p:cNvCxnSpPr>
          <p:nvPr/>
        </p:nvCxnSpPr>
        <p:spPr>
          <a:xfrm>
            <a:off x="3728864" y="5085168"/>
            <a:ext cx="187240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5601072" y="5373216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Apache </a:t>
            </a:r>
            <a:r>
              <a:rPr lang="en-US" altLang="ko-KR" sz="1200" dirty="0" err="1" smtClean="0">
                <a:latin typeface="+mn-lt"/>
                <a:ea typeface="+mn-ea"/>
              </a:rPr>
              <a:t>htdocs</a:t>
            </a:r>
            <a:r>
              <a:rPr lang="en-US" altLang="ko-KR" sz="1200" dirty="0" smtClean="0">
                <a:latin typeface="+mn-lt"/>
                <a:ea typeface="+mn-ea"/>
              </a:rPr>
              <a:t> </a:t>
            </a:r>
            <a:r>
              <a:rPr lang="ko-KR" altLang="en-US" sz="1200" dirty="0" smtClean="0">
                <a:latin typeface="+mn-lt"/>
                <a:ea typeface="+mn-ea"/>
              </a:rPr>
              <a:t>경로 이동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5" name="직선 연결선 74"/>
          <p:cNvCxnSpPr>
            <a:stCxn id="24" idx="3"/>
            <a:endCxn id="74" idx="1"/>
          </p:cNvCxnSpPr>
          <p:nvPr/>
        </p:nvCxnSpPr>
        <p:spPr>
          <a:xfrm>
            <a:off x="5168824" y="5517216"/>
            <a:ext cx="4322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5601072" y="5733256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Tomcat </a:t>
            </a:r>
            <a:r>
              <a:rPr lang="en-US" altLang="ko-KR" sz="1200" dirty="0" err="1" smtClean="0">
                <a:latin typeface="+mn-lt"/>
                <a:ea typeface="+mn-ea"/>
              </a:rPr>
              <a:t>webapps</a:t>
            </a:r>
            <a:r>
              <a:rPr lang="en-US" altLang="ko-KR" sz="1200" dirty="0" smtClean="0">
                <a:latin typeface="+mn-lt"/>
                <a:ea typeface="+mn-ea"/>
              </a:rPr>
              <a:t> </a:t>
            </a:r>
            <a:r>
              <a:rPr lang="ko-KR" altLang="en-US" sz="1200" dirty="0" smtClean="0">
                <a:latin typeface="+mn-lt"/>
                <a:ea typeface="+mn-ea"/>
              </a:rPr>
              <a:t>경로 이동 </a:t>
            </a:r>
            <a:r>
              <a:rPr lang="en-US" altLang="ko-KR" sz="1200" dirty="0" smtClean="0">
                <a:latin typeface="+mn-lt"/>
                <a:ea typeface="+mn-ea"/>
              </a:rPr>
              <a:t>or </a:t>
            </a:r>
            <a:r>
              <a:rPr lang="ko-KR" altLang="en-US" sz="1200" dirty="0" smtClean="0">
                <a:latin typeface="+mn-lt"/>
                <a:ea typeface="+mn-ea"/>
              </a:rPr>
              <a:t>추가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79" name="직선 연결선 78"/>
          <p:cNvCxnSpPr>
            <a:stCxn id="28" idx="3"/>
            <a:endCxn id="78" idx="1"/>
          </p:cNvCxnSpPr>
          <p:nvPr/>
        </p:nvCxnSpPr>
        <p:spPr>
          <a:xfrm>
            <a:off x="5169396" y="5877256"/>
            <a:ext cx="4316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5600701" y="764704"/>
            <a:ext cx="3888803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36000" rIns="72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ko-KR" sz="1200" dirty="0" smtClean="0">
                <a:latin typeface="+mn-lt"/>
                <a:ea typeface="+mn-ea"/>
              </a:rPr>
              <a:t>Ex&gt; </a:t>
            </a:r>
            <a:r>
              <a:rPr lang="en-US" altLang="ko-KR" sz="1200" dirty="0" err="1" smtClean="0">
                <a:latin typeface="+mn-lt"/>
                <a:ea typeface="+mn-ea"/>
              </a:rPr>
              <a:t>WorkEnv</a:t>
            </a:r>
            <a:r>
              <a:rPr lang="en-US" altLang="ko-KR" sz="1200" dirty="0" smtClean="0">
                <a:latin typeface="+mn-lt"/>
                <a:ea typeface="+mn-ea"/>
              </a:rPr>
              <a:t>/APMT</a:t>
            </a:r>
            <a:endParaRPr lang="ko-KR" altLang="en-US" sz="1200" dirty="0">
              <a:latin typeface="+mn-lt"/>
              <a:ea typeface="+mn-ea"/>
            </a:endParaRPr>
          </a:p>
        </p:txBody>
      </p:sp>
      <p:cxnSp>
        <p:nvCxnSpPr>
          <p:cNvPr id="83" name="직선 연결선 82"/>
          <p:cNvCxnSpPr>
            <a:stCxn id="7" idx="3"/>
            <a:endCxn id="82" idx="1"/>
          </p:cNvCxnSpPr>
          <p:nvPr/>
        </p:nvCxnSpPr>
        <p:spPr>
          <a:xfrm>
            <a:off x="2215925" y="908704"/>
            <a:ext cx="33847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9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Install APM_Setup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 descr="D:\Z.Box\Box Sync\01. Razy Studio\D0. Documents\imgs\K-20150315-5115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0" y="765174"/>
            <a:ext cx="9083146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2. Install APM_Setup</a:t>
            </a:r>
            <a:br>
              <a:rPr lang="en-US" altLang="ko-KR" sz="1400" dirty="0" smtClean="0"/>
            </a:br>
            <a:r>
              <a:rPr lang="en-US" altLang="ko-KR" dirty="0" smtClean="0"/>
              <a:t>2.1 Install APM_Setup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II. Install APM + Tomcat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848228" y="6525344"/>
            <a:ext cx="641276" cy="332656"/>
          </a:xfrm>
          <a:prstGeom prst="rect">
            <a:avLst/>
          </a:prstGeom>
        </p:spPr>
        <p:txBody>
          <a:bodyPr/>
          <a:lstStyle/>
          <a:p>
            <a:fld id="{97B81E91-1225-4ED6-862F-5BDE6F6445B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Rectangle 10255"/>
          <p:cNvSpPr>
            <a:spLocks noChangeArrowheads="1"/>
          </p:cNvSpPr>
          <p:nvPr/>
        </p:nvSpPr>
        <p:spPr bwMode="auto">
          <a:xfrm>
            <a:off x="415926" y="764704"/>
            <a:ext cx="907415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2.1.1</a:t>
            </a:r>
            <a:r>
              <a:rPr kumimoji="0"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Install APM_Setup</a:t>
            </a:r>
            <a:endParaRPr kumimoji="0"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926" y="1124744"/>
            <a:ext cx="90741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b="1" dirty="0" smtClean="0"/>
              <a:t>Download APM_Setup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URL			: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>
                <a:hlinkClick r:id="rId2"/>
              </a:rPr>
              <a:t>http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www.apmsetup.com/download.php</a:t>
            </a:r>
            <a:endParaRPr lang="en-US" altLang="ko-KR" sz="1200" dirty="0" smtClean="0"/>
          </a:p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endParaRPr lang="en-US" altLang="ko-KR" sz="1200" b="1" dirty="0"/>
          </a:p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endParaRPr lang="en-US" altLang="ko-KR" sz="1200" b="1" dirty="0" smtClean="0"/>
          </a:p>
          <a:p>
            <a:pPr marL="271463" indent="-271463" defTabSz="2880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b="1" dirty="0" smtClean="0"/>
              <a:t>Install APM_Setup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INSTALL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: [YOUR_APMT_PATH]</a:t>
            </a:r>
            <a:br>
              <a:rPr lang="en-US" altLang="ko-KR" sz="1200" dirty="0" smtClean="0"/>
            </a:br>
            <a:r>
              <a:rPr lang="en-US" altLang="ko-KR" sz="1200" dirty="0" smtClean="0"/>
              <a:t>				  ex&gt; </a:t>
            </a:r>
            <a:r>
              <a:rPr lang="en-US" altLang="ko-KR" sz="1200" dirty="0" err="1" smtClean="0"/>
              <a:t>WorkEnv</a:t>
            </a:r>
            <a:r>
              <a:rPr lang="en-US" altLang="ko-KR" sz="1200" dirty="0" smtClean="0"/>
              <a:t>/APMT</a:t>
            </a:r>
            <a:br>
              <a:rPr lang="en-US" altLang="ko-KR" sz="1200" dirty="0" smtClean="0"/>
            </a:br>
            <a:r>
              <a:rPr lang="en-US" altLang="ko-KR" sz="1200" dirty="0" smtClean="0"/>
              <a:t>				  A : Apache</a:t>
            </a:r>
            <a:br>
              <a:rPr lang="en-US" altLang="ko-KR" sz="1200" dirty="0" smtClean="0"/>
            </a:br>
            <a:r>
              <a:rPr lang="en-US" altLang="ko-KR" sz="1200" dirty="0" smtClean="0"/>
              <a:t>				  P : PHP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			  M : MySQL</a:t>
            </a:r>
            <a:br>
              <a:rPr lang="en-US" altLang="ko-KR" sz="1200" dirty="0" smtClean="0"/>
            </a:br>
            <a:r>
              <a:rPr lang="en-US" altLang="ko-KR" sz="1200" dirty="0" smtClean="0"/>
              <a:t>				  T : Tomcat</a:t>
            </a:r>
          </a:p>
        </p:txBody>
      </p:sp>
    </p:spTree>
    <p:extLst>
      <p:ext uri="{BB962C8B-B14F-4D97-AF65-F5344CB8AC3E}">
        <p14:creationId xmlns:p14="http://schemas.microsoft.com/office/powerpoint/2010/main" val="24893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코딩">
      <a:majorFont>
        <a:latin typeface="맑은 고딕"/>
        <a:ea typeface="맑은 고딕"/>
        <a:cs typeface=""/>
      </a:majorFont>
      <a:minorFont>
        <a:latin typeface="Lucida Console"/>
        <a:ea typeface="나눔고딕코딩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228600" indent="-228600">
          <a:lnSpc>
            <a:spcPct val="120000"/>
          </a:lnSpc>
          <a:buAutoNum type="arabicPeriod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13047</TotalTime>
  <Words>2823</Words>
  <Application>Microsoft Office PowerPoint</Application>
  <PresentationFormat>A4 용지(210x297mm)</PresentationFormat>
  <Paragraphs>1199</Paragraphs>
  <Slides>67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9" baseType="lpstr">
      <vt:lpstr>Office 테마</vt:lpstr>
      <vt:lpstr>Visio</vt:lpstr>
      <vt:lpstr>STS + Tomcat 7 Setup</vt:lpstr>
      <vt:lpstr>STS + Tomcat 7 Setup</vt:lpstr>
      <vt:lpstr>I. Setup Layout</vt:lpstr>
      <vt:lpstr>1. WorkEnv Layout</vt:lpstr>
      <vt:lpstr>2. WorkSpace Layout</vt:lpstr>
      <vt:lpstr>II. Install APM + Tomcat 7</vt:lpstr>
      <vt:lpstr>1. Install Layout</vt:lpstr>
      <vt:lpstr>2. Install APM_Setup</vt:lpstr>
      <vt:lpstr>2. Install APM_Setup 2.1 Install APM_Setup</vt:lpstr>
      <vt:lpstr>2. Install APM_Setup 2.2 Set Apache Configuration</vt:lpstr>
      <vt:lpstr>2. Install APM_Setup 2.3 Set MySQL Configuration</vt:lpstr>
      <vt:lpstr>3. Install Tomcat 7</vt:lpstr>
      <vt:lpstr>3. Install Tomcat 7 3.1 Install Tomcat 7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3. Install Tomcat 7 3.2 Set Tomcat 7 Configuration</vt:lpstr>
      <vt:lpstr>III. Set STS Configuration</vt:lpstr>
      <vt:lpstr>1. Install Plug-ins</vt:lpstr>
      <vt:lpstr>1. Install Plug-ins</vt:lpstr>
      <vt:lpstr>1. Install Plug-ins</vt:lpstr>
      <vt:lpstr>Eclipse + Spring Plugins</vt:lpstr>
      <vt:lpstr>2. Set Common Config (1/3)</vt:lpstr>
      <vt:lpstr>2. Set Common Config (2/3)</vt:lpstr>
      <vt:lpstr>2. Set Common Config (3/3)</vt:lpstr>
      <vt:lpstr>IV. Set Maven Deploy To Tomcat 7</vt:lpstr>
      <vt:lpstr>1. Set Maven Settings</vt:lpstr>
      <vt:lpstr>2. Create STS Project</vt:lpstr>
      <vt:lpstr>2. Create STS Project</vt:lpstr>
      <vt:lpstr>3. Set Maven Deploy</vt:lpstr>
      <vt:lpstr>3. Set Maven Deploy</vt:lpstr>
      <vt:lpstr>3. Set Maven Deploy</vt:lpstr>
      <vt:lpstr>3. Set Maven Deploy</vt:lpstr>
      <vt:lpstr>V. Set MyBatis-Spring (MySQL)</vt:lpstr>
      <vt:lpstr>1. Overview 1.1 Spring Project Layout (project config)</vt:lpstr>
      <vt:lpstr>1. Overview 1.1 Spring Project Layout with lib (project repository)</vt:lpstr>
      <vt:lpstr>1. Overview  1.2 Spring Configuration Layout (Type I : classpath:/config)</vt:lpstr>
      <vt:lpstr>1. Overview  1.2 Spring Configuration Layout (Type II : /WEB-INF/config)</vt:lpstr>
      <vt:lpstr>1. Overview  1.3 Spring Configuration Relation (Type 1)</vt:lpstr>
      <vt:lpstr>1. Overview  1.3 Spring Configuration Relation (Type 2)</vt:lpstr>
      <vt:lpstr> 2. Set MySQL datasource</vt:lpstr>
      <vt:lpstr> 2. Set MySQL datasource</vt:lpstr>
      <vt:lpstr> 2. Set MySQL datasource</vt:lpstr>
      <vt:lpstr> 2. Set MySQL datasource</vt:lpstr>
      <vt:lpstr> 3. Set MyBatis-Spring</vt:lpstr>
      <vt:lpstr> 3. Set MyBatis-Spring</vt:lpstr>
      <vt:lpstr> 3. Set MyBatis-Spring</vt:lpstr>
      <vt:lpstr> 3. Set MyBatis-Spring</vt:lpstr>
      <vt:lpstr> 4. Set Log4jdbc</vt:lpstr>
      <vt:lpstr> 4. Set Log4jdbc</vt:lpstr>
      <vt:lpstr> 4. Set Log4jdbc</vt:lpstr>
      <vt:lpstr> 4. Set Log4jdbc</vt:lpstr>
      <vt:lpstr> 4. Set Log4jdbc</vt:lpstr>
      <vt:lpstr>부록</vt:lpstr>
      <vt:lpstr> 1. Add Custom Library to Maven</vt:lpstr>
      <vt:lpstr> 1. Add Custom Library to Maven</vt:lpstr>
      <vt:lpstr> 2. Add Jackson Library</vt:lpstr>
      <vt:lpstr> 3. Add Lombok Library</vt:lpstr>
      <vt:lpstr>Java Annotation</vt:lpstr>
      <vt:lpstr>Spring Annotation</vt:lpstr>
      <vt:lpstr>PowerPoint 프레젠테이션</vt:lpstr>
      <vt:lpstr>1. Spring Project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razy</dc:creator>
  <cp:lastModifiedBy>razy</cp:lastModifiedBy>
  <cp:revision>1824</cp:revision>
  <dcterms:created xsi:type="dcterms:W3CDTF">2014-06-19T08:37:07Z</dcterms:created>
  <dcterms:modified xsi:type="dcterms:W3CDTF">2015-09-22T06:25:47Z</dcterms:modified>
</cp:coreProperties>
</file>