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showGuides="1">
      <p:cViewPr varScale="1">
        <p:scale>
          <a:sx n="121" d="100"/>
          <a:sy n="121" d="100"/>
        </p:scale>
        <p:origin x="74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6/16/22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1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6/16/22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749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6/16/22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283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6/16/22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27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6/16/22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053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6/16/22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11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6/16/22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012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6/16/22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7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6/16/22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459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6/16/22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557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6/16/22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54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6/16/22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75726435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tdktech.com/tech-talks/key-elements-of-scru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www.visual-paradigm.com/scrum/what-are-the-three-scrum-roles/#:~:text=In%20Scrum%2C%20there%20are%20three,known%20as%20the%20Scrum%20Tea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37B132-9C54-4236-8910-3340177AD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bstract background of blue mesh and nodes">
            <a:extLst>
              <a:ext uri="{FF2B5EF4-FFF2-40B4-BE49-F238E27FC236}">
                <a16:creationId xmlns:a16="http://schemas.microsoft.com/office/drawing/2014/main" id="{B7062CE4-058B-3887-0698-7A3EEDC6FC90}"/>
              </a:ext>
            </a:extLst>
          </p:cNvPr>
          <p:cNvPicPr>
            <a:picLocks noChangeAspect="1"/>
          </p:cNvPicPr>
          <p:nvPr/>
        </p:nvPicPr>
        <p:blipFill rotWithShape="1">
          <a:blip r:embed="rId2">
            <a:duotone>
              <a:schemeClr val="accent1">
                <a:shade val="45000"/>
                <a:satMod val="135000"/>
              </a:schemeClr>
              <a:prstClr val="white"/>
            </a:duotone>
            <a:alphaModFix amt="35000"/>
          </a:blip>
          <a:srcRect l="73"/>
          <a:stretch/>
        </p:blipFill>
        <p:spPr>
          <a:xfrm>
            <a:off x="1" y="10"/>
            <a:ext cx="12183122" cy="6857989"/>
          </a:xfrm>
          <a:prstGeom prst="rect">
            <a:avLst/>
          </a:prstGeom>
        </p:spPr>
      </p:pic>
      <p:sp>
        <p:nvSpPr>
          <p:cNvPr id="2" name="Title 1">
            <a:extLst>
              <a:ext uri="{FF2B5EF4-FFF2-40B4-BE49-F238E27FC236}">
                <a16:creationId xmlns:a16="http://schemas.microsoft.com/office/drawing/2014/main" id="{0565E525-5CE3-7D65-4435-AFDE8A632BDE}"/>
              </a:ext>
            </a:extLst>
          </p:cNvPr>
          <p:cNvSpPr>
            <a:spLocks noGrp="1"/>
          </p:cNvSpPr>
          <p:nvPr>
            <p:ph type="ctrTitle"/>
          </p:nvPr>
        </p:nvSpPr>
        <p:spPr>
          <a:xfrm>
            <a:off x="882712" y="2267853"/>
            <a:ext cx="10426576" cy="2322295"/>
          </a:xfrm>
        </p:spPr>
        <p:txBody>
          <a:bodyPr anchor="b">
            <a:normAutofit/>
          </a:bodyPr>
          <a:lstStyle/>
          <a:p>
            <a:pPr algn="ctr"/>
            <a:r>
              <a:rPr lang="en-US" sz="6600" dirty="0">
                <a:solidFill>
                  <a:srgbClr val="FFFFFF"/>
                </a:solidFill>
              </a:rPr>
              <a:t>Why choose scrum-agile</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687509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37B132-9C54-4236-8910-3340177AD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bstract background of blue mesh and nodes">
            <a:extLst>
              <a:ext uri="{FF2B5EF4-FFF2-40B4-BE49-F238E27FC236}">
                <a16:creationId xmlns:a16="http://schemas.microsoft.com/office/drawing/2014/main" id="{B7062CE4-058B-3887-0698-7A3EEDC6FC90}"/>
              </a:ext>
            </a:extLst>
          </p:cNvPr>
          <p:cNvPicPr>
            <a:picLocks noChangeAspect="1"/>
          </p:cNvPicPr>
          <p:nvPr/>
        </p:nvPicPr>
        <p:blipFill rotWithShape="1">
          <a:blip r:embed="rId2">
            <a:duotone>
              <a:schemeClr val="accent1">
                <a:shade val="45000"/>
                <a:satMod val="135000"/>
              </a:schemeClr>
              <a:prstClr val="white"/>
            </a:duotone>
            <a:alphaModFix amt="35000"/>
          </a:blip>
          <a:srcRect l="73"/>
          <a:stretch/>
        </p:blipFill>
        <p:spPr>
          <a:xfrm>
            <a:off x="0" y="294300"/>
            <a:ext cx="12183122" cy="6857989"/>
          </a:xfrm>
          <a:prstGeom prst="rect">
            <a:avLst/>
          </a:prstGeom>
        </p:spPr>
      </p:pic>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8" name="TextBox 7">
            <a:extLst>
              <a:ext uri="{FF2B5EF4-FFF2-40B4-BE49-F238E27FC236}">
                <a16:creationId xmlns:a16="http://schemas.microsoft.com/office/drawing/2014/main" id="{99C91A8D-CC9F-B0C8-CD1A-7C5C4FC2901C}"/>
              </a:ext>
            </a:extLst>
          </p:cNvPr>
          <p:cNvSpPr txBox="1"/>
          <p:nvPr/>
        </p:nvSpPr>
        <p:spPr>
          <a:xfrm>
            <a:off x="1108279" y="2198257"/>
            <a:ext cx="10623977" cy="3785652"/>
          </a:xfrm>
          <a:prstGeom prst="rect">
            <a:avLst/>
          </a:prstGeom>
          <a:noFill/>
        </p:spPr>
        <p:txBody>
          <a:bodyPr wrap="square" rtlCol="0">
            <a:spAutoFit/>
          </a:bodyPr>
          <a:lstStyle/>
          <a:p>
            <a:r>
              <a:rPr lang="en-US" sz="1600" dirty="0">
                <a:solidFill>
                  <a:schemeClr val="bg1"/>
                </a:solidFill>
              </a:rPr>
              <a:t>In Agile, each role within the team is as equally important as another.  Each role has its own part to play in the development of software.</a:t>
            </a:r>
          </a:p>
          <a:p>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Product Owner – The ultimate responsibility of the product owner is to maximize the return on investment.  This is carried out by prioritizing the tasks associated with developing required features into what is known as a product backlog.  The product owner is representative for the customer and will have their best interest in mind.</a:t>
            </a:r>
          </a:p>
          <a:p>
            <a:pPr marL="285750" indent="-285750">
              <a:buFont typeface="Arial" panose="020B0604020202020204" pitchFamily="34" charset="0"/>
              <a:buChar char="•"/>
            </a:pPr>
            <a:r>
              <a:rPr lang="en-US" sz="1600" dirty="0">
                <a:solidFill>
                  <a:schemeClr val="bg1"/>
                </a:solidFill>
              </a:rPr>
              <a:t>Scrum Master – The scrum master acts as a coach more than a leader and serves the team, he/she protects the team from outside distraction.  The scrum master can act as an ambassador in a way to help the team incorporate the Agile methodology.  The scrum master is also responsible with removing any impediments and handles any needs of the team for them to completed the sprint objectives.</a:t>
            </a:r>
          </a:p>
          <a:p>
            <a:pPr marL="285750" indent="-285750">
              <a:buFont typeface="Arial" panose="020B0604020202020204" pitchFamily="34" charset="0"/>
              <a:buChar char="•"/>
            </a:pPr>
            <a:r>
              <a:rPr lang="en-US" sz="1600" dirty="0">
                <a:solidFill>
                  <a:schemeClr val="bg1"/>
                </a:solidFill>
              </a:rPr>
              <a:t>Development Team – The development team is a group of individuals working together to develop and deliver a product to customers.  Some of the professions included in a development team includes but not limited to software engineers, architects, programmers, testers, UI designers and analysts.  It is the responsibility of the team to deliver a potentially shippable product to the customer at the end of each sprint.  The development team is responsible for determining the amount of work the team will take on during each sprint, work at a high level of autonomy and have to be self-organizing.</a:t>
            </a:r>
          </a:p>
        </p:txBody>
      </p:sp>
      <p:sp>
        <p:nvSpPr>
          <p:cNvPr id="16" name="Title 1">
            <a:extLst>
              <a:ext uri="{FF2B5EF4-FFF2-40B4-BE49-F238E27FC236}">
                <a16:creationId xmlns:a16="http://schemas.microsoft.com/office/drawing/2014/main" id="{0D778C01-B997-9F1C-A122-D0DB947F5D90}"/>
              </a:ext>
            </a:extLst>
          </p:cNvPr>
          <p:cNvSpPr>
            <a:spLocks noGrp="1"/>
          </p:cNvSpPr>
          <p:nvPr>
            <p:ph type="ctrTitle"/>
          </p:nvPr>
        </p:nvSpPr>
        <p:spPr>
          <a:xfrm>
            <a:off x="657145" y="731643"/>
            <a:ext cx="10426576" cy="1291362"/>
          </a:xfrm>
        </p:spPr>
        <p:txBody>
          <a:bodyPr anchor="b">
            <a:normAutofit/>
          </a:bodyPr>
          <a:lstStyle/>
          <a:p>
            <a:pPr algn="ctr"/>
            <a:r>
              <a:rPr lang="en-US" sz="6600" dirty="0">
                <a:solidFill>
                  <a:srgbClr val="FFFFFF"/>
                </a:solidFill>
              </a:rPr>
              <a:t>What makes a team</a:t>
            </a:r>
          </a:p>
        </p:txBody>
      </p:sp>
    </p:spTree>
    <p:extLst>
      <p:ext uri="{BB962C8B-B14F-4D97-AF65-F5344CB8AC3E}">
        <p14:creationId xmlns:p14="http://schemas.microsoft.com/office/powerpoint/2010/main" val="2467625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37B132-9C54-4236-8910-3340177AD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bstract background of blue mesh and nodes">
            <a:extLst>
              <a:ext uri="{FF2B5EF4-FFF2-40B4-BE49-F238E27FC236}">
                <a16:creationId xmlns:a16="http://schemas.microsoft.com/office/drawing/2014/main" id="{B7062CE4-058B-3887-0698-7A3EEDC6FC90}"/>
              </a:ext>
            </a:extLst>
          </p:cNvPr>
          <p:cNvPicPr>
            <a:picLocks noChangeAspect="1"/>
          </p:cNvPicPr>
          <p:nvPr/>
        </p:nvPicPr>
        <p:blipFill rotWithShape="1">
          <a:blip r:embed="rId2">
            <a:duotone>
              <a:schemeClr val="accent1">
                <a:shade val="45000"/>
                <a:satMod val="135000"/>
              </a:schemeClr>
              <a:prstClr val="white"/>
            </a:duotone>
            <a:alphaModFix amt="35000"/>
          </a:blip>
          <a:srcRect l="73"/>
          <a:stretch/>
        </p:blipFill>
        <p:spPr>
          <a:xfrm>
            <a:off x="0" y="10092"/>
            <a:ext cx="12183122" cy="6857989"/>
          </a:xfrm>
          <a:prstGeom prst="rect">
            <a:avLst/>
          </a:prstGeom>
        </p:spPr>
      </p:pic>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8" name="TextBox 7">
            <a:extLst>
              <a:ext uri="{FF2B5EF4-FFF2-40B4-BE49-F238E27FC236}">
                <a16:creationId xmlns:a16="http://schemas.microsoft.com/office/drawing/2014/main" id="{99C91A8D-CC9F-B0C8-CD1A-7C5C4FC2901C}"/>
              </a:ext>
            </a:extLst>
          </p:cNvPr>
          <p:cNvSpPr txBox="1"/>
          <p:nvPr/>
        </p:nvSpPr>
        <p:spPr>
          <a:xfrm>
            <a:off x="1108279" y="1969303"/>
            <a:ext cx="10623977" cy="5016758"/>
          </a:xfrm>
          <a:prstGeom prst="rect">
            <a:avLst/>
          </a:prstGeom>
          <a:noFill/>
        </p:spPr>
        <p:txBody>
          <a:bodyPr wrap="square" rtlCol="0">
            <a:spAutoFit/>
          </a:bodyPr>
          <a:lstStyle/>
          <a:p>
            <a:r>
              <a:rPr lang="en-US" sz="1600" dirty="0">
                <a:solidFill>
                  <a:schemeClr val="bg1"/>
                </a:solidFill>
              </a:rPr>
              <a:t>The different stages or phases in the Agile process have been laid out to maximize the effectiveness of the Agile approach.  The stages or phases below are responsible for the success of the Agile approach.</a:t>
            </a:r>
          </a:p>
          <a:p>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Sprint Planning – A sprint is a fixed amount of time given to the team to complete selected tasks.  During this meeting is when the team will determine how much work the team will take on during a sprint by selecting user stories from the backlog which is a prioritized list of tasks required to develop the product.  It is also during this meeting when the length of the sprint and the sprint goal is specified.</a:t>
            </a:r>
          </a:p>
          <a:p>
            <a:pPr marL="285750" indent="-285750">
              <a:buFont typeface="Arial" panose="020B0604020202020204" pitchFamily="34" charset="0"/>
              <a:buChar char="•"/>
            </a:pPr>
            <a:r>
              <a:rPr lang="en-US" sz="1600" dirty="0">
                <a:solidFill>
                  <a:schemeClr val="bg1"/>
                </a:solidFill>
              </a:rPr>
              <a:t>Product Backlog Refinement – During the stage the product backlog is refined in which details and estimates are added to the backlog items</a:t>
            </a:r>
          </a:p>
          <a:p>
            <a:pPr marL="285750" indent="-285750">
              <a:buFont typeface="Arial" panose="020B0604020202020204" pitchFamily="34" charset="0"/>
              <a:buChar char="•"/>
            </a:pPr>
            <a:r>
              <a:rPr lang="en-US" sz="1600" dirty="0">
                <a:solidFill>
                  <a:schemeClr val="bg1"/>
                </a:solidFill>
              </a:rPr>
              <a:t>Daily Scrum – This meeting takes place every morning, at the same time and every team member participates.  The meeting has a time limit of 15 minutes, and each member of the team addresses the team and answers 3 questions:  What did I do yesterday?, What do I plan to do today?, and Were there any roadblocks encountered.  Any roadblocks encountered will be addressed by the Scrum Master and all efforts should be made to remove those roadblocks.</a:t>
            </a:r>
          </a:p>
          <a:p>
            <a:pPr marL="285750" indent="-285750">
              <a:buFont typeface="Arial" panose="020B0604020202020204" pitchFamily="34" charset="0"/>
              <a:buChar char="•"/>
            </a:pPr>
            <a:r>
              <a:rPr lang="en-US" sz="1600" dirty="0">
                <a:solidFill>
                  <a:schemeClr val="bg1"/>
                </a:solidFill>
              </a:rPr>
              <a:t>Sprint Review – A meeting that is held at the end of the sprint to determined if the product meets the definition of ”done”.  It is during this meeting when the team will present the product to the customer and feedback is given to the team.  </a:t>
            </a:r>
          </a:p>
          <a:p>
            <a:pPr marL="285750" indent="-285750">
              <a:buFont typeface="Arial" panose="020B0604020202020204" pitchFamily="34" charset="0"/>
              <a:buChar char="•"/>
            </a:pPr>
            <a:r>
              <a:rPr lang="en-US" sz="1600" dirty="0">
                <a:solidFill>
                  <a:schemeClr val="bg1"/>
                </a:solidFill>
              </a:rPr>
              <a:t>Sprint Retrospective – A meeting that takes place after the sprint review where the team discusses what went right and what went wrong.  The team strategizes how to correct what went wrong and how best to move forward in the future.  Team velocity can be decreased or increased during this meeting.</a:t>
            </a:r>
          </a:p>
          <a:p>
            <a:pPr marL="285750" indent="-285750">
              <a:buFont typeface="Arial" panose="020B0604020202020204" pitchFamily="34" charset="0"/>
              <a:buChar char="•"/>
            </a:pPr>
            <a:endParaRPr lang="en-US" sz="1600" dirty="0">
              <a:solidFill>
                <a:schemeClr val="bg1"/>
              </a:solidFill>
            </a:endParaRPr>
          </a:p>
        </p:txBody>
      </p:sp>
      <p:sp>
        <p:nvSpPr>
          <p:cNvPr id="16" name="Title 1">
            <a:extLst>
              <a:ext uri="{FF2B5EF4-FFF2-40B4-BE49-F238E27FC236}">
                <a16:creationId xmlns:a16="http://schemas.microsoft.com/office/drawing/2014/main" id="{0D778C01-B997-9F1C-A122-D0DB947F5D90}"/>
              </a:ext>
            </a:extLst>
          </p:cNvPr>
          <p:cNvSpPr>
            <a:spLocks noGrp="1"/>
          </p:cNvSpPr>
          <p:nvPr>
            <p:ph type="ctrTitle"/>
          </p:nvPr>
        </p:nvSpPr>
        <p:spPr>
          <a:xfrm>
            <a:off x="738886" y="608941"/>
            <a:ext cx="10426576" cy="1442898"/>
          </a:xfrm>
        </p:spPr>
        <p:txBody>
          <a:bodyPr anchor="b">
            <a:normAutofit/>
          </a:bodyPr>
          <a:lstStyle/>
          <a:p>
            <a:pPr algn="ctr"/>
            <a:r>
              <a:rPr lang="en-US" sz="6600" dirty="0">
                <a:solidFill>
                  <a:srgbClr val="FFFFFF"/>
                </a:solidFill>
              </a:rPr>
              <a:t>How it all works</a:t>
            </a:r>
          </a:p>
        </p:txBody>
      </p:sp>
    </p:spTree>
    <p:extLst>
      <p:ext uri="{BB962C8B-B14F-4D97-AF65-F5344CB8AC3E}">
        <p14:creationId xmlns:p14="http://schemas.microsoft.com/office/powerpoint/2010/main" val="412130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37B132-9C54-4236-8910-3340177AD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bstract background of blue mesh and nodes">
            <a:extLst>
              <a:ext uri="{FF2B5EF4-FFF2-40B4-BE49-F238E27FC236}">
                <a16:creationId xmlns:a16="http://schemas.microsoft.com/office/drawing/2014/main" id="{B7062CE4-058B-3887-0698-7A3EEDC6FC90}"/>
              </a:ext>
            </a:extLst>
          </p:cNvPr>
          <p:cNvPicPr>
            <a:picLocks noChangeAspect="1"/>
          </p:cNvPicPr>
          <p:nvPr/>
        </p:nvPicPr>
        <p:blipFill rotWithShape="1">
          <a:blip r:embed="rId2">
            <a:duotone>
              <a:schemeClr val="accent1">
                <a:shade val="45000"/>
                <a:satMod val="135000"/>
              </a:schemeClr>
              <a:prstClr val="white"/>
            </a:duotone>
            <a:alphaModFix amt="35000"/>
          </a:blip>
          <a:srcRect l="73"/>
          <a:stretch/>
        </p:blipFill>
        <p:spPr>
          <a:xfrm>
            <a:off x="0" y="10092"/>
            <a:ext cx="12183122" cy="6857989"/>
          </a:xfrm>
          <a:prstGeom prst="rect">
            <a:avLst/>
          </a:prstGeom>
        </p:spPr>
      </p:pic>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6" name="Title 1">
            <a:extLst>
              <a:ext uri="{FF2B5EF4-FFF2-40B4-BE49-F238E27FC236}">
                <a16:creationId xmlns:a16="http://schemas.microsoft.com/office/drawing/2014/main" id="{0D778C01-B997-9F1C-A122-D0DB947F5D90}"/>
              </a:ext>
            </a:extLst>
          </p:cNvPr>
          <p:cNvSpPr>
            <a:spLocks noGrp="1"/>
          </p:cNvSpPr>
          <p:nvPr>
            <p:ph type="ctrTitle"/>
          </p:nvPr>
        </p:nvSpPr>
        <p:spPr>
          <a:xfrm>
            <a:off x="185351" y="1214427"/>
            <a:ext cx="11689492" cy="1442898"/>
          </a:xfrm>
        </p:spPr>
        <p:txBody>
          <a:bodyPr anchor="b">
            <a:normAutofit fontScale="90000"/>
          </a:bodyPr>
          <a:lstStyle/>
          <a:p>
            <a:pPr algn="ctr"/>
            <a:r>
              <a:rPr lang="en-US" sz="6600" dirty="0">
                <a:solidFill>
                  <a:srgbClr val="FFFFFF"/>
                </a:solidFill>
              </a:rPr>
              <a:t>why is waterfall approach so different</a:t>
            </a:r>
          </a:p>
        </p:txBody>
      </p:sp>
      <p:sp>
        <p:nvSpPr>
          <p:cNvPr id="12" name="TextBox 11">
            <a:extLst>
              <a:ext uri="{FF2B5EF4-FFF2-40B4-BE49-F238E27FC236}">
                <a16:creationId xmlns:a16="http://schemas.microsoft.com/office/drawing/2014/main" id="{B4AD03C6-A25E-5F59-4314-CB644678706B}"/>
              </a:ext>
            </a:extLst>
          </p:cNvPr>
          <p:cNvSpPr txBox="1"/>
          <p:nvPr/>
        </p:nvSpPr>
        <p:spPr>
          <a:xfrm>
            <a:off x="1108279" y="2760135"/>
            <a:ext cx="10623977" cy="3046988"/>
          </a:xfrm>
          <a:prstGeom prst="rect">
            <a:avLst/>
          </a:prstGeom>
          <a:noFill/>
        </p:spPr>
        <p:txBody>
          <a:bodyPr wrap="square" rtlCol="0">
            <a:spAutoFit/>
          </a:bodyPr>
          <a:lstStyle/>
          <a:p>
            <a:r>
              <a:rPr lang="en-US" sz="1600" dirty="0">
                <a:solidFill>
                  <a:schemeClr val="bg1"/>
                </a:solidFill>
              </a:rPr>
              <a:t>The Waterfall approach is very different process than an Agile approach.  This approach does not allow for much change if any, it follows a chronological timeline which dates, requirements and outcomes must be known during the planning stages.  This approach doesn’t require the team to be in constant communication and really doesn’t promote a team environment.  While in some situations the waterfall approach is the best approach to use.</a:t>
            </a:r>
          </a:p>
          <a:p>
            <a:endParaRPr lang="en-US" sz="1600" dirty="0">
              <a:solidFill>
                <a:schemeClr val="bg1"/>
              </a:solidFill>
            </a:endParaRPr>
          </a:p>
          <a:p>
            <a:r>
              <a:rPr lang="en-US" sz="1600" dirty="0">
                <a:solidFill>
                  <a:schemeClr val="bg1"/>
                </a:solidFill>
              </a:rPr>
              <a:t>The process would have been vastly different if the waterfall approach had been used.  The stakeholders' requirements would have to be known from the outset, testing the software would not be as robust and integrated as it is in the Agile approach (a lot of the time this is carried out by an outside party), new requirements could have resulted in delays and increase in development costs.  Using the waterfall approach if not set as a requirement in the beginning, the customer would have had little impact on how the packages would have been filtered and displayed.  Those requirements would have been addressed towards the end of the development cycle and quite possibly been very costly and undoubtedly cause delays in the delivery of the final product. </a:t>
            </a:r>
          </a:p>
        </p:txBody>
      </p:sp>
    </p:spTree>
    <p:extLst>
      <p:ext uri="{BB962C8B-B14F-4D97-AF65-F5344CB8AC3E}">
        <p14:creationId xmlns:p14="http://schemas.microsoft.com/office/powerpoint/2010/main" val="159679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37B132-9C54-4236-8910-3340177AD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bstract background of blue mesh and nodes">
            <a:extLst>
              <a:ext uri="{FF2B5EF4-FFF2-40B4-BE49-F238E27FC236}">
                <a16:creationId xmlns:a16="http://schemas.microsoft.com/office/drawing/2014/main" id="{B7062CE4-058B-3887-0698-7A3EEDC6FC90}"/>
              </a:ext>
            </a:extLst>
          </p:cNvPr>
          <p:cNvPicPr>
            <a:picLocks noChangeAspect="1"/>
          </p:cNvPicPr>
          <p:nvPr/>
        </p:nvPicPr>
        <p:blipFill rotWithShape="1">
          <a:blip r:embed="rId2">
            <a:duotone>
              <a:schemeClr val="accent1">
                <a:shade val="45000"/>
                <a:satMod val="135000"/>
              </a:schemeClr>
              <a:prstClr val="white"/>
            </a:duotone>
            <a:alphaModFix amt="35000"/>
          </a:blip>
          <a:srcRect l="73"/>
          <a:stretch/>
        </p:blipFill>
        <p:spPr>
          <a:xfrm>
            <a:off x="0" y="10092"/>
            <a:ext cx="12183122" cy="6857989"/>
          </a:xfrm>
          <a:prstGeom prst="rect">
            <a:avLst/>
          </a:prstGeom>
        </p:spPr>
      </p:pic>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6" name="Title 1">
            <a:extLst>
              <a:ext uri="{FF2B5EF4-FFF2-40B4-BE49-F238E27FC236}">
                <a16:creationId xmlns:a16="http://schemas.microsoft.com/office/drawing/2014/main" id="{0D778C01-B997-9F1C-A122-D0DB947F5D90}"/>
              </a:ext>
            </a:extLst>
          </p:cNvPr>
          <p:cNvSpPr>
            <a:spLocks noGrp="1"/>
          </p:cNvSpPr>
          <p:nvPr>
            <p:ph type="ctrTitle"/>
          </p:nvPr>
        </p:nvSpPr>
        <p:spPr>
          <a:xfrm>
            <a:off x="185351" y="1214427"/>
            <a:ext cx="11689492" cy="1442898"/>
          </a:xfrm>
        </p:spPr>
        <p:txBody>
          <a:bodyPr anchor="b">
            <a:normAutofit fontScale="90000"/>
          </a:bodyPr>
          <a:lstStyle/>
          <a:p>
            <a:pPr algn="ctr"/>
            <a:r>
              <a:rPr lang="en-US" sz="6600" dirty="0">
                <a:solidFill>
                  <a:srgbClr val="FFFFFF"/>
                </a:solidFill>
              </a:rPr>
              <a:t>Which approach should I choose</a:t>
            </a:r>
          </a:p>
        </p:txBody>
      </p:sp>
      <p:sp>
        <p:nvSpPr>
          <p:cNvPr id="12" name="TextBox 11">
            <a:extLst>
              <a:ext uri="{FF2B5EF4-FFF2-40B4-BE49-F238E27FC236}">
                <a16:creationId xmlns:a16="http://schemas.microsoft.com/office/drawing/2014/main" id="{B4AD03C6-A25E-5F59-4314-CB644678706B}"/>
              </a:ext>
            </a:extLst>
          </p:cNvPr>
          <p:cNvSpPr txBox="1"/>
          <p:nvPr/>
        </p:nvSpPr>
        <p:spPr>
          <a:xfrm>
            <a:off x="1108279" y="2698350"/>
            <a:ext cx="10623977" cy="4031873"/>
          </a:xfrm>
          <a:prstGeom prst="rect">
            <a:avLst/>
          </a:prstGeom>
          <a:noFill/>
        </p:spPr>
        <p:txBody>
          <a:bodyPr wrap="square" rtlCol="0">
            <a:spAutoFit/>
          </a:bodyPr>
          <a:lstStyle/>
          <a:p>
            <a:r>
              <a:rPr lang="en-US" sz="1600" dirty="0">
                <a:solidFill>
                  <a:schemeClr val="bg1"/>
                </a:solidFill>
              </a:rPr>
              <a:t>Factors I would consider when choosing to use either the waterfall or the Agile approach are those, I deem to be the most important, from person to person these factors are most likely going to change.</a:t>
            </a:r>
          </a:p>
          <a:p>
            <a:endParaRPr lang="en-US" sz="1600" dirty="0">
              <a:solidFill>
                <a:schemeClr val="bg1"/>
              </a:solidFill>
            </a:endParaRPr>
          </a:p>
          <a:p>
            <a:r>
              <a:rPr lang="en-US" sz="1600" dirty="0">
                <a:solidFill>
                  <a:schemeClr val="bg1"/>
                </a:solidFill>
              </a:rPr>
              <a:t>The first factor and most important in my opinion is how well documented are the requirements and could these requirements change over the course of the project.  This factor itself could determine which approach I would use, since the waterfall approach really doesn’t allow for requirements to change, if requirements could possible change, then choosing the agile approach would be the logical choice.</a:t>
            </a:r>
          </a:p>
          <a:p>
            <a:endParaRPr lang="en-US" sz="1600" dirty="0">
              <a:solidFill>
                <a:schemeClr val="bg1"/>
              </a:solidFill>
            </a:endParaRPr>
          </a:p>
          <a:p>
            <a:r>
              <a:rPr lang="en-US" sz="1600" dirty="0">
                <a:solidFill>
                  <a:schemeClr val="bg1"/>
                </a:solidFill>
              </a:rPr>
              <a:t>Next would be how much input is the customer expecting to have on the design of the product.  In the waterfall approach the customer would not have much impact on the design of the product and would not even see the design until the software was at the end of the development phase.</a:t>
            </a:r>
          </a:p>
          <a:p>
            <a:endParaRPr lang="en-US" sz="1600" dirty="0">
              <a:solidFill>
                <a:schemeClr val="bg1"/>
              </a:solidFill>
            </a:endParaRPr>
          </a:p>
          <a:p>
            <a:r>
              <a:rPr lang="en-US" sz="1600" dirty="0">
                <a:solidFill>
                  <a:schemeClr val="bg1"/>
                </a:solidFill>
              </a:rPr>
              <a:t>Another factor likely as important as the first could be the development team, if the team is not familiar with the agile process and learning agile is rejected or learning agile may not be an option, the choice could be made for us.</a:t>
            </a:r>
          </a:p>
          <a:p>
            <a:endParaRPr lang="en-US" sz="1600" dirty="0">
              <a:solidFill>
                <a:schemeClr val="bg1"/>
              </a:solidFill>
            </a:endParaRPr>
          </a:p>
          <a:p>
            <a:r>
              <a:rPr lang="en-US" sz="1600" dirty="0">
                <a:solidFill>
                  <a:schemeClr val="bg1"/>
                </a:solidFill>
              </a:rPr>
              <a:t>Choosing which approach to go with in some </a:t>
            </a:r>
            <a:r>
              <a:rPr lang="en-US" sz="1600" dirty="0" err="1">
                <a:solidFill>
                  <a:schemeClr val="bg1"/>
                </a:solidFill>
              </a:rPr>
              <a:t>repects</a:t>
            </a:r>
            <a:r>
              <a:rPr lang="en-US" sz="1600" dirty="0">
                <a:solidFill>
                  <a:schemeClr val="bg1"/>
                </a:solidFill>
              </a:rPr>
              <a:t> may not be an easy one and a one size fits all approach cannot be used.</a:t>
            </a:r>
          </a:p>
        </p:txBody>
      </p:sp>
    </p:spTree>
    <p:extLst>
      <p:ext uri="{BB962C8B-B14F-4D97-AF65-F5344CB8AC3E}">
        <p14:creationId xmlns:p14="http://schemas.microsoft.com/office/powerpoint/2010/main" val="2220269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37B132-9C54-4236-8910-3340177AD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bstract background of blue mesh and nodes">
            <a:extLst>
              <a:ext uri="{FF2B5EF4-FFF2-40B4-BE49-F238E27FC236}">
                <a16:creationId xmlns:a16="http://schemas.microsoft.com/office/drawing/2014/main" id="{B7062CE4-058B-3887-0698-7A3EEDC6FC90}"/>
              </a:ext>
            </a:extLst>
          </p:cNvPr>
          <p:cNvPicPr>
            <a:picLocks noChangeAspect="1"/>
          </p:cNvPicPr>
          <p:nvPr/>
        </p:nvPicPr>
        <p:blipFill rotWithShape="1">
          <a:blip r:embed="rId2">
            <a:duotone>
              <a:schemeClr val="accent1">
                <a:shade val="45000"/>
                <a:satMod val="135000"/>
              </a:schemeClr>
              <a:prstClr val="white"/>
            </a:duotone>
            <a:alphaModFix amt="35000"/>
          </a:blip>
          <a:srcRect l="73"/>
          <a:stretch/>
        </p:blipFill>
        <p:spPr>
          <a:xfrm>
            <a:off x="0" y="10092"/>
            <a:ext cx="12183122" cy="6857989"/>
          </a:xfrm>
          <a:prstGeom prst="rect">
            <a:avLst/>
          </a:prstGeom>
        </p:spPr>
      </p:pic>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6" name="Title 1">
            <a:extLst>
              <a:ext uri="{FF2B5EF4-FFF2-40B4-BE49-F238E27FC236}">
                <a16:creationId xmlns:a16="http://schemas.microsoft.com/office/drawing/2014/main" id="{0D778C01-B997-9F1C-A122-D0DB947F5D90}"/>
              </a:ext>
            </a:extLst>
          </p:cNvPr>
          <p:cNvSpPr>
            <a:spLocks noGrp="1"/>
          </p:cNvSpPr>
          <p:nvPr>
            <p:ph type="ctrTitle"/>
          </p:nvPr>
        </p:nvSpPr>
        <p:spPr>
          <a:xfrm>
            <a:off x="185351" y="1214427"/>
            <a:ext cx="11689492" cy="1442898"/>
          </a:xfrm>
        </p:spPr>
        <p:txBody>
          <a:bodyPr anchor="b">
            <a:normAutofit/>
          </a:bodyPr>
          <a:lstStyle/>
          <a:p>
            <a:pPr algn="ctr"/>
            <a:r>
              <a:rPr lang="en-US" sz="6600" dirty="0">
                <a:solidFill>
                  <a:srgbClr val="FFFFFF"/>
                </a:solidFill>
              </a:rPr>
              <a:t>References</a:t>
            </a:r>
          </a:p>
        </p:txBody>
      </p:sp>
      <p:sp>
        <p:nvSpPr>
          <p:cNvPr id="12" name="TextBox 11">
            <a:extLst>
              <a:ext uri="{FF2B5EF4-FFF2-40B4-BE49-F238E27FC236}">
                <a16:creationId xmlns:a16="http://schemas.microsoft.com/office/drawing/2014/main" id="{B4AD03C6-A25E-5F59-4314-CB644678706B}"/>
              </a:ext>
            </a:extLst>
          </p:cNvPr>
          <p:cNvSpPr txBox="1"/>
          <p:nvPr/>
        </p:nvSpPr>
        <p:spPr>
          <a:xfrm>
            <a:off x="1108279" y="2698350"/>
            <a:ext cx="10623977" cy="2308324"/>
          </a:xfrm>
          <a:prstGeom prst="rect">
            <a:avLst/>
          </a:prstGeom>
          <a:noFill/>
        </p:spPr>
        <p:txBody>
          <a:bodyPr wrap="square" rtlCol="0">
            <a:spAutoFit/>
          </a:bodyPr>
          <a:lstStyle/>
          <a:p>
            <a:endParaRPr lang="en-US" dirty="0">
              <a:solidFill>
                <a:schemeClr val="bg1"/>
              </a:solidFill>
            </a:endParaRPr>
          </a:p>
          <a:p>
            <a:r>
              <a:rPr lang="en-US" dirty="0">
                <a:solidFill>
                  <a:schemeClr val="bg1"/>
                </a:solidFill>
              </a:rPr>
              <a:t>Cobb, C. G. (2015). </a:t>
            </a:r>
            <a:r>
              <a:rPr lang="en-US" i="1" dirty="0">
                <a:solidFill>
                  <a:schemeClr val="bg1"/>
                </a:solidFill>
              </a:rPr>
              <a:t>The project managers guide to mastering agile</a:t>
            </a:r>
            <a:r>
              <a:rPr lang="en-US" dirty="0">
                <a:solidFill>
                  <a:schemeClr val="bg1"/>
                </a:solidFill>
              </a:rPr>
              <a:t>. John Wiley &amp; Sons, Inc.,.</a:t>
            </a:r>
          </a:p>
          <a:p>
            <a:endParaRPr lang="en-US" dirty="0">
              <a:solidFill>
                <a:schemeClr val="bg1"/>
              </a:solidFill>
            </a:endParaRPr>
          </a:p>
          <a:p>
            <a:r>
              <a:rPr lang="en-US" i="1" dirty="0">
                <a:solidFill>
                  <a:schemeClr val="bg1"/>
                </a:solidFill>
              </a:rPr>
              <a:t>Key elements of scrum: The framework that makes agile software development tick. </a:t>
            </a:r>
            <a:r>
              <a:rPr lang="en-US" dirty="0">
                <a:solidFill>
                  <a:schemeClr val="bg1"/>
                </a:solidFill>
              </a:rPr>
              <a:t>TDK Technologies. </a:t>
            </a:r>
            <a:r>
              <a:rPr lang="en-US" dirty="0">
                <a:solidFill>
                  <a:schemeClr val="bg1"/>
                </a:solidFill>
                <a:hlinkClick r:id="rId3">
                  <a:extLst>
                    <a:ext uri="{A12FA001-AC4F-418D-AE19-62706E023703}">
                      <ahyp:hlinkClr xmlns:ahyp="http://schemas.microsoft.com/office/drawing/2018/hyperlinkcolor" val="tx"/>
                    </a:ext>
                  </a:extLst>
                </a:hlinkClick>
              </a:rPr>
              <a:t>https://www.tdktech.com/tech-talks/key-elements-of-scrum/</a:t>
            </a:r>
            <a:endParaRPr lang="en-US" dirty="0">
              <a:solidFill>
                <a:schemeClr val="bg1"/>
              </a:solidFill>
            </a:endParaRPr>
          </a:p>
          <a:p>
            <a:endParaRPr lang="en-US" dirty="0">
              <a:solidFill>
                <a:schemeClr val="bg1"/>
              </a:solidFill>
            </a:endParaRPr>
          </a:p>
          <a:p>
            <a:r>
              <a:rPr lang="en-US" i="1" dirty="0">
                <a:solidFill>
                  <a:schemeClr val="bg1"/>
                </a:solidFill>
              </a:rPr>
              <a:t>What are the three scrum roles? . </a:t>
            </a:r>
            <a:r>
              <a:rPr lang="en-US" dirty="0">
                <a:solidFill>
                  <a:schemeClr val="bg1"/>
                </a:solidFill>
              </a:rPr>
              <a:t>Visual Paradigm. </a:t>
            </a:r>
            <a:r>
              <a:rPr lang="en-US" dirty="0">
                <a:solidFill>
                  <a:schemeClr val="bg1"/>
                </a:solidFill>
                <a:hlinkClick r:id="rId4">
                  <a:extLst>
                    <a:ext uri="{A12FA001-AC4F-418D-AE19-62706E023703}">
                      <ahyp:hlinkClr xmlns:ahyp="http://schemas.microsoft.com/office/drawing/2018/hyperlinkcolor" val="tx"/>
                    </a:ext>
                  </a:extLst>
                </a:hlinkClick>
              </a:rPr>
              <a:t>https://www.visual-paradigm.com/scrum/what-are-the-three-scrum-roles/#:~:text=In%20Scrum%2C%20there%20are%20three,known%20as%20the%20Scrum%20Team.</a:t>
            </a:r>
            <a:endParaRPr lang="en-US" dirty="0">
              <a:solidFill>
                <a:schemeClr val="bg1"/>
              </a:solidFill>
            </a:endParaRPr>
          </a:p>
        </p:txBody>
      </p:sp>
    </p:spTree>
    <p:extLst>
      <p:ext uri="{BB962C8B-B14F-4D97-AF65-F5344CB8AC3E}">
        <p14:creationId xmlns:p14="http://schemas.microsoft.com/office/powerpoint/2010/main" val="3690914464"/>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148</TotalTime>
  <Words>1162</Words>
  <Application>Microsoft Macintosh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Nova</vt:lpstr>
      <vt:lpstr>Univers</vt:lpstr>
      <vt:lpstr>GradientVTI</vt:lpstr>
      <vt:lpstr>Why choose scrum-agile</vt:lpstr>
      <vt:lpstr>What makes a team</vt:lpstr>
      <vt:lpstr>How it all works</vt:lpstr>
      <vt:lpstr>why is waterfall approach so different</vt:lpstr>
      <vt:lpstr>Which approach should I choose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choose scrum-agile</dc:title>
  <dc:creator>Wallace, Eric</dc:creator>
  <cp:lastModifiedBy>Wallace, Eric</cp:lastModifiedBy>
  <cp:revision>1</cp:revision>
  <dcterms:created xsi:type="dcterms:W3CDTF">2022-06-17T02:44:18Z</dcterms:created>
  <dcterms:modified xsi:type="dcterms:W3CDTF">2022-06-17T05:12:59Z</dcterms:modified>
</cp:coreProperties>
</file>