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0"/>
  </p:notesMasterIdLst>
  <p:handoutMasterIdLst>
    <p:handoutMasterId r:id="rId21"/>
  </p:handoutMasterIdLst>
  <p:sldIdLst>
    <p:sldId id="256" r:id="rId5"/>
    <p:sldId id="257" r:id="rId6"/>
    <p:sldId id="267" r:id="rId7"/>
    <p:sldId id="259" r:id="rId8"/>
    <p:sldId id="264" r:id="rId9"/>
    <p:sldId id="258" r:id="rId10"/>
    <p:sldId id="268" r:id="rId11"/>
    <p:sldId id="265" r:id="rId12"/>
    <p:sldId id="266" r:id="rId13"/>
    <p:sldId id="261" r:id="rId14"/>
    <p:sldId id="262" r:id="rId15"/>
    <p:sldId id="269" r:id="rId16"/>
    <p:sldId id="270" r:id="rId17"/>
    <p:sldId id="263" r:id="rId18"/>
    <p:sldId id="271"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FF0D97"/>
    <a:srgbClr val="0000CC"/>
    <a:srgbClr val="9EFF29"/>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6259"/>
  </p:normalViewPr>
  <p:slideViewPr>
    <p:cSldViewPr snapToGrid="0">
      <p:cViewPr varScale="1">
        <p:scale>
          <a:sx n="128" d="100"/>
          <a:sy n="128" d="100"/>
        </p:scale>
        <p:origin x="1704" y="-32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9200D0-2EB6-4974-8414-3CF6AD81E1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2E1C2D5-D978-53C9-B3DC-EDF7ECB154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F6A4A-8C41-1841-ABE1-170A019322FC}" type="datetimeFigureOut">
              <a:rPr lang="en-US" smtClean="0"/>
              <a:t>6/11/23</a:t>
            </a:fld>
            <a:endParaRPr lang="en-US"/>
          </a:p>
        </p:txBody>
      </p:sp>
      <p:sp>
        <p:nvSpPr>
          <p:cNvPr id="4" name="Footer Placeholder 3">
            <a:extLst>
              <a:ext uri="{FF2B5EF4-FFF2-40B4-BE49-F238E27FC236}">
                <a16:creationId xmlns:a16="http://schemas.microsoft.com/office/drawing/2014/main" id="{89ABE83B-FF52-EE86-A718-0D0E9894A9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92F391E-632B-2EFA-D86A-BE9FC6B8CD6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C58C18-A3A6-B644-9375-598B34CA5D14}" type="slidenum">
              <a:rPr lang="en-US" smtClean="0"/>
              <a:t>‹#›</a:t>
            </a:fld>
            <a:endParaRPr lang="en-US"/>
          </a:p>
        </p:txBody>
      </p:sp>
    </p:spTree>
    <p:extLst>
      <p:ext uri="{BB962C8B-B14F-4D97-AF65-F5344CB8AC3E}">
        <p14:creationId xmlns:p14="http://schemas.microsoft.com/office/powerpoint/2010/main" val="231998510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this presentation for course CS-470 Project Two: Cloud Development.  My name is Eric Wallace and in this presentation it is my goal to give you a better understanding of cloud development.</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
        <p:nvSpPr>
          <p:cNvPr id="5" name="Footer Placeholder 4">
            <a:extLst>
              <a:ext uri="{FF2B5EF4-FFF2-40B4-BE49-F238E27FC236}">
                <a16:creationId xmlns:a16="http://schemas.microsoft.com/office/drawing/2014/main" id="{8117999B-8E80-4467-B298-15FEA9EC84EC}"/>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599060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going to talk about cloud-based development principles and the two we are going to discuss is Elasticity and Pay-for-use-model.</a:t>
            </a:r>
          </a:p>
          <a:p>
            <a:endParaRPr lang="en-US" dirty="0"/>
          </a:p>
          <a:p>
            <a:r>
              <a:rPr lang="en-US" dirty="0"/>
              <a:t>First off we have Elasticity; Elasticity is the ability to automatically scale a service up or down depending on demand.</a:t>
            </a:r>
          </a:p>
          <a:p>
            <a:endParaRPr lang="en-US" dirty="0"/>
          </a:p>
          <a:p>
            <a:r>
              <a:rPr lang="en-US" dirty="0"/>
              <a:t>Lastly, there is pay-for-use-model which is a billing model cloud service providers use in which customers are only charges for the usage of resources and results in a lower cost to the customer.  This model is the most widely used model in the cloud computing industry.</a:t>
            </a:r>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
        <p:nvSpPr>
          <p:cNvPr id="5" name="Footer Placeholder 4">
            <a:extLst>
              <a:ext uri="{FF2B5EF4-FFF2-40B4-BE49-F238E27FC236}">
                <a16:creationId xmlns:a16="http://schemas.microsoft.com/office/drawing/2014/main" id="{1D8C1ACB-A608-3AFD-EEAF-69D8E1423022}"/>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194485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three slides we will discuss three techniques used to secure a cloud app.</a:t>
            </a:r>
          </a:p>
          <a:p>
            <a:endParaRPr lang="en-US" dirty="0"/>
          </a:p>
          <a:p>
            <a:r>
              <a:rPr lang="en-US" dirty="0"/>
              <a:t>The first technique we are going to discuss is Access</a:t>
            </a:r>
          </a:p>
          <a:p>
            <a:endParaRPr lang="en-US" dirty="0"/>
          </a:p>
          <a:p>
            <a:r>
              <a:rPr lang="en-US" dirty="0"/>
              <a:t>Probably one of the most important rules to follow when developing any application and not just a cloud app is to follow industry standards and guidelines</a:t>
            </a:r>
          </a:p>
          <a:p>
            <a:endParaRPr lang="en-US" dirty="0"/>
          </a:p>
          <a:p>
            <a:r>
              <a:rPr lang="en-US" dirty="0"/>
              <a:t>Cloud service providers increase security to services and data because they use improved and current security standards to protect data and services</a:t>
            </a:r>
          </a:p>
          <a:p>
            <a:endParaRPr lang="en-US" dirty="0"/>
          </a:p>
          <a:p>
            <a:r>
              <a:rPr lang="en-US" dirty="0"/>
              <a:t>Using authentication methods such as two-factor authentication when accessing resources can increase the security of an application</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
        <p:nvSpPr>
          <p:cNvPr id="5" name="Footer Placeholder 4">
            <a:extLst>
              <a:ext uri="{FF2B5EF4-FFF2-40B4-BE49-F238E27FC236}">
                <a16:creationId xmlns:a16="http://schemas.microsoft.com/office/drawing/2014/main" id="{044E6349-A5E1-3A1C-14F2-A53387523840}"/>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753214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technique we are going to cover is policies</a:t>
            </a:r>
          </a:p>
          <a:p>
            <a:endParaRPr lang="en-US" dirty="0"/>
          </a:p>
          <a:p>
            <a:r>
              <a:rPr lang="en-US" dirty="0"/>
              <a:t>AWS offers roles and policies as two methods for securing data and services.</a:t>
            </a:r>
          </a:p>
          <a:p>
            <a:endParaRPr lang="en-US" dirty="0"/>
          </a:p>
          <a:p>
            <a:r>
              <a:rPr lang="en-US" dirty="0"/>
              <a:t>Roles are a set of permissions which dictates what actions a user or service is allowed to perform.</a:t>
            </a:r>
          </a:p>
          <a:p>
            <a:endParaRPr lang="en-US" dirty="0"/>
          </a:p>
          <a:p>
            <a:r>
              <a:rPr lang="en-US" dirty="0"/>
              <a:t>Policies are used to control how services or services be accessed</a:t>
            </a:r>
          </a:p>
          <a:p>
            <a:endParaRPr lang="en-US" dirty="0"/>
          </a:p>
          <a:p>
            <a:r>
              <a:rPr lang="en-US" dirty="0"/>
              <a:t>In this course, we created a policy that defined what actions our Lambda functions were allowed to perform on our DynamoDB tables.</a:t>
            </a:r>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
        <p:nvSpPr>
          <p:cNvPr id="5" name="Footer Placeholder 4">
            <a:extLst>
              <a:ext uri="{FF2B5EF4-FFF2-40B4-BE49-F238E27FC236}">
                <a16:creationId xmlns:a16="http://schemas.microsoft.com/office/drawing/2014/main" id="{2A3EFFE9-794B-9AAE-539C-706B77C8CAA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074980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technique we will cover is API security</a:t>
            </a:r>
          </a:p>
          <a:p>
            <a:endParaRPr lang="en-US" dirty="0"/>
          </a:p>
          <a:p>
            <a:r>
              <a:rPr lang="en-US" dirty="0"/>
              <a:t>In AWS, securing a connection between a Lambda function and a API gateway could be done using roles and policies.  API Gateways themselves can be secured using API keys.</a:t>
            </a:r>
          </a:p>
          <a:p>
            <a:endParaRPr lang="en-US" dirty="0"/>
          </a:p>
          <a:p>
            <a:r>
              <a:rPr lang="en-US" dirty="0"/>
              <a:t>Connections between Lambda functions and a DynamoDB most commonly would be secured using roles and policies.  Restricting how a Lambda function can interact with a DynamoDB table is a very good way of securing this type of connection.</a:t>
            </a:r>
          </a:p>
          <a:p>
            <a:endParaRPr lang="en-US" dirty="0"/>
          </a:p>
          <a:p>
            <a:r>
              <a:rPr lang="en-US" dirty="0"/>
              <a:t>Now, on to S3 buckets, the type of security used will be dictated by the access required.  Roles and policies to limit the data an API has access to and what it can do with data is one form of security.</a:t>
            </a:r>
          </a:p>
          <a:p>
            <a:r>
              <a:rPr lang="en-US" dirty="0"/>
              <a:t>No matter how data will be accessed, using a least privilege approach to securing data is a must.</a:t>
            </a:r>
          </a:p>
          <a:p>
            <a:r>
              <a:rPr lang="en-US" dirty="0"/>
              <a:t>Another way of securing data in an S3 bucket is to use a control list, which is used to give services access to data.</a:t>
            </a:r>
          </a:p>
          <a:p>
            <a:r>
              <a:rPr lang="en-US" dirty="0"/>
              <a:t>Finally is encrypting data at rest and data in transit, this will ensure if data were to fall into the wrong hands nothing could be done with it.</a:t>
            </a:r>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
        <p:nvSpPr>
          <p:cNvPr id="5" name="Footer Placeholder 4">
            <a:extLst>
              <a:ext uri="{FF2B5EF4-FFF2-40B4-BE49-F238E27FC236}">
                <a16:creationId xmlns:a16="http://schemas.microsoft.com/office/drawing/2014/main" id="{A4409F0B-1B36-ADE1-7DEC-17F8325DCEC5}"/>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482686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Developing </a:t>
            </a:r>
            <a:r>
              <a:rPr lang="en-US" dirty="0"/>
              <a:t>or migrating an application to cloud services has many advantages, such as reducing business cost, increase to availability, faster development and simplifies the management of resources.</a:t>
            </a:r>
          </a:p>
          <a:p>
            <a:endParaRPr lang="en-US" dirty="0"/>
          </a:p>
          <a:p>
            <a:r>
              <a:rPr lang="en-US" dirty="0"/>
              <a:t>Utilizing services offered by AWS can make data more secure and less susceptible to outside attacks.</a:t>
            </a:r>
          </a:p>
          <a:p>
            <a:endParaRPr lang="en-US" dirty="0"/>
          </a:p>
          <a:p>
            <a:r>
              <a:rPr lang="en-US" dirty="0"/>
              <a:t>Accessing AWS services from other services cannot be understated, while there is a learning curve, accessing resources of one service from another service can be quickly setup which could eliminate the need of having to it within code.</a:t>
            </a:r>
          </a:p>
          <a:p>
            <a:endParaRPr lang="en-US" dirty="0"/>
          </a:p>
          <a:p>
            <a:r>
              <a:rPr lang="en-US" dirty="0"/>
              <a:t>Thank you for your time and listening to my presentation on Cloud Development</a:t>
            </a:r>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
        <p:nvSpPr>
          <p:cNvPr id="5" name="Footer Placeholder 4">
            <a:extLst>
              <a:ext uri="{FF2B5EF4-FFF2-40B4-BE49-F238E27FC236}">
                <a16:creationId xmlns:a16="http://schemas.microsoft.com/office/drawing/2014/main" id="{93A45B36-59A3-5215-3290-B142E2982AC9}"/>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500561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2198523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this presentation we will discuss a several topics such as What is Containerization and Orchestration, the tools required for implementing containerization and orchestration, the benefits of using orchestration, concepts and advantages of serverless, popular AWS serverless services and how to secure cloud applications.  Without further ado, lets jump right in.</a:t>
            </a:r>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
        <p:nvSpPr>
          <p:cNvPr id="5" name="Footer Placeholder 4">
            <a:extLst>
              <a:ext uri="{FF2B5EF4-FFF2-40B4-BE49-F238E27FC236}">
                <a16:creationId xmlns:a16="http://schemas.microsoft.com/office/drawing/2014/main" id="{0F25F864-29D5-161E-DD07-E05D4B93292C}"/>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132090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Models used for migrating a full stack application to the cloud.  Full stack application deployment can be a complex subject and involves an almost infinite number of scenarios.  For instance, if an on-premise application is containerized would there be a need to leave it as a containerized application and use cloud-based services such as Kubernetes or Docker Swarm.  Migrating a containerized application to a service-based cloud provider such as AWS or Azure it might be more involved.  Usually, it involves moving data and functionality of a container to a cloud-based service which provides the same functionality.  Additional setup for connecting services together as well as securing services would be required, we will get into this a little later.</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
        <p:nvSpPr>
          <p:cNvPr id="5" name="Footer Placeholder 4">
            <a:extLst>
              <a:ext uri="{FF2B5EF4-FFF2-40B4-BE49-F238E27FC236}">
                <a16:creationId xmlns:a16="http://schemas.microsoft.com/office/drawing/2014/main" id="{182DF528-C914-BA24-746B-F43852BAEAD5}"/>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34375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Simply put, containerization is the process of consolidating an application and all of its dependencies into a single unit known as a container.  Containers can be deployed and run on any platform.  Docker is probably the tool most widely used today.</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
        <p:nvSpPr>
          <p:cNvPr id="5" name="Footer Placeholder 4">
            <a:extLst>
              <a:ext uri="{FF2B5EF4-FFF2-40B4-BE49-F238E27FC236}">
                <a16:creationId xmlns:a16="http://schemas.microsoft.com/office/drawing/2014/main" id="{2EE8B0C2-CFD2-8563-4531-774D784A7B8B}"/>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4103612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Orchestration is a little different, it is automating deployment, scaling and management of containers.  The value of orchestration is it gives developers the ability to share scripts used for orchestration which very easily generates an environment to which an application can be developed.  A commonly used tool for this is Docker Compose, Compose allows multiple containers to be created with the use of a single file and usually only requires one command to create, configure and run an application.</a:t>
            </a:r>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
        <p:nvSpPr>
          <p:cNvPr id="5" name="Footer Placeholder 4">
            <a:extLst>
              <a:ext uri="{FF2B5EF4-FFF2-40B4-BE49-F238E27FC236}">
                <a16:creationId xmlns:a16="http://schemas.microsoft.com/office/drawing/2014/main" id="{B8D6AE94-77BF-6A8C-D100-12476EEAAEDA}"/>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57189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Serverless computing is a cloud execution model for creating, deploying and running applications in which business has no need to worry about the server infrastructure.  There are many advantages to using serverless computing but here are a few:  Automatic scaling – The provider will automatically scale the resource based on demand.  High Availability – There are no down times, replication ensures access to the resource is available 24/7 from anywhere.  Eliminates provisioning and server patching – All server maintenance is handled by the provider, so the customer does not have to.  Reduced cost – It reduces the cost to the customer because there is no need to purchase expense hardware and most resources are billed based on usage.  Faster development of applications – It allows developers to develop applications faster because services in some cases can be duplicated with only minor changes needing to be made.  Creating connections between services in some cases are not required in code because they are facilitated in service configuration.  Now, lets dive into a few services we used throughout the course.</a:t>
            </a:r>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
        <p:nvSpPr>
          <p:cNvPr id="5" name="Footer Placeholder 4">
            <a:extLst>
              <a:ext uri="{FF2B5EF4-FFF2-40B4-BE49-F238E27FC236}">
                <a16:creationId xmlns:a16="http://schemas.microsoft.com/office/drawing/2014/main" id="{796B592A-6B93-7F05-DAA6-9BF440AA9F38}"/>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595305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service we are going to cover is S3, S3 is a serverless storage service which is to store files which can be accessed from anywhere.  When comparing S3 to local file storage, S3 has many advantages such as High Scalability – S3 buckets are high scalable which is also done automatically, High Availability – Data files are available from anywhere with a cloud connection 24/7, Security – Leveraging AWS security makes data stored in buckets very secure, and Cost – Without the need to purchase hardware and being billed based on resource usage makes them much cheaper than on-premise storage.  Storing data locally means scaling is done manually with the need to purchase additional hardware.  Availability is dependent upon internet service at the local site, security is maintained by onsite IT and hardware for data storage can become quite expensive.  With S3 there is none of this needed, it is all handled by the service provider.</a:t>
            </a: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
        <p:nvSpPr>
          <p:cNvPr id="5" name="Footer Placeholder 4">
            <a:extLst>
              <a:ext uri="{FF2B5EF4-FFF2-40B4-BE49-F238E27FC236}">
                <a16:creationId xmlns:a16="http://schemas.microsoft.com/office/drawing/2014/main" id="{9528E506-AE53-109E-9746-3C6AA4606242}"/>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435044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Lambda is a serverless, event-driven service that runs code for virtually any type of applications when triggered by another service.  Lambda logic is the code that runs on the service and can handle requests made by other AWS services such as API Gateway or S3 buckets configured as a website and returns a response in JSON format.  NodeJS scripts are produced which are what handles the logic.</a:t>
            </a:r>
          </a:p>
          <a:p>
            <a:endParaRPr lang="en-US" dirty="0"/>
          </a:p>
          <a:p>
            <a:r>
              <a:rPr lang="en-US" dirty="0"/>
              <a:t>Integrating a frontend to a backend with Lambda is straightforward.  First you start out by creating a Lambda function, then create an API Gateway with all the proper methods, next configure the API Gateway to utilize a Lambda function and finally, setup headers including CORS on the API Gateway request.</a:t>
            </a:r>
          </a:p>
          <a:p>
            <a:endParaRPr lang="en-US" dirty="0"/>
          </a:p>
          <a:p>
            <a:r>
              <a:rPr lang="en-US" dirty="0"/>
              <a:t>There are many advantages of serverless API, but a few are Scalability, Pay-for-use-billing, high availability, connection to other AWS services, and security</a:t>
            </a:r>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
        <p:nvSpPr>
          <p:cNvPr id="5" name="Footer Placeholder 4">
            <a:extLst>
              <a:ext uri="{FF2B5EF4-FFF2-40B4-BE49-F238E27FC236}">
                <a16:creationId xmlns:a16="http://schemas.microsoft.com/office/drawing/2014/main" id="{535C4611-C13E-21DB-A022-C2E97402133A}"/>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890413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of the most well-known cloud databases are MongoDB Atlas and DynamoDB.  When comparing the two databases we can see there are many differences.  Here we have a table comparing the two databases.  One the first row we have the data model used; we can see MongoDB Atlas uses a document-based while DynamoDB uses key-value store, the next row is querying; MongoDB Atlas has single keys, ranges, faceted search, JOINs, graph traversals, and geospatial queries and DynamoDB has primary-key and can have a max of 2 attributes which limits querying flexibility.  On the third row we have indexing, MongoDB Atlas has a plethora of ways to index including hash, compound, unique, array, partial, TTL, geospatial, sparse, text, and wildcard and DynamoDB only has hash or hash-range.  Finally, on the last row we have availability; MongoDB Atlas can be deployed on AWS, Azure, and GCP while DynamoDB can only be used on AWS</a:t>
            </a:r>
          </a:p>
          <a:p>
            <a:endParaRPr lang="en-US" dirty="0"/>
          </a:p>
          <a:p>
            <a:r>
              <a:rPr lang="en-US" dirty="0"/>
              <a:t>Using Lambda functions with test scripts is the perfect way to retrieve, insert, update and delete data from a DynamoDB database table.</a:t>
            </a:r>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
        <p:nvSpPr>
          <p:cNvPr id="5" name="Footer Placeholder 4">
            <a:extLst>
              <a:ext uri="{FF2B5EF4-FFF2-40B4-BE49-F238E27FC236}">
                <a16:creationId xmlns:a16="http://schemas.microsoft.com/office/drawing/2014/main" id="{E8E03D11-58B0-C7F7-7FF0-C13011FAD302}"/>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016589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3175" y="1120876"/>
            <a:ext cx="8008376" cy="1710814"/>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78426" y="3709218"/>
            <a:ext cx="80010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6/11/23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4" y="224337"/>
            <a:ext cx="8259098" cy="763526"/>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415845"/>
            <a:ext cx="8246070" cy="336263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16872" y="406537"/>
            <a:ext cx="6937885"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18186" y="1143000"/>
            <a:ext cx="6961240" cy="3545497"/>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6/11/23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212651"/>
            <a:ext cx="8093365" cy="763525"/>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30153"/>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02550"/>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30153"/>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02550"/>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6/11/23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aws.amazon.com/security/"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hyperlink" Target="https://www.jscape.com/blog/amazon-s3-vs-local-storage-where-should-you-store-files-uploaded-to-your-file-transfer-server" TargetMode="External"/><Relationship Id="rId5" Type="http://schemas.openxmlformats.org/officeDocument/2006/relationships/hyperlink" Target="https://www.mongodb.com/compare/mongodb-dynamodb" TargetMode="External"/><Relationship Id="rId4" Type="http://schemas.openxmlformats.org/officeDocument/2006/relationships/hyperlink" Target="https://aws.amazon.com/lambda/featur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5127" y="324020"/>
            <a:ext cx="8067368" cy="1755053"/>
          </a:xfrm>
          <a:solidFill>
            <a:schemeClr val="accent1">
              <a:alpha val="40000"/>
            </a:schemeClr>
          </a:solidFill>
        </p:spPr>
        <p:txBody>
          <a:bodyPr>
            <a:normAutofit/>
          </a:bodyPr>
          <a:lstStyle/>
          <a:p>
            <a:r>
              <a:rPr lang="en-US" dirty="0"/>
              <a:t> CS 470 Project Two</a:t>
            </a:r>
            <a:br>
              <a:rPr lang="en-US" dirty="0"/>
            </a:br>
            <a:r>
              <a:rPr lang="en-US" dirty="0"/>
              <a:t>Conference Presentation:</a:t>
            </a:r>
            <a:br>
              <a:rPr lang="en-US" dirty="0"/>
            </a:br>
            <a:r>
              <a:rPr lang="en-US" dirty="0"/>
              <a:t>Cloud Development</a:t>
            </a:r>
          </a:p>
        </p:txBody>
      </p:sp>
      <p:sp>
        <p:nvSpPr>
          <p:cNvPr id="3" name="Subtitle 2"/>
          <p:cNvSpPr>
            <a:spLocks noGrp="1"/>
          </p:cNvSpPr>
          <p:nvPr>
            <p:ph type="subTitle" idx="1"/>
          </p:nvPr>
        </p:nvSpPr>
        <p:spPr>
          <a:xfrm>
            <a:off x="516194" y="3447321"/>
            <a:ext cx="8096864" cy="730043"/>
          </a:xfrm>
        </p:spPr>
        <p:txBody>
          <a:bodyPr/>
          <a:lstStyle/>
          <a:p>
            <a:r>
              <a:rPr lang="en-US" dirty="0"/>
              <a:t>Eric Wallace</a:t>
            </a:r>
          </a:p>
        </p:txBody>
      </p:sp>
      <p:sp>
        <p:nvSpPr>
          <p:cNvPr id="4" name="Subtitle 2">
            <a:extLst>
              <a:ext uri="{FF2B5EF4-FFF2-40B4-BE49-F238E27FC236}">
                <a16:creationId xmlns:a16="http://schemas.microsoft.com/office/drawing/2014/main" id="{D90D4CAB-B834-F74A-8181-DAC33FAEF649}"/>
              </a:ext>
            </a:extLst>
          </p:cNvPr>
          <p:cNvSpPr txBox="1">
            <a:spLocks/>
          </p:cNvSpPr>
          <p:nvPr/>
        </p:nvSpPr>
        <p:spPr>
          <a:xfrm>
            <a:off x="516193" y="3956035"/>
            <a:ext cx="8096864" cy="730043"/>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06/2023</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Cloud-Based </a:t>
            </a:r>
            <a:br>
              <a:rPr lang="en-US" dirty="0">
                <a:solidFill>
                  <a:schemeClr val="tx1"/>
                </a:solidFill>
              </a:rPr>
            </a:br>
            <a:r>
              <a:rPr lang="en-US" dirty="0"/>
              <a:t>Development Principles</a:t>
            </a:r>
          </a:p>
        </p:txBody>
      </p:sp>
      <p:sp>
        <p:nvSpPr>
          <p:cNvPr id="3" name="Content Placeholder 2"/>
          <p:cNvSpPr>
            <a:spLocks noGrp="1"/>
          </p:cNvSpPr>
          <p:nvPr>
            <p:ph idx="1"/>
          </p:nvPr>
        </p:nvSpPr>
        <p:spPr>
          <a:xfrm>
            <a:off x="463714" y="1415845"/>
            <a:ext cx="3670964" cy="3362630"/>
          </a:xfrm>
        </p:spPr>
        <p:txBody>
          <a:bodyPr>
            <a:normAutofit fontScale="77500" lnSpcReduction="20000"/>
          </a:bodyPr>
          <a:lstStyle/>
          <a:p>
            <a:r>
              <a:rPr lang="en-US" dirty="0"/>
              <a:t>Elasticity is the ability to automatically scale a service up or down depending on demand </a:t>
            </a:r>
          </a:p>
          <a:p>
            <a:r>
              <a:rPr lang="en-US" dirty="0"/>
              <a:t>Pay-for-use model is a billing model cloud service providers use in which they only charge customers for the usage of resources and results in a lower cost to the customer.</a:t>
            </a:r>
          </a:p>
          <a:p>
            <a:endParaRPr lang="en-US" dirty="0"/>
          </a:p>
          <a:p>
            <a:endParaRPr lang="en-US" dirty="0"/>
          </a:p>
        </p:txBody>
      </p:sp>
      <p:pic>
        <p:nvPicPr>
          <p:cNvPr id="5" name="Picture 4" descr="Capacity vs Usage (Traditional Data Center) graph. The X axis is &quot;Time&quot; and the Y axis is &quot;Computer Power&quot;. A blue line representing &quot;Planned Capacity&quot; goes up at regular intervals. A red line representing &quot;Actual Usage&quot; is more smooth. A dip in Actual Usage is labeled &quot;waste&quot;. A plateau in &quot;Planned Capacity&quot; is labeled &quot;Customer dissatisfaction&quot;. ">
            <a:extLst>
              <a:ext uri="{FF2B5EF4-FFF2-40B4-BE49-F238E27FC236}">
                <a16:creationId xmlns:a16="http://schemas.microsoft.com/office/drawing/2014/main" id="{42F5C989-4359-F443-9F01-2743C3881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234" y="1244709"/>
            <a:ext cx="4711688" cy="3533766"/>
          </a:xfrm>
          <a:prstGeom prst="rect">
            <a:avLst/>
          </a:prstGeom>
        </p:spPr>
      </p:pic>
    </p:spTree>
    <p:extLst>
      <p:ext uri="{BB962C8B-B14F-4D97-AF65-F5344CB8AC3E}">
        <p14:creationId xmlns:p14="http://schemas.microsoft.com/office/powerpoint/2010/main" val="3626748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Securing Your Cloud App</a:t>
            </a:r>
          </a:p>
        </p:txBody>
      </p:sp>
      <p:sp>
        <p:nvSpPr>
          <p:cNvPr id="5" name="Text Placeholder 4"/>
          <p:cNvSpPr>
            <a:spLocks noGrp="1"/>
          </p:cNvSpPr>
          <p:nvPr>
            <p:ph type="body" idx="1"/>
          </p:nvPr>
        </p:nvSpPr>
        <p:spPr>
          <a:xfrm>
            <a:off x="184672" y="1530153"/>
            <a:ext cx="2351700" cy="479822"/>
          </a:xfrm>
        </p:spPr>
        <p:txBody>
          <a:bodyPr>
            <a:normAutofit/>
          </a:bodyPr>
          <a:lstStyle/>
          <a:p>
            <a:r>
              <a:rPr lang="en-US" dirty="0"/>
              <a:t>Access</a:t>
            </a:r>
          </a:p>
        </p:txBody>
      </p:sp>
      <p:sp>
        <p:nvSpPr>
          <p:cNvPr id="6" name="Content Placeholder 5"/>
          <p:cNvSpPr>
            <a:spLocks noGrp="1"/>
          </p:cNvSpPr>
          <p:nvPr>
            <p:ph sz="half" idx="2"/>
          </p:nvPr>
        </p:nvSpPr>
        <p:spPr>
          <a:xfrm>
            <a:off x="184672" y="2002549"/>
            <a:ext cx="8093365" cy="2760281"/>
          </a:xfrm>
        </p:spPr>
        <p:txBody>
          <a:bodyPr>
            <a:normAutofit/>
          </a:bodyPr>
          <a:lstStyle/>
          <a:p>
            <a:pPr marL="0" indent="0" algn="l">
              <a:buNone/>
            </a:pPr>
            <a:r>
              <a:rPr lang="en-US" sz="1800" dirty="0"/>
              <a:t>To prevent unauthorized access to an application or data, industry standards and guidelines must be followed.</a:t>
            </a:r>
          </a:p>
          <a:p>
            <a:pPr marL="0" indent="0" algn="l">
              <a:buNone/>
            </a:pPr>
            <a:r>
              <a:rPr lang="en-US" sz="1800" dirty="0"/>
              <a:t>Using a cloud service provider increases security to services and data because they use improved and current security standards to protect data.</a:t>
            </a:r>
          </a:p>
          <a:p>
            <a:pPr marL="0" indent="0" algn="l">
              <a:buNone/>
            </a:pPr>
            <a:r>
              <a:rPr lang="en-US" sz="1800" dirty="0"/>
              <a:t>The implementation of access control lists which only gives users access to relevant data</a:t>
            </a:r>
          </a:p>
          <a:p>
            <a:pPr marL="0" indent="0" algn="l">
              <a:buNone/>
            </a:pPr>
            <a:r>
              <a:rPr lang="en-US" sz="1800" dirty="0"/>
              <a:t>Using authentication methods such as two-factor authentication can also increase the security of an application.</a:t>
            </a:r>
          </a:p>
          <a:p>
            <a:pPr algn="l"/>
            <a:endParaRPr lang="en-US" sz="1800" dirty="0"/>
          </a:p>
        </p:txBody>
      </p:sp>
    </p:spTree>
    <p:extLst>
      <p:ext uri="{BB962C8B-B14F-4D97-AF65-F5344CB8AC3E}">
        <p14:creationId xmlns:p14="http://schemas.microsoft.com/office/powerpoint/2010/main" val="109689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Securing Your Cloud App</a:t>
            </a:r>
          </a:p>
        </p:txBody>
      </p:sp>
      <p:sp>
        <p:nvSpPr>
          <p:cNvPr id="7" name="Text Placeholder 6"/>
          <p:cNvSpPr>
            <a:spLocks noGrp="1"/>
          </p:cNvSpPr>
          <p:nvPr>
            <p:ph type="body" sz="quarter" idx="3"/>
          </p:nvPr>
        </p:nvSpPr>
        <p:spPr>
          <a:xfrm>
            <a:off x="522131" y="1558077"/>
            <a:ext cx="2786743" cy="479822"/>
          </a:xfrm>
        </p:spPr>
        <p:txBody>
          <a:bodyPr>
            <a:normAutofit/>
          </a:bodyPr>
          <a:lstStyle/>
          <a:p>
            <a:r>
              <a:rPr lang="en-US" dirty="0"/>
              <a:t>Policies</a:t>
            </a:r>
          </a:p>
        </p:txBody>
      </p:sp>
      <p:sp>
        <p:nvSpPr>
          <p:cNvPr id="8" name="Content Placeholder 7"/>
          <p:cNvSpPr>
            <a:spLocks noGrp="1"/>
          </p:cNvSpPr>
          <p:nvPr>
            <p:ph sz="quarter" idx="4"/>
          </p:nvPr>
        </p:nvSpPr>
        <p:spPr>
          <a:xfrm>
            <a:off x="522131" y="2002550"/>
            <a:ext cx="8093365" cy="1774793"/>
          </a:xfrm>
        </p:spPr>
        <p:txBody>
          <a:bodyPr>
            <a:normAutofit lnSpcReduction="10000"/>
          </a:bodyPr>
          <a:lstStyle/>
          <a:p>
            <a:pPr marL="0" indent="0" algn="l">
              <a:buNone/>
            </a:pPr>
            <a:r>
              <a:rPr lang="en-US" sz="1800" dirty="0"/>
              <a:t>Roles and policies are two methods used to security data and services.  Roles are a set of permissions which dictates what actions a user or service is allowed to perform.  Policies are used to control how services or resources be accessed.</a:t>
            </a:r>
          </a:p>
          <a:p>
            <a:pPr marL="0" indent="0" algn="l">
              <a:buNone/>
            </a:pPr>
            <a:endParaRPr lang="en-US" sz="1800" dirty="0"/>
          </a:p>
          <a:p>
            <a:pPr marL="0" indent="0" algn="l">
              <a:buNone/>
            </a:pPr>
            <a:r>
              <a:rPr lang="en-US" sz="1800" dirty="0"/>
              <a:t>For example, a policy can be created to define what actions a Lambda function can perform on a DynamoDB table.</a:t>
            </a:r>
          </a:p>
        </p:txBody>
      </p:sp>
    </p:spTree>
    <p:extLst>
      <p:ext uri="{BB962C8B-B14F-4D97-AF65-F5344CB8AC3E}">
        <p14:creationId xmlns:p14="http://schemas.microsoft.com/office/powerpoint/2010/main" val="4494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Securing Your Cloud App</a:t>
            </a:r>
          </a:p>
        </p:txBody>
      </p:sp>
      <p:sp>
        <p:nvSpPr>
          <p:cNvPr id="9" name="Text Placeholder 4">
            <a:extLst>
              <a:ext uri="{FF2B5EF4-FFF2-40B4-BE49-F238E27FC236}">
                <a16:creationId xmlns:a16="http://schemas.microsoft.com/office/drawing/2014/main" id="{36210530-5CE0-F74C-A0F3-72C9EFE756BD}"/>
              </a:ext>
            </a:extLst>
          </p:cNvPr>
          <p:cNvSpPr txBox="1">
            <a:spLocks/>
          </p:cNvSpPr>
          <p:nvPr/>
        </p:nvSpPr>
        <p:spPr>
          <a:xfrm>
            <a:off x="522131" y="1530153"/>
            <a:ext cx="2351699"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rgbClr val="002060"/>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API Security</a:t>
            </a:r>
          </a:p>
        </p:txBody>
      </p:sp>
      <p:sp>
        <p:nvSpPr>
          <p:cNvPr id="10" name="Content Placeholder 5">
            <a:extLst>
              <a:ext uri="{FF2B5EF4-FFF2-40B4-BE49-F238E27FC236}">
                <a16:creationId xmlns:a16="http://schemas.microsoft.com/office/drawing/2014/main" id="{44874B83-EADC-3044-85A5-11893100D0C6}"/>
              </a:ext>
            </a:extLst>
          </p:cNvPr>
          <p:cNvSpPr txBox="1">
            <a:spLocks/>
          </p:cNvSpPr>
          <p:nvPr/>
        </p:nvSpPr>
        <p:spPr>
          <a:xfrm>
            <a:off x="522130" y="2002550"/>
            <a:ext cx="8093365" cy="3006772"/>
          </a:xfrm>
          <a:prstGeom prst="rect">
            <a:avLst/>
          </a:prstGeom>
        </p:spPr>
        <p:txBody>
          <a:bodyPr vert="horz" lIns="91440" tIns="45720" rIns="91440" bIns="45720" rtlCol="0">
            <a:normAutofit fontScale="92500" lnSpcReduction="20000"/>
          </a:bodyPr>
          <a:lstStyle>
            <a:lvl1pPr marL="342900" indent="-342900" algn="ctr" defTabSz="914400" rtl="0" eaLnBrk="1" latinLnBrk="0" hangingPunct="1">
              <a:spcBef>
                <a:spcPct val="20000"/>
              </a:spcBef>
              <a:buFont typeface="Arial" pitchFamily="34" charset="0"/>
              <a:buChar char="•"/>
              <a:defRPr sz="2400" kern="1200">
                <a:solidFill>
                  <a:srgbClr val="002060"/>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rgbClr val="002060"/>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rgbClr val="002060"/>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l">
              <a:buNone/>
            </a:pPr>
            <a:r>
              <a:rPr lang="en-US" sz="1800" dirty="0"/>
              <a:t>Securing a connection between a Lambda function and an API Gateway could be done through the use roles and policies.  API Gateways can also be secured using API keys.  </a:t>
            </a:r>
          </a:p>
          <a:p>
            <a:pPr marL="0" indent="0" algn="l">
              <a:buNone/>
            </a:pPr>
            <a:endParaRPr lang="en-US" sz="1800" dirty="0"/>
          </a:p>
          <a:p>
            <a:pPr marL="0" indent="0" algn="l">
              <a:buNone/>
            </a:pPr>
            <a:r>
              <a:rPr lang="en-US" sz="1800" dirty="0"/>
              <a:t>Securing a connection between Lambda and a DynamoDB most commonly would be done using roles and policies.  Restricting how a function can interact and to not allow more functionality than what is required.</a:t>
            </a:r>
          </a:p>
          <a:p>
            <a:pPr marL="0" indent="0" algn="l">
              <a:buNone/>
            </a:pPr>
            <a:endParaRPr lang="en-US" sz="1800" dirty="0"/>
          </a:p>
          <a:p>
            <a:pPr marL="0" indent="0" algn="l">
              <a:buNone/>
            </a:pPr>
            <a:r>
              <a:rPr lang="en-US" sz="1800" dirty="0"/>
              <a:t>Depending on the required access to an S3 bucket will dictate the amount of security required.  Using roles and policies to limit the data an API has access to and what it can do with that data.  Implementing least privilege access is a must.  Using S3 bucket access control lists to limit what service can access data.  Choose to encrypt data at rest, and data in transit.</a:t>
            </a:r>
          </a:p>
          <a:p>
            <a:pPr marL="0" indent="0" algn="l">
              <a:buNone/>
            </a:pPr>
            <a:endParaRPr lang="en-US" sz="1800" dirty="0"/>
          </a:p>
        </p:txBody>
      </p:sp>
    </p:spTree>
    <p:extLst>
      <p:ext uri="{BB962C8B-B14F-4D97-AF65-F5344CB8AC3E}">
        <p14:creationId xmlns:p14="http://schemas.microsoft.com/office/powerpoint/2010/main" val="1555295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E0C3-B7BB-8D4C-AF0F-9CC7682D8A51}"/>
              </a:ext>
            </a:extLst>
          </p:cNvPr>
          <p:cNvSpPr>
            <a:spLocks noGrp="1"/>
          </p:cNvSpPr>
          <p:nvPr>
            <p:ph type="title"/>
          </p:nvPr>
        </p:nvSpPr>
        <p:spPr>
          <a:xfrm>
            <a:off x="1234377" y="86488"/>
            <a:ext cx="7772400" cy="1021556"/>
          </a:xfrm>
        </p:spPr>
        <p:txBody>
          <a:bodyPr>
            <a:normAutofit/>
          </a:bodyPr>
          <a:lstStyle/>
          <a:p>
            <a:pPr algn="r"/>
            <a:r>
              <a:rPr lang="en-US" sz="3200" dirty="0">
                <a:effectLst>
                  <a:outerShdw blurRad="50800" dist="38100" dir="2700000" algn="tl" rotWithShape="0">
                    <a:prstClr val="black">
                      <a:alpha val="40000"/>
                    </a:prstClr>
                  </a:outerShdw>
                </a:effectLst>
              </a:rPr>
              <a:t>Conclusion</a:t>
            </a:r>
          </a:p>
        </p:txBody>
      </p:sp>
      <p:sp>
        <p:nvSpPr>
          <p:cNvPr id="3" name="Text Placeholder 2">
            <a:extLst>
              <a:ext uri="{FF2B5EF4-FFF2-40B4-BE49-F238E27FC236}">
                <a16:creationId xmlns:a16="http://schemas.microsoft.com/office/drawing/2014/main" id="{7C4EABF8-3AD7-2741-95B7-967F9D77161C}"/>
              </a:ext>
            </a:extLst>
          </p:cNvPr>
          <p:cNvSpPr>
            <a:spLocks noGrp="1"/>
          </p:cNvSpPr>
          <p:nvPr>
            <p:ph type="body" idx="1"/>
          </p:nvPr>
        </p:nvSpPr>
        <p:spPr>
          <a:xfrm>
            <a:off x="265113" y="4405022"/>
            <a:ext cx="7772400" cy="562697"/>
          </a:xfrm>
        </p:spPr>
        <p:txBody>
          <a:bodyPr/>
          <a:lstStyle/>
          <a:p>
            <a:r>
              <a:rPr lang="en-US" dirty="0"/>
              <a:t>Thank you for your time. </a:t>
            </a:r>
          </a:p>
        </p:txBody>
      </p:sp>
      <p:sp>
        <p:nvSpPr>
          <p:cNvPr id="4" name="Content Placeholder 2">
            <a:extLst>
              <a:ext uri="{FF2B5EF4-FFF2-40B4-BE49-F238E27FC236}">
                <a16:creationId xmlns:a16="http://schemas.microsoft.com/office/drawing/2014/main" id="{BC84F4AD-0F18-4FAD-A3BB-59FA5D7E81A6}"/>
              </a:ext>
            </a:extLst>
          </p:cNvPr>
          <p:cNvSpPr txBox="1">
            <a:spLocks/>
          </p:cNvSpPr>
          <p:nvPr/>
        </p:nvSpPr>
        <p:spPr>
          <a:xfrm>
            <a:off x="463714" y="1415845"/>
            <a:ext cx="8246070" cy="3362630"/>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endParaRPr lang="en-US" dirty="0"/>
          </a:p>
        </p:txBody>
      </p:sp>
      <p:sp>
        <p:nvSpPr>
          <p:cNvPr id="5" name="Rectangle 4">
            <a:extLst>
              <a:ext uri="{FF2B5EF4-FFF2-40B4-BE49-F238E27FC236}">
                <a16:creationId xmlns:a16="http://schemas.microsoft.com/office/drawing/2014/main" id="{8A135D3D-FA03-4786-B974-2F39D5B2AA89}"/>
              </a:ext>
            </a:extLst>
          </p:cNvPr>
          <p:cNvSpPr/>
          <p:nvPr/>
        </p:nvSpPr>
        <p:spPr>
          <a:xfrm>
            <a:off x="353002" y="1300920"/>
            <a:ext cx="7952797" cy="2585323"/>
          </a:xfrm>
          <a:prstGeom prst="rect">
            <a:avLst/>
          </a:prstGeom>
        </p:spPr>
        <p:txBody>
          <a:bodyPr wrap="square">
            <a:spAutoFit/>
          </a:bodyPr>
          <a:lstStyle/>
          <a:p>
            <a:pPr marL="285750" indent="-285750">
              <a:buFont typeface="Arial" panose="020B0604020202020204" pitchFamily="34" charset="0"/>
              <a:buChar char="•"/>
            </a:pPr>
            <a:r>
              <a:rPr lang="en-US" dirty="0"/>
              <a:t>Developing or migrating an application to cloud services can reduce business costs, increase availability, leads to faster development and simplifies management.</a:t>
            </a:r>
          </a:p>
          <a:p>
            <a:pPr marL="285750" indent="-285750">
              <a:buFont typeface="Arial" panose="020B0604020202020204" pitchFamily="34" charset="0"/>
              <a:buChar char="•"/>
            </a:pPr>
            <a:r>
              <a:rPr lang="en-US" dirty="0"/>
              <a:t>Utilizes services offered by AWS makes data more secure and less susceptible to attacks. </a:t>
            </a:r>
          </a:p>
          <a:p>
            <a:pPr marL="285750" indent="-285750">
              <a:buFont typeface="Arial" panose="020B0604020202020204" pitchFamily="34" charset="0"/>
              <a:buChar char="•"/>
            </a:pPr>
            <a:r>
              <a:rPr lang="en-US" dirty="0"/>
              <a:t>The ability to access services from other services cannot be understated, while there is a learning curve, accessing resources of one service from another service can be quickly setup which could eliminate the need of having to do it within code.</a:t>
            </a:r>
          </a:p>
        </p:txBody>
      </p:sp>
    </p:spTree>
    <p:extLst>
      <p:ext uri="{BB962C8B-B14F-4D97-AF65-F5344CB8AC3E}">
        <p14:creationId xmlns:p14="http://schemas.microsoft.com/office/powerpoint/2010/main" val="1073989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E0C3-B7BB-8D4C-AF0F-9CC7682D8A51}"/>
              </a:ext>
            </a:extLst>
          </p:cNvPr>
          <p:cNvSpPr>
            <a:spLocks noGrp="1"/>
          </p:cNvSpPr>
          <p:nvPr>
            <p:ph type="title"/>
          </p:nvPr>
        </p:nvSpPr>
        <p:spPr>
          <a:xfrm>
            <a:off x="1234377" y="86488"/>
            <a:ext cx="7772400" cy="1021556"/>
          </a:xfrm>
        </p:spPr>
        <p:txBody>
          <a:bodyPr>
            <a:normAutofit/>
          </a:bodyPr>
          <a:lstStyle/>
          <a:p>
            <a:pPr algn="r"/>
            <a:r>
              <a:rPr lang="en-US" sz="3200" dirty="0">
                <a:effectLst>
                  <a:outerShdw blurRad="50800" dist="38100" dir="2700000" algn="tl" rotWithShape="0">
                    <a:prstClr val="black">
                      <a:alpha val="40000"/>
                    </a:prstClr>
                  </a:outerShdw>
                </a:effectLst>
              </a:rPr>
              <a:t>References</a:t>
            </a:r>
          </a:p>
        </p:txBody>
      </p:sp>
      <p:sp>
        <p:nvSpPr>
          <p:cNvPr id="3" name="Text Placeholder 2">
            <a:extLst>
              <a:ext uri="{FF2B5EF4-FFF2-40B4-BE49-F238E27FC236}">
                <a16:creationId xmlns:a16="http://schemas.microsoft.com/office/drawing/2014/main" id="{7C4EABF8-3AD7-2741-95B7-967F9D77161C}"/>
              </a:ext>
            </a:extLst>
          </p:cNvPr>
          <p:cNvSpPr>
            <a:spLocks noGrp="1"/>
          </p:cNvSpPr>
          <p:nvPr>
            <p:ph type="body" idx="1"/>
          </p:nvPr>
        </p:nvSpPr>
        <p:spPr>
          <a:xfrm>
            <a:off x="265113" y="4405022"/>
            <a:ext cx="7772400" cy="562697"/>
          </a:xfrm>
        </p:spPr>
        <p:txBody>
          <a:bodyPr/>
          <a:lstStyle/>
          <a:p>
            <a:r>
              <a:rPr lang="en-US" dirty="0"/>
              <a:t>Thank you for your time. </a:t>
            </a:r>
          </a:p>
        </p:txBody>
      </p:sp>
      <p:sp>
        <p:nvSpPr>
          <p:cNvPr id="4" name="Content Placeholder 2">
            <a:extLst>
              <a:ext uri="{FF2B5EF4-FFF2-40B4-BE49-F238E27FC236}">
                <a16:creationId xmlns:a16="http://schemas.microsoft.com/office/drawing/2014/main" id="{BC84F4AD-0F18-4FAD-A3BB-59FA5D7E81A6}"/>
              </a:ext>
            </a:extLst>
          </p:cNvPr>
          <p:cNvSpPr txBox="1">
            <a:spLocks/>
          </p:cNvSpPr>
          <p:nvPr/>
        </p:nvSpPr>
        <p:spPr>
          <a:xfrm>
            <a:off x="463714" y="1415845"/>
            <a:ext cx="8246070" cy="3362630"/>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endParaRPr lang="en-US" dirty="0"/>
          </a:p>
        </p:txBody>
      </p:sp>
      <p:sp>
        <p:nvSpPr>
          <p:cNvPr id="6" name="TextBox 5">
            <a:extLst>
              <a:ext uri="{FF2B5EF4-FFF2-40B4-BE49-F238E27FC236}">
                <a16:creationId xmlns:a16="http://schemas.microsoft.com/office/drawing/2014/main" id="{47E73E4F-B97E-7CE3-ADAF-8BEAEC148B8B}"/>
              </a:ext>
            </a:extLst>
          </p:cNvPr>
          <p:cNvSpPr txBox="1"/>
          <p:nvPr/>
        </p:nvSpPr>
        <p:spPr>
          <a:xfrm>
            <a:off x="265113" y="1542553"/>
            <a:ext cx="8741664" cy="2523768"/>
          </a:xfrm>
          <a:prstGeom prst="rect">
            <a:avLst/>
          </a:prstGeom>
          <a:noFill/>
        </p:spPr>
        <p:txBody>
          <a:bodyPr wrap="square" rtlCol="0">
            <a:spAutoFit/>
          </a:bodyPr>
          <a:lstStyle/>
          <a:p>
            <a:pPr algn="l"/>
            <a:r>
              <a:rPr lang="en-US" sz="1400" i="0" dirty="0">
                <a:solidFill>
                  <a:srgbClr val="000000"/>
                </a:solidFill>
                <a:effectLst/>
                <a:latin typeface="Roboto" pitchFamily="2" charset="0"/>
              </a:rPr>
              <a:t>AWS. (a). </a:t>
            </a:r>
            <a:r>
              <a:rPr lang="en-US" sz="1400" i="1" dirty="0">
                <a:solidFill>
                  <a:srgbClr val="000000"/>
                </a:solidFill>
                <a:effectLst/>
                <a:latin typeface="Roboto" pitchFamily="2" charset="0"/>
              </a:rPr>
              <a:t>AWS cloud security. </a:t>
            </a:r>
            <a:r>
              <a:rPr lang="en-US" sz="1400" i="0" dirty="0">
                <a:solidFill>
                  <a:srgbClr val="000000"/>
                </a:solidFill>
                <a:effectLst/>
                <a:latin typeface="Roboto" pitchFamily="2" charset="0"/>
              </a:rPr>
              <a:t>AWS. </a:t>
            </a:r>
            <a:r>
              <a:rPr lang="en-US" sz="1400" i="0" u="none" strike="noStrike" dirty="0">
                <a:solidFill>
                  <a:srgbClr val="0066CC"/>
                </a:solidFill>
                <a:effectLst/>
                <a:latin typeface="Roboto" pitchFamily="2" charset="0"/>
                <a:hlinkClick r:id="rId3"/>
              </a:rPr>
              <a:t>https://aws.amazon.com/security/</a:t>
            </a:r>
            <a:br>
              <a:rPr lang="en-US" sz="1400" i="0" u="none" strike="noStrike" dirty="0">
                <a:solidFill>
                  <a:srgbClr val="0066CC"/>
                </a:solidFill>
                <a:effectLst/>
                <a:latin typeface="Roboto" pitchFamily="2" charset="0"/>
              </a:rPr>
            </a:br>
            <a:endParaRPr lang="en-US" sz="1400" i="0" dirty="0">
              <a:solidFill>
                <a:srgbClr val="000000"/>
              </a:solidFill>
              <a:effectLst/>
              <a:latin typeface="Roboto" pitchFamily="2" charset="0"/>
            </a:endParaRPr>
          </a:p>
          <a:p>
            <a:pPr algn="l"/>
            <a:r>
              <a:rPr lang="en-US" sz="1400" i="0" dirty="0">
                <a:solidFill>
                  <a:srgbClr val="000000"/>
                </a:solidFill>
                <a:effectLst/>
                <a:latin typeface="Roboto" pitchFamily="2" charset="0"/>
              </a:rPr>
              <a:t>AWS. (b). </a:t>
            </a:r>
            <a:r>
              <a:rPr lang="en-US" sz="1400" i="1" dirty="0">
                <a:solidFill>
                  <a:srgbClr val="000000"/>
                </a:solidFill>
                <a:effectLst/>
                <a:latin typeface="Roboto" pitchFamily="2" charset="0"/>
              </a:rPr>
              <a:t>AWS lambda features. </a:t>
            </a:r>
            <a:r>
              <a:rPr lang="en-US" sz="1400" i="0" dirty="0">
                <a:solidFill>
                  <a:srgbClr val="000000"/>
                </a:solidFill>
                <a:effectLst/>
                <a:latin typeface="Roboto" pitchFamily="2" charset="0"/>
              </a:rPr>
              <a:t>AWS. </a:t>
            </a:r>
            <a:r>
              <a:rPr lang="en-US" sz="1400" i="0" u="none" strike="noStrike" dirty="0">
                <a:solidFill>
                  <a:srgbClr val="0066CC"/>
                </a:solidFill>
                <a:effectLst/>
                <a:latin typeface="Roboto" pitchFamily="2" charset="0"/>
                <a:hlinkClick r:id="rId4"/>
              </a:rPr>
              <a:t>https://aws.amazon.com/lambda/features/</a:t>
            </a:r>
            <a:br>
              <a:rPr lang="en-US" sz="1400" i="0" u="none" strike="noStrike" dirty="0">
                <a:solidFill>
                  <a:srgbClr val="0066CC"/>
                </a:solidFill>
                <a:effectLst/>
                <a:latin typeface="Roboto" pitchFamily="2" charset="0"/>
              </a:rPr>
            </a:br>
            <a:endParaRPr lang="en-US" sz="1400" i="0" dirty="0">
              <a:solidFill>
                <a:srgbClr val="000000"/>
              </a:solidFill>
              <a:effectLst/>
              <a:latin typeface="Roboto" pitchFamily="2" charset="0"/>
            </a:endParaRPr>
          </a:p>
          <a:p>
            <a:pPr algn="l"/>
            <a:r>
              <a:rPr lang="en-US" sz="1400" i="0" dirty="0" err="1">
                <a:solidFill>
                  <a:srgbClr val="000000"/>
                </a:solidFill>
                <a:effectLst/>
                <a:latin typeface="Roboto" pitchFamily="2" charset="0"/>
              </a:rPr>
              <a:t>MongoDB.</a:t>
            </a:r>
            <a:r>
              <a:rPr lang="en-US" sz="1400" i="1" dirty="0" err="1">
                <a:solidFill>
                  <a:srgbClr val="000000"/>
                </a:solidFill>
                <a:effectLst/>
                <a:latin typeface="Roboto" pitchFamily="2" charset="0"/>
              </a:rPr>
              <a:t>Comparing</a:t>
            </a:r>
            <a:r>
              <a:rPr lang="en-US" sz="1400" i="1" dirty="0">
                <a:solidFill>
                  <a:srgbClr val="000000"/>
                </a:solidFill>
                <a:effectLst/>
                <a:latin typeface="Roboto" pitchFamily="2" charset="0"/>
              </a:rPr>
              <a:t> DynamoDB and MongoDB. </a:t>
            </a:r>
            <a:r>
              <a:rPr lang="en-US" sz="1400" i="0" dirty="0">
                <a:solidFill>
                  <a:srgbClr val="000000"/>
                </a:solidFill>
                <a:effectLst/>
                <a:latin typeface="Roboto" pitchFamily="2" charset="0"/>
              </a:rPr>
              <a:t>MongoDB. Retrieved Jun 1, 2023, from </a:t>
            </a:r>
            <a:r>
              <a:rPr lang="en-US" sz="1400" i="0" u="none" strike="noStrike" dirty="0">
                <a:solidFill>
                  <a:srgbClr val="0066CC"/>
                </a:solidFill>
                <a:effectLst/>
                <a:latin typeface="Roboto" pitchFamily="2" charset="0"/>
                <a:hlinkClick r:id="rId5"/>
              </a:rPr>
              <a:t>https://www.mongodb.com/compare/mongodb-dynamodb</a:t>
            </a:r>
            <a:br>
              <a:rPr lang="en-US" sz="1400" i="0" u="none" strike="noStrike" dirty="0">
                <a:solidFill>
                  <a:srgbClr val="0066CC"/>
                </a:solidFill>
                <a:effectLst/>
                <a:latin typeface="Roboto" pitchFamily="2" charset="0"/>
              </a:rPr>
            </a:br>
            <a:endParaRPr lang="en-US" sz="1400" i="0" dirty="0">
              <a:solidFill>
                <a:srgbClr val="000000"/>
              </a:solidFill>
              <a:effectLst/>
              <a:latin typeface="Roboto" pitchFamily="2" charset="0"/>
            </a:endParaRPr>
          </a:p>
          <a:p>
            <a:pPr algn="l"/>
            <a:r>
              <a:rPr lang="en-US" sz="1400" i="0" dirty="0">
                <a:solidFill>
                  <a:srgbClr val="000000"/>
                </a:solidFill>
                <a:effectLst/>
                <a:latin typeface="Roboto" pitchFamily="2" charset="0"/>
              </a:rPr>
              <a:t>Villanueva, J. </a:t>
            </a:r>
            <a:r>
              <a:rPr lang="en-US" sz="1400" i="0" dirty="0" err="1">
                <a:solidFill>
                  <a:srgbClr val="000000"/>
                </a:solidFill>
                <a:effectLst/>
                <a:latin typeface="Roboto" pitchFamily="2" charset="0"/>
              </a:rPr>
              <a:t>C.</a:t>
            </a:r>
            <a:r>
              <a:rPr lang="en-US" sz="1400" i="1" dirty="0" err="1">
                <a:solidFill>
                  <a:srgbClr val="000000"/>
                </a:solidFill>
                <a:effectLst/>
                <a:latin typeface="Roboto" pitchFamily="2" charset="0"/>
              </a:rPr>
              <a:t>Amazon</a:t>
            </a:r>
            <a:r>
              <a:rPr lang="en-US" sz="1400" i="1" dirty="0">
                <a:solidFill>
                  <a:srgbClr val="000000"/>
                </a:solidFill>
                <a:effectLst/>
                <a:latin typeface="Roboto" pitchFamily="2" charset="0"/>
              </a:rPr>
              <a:t> S3 vs local storage - where should you store files uploaded to your file transfer server? | JSCAPE. </a:t>
            </a:r>
            <a:r>
              <a:rPr lang="en-US" sz="1400" i="0" dirty="0">
                <a:solidFill>
                  <a:srgbClr val="000000"/>
                </a:solidFill>
                <a:effectLst/>
                <a:latin typeface="Roboto" pitchFamily="2" charset="0"/>
              </a:rPr>
              <a:t>Retrieved Jun 1, 2023, from </a:t>
            </a:r>
            <a:r>
              <a:rPr lang="en-US" sz="1400" i="0" u="none" strike="noStrike" dirty="0">
                <a:solidFill>
                  <a:srgbClr val="0066CC"/>
                </a:solidFill>
                <a:effectLst/>
                <a:latin typeface="Roboto" pitchFamily="2" charset="0"/>
                <a:hlinkClick r:id="rId6"/>
              </a:rPr>
              <a:t>https://www.jscape.com/blog/amazon-s3-vs-local-storage-where-should-you-store-files-uploaded-to-your-file-transfer-server</a:t>
            </a:r>
            <a:endParaRPr lang="en-US" sz="1400" i="0" dirty="0">
              <a:solidFill>
                <a:srgbClr val="000000"/>
              </a:solidFill>
              <a:effectLst/>
              <a:latin typeface="Roboto" pitchFamily="2" charset="0"/>
            </a:endParaRPr>
          </a:p>
          <a:p>
            <a:endParaRPr lang="en-US" dirty="0"/>
          </a:p>
        </p:txBody>
      </p:sp>
    </p:spTree>
    <p:extLst>
      <p:ext uri="{BB962C8B-B14F-4D97-AF65-F5344CB8AC3E}">
        <p14:creationId xmlns:p14="http://schemas.microsoft.com/office/powerpoint/2010/main" val="1499229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a:t>
            </a:r>
          </a:p>
        </p:txBody>
      </p:sp>
      <p:sp>
        <p:nvSpPr>
          <p:cNvPr id="3" name="Content Placeholder 2"/>
          <p:cNvSpPr>
            <a:spLocks noGrp="1"/>
          </p:cNvSpPr>
          <p:nvPr>
            <p:ph idx="1"/>
          </p:nvPr>
        </p:nvSpPr>
        <p:spPr>
          <a:xfrm>
            <a:off x="463714" y="1415845"/>
            <a:ext cx="8246070" cy="3625282"/>
          </a:xfrm>
        </p:spPr>
        <p:txBody>
          <a:bodyPr>
            <a:normAutofit lnSpcReduction="10000"/>
          </a:bodyPr>
          <a:lstStyle/>
          <a:p>
            <a:r>
              <a:rPr lang="en-US" dirty="0"/>
              <a:t>What is Containerization and Orchestration</a:t>
            </a:r>
          </a:p>
          <a:p>
            <a:r>
              <a:rPr lang="en-US" dirty="0"/>
              <a:t>The tools required for implementing containerization and orchestration.</a:t>
            </a:r>
          </a:p>
          <a:p>
            <a:r>
              <a:rPr lang="en-US" dirty="0"/>
              <a:t>Benefits of using Orchestration</a:t>
            </a:r>
          </a:p>
          <a:p>
            <a:r>
              <a:rPr lang="en-US" dirty="0"/>
              <a:t>Concept and advantages of Serverless</a:t>
            </a:r>
          </a:p>
          <a:p>
            <a:r>
              <a:rPr lang="en-US" dirty="0"/>
              <a:t>Introduce popular AWS serverless services used for cloud computing.</a:t>
            </a:r>
          </a:p>
          <a:p>
            <a:r>
              <a:rPr lang="en-US" dirty="0"/>
              <a:t>Securing cloud applications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r"/>
            <a:r>
              <a:rPr lang="en-US" dirty="0"/>
              <a:t>Models For Migrating a Full Stack Application To The Cloud</a:t>
            </a:r>
          </a:p>
        </p:txBody>
      </p:sp>
      <p:sp>
        <p:nvSpPr>
          <p:cNvPr id="5" name="Content Placeholder 4"/>
          <p:cNvSpPr>
            <a:spLocks noGrp="1"/>
          </p:cNvSpPr>
          <p:nvPr>
            <p:ph idx="1"/>
          </p:nvPr>
        </p:nvSpPr>
        <p:spPr>
          <a:xfrm>
            <a:off x="1998602" y="1410181"/>
            <a:ext cx="6961240" cy="3545497"/>
          </a:xfrm>
        </p:spPr>
        <p:txBody>
          <a:bodyPr>
            <a:normAutofit fontScale="62500" lnSpcReduction="20000"/>
          </a:bodyPr>
          <a:lstStyle/>
          <a:p>
            <a:pPr marL="0" indent="0">
              <a:buNone/>
            </a:pPr>
            <a:r>
              <a:rPr lang="en-US" dirty="0"/>
              <a:t>The models for migrating a full stack application to the cloud can be somewhat complex depending on the size of the application.</a:t>
            </a:r>
          </a:p>
          <a:p>
            <a:pPr marL="0" indent="0">
              <a:buNone/>
            </a:pPr>
            <a:endParaRPr lang="en-US" dirty="0"/>
          </a:p>
          <a:p>
            <a:pPr marL="0" indent="0">
              <a:buNone/>
            </a:pPr>
            <a:r>
              <a:rPr lang="en-US" dirty="0"/>
              <a:t>If the application is containerized, moving an application to a cloud-based Kubernetes or Docker Swarm might be ideal.</a:t>
            </a:r>
          </a:p>
          <a:p>
            <a:pPr marL="0" indent="0">
              <a:buNone/>
            </a:pPr>
            <a:endParaRPr lang="en-US" dirty="0"/>
          </a:p>
          <a:p>
            <a:pPr marL="0" indent="0">
              <a:buNone/>
            </a:pPr>
            <a:r>
              <a:rPr lang="en-US" dirty="0"/>
              <a:t>If migrating an application to service based such as AWS or Azure then it would involve moving the data and functionality of a container to a service which serves the same functionality.</a:t>
            </a:r>
          </a:p>
          <a:p>
            <a:pPr marL="0" indent="0">
              <a:buNone/>
            </a:pPr>
            <a:endParaRPr lang="en-US" dirty="0"/>
          </a:p>
          <a:p>
            <a:pPr marL="0" indent="0">
              <a:buNone/>
            </a:pPr>
            <a:r>
              <a:rPr lang="en-US" dirty="0"/>
              <a:t>Additional setup would be required for connecting services to one another along with securing services that are publicly accessed.</a:t>
            </a:r>
          </a:p>
        </p:txBody>
      </p:sp>
    </p:spTree>
    <p:extLst>
      <p:ext uri="{BB962C8B-B14F-4D97-AF65-F5344CB8AC3E}">
        <p14:creationId xmlns:p14="http://schemas.microsoft.com/office/powerpoint/2010/main" val="2787597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r>
              <a:rPr lang="en-US" dirty="0"/>
              <a:t>Containerization</a:t>
            </a:r>
          </a:p>
        </p:txBody>
      </p:sp>
      <p:sp>
        <p:nvSpPr>
          <p:cNvPr id="5" name="Content Placeholder 4"/>
          <p:cNvSpPr>
            <a:spLocks noGrp="1"/>
          </p:cNvSpPr>
          <p:nvPr>
            <p:ph idx="1"/>
          </p:nvPr>
        </p:nvSpPr>
        <p:spPr>
          <a:xfrm>
            <a:off x="1998602" y="1131886"/>
            <a:ext cx="6961240" cy="3545497"/>
          </a:xfrm>
        </p:spPr>
        <p:txBody>
          <a:bodyPr/>
          <a:lstStyle/>
          <a:p>
            <a:pPr marL="0" indent="0">
              <a:buNone/>
            </a:pPr>
            <a:r>
              <a:rPr lang="en-US" dirty="0"/>
              <a:t>Containerization is the process of consolidating an application including all dependencies in a single unit.  They can then be deployed and run on any platform.</a:t>
            </a:r>
          </a:p>
          <a:p>
            <a:pPr marL="0" indent="0">
              <a:buNone/>
            </a:pPr>
            <a:endParaRPr lang="en-US" dirty="0"/>
          </a:p>
          <a:p>
            <a:pPr marL="0" indent="0">
              <a:buNone/>
            </a:pPr>
            <a:r>
              <a:rPr lang="en-US" dirty="0"/>
              <a:t>Docker is the most widely used tool used for containers.</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r>
              <a:rPr lang="en-US" dirty="0"/>
              <a:t>Orchestration</a:t>
            </a:r>
          </a:p>
        </p:txBody>
      </p:sp>
      <p:sp>
        <p:nvSpPr>
          <p:cNvPr id="5" name="Content Placeholder 4"/>
          <p:cNvSpPr>
            <a:spLocks noGrp="1"/>
          </p:cNvSpPr>
          <p:nvPr>
            <p:ph idx="1"/>
          </p:nvPr>
        </p:nvSpPr>
        <p:spPr/>
        <p:txBody>
          <a:bodyPr>
            <a:normAutofit fontScale="85000" lnSpcReduction="10000"/>
          </a:bodyPr>
          <a:lstStyle/>
          <a:p>
            <a:pPr marL="0" indent="0">
              <a:buNone/>
            </a:pPr>
            <a:r>
              <a:rPr lang="en-US" dirty="0"/>
              <a:t>Orchestration is the automating deployment, scaling and management of containers.  The value of Orchestration is it gives developers the ability to share scripts which very easily generates an environment to which an application can be developed.</a:t>
            </a:r>
            <a:br>
              <a:rPr lang="en-US" dirty="0"/>
            </a:br>
            <a:endParaRPr lang="en-US" dirty="0"/>
          </a:p>
          <a:p>
            <a:pPr marL="0" indent="0">
              <a:buNone/>
            </a:pPr>
            <a:r>
              <a:rPr lang="en-US" dirty="0"/>
              <a:t>Docker Compose is a tool commonly used for orchestration of Docker containers.  It allows multiple containers to be created with the use of a single file and usually only running one command.</a:t>
            </a:r>
          </a:p>
        </p:txBody>
      </p:sp>
    </p:spTree>
    <p:extLst>
      <p:ext uri="{BB962C8B-B14F-4D97-AF65-F5344CB8AC3E}">
        <p14:creationId xmlns:p14="http://schemas.microsoft.com/office/powerpoint/2010/main" val="53778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Serverless Cloud</a:t>
            </a:r>
          </a:p>
        </p:txBody>
      </p:sp>
      <p:sp>
        <p:nvSpPr>
          <p:cNvPr id="6" name="Content Placeholder 5"/>
          <p:cNvSpPr>
            <a:spLocks noGrp="1"/>
          </p:cNvSpPr>
          <p:nvPr>
            <p:ph sz="half" idx="2"/>
          </p:nvPr>
        </p:nvSpPr>
        <p:spPr>
          <a:xfrm>
            <a:off x="525318" y="1976424"/>
            <a:ext cx="6936186" cy="2706893"/>
          </a:xfrm>
        </p:spPr>
        <p:txBody>
          <a:bodyPr>
            <a:normAutofit lnSpcReduction="10000"/>
          </a:bodyPr>
          <a:lstStyle/>
          <a:p>
            <a:pPr algn="l"/>
            <a:r>
              <a:rPr lang="en-US" sz="1800" dirty="0"/>
              <a:t>Serverless computing is a cloud execution model for creating, deploying and running applications in which businesses do not have to worry about the underlying server infrastructure.</a:t>
            </a:r>
          </a:p>
          <a:p>
            <a:pPr algn="l"/>
            <a:r>
              <a:rPr lang="en-US" sz="1800" dirty="0"/>
              <a:t>Advantages of using serverless computing includes but is not limited to:</a:t>
            </a:r>
          </a:p>
          <a:p>
            <a:pPr lvl="1" algn="l"/>
            <a:r>
              <a:rPr lang="en-US" sz="1400" dirty="0"/>
              <a:t>Automatic scaling</a:t>
            </a:r>
          </a:p>
          <a:p>
            <a:pPr lvl="1" algn="l"/>
            <a:r>
              <a:rPr lang="en-US" sz="1400" dirty="0"/>
              <a:t>Built-in high availability</a:t>
            </a:r>
          </a:p>
          <a:p>
            <a:pPr lvl="1" algn="l"/>
            <a:r>
              <a:rPr lang="en-US" sz="1400" dirty="0"/>
              <a:t>Eliminates provisioning and server patching</a:t>
            </a:r>
          </a:p>
          <a:p>
            <a:pPr lvl="1" algn="l"/>
            <a:r>
              <a:rPr lang="en-US" sz="1400" dirty="0"/>
              <a:t>Reduced costs</a:t>
            </a:r>
          </a:p>
          <a:p>
            <a:pPr lvl="1" algn="l"/>
            <a:r>
              <a:rPr lang="en-US" sz="1400" dirty="0"/>
              <a:t>Faster development of applications</a:t>
            </a:r>
          </a:p>
        </p:txBody>
      </p:sp>
      <p:sp>
        <p:nvSpPr>
          <p:cNvPr id="7" name="Text Placeholder 6">
            <a:extLst>
              <a:ext uri="{FF2B5EF4-FFF2-40B4-BE49-F238E27FC236}">
                <a16:creationId xmlns:a16="http://schemas.microsoft.com/office/drawing/2014/main" id="{75C5E173-249F-416B-B3E9-1559BEC384DE}"/>
              </a:ext>
            </a:extLst>
          </p:cNvPr>
          <p:cNvSpPr>
            <a:spLocks noGrp="1"/>
          </p:cNvSpPr>
          <p:nvPr>
            <p:ph type="body" idx="1"/>
          </p:nvPr>
        </p:nvSpPr>
        <p:spPr>
          <a:xfrm>
            <a:off x="875422" y="1496603"/>
            <a:ext cx="4040188" cy="479822"/>
          </a:xfrm>
        </p:spPr>
        <p:txBody>
          <a:bodyPr/>
          <a:lstStyle/>
          <a:p>
            <a:pPr algn="l"/>
            <a:r>
              <a:rPr lang="en-US" dirty="0"/>
              <a:t>Serverless</a:t>
            </a:r>
          </a:p>
        </p:txBody>
      </p:sp>
    </p:spTree>
    <p:extLst>
      <p:ext uri="{BB962C8B-B14F-4D97-AF65-F5344CB8AC3E}">
        <p14:creationId xmlns:p14="http://schemas.microsoft.com/office/powerpoint/2010/main" val="4170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Serverless Cloud - S3 Storage</a:t>
            </a:r>
          </a:p>
        </p:txBody>
      </p:sp>
      <p:sp>
        <p:nvSpPr>
          <p:cNvPr id="6" name="Content Placeholder 5"/>
          <p:cNvSpPr>
            <a:spLocks noGrp="1"/>
          </p:cNvSpPr>
          <p:nvPr>
            <p:ph sz="half" idx="2"/>
          </p:nvPr>
        </p:nvSpPr>
        <p:spPr>
          <a:xfrm>
            <a:off x="525318" y="1411881"/>
            <a:ext cx="6936186" cy="2706893"/>
          </a:xfrm>
        </p:spPr>
        <p:txBody>
          <a:bodyPr>
            <a:normAutofit/>
          </a:bodyPr>
          <a:lstStyle/>
          <a:p>
            <a:pPr marL="0" indent="0" algn="l">
              <a:buNone/>
            </a:pPr>
            <a:r>
              <a:rPr lang="en-US" sz="1400" dirty="0"/>
              <a:t>AWS S3 storage is a serverless storage service, it allows developers to store and access data from the cloud.  When comparing S3 to local data storage, S3 has many advantages such as:</a:t>
            </a:r>
          </a:p>
          <a:p>
            <a:pPr algn="l"/>
            <a:r>
              <a:rPr lang="en-US" sz="1400" dirty="0"/>
              <a:t>High scalability</a:t>
            </a:r>
          </a:p>
          <a:p>
            <a:pPr algn="l"/>
            <a:r>
              <a:rPr lang="en-US" sz="1400" dirty="0"/>
              <a:t>High availability</a:t>
            </a:r>
          </a:p>
          <a:p>
            <a:pPr algn="l"/>
            <a:r>
              <a:rPr lang="en-US" sz="1400" dirty="0"/>
              <a:t>Security</a:t>
            </a:r>
          </a:p>
          <a:p>
            <a:pPr algn="l"/>
            <a:r>
              <a:rPr lang="en-US" sz="1400" dirty="0"/>
              <a:t>Cost</a:t>
            </a:r>
          </a:p>
          <a:p>
            <a:pPr algn="l"/>
            <a:endParaRPr lang="en-US" sz="1400" dirty="0"/>
          </a:p>
          <a:p>
            <a:pPr marL="0" indent="0" algn="l">
              <a:buNone/>
            </a:pPr>
            <a:r>
              <a:rPr lang="en-US" sz="1400" dirty="0"/>
              <a:t>Storing data locally means scaling is done manually with the need for additional hardware, availability is subject to internet services at the local site, security is maintained by onsite IT and purchasing hardware for the storage of data can be quite expensive.  With S3 there is none of that, it is all handled by the provider of the service.</a:t>
            </a:r>
          </a:p>
        </p:txBody>
      </p:sp>
    </p:spTree>
    <p:extLst>
      <p:ext uri="{BB962C8B-B14F-4D97-AF65-F5344CB8AC3E}">
        <p14:creationId xmlns:p14="http://schemas.microsoft.com/office/powerpoint/2010/main" val="271127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Serverless Cloud</a:t>
            </a:r>
          </a:p>
        </p:txBody>
      </p:sp>
      <p:sp>
        <p:nvSpPr>
          <p:cNvPr id="7" name="Text Placeholder 6"/>
          <p:cNvSpPr>
            <a:spLocks noGrp="1"/>
          </p:cNvSpPr>
          <p:nvPr>
            <p:ph type="body" sz="quarter" idx="3"/>
          </p:nvPr>
        </p:nvSpPr>
        <p:spPr>
          <a:xfrm>
            <a:off x="442191" y="1179245"/>
            <a:ext cx="2786743" cy="479822"/>
          </a:xfrm>
        </p:spPr>
        <p:txBody>
          <a:bodyPr>
            <a:normAutofit/>
          </a:bodyPr>
          <a:lstStyle/>
          <a:p>
            <a:r>
              <a:rPr lang="en-US" dirty="0"/>
              <a:t>API &amp; Lambda</a:t>
            </a:r>
          </a:p>
        </p:txBody>
      </p:sp>
      <p:sp>
        <p:nvSpPr>
          <p:cNvPr id="8" name="Content Placeholder 7"/>
          <p:cNvSpPr>
            <a:spLocks noGrp="1"/>
          </p:cNvSpPr>
          <p:nvPr>
            <p:ph sz="quarter" idx="4"/>
          </p:nvPr>
        </p:nvSpPr>
        <p:spPr>
          <a:xfrm>
            <a:off x="525318" y="1589080"/>
            <a:ext cx="6643578" cy="3459997"/>
          </a:xfrm>
        </p:spPr>
        <p:txBody>
          <a:bodyPr>
            <a:noAutofit/>
          </a:bodyPr>
          <a:lstStyle/>
          <a:p>
            <a:pPr marL="0" indent="0" algn="l">
              <a:buNone/>
            </a:pPr>
            <a:r>
              <a:rPr lang="en-US" sz="1100" dirty="0"/>
              <a:t>Lambda is a serverless, event-driven service that runs code for virtually any type of application when triggered without the need of provisioning or managing servers.  Lambda logic is the code that runs on the service and can handle requests made by other AWS services such as API gateway or S3 buckets configured as websites and returns a response.  Nodejs scripts are produced which handle the logic for a function.</a:t>
            </a:r>
          </a:p>
          <a:p>
            <a:pPr marL="0" indent="0" algn="l">
              <a:buNone/>
            </a:pPr>
            <a:endParaRPr lang="en-US" sz="1100" dirty="0"/>
          </a:p>
          <a:p>
            <a:pPr marL="0" indent="0" algn="l">
              <a:buNone/>
            </a:pPr>
            <a:r>
              <a:rPr lang="en-US" sz="1100" dirty="0"/>
              <a:t>To integrate a frontend to a backend with Lambda:</a:t>
            </a:r>
          </a:p>
          <a:p>
            <a:pPr lvl="1" indent="-342900" algn="l">
              <a:buFont typeface="+mj-lt"/>
              <a:buAutoNum type="arabicPeriod"/>
            </a:pPr>
            <a:r>
              <a:rPr lang="en-US" sz="1100" dirty="0"/>
              <a:t>Create a Lambda function</a:t>
            </a:r>
          </a:p>
          <a:p>
            <a:pPr lvl="1" indent="-342900" algn="l">
              <a:buFont typeface="+mj-lt"/>
              <a:buAutoNum type="arabicPeriod"/>
            </a:pPr>
            <a:r>
              <a:rPr lang="en-US" sz="1100" dirty="0"/>
              <a:t>Create an API Gateway with the proper methods</a:t>
            </a:r>
          </a:p>
          <a:p>
            <a:pPr lvl="1" indent="-342900" algn="l">
              <a:buFont typeface="+mj-lt"/>
              <a:buAutoNum type="arabicPeriod"/>
            </a:pPr>
            <a:r>
              <a:rPr lang="en-US" sz="1100" dirty="0"/>
              <a:t>Configure the API Gateway to utilize the Lambda function</a:t>
            </a:r>
          </a:p>
          <a:p>
            <a:pPr lvl="1" indent="-342900" algn="l">
              <a:buFont typeface="+mj-lt"/>
              <a:buAutoNum type="arabicPeriod"/>
            </a:pPr>
            <a:r>
              <a:rPr lang="en-US" sz="1100" dirty="0"/>
              <a:t>Setup headers including CORS on the API Gateway request.</a:t>
            </a:r>
          </a:p>
          <a:p>
            <a:pPr lvl="1" indent="-342900" algn="l">
              <a:buFont typeface="+mj-lt"/>
              <a:buAutoNum type="arabicPeriod"/>
            </a:pPr>
            <a:endParaRPr lang="en-US" sz="1100" dirty="0"/>
          </a:p>
          <a:p>
            <a:pPr marL="0" indent="0" algn="l">
              <a:buNone/>
            </a:pPr>
            <a:r>
              <a:rPr lang="en-US" sz="1100" dirty="0"/>
              <a:t>The advantages of serverless API is:</a:t>
            </a:r>
          </a:p>
          <a:p>
            <a:pPr marL="685800" lvl="1" algn="l">
              <a:buFont typeface="Arial" panose="020B0604020202020204" pitchFamily="34" charset="0"/>
              <a:buChar char="•"/>
            </a:pPr>
            <a:r>
              <a:rPr lang="en-US" sz="1100" dirty="0"/>
              <a:t>Scalability</a:t>
            </a:r>
          </a:p>
          <a:p>
            <a:pPr marL="685800" lvl="1" algn="l">
              <a:buFont typeface="Arial" panose="020B0604020202020204" pitchFamily="34" charset="0"/>
              <a:buChar char="•"/>
            </a:pPr>
            <a:r>
              <a:rPr lang="en-US" sz="1100" dirty="0"/>
              <a:t>Pay-for-use billing</a:t>
            </a:r>
          </a:p>
          <a:p>
            <a:pPr marL="685800" lvl="1" algn="l">
              <a:buFont typeface="Arial" panose="020B0604020202020204" pitchFamily="34" charset="0"/>
              <a:buChar char="•"/>
            </a:pPr>
            <a:r>
              <a:rPr lang="en-US" sz="1100" dirty="0"/>
              <a:t>High availability</a:t>
            </a:r>
          </a:p>
          <a:p>
            <a:pPr marL="685800" lvl="1" algn="l">
              <a:buFont typeface="Arial" panose="020B0604020202020204" pitchFamily="34" charset="0"/>
              <a:buChar char="•"/>
            </a:pPr>
            <a:r>
              <a:rPr lang="en-US" sz="1100" dirty="0"/>
              <a:t>Connection to other AWS services</a:t>
            </a:r>
          </a:p>
          <a:p>
            <a:pPr marL="685800" lvl="1" algn="l">
              <a:buFont typeface="Arial" panose="020B0604020202020204" pitchFamily="34" charset="0"/>
              <a:buChar char="•"/>
            </a:pPr>
            <a:r>
              <a:rPr lang="en-US" sz="1100" dirty="0"/>
              <a:t>Security</a:t>
            </a:r>
          </a:p>
        </p:txBody>
      </p:sp>
    </p:spTree>
    <p:extLst>
      <p:ext uri="{BB962C8B-B14F-4D97-AF65-F5344CB8AC3E}">
        <p14:creationId xmlns:p14="http://schemas.microsoft.com/office/powerpoint/2010/main" val="115356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Serverless Cloud</a:t>
            </a:r>
          </a:p>
        </p:txBody>
      </p:sp>
      <p:sp>
        <p:nvSpPr>
          <p:cNvPr id="9" name="Text Placeholder 4">
            <a:extLst>
              <a:ext uri="{FF2B5EF4-FFF2-40B4-BE49-F238E27FC236}">
                <a16:creationId xmlns:a16="http://schemas.microsoft.com/office/drawing/2014/main" id="{36210530-5CE0-F74C-A0F3-72C9EFE756BD}"/>
              </a:ext>
            </a:extLst>
          </p:cNvPr>
          <p:cNvSpPr txBox="1">
            <a:spLocks/>
          </p:cNvSpPr>
          <p:nvPr/>
        </p:nvSpPr>
        <p:spPr>
          <a:xfrm>
            <a:off x="263039" y="1097426"/>
            <a:ext cx="2351699"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rgbClr val="002060"/>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Database</a:t>
            </a:r>
          </a:p>
        </p:txBody>
      </p:sp>
      <p:sp>
        <p:nvSpPr>
          <p:cNvPr id="10" name="Content Placeholder 5">
            <a:extLst>
              <a:ext uri="{FF2B5EF4-FFF2-40B4-BE49-F238E27FC236}">
                <a16:creationId xmlns:a16="http://schemas.microsoft.com/office/drawing/2014/main" id="{44874B83-EADC-3044-85A5-11893100D0C6}"/>
              </a:ext>
            </a:extLst>
          </p:cNvPr>
          <p:cNvSpPr txBox="1">
            <a:spLocks/>
          </p:cNvSpPr>
          <p:nvPr/>
        </p:nvSpPr>
        <p:spPr>
          <a:xfrm>
            <a:off x="422365" y="1577248"/>
            <a:ext cx="7911143" cy="3416171"/>
          </a:xfrm>
          <a:prstGeom prst="rect">
            <a:avLst/>
          </a:prstGeom>
        </p:spPr>
        <p:txBody>
          <a:bodyPr vert="horz" lIns="91440" tIns="45720" rIns="91440" bIns="45720" rtlCol="0">
            <a:normAutofit lnSpcReduction="10000"/>
          </a:bodyPr>
          <a:lstStyle>
            <a:lvl1pPr marL="342900" indent="-342900" algn="ctr" defTabSz="914400" rtl="0" eaLnBrk="1" latinLnBrk="0" hangingPunct="1">
              <a:spcBef>
                <a:spcPct val="20000"/>
              </a:spcBef>
              <a:buFont typeface="Arial" pitchFamily="34" charset="0"/>
              <a:buChar char="•"/>
              <a:defRPr sz="2400" kern="1200">
                <a:solidFill>
                  <a:srgbClr val="002060"/>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rgbClr val="002060"/>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rgbClr val="002060"/>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l">
              <a:buNone/>
            </a:pPr>
            <a:r>
              <a:rPr lang="en-US" sz="1800" dirty="0"/>
              <a:t>Below is a table comparing the two databases</a:t>
            </a:r>
          </a:p>
          <a:p>
            <a:pPr marL="0" indent="0" algn="l">
              <a:buNone/>
            </a:pPr>
            <a:endParaRPr lang="en-US" sz="1800" dirty="0"/>
          </a:p>
          <a:p>
            <a:pPr marL="0" indent="0" algn="l">
              <a:buNone/>
            </a:pPr>
            <a:endParaRPr lang="en-US" sz="1800" dirty="0"/>
          </a:p>
          <a:p>
            <a:pPr marL="0" indent="0" algn="l">
              <a:buNone/>
            </a:pPr>
            <a:endParaRPr lang="en-US" sz="1800" dirty="0"/>
          </a:p>
          <a:p>
            <a:pPr marL="0" indent="0" algn="l">
              <a:buNone/>
            </a:pPr>
            <a:endParaRPr lang="en-US" sz="1800" dirty="0"/>
          </a:p>
          <a:p>
            <a:pPr marL="0" indent="0" algn="l">
              <a:buNone/>
            </a:pPr>
            <a:endParaRPr lang="en-US" sz="1800" dirty="0"/>
          </a:p>
          <a:p>
            <a:pPr marL="0" indent="0" algn="l">
              <a:buNone/>
            </a:pPr>
            <a:endParaRPr lang="en-US" sz="1800" dirty="0"/>
          </a:p>
          <a:p>
            <a:pPr marL="0" indent="0" algn="l">
              <a:buNone/>
            </a:pPr>
            <a:endParaRPr lang="en-US" sz="1800" dirty="0"/>
          </a:p>
          <a:p>
            <a:pPr marL="0" indent="0" algn="l">
              <a:buNone/>
            </a:pPr>
            <a:endParaRPr lang="en-US" sz="1800" dirty="0"/>
          </a:p>
          <a:p>
            <a:pPr marL="0" indent="0" algn="l">
              <a:buNone/>
            </a:pPr>
            <a:r>
              <a:rPr lang="en-US" sz="1800" dirty="0"/>
              <a:t>Using Lambda functions with test scripts is a perfect way to retrieve, insert, update and delete data from a DynamoDB database table.</a:t>
            </a:r>
          </a:p>
        </p:txBody>
      </p:sp>
      <p:graphicFrame>
        <p:nvGraphicFramePr>
          <p:cNvPr id="2" name="Table 2">
            <a:extLst>
              <a:ext uri="{FF2B5EF4-FFF2-40B4-BE49-F238E27FC236}">
                <a16:creationId xmlns:a16="http://schemas.microsoft.com/office/drawing/2014/main" id="{211ACABD-B256-EF6B-E0DE-FFF66166539C}"/>
              </a:ext>
            </a:extLst>
          </p:cNvPr>
          <p:cNvGraphicFramePr>
            <a:graphicFrameLocks noGrp="1"/>
          </p:cNvGraphicFramePr>
          <p:nvPr>
            <p:extLst>
              <p:ext uri="{D42A27DB-BD31-4B8C-83A1-F6EECF244321}">
                <p14:modId xmlns:p14="http://schemas.microsoft.com/office/powerpoint/2010/main" val="561576748"/>
              </p:ext>
            </p:extLst>
          </p:nvPr>
        </p:nvGraphicFramePr>
        <p:xfrm>
          <a:off x="525318" y="1903922"/>
          <a:ext cx="6099048" cy="2452398"/>
        </p:xfrm>
        <a:graphic>
          <a:graphicData uri="http://schemas.openxmlformats.org/drawingml/2006/table">
            <a:tbl>
              <a:tblPr firstRow="1" bandRow="1">
                <a:tableStyleId>{5C22544A-7EE6-4342-B048-85BDC9FD1C3A}</a:tableStyleId>
              </a:tblPr>
              <a:tblGrid>
                <a:gridCol w="1606705">
                  <a:extLst>
                    <a:ext uri="{9D8B030D-6E8A-4147-A177-3AD203B41FA5}">
                      <a16:colId xmlns:a16="http://schemas.microsoft.com/office/drawing/2014/main" val="2886183842"/>
                    </a:ext>
                  </a:extLst>
                </a:gridCol>
                <a:gridCol w="2459327">
                  <a:extLst>
                    <a:ext uri="{9D8B030D-6E8A-4147-A177-3AD203B41FA5}">
                      <a16:colId xmlns:a16="http://schemas.microsoft.com/office/drawing/2014/main" val="1257942088"/>
                    </a:ext>
                  </a:extLst>
                </a:gridCol>
                <a:gridCol w="2033016">
                  <a:extLst>
                    <a:ext uri="{9D8B030D-6E8A-4147-A177-3AD203B41FA5}">
                      <a16:colId xmlns:a16="http://schemas.microsoft.com/office/drawing/2014/main" val="67981250"/>
                    </a:ext>
                  </a:extLst>
                </a:gridCol>
              </a:tblGrid>
              <a:tr h="352468">
                <a:tc>
                  <a:txBody>
                    <a:bodyPr/>
                    <a:lstStyle/>
                    <a:p>
                      <a:endParaRPr lang="en-US" sz="1200" dirty="0"/>
                    </a:p>
                  </a:txBody>
                  <a:tcPr/>
                </a:tc>
                <a:tc>
                  <a:txBody>
                    <a:bodyPr/>
                    <a:lstStyle/>
                    <a:p>
                      <a:pPr algn="ctr"/>
                      <a:r>
                        <a:rPr lang="en-US" sz="1200" dirty="0"/>
                        <a:t>MongoDB Atlas</a:t>
                      </a:r>
                    </a:p>
                  </a:txBody>
                  <a:tcPr/>
                </a:tc>
                <a:tc>
                  <a:txBody>
                    <a:bodyPr/>
                    <a:lstStyle/>
                    <a:p>
                      <a:pPr algn="ctr"/>
                      <a:r>
                        <a:rPr lang="en-US" sz="1200" dirty="0"/>
                        <a:t>DynamoDB</a:t>
                      </a:r>
                    </a:p>
                  </a:txBody>
                  <a:tcPr/>
                </a:tc>
                <a:extLst>
                  <a:ext uri="{0D108BD9-81ED-4DB2-BD59-A6C34878D82A}">
                    <a16:rowId xmlns:a16="http://schemas.microsoft.com/office/drawing/2014/main" val="3903991973"/>
                  </a:ext>
                </a:extLst>
              </a:tr>
              <a:tr h="362570">
                <a:tc>
                  <a:txBody>
                    <a:bodyPr/>
                    <a:lstStyle/>
                    <a:p>
                      <a:r>
                        <a:rPr lang="en-US" sz="1200" dirty="0"/>
                        <a:t>Data Model</a:t>
                      </a:r>
                    </a:p>
                  </a:txBody>
                  <a:tcPr/>
                </a:tc>
                <a:tc>
                  <a:txBody>
                    <a:bodyPr/>
                    <a:lstStyle/>
                    <a:p>
                      <a:r>
                        <a:rPr lang="en-US" sz="1200" dirty="0"/>
                        <a:t>Document-Based</a:t>
                      </a:r>
                    </a:p>
                  </a:txBody>
                  <a:tcPr/>
                </a:tc>
                <a:tc>
                  <a:txBody>
                    <a:bodyPr/>
                    <a:lstStyle/>
                    <a:p>
                      <a:r>
                        <a:rPr lang="en-US" sz="1200" dirty="0"/>
                        <a:t>Key-Value Store</a:t>
                      </a:r>
                    </a:p>
                  </a:txBody>
                  <a:tcPr/>
                </a:tc>
                <a:extLst>
                  <a:ext uri="{0D108BD9-81ED-4DB2-BD59-A6C34878D82A}">
                    <a16:rowId xmlns:a16="http://schemas.microsoft.com/office/drawing/2014/main" val="2495673765"/>
                  </a:ext>
                </a:extLst>
              </a:tr>
              <a:tr h="336677">
                <a:tc>
                  <a:txBody>
                    <a:bodyPr/>
                    <a:lstStyle/>
                    <a:p>
                      <a:r>
                        <a:rPr lang="en-US" sz="1200" dirty="0"/>
                        <a:t>Querying</a:t>
                      </a:r>
                    </a:p>
                  </a:txBody>
                  <a:tcPr/>
                </a:tc>
                <a:tc>
                  <a:txBody>
                    <a:bodyPr/>
                    <a:lstStyle/>
                    <a:p>
                      <a:r>
                        <a:rPr lang="en-US" sz="1200" dirty="0"/>
                        <a:t>Single keys, ranges, faceted search, JOINs, graph traversals, and geospatial queries</a:t>
                      </a:r>
                    </a:p>
                  </a:txBody>
                  <a:tcPr/>
                </a:tc>
                <a:tc>
                  <a:txBody>
                    <a:bodyPr/>
                    <a:lstStyle/>
                    <a:p>
                      <a:r>
                        <a:rPr lang="en-US" sz="1200" dirty="0"/>
                        <a:t>Primary-key can have a max of 2 attributes, limiting query flexibility</a:t>
                      </a:r>
                    </a:p>
                  </a:txBody>
                  <a:tcPr/>
                </a:tc>
                <a:extLst>
                  <a:ext uri="{0D108BD9-81ED-4DB2-BD59-A6C34878D82A}">
                    <a16:rowId xmlns:a16="http://schemas.microsoft.com/office/drawing/2014/main" val="2871954369"/>
                  </a:ext>
                </a:extLst>
              </a:tr>
              <a:tr h="319884">
                <a:tc>
                  <a:txBody>
                    <a:bodyPr/>
                    <a:lstStyle/>
                    <a:p>
                      <a:r>
                        <a:rPr lang="en-US" sz="1200" dirty="0"/>
                        <a:t>Indexing</a:t>
                      </a:r>
                    </a:p>
                  </a:txBody>
                  <a:tcPr/>
                </a:tc>
                <a:tc>
                  <a:txBody>
                    <a:bodyPr/>
                    <a:lstStyle/>
                    <a:p>
                      <a:r>
                        <a:rPr lang="en-US" sz="1200" dirty="0"/>
                        <a:t>Hash, compound, unique, array, partial, TTL, geospatial, sparse, text and wildcard</a:t>
                      </a:r>
                    </a:p>
                  </a:txBody>
                  <a:tcPr/>
                </a:tc>
                <a:tc>
                  <a:txBody>
                    <a:bodyPr/>
                    <a:lstStyle/>
                    <a:p>
                      <a:r>
                        <a:rPr lang="en-US" sz="1200" dirty="0"/>
                        <a:t>Hash or hash-range only</a:t>
                      </a:r>
                    </a:p>
                  </a:txBody>
                  <a:tcPr/>
                </a:tc>
                <a:extLst>
                  <a:ext uri="{0D108BD9-81ED-4DB2-BD59-A6C34878D82A}">
                    <a16:rowId xmlns:a16="http://schemas.microsoft.com/office/drawing/2014/main" val="3250158870"/>
                  </a:ext>
                </a:extLst>
              </a:tr>
              <a:tr h="319884">
                <a:tc>
                  <a:txBody>
                    <a:bodyPr/>
                    <a:lstStyle/>
                    <a:p>
                      <a:r>
                        <a:rPr lang="en-US" sz="1200" dirty="0"/>
                        <a:t>Availability</a:t>
                      </a:r>
                    </a:p>
                  </a:txBody>
                  <a:tcPr/>
                </a:tc>
                <a:tc>
                  <a:txBody>
                    <a:bodyPr/>
                    <a:lstStyle/>
                    <a:p>
                      <a:r>
                        <a:rPr lang="en-US" sz="1200" dirty="0"/>
                        <a:t>Can be deployed on AWS, Azure and GCP</a:t>
                      </a:r>
                    </a:p>
                  </a:txBody>
                  <a:tcPr/>
                </a:tc>
                <a:tc>
                  <a:txBody>
                    <a:bodyPr/>
                    <a:lstStyle/>
                    <a:p>
                      <a:r>
                        <a:rPr lang="en-US" sz="1200" dirty="0"/>
                        <a:t>Only on AWS</a:t>
                      </a:r>
                    </a:p>
                  </a:txBody>
                  <a:tcPr/>
                </a:tc>
                <a:extLst>
                  <a:ext uri="{0D108BD9-81ED-4DB2-BD59-A6C34878D82A}">
                    <a16:rowId xmlns:a16="http://schemas.microsoft.com/office/drawing/2014/main" val="4210479552"/>
                  </a:ext>
                </a:extLst>
              </a:tr>
            </a:tbl>
          </a:graphicData>
        </a:graphic>
      </p:graphicFrame>
    </p:spTree>
    <p:extLst>
      <p:ext uri="{BB962C8B-B14F-4D97-AF65-F5344CB8AC3E}">
        <p14:creationId xmlns:p14="http://schemas.microsoft.com/office/powerpoint/2010/main" val="235968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E524F5-8F9B-4E83-ABD8-EF3E90295E3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51428B3-1E7D-46FF-9992-03AB3B060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B7C02EB-927C-42F0-8F53-9658800154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2904</Words>
  <Application>Microsoft Macintosh PowerPoint</Application>
  <PresentationFormat>On-screen Show (16:9)</PresentationFormat>
  <Paragraphs>189</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Roboto</vt:lpstr>
      <vt:lpstr>Office Theme</vt:lpstr>
      <vt:lpstr> CS 470 Project Two Conference Presentation: Cloud Development</vt:lpstr>
      <vt:lpstr>Overview</vt:lpstr>
      <vt:lpstr>Models For Migrating a Full Stack Application To The Cloud</vt:lpstr>
      <vt:lpstr>Containerization</vt:lpstr>
      <vt:lpstr>Orchestration</vt:lpstr>
      <vt:lpstr>The Serverless Cloud</vt:lpstr>
      <vt:lpstr>Serverless Cloud - S3 Storage</vt:lpstr>
      <vt:lpstr>The Serverless Cloud</vt:lpstr>
      <vt:lpstr>The Serverless Cloud</vt:lpstr>
      <vt:lpstr>Cloud-Based  Development Principles</vt:lpstr>
      <vt:lpstr>Securing Your Cloud App</vt:lpstr>
      <vt:lpstr>Securing Your Cloud App</vt:lpstr>
      <vt:lpstr>Securing Your Cloud App</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470 Project Two Presentation Template</dc:title>
  <dc:creator/>
  <cp:lastModifiedBy/>
  <cp:revision>1</cp:revision>
  <cp:lastPrinted>2023-06-11T10:12:11Z</cp:lastPrinted>
  <dcterms:created xsi:type="dcterms:W3CDTF">2017-08-01T15:40:51Z</dcterms:created>
  <dcterms:modified xsi:type="dcterms:W3CDTF">2023-06-11T10:38:39Z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0x01010019267F6D1A260A4394C18F5AF72445EA</vt:lpwstr>
  </property>
</Properties>
</file>