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56148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04359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93180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dirty="0"/>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dirty="0">
                <a:solidFill>
                  <a:schemeClr val="lt1"/>
                </a:solidFill>
                <a:latin typeface="Century Gothic"/>
                <a:ea typeface="Century Gothic"/>
                <a:cs typeface="Century Gothic"/>
                <a:sym typeface="Century Gothic"/>
              </a:rPr>
              <a:t>“</a:t>
            </a:r>
            <a:endParaRPr sz="1400" b="0" i="0" u="none" strike="noStrike" cap="none" dirty="0">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dirty="0">
                <a:solidFill>
                  <a:schemeClr val="lt1"/>
                </a:solidFill>
                <a:latin typeface="Century Gothic"/>
                <a:ea typeface="Century Gothic"/>
                <a:cs typeface="Century Gothic"/>
                <a:sym typeface="Century Gothic"/>
              </a:rPr>
              <a:t>”</a:t>
            </a: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dirty="0"/>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dirty="0"/>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dirty="0"/>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dirty="0"/>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7.xml"/><Relationship Id="rId7" Type="http://schemas.openxmlformats.org/officeDocument/2006/relationships/hyperlink" Target="https://phoenixnap.com/blog/encryption-at-rest" TargetMode="Externa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phoenixnap.com/blog/data-in-transit-encryption" TargetMode="External"/><Relationship Id="rId5" Type="http://schemas.openxmlformats.org/officeDocument/2006/relationships/hyperlink" Target="https://www.soterosoft.com/blog/data-in-use-encryption-data-in-motion-encryption/" TargetMode="External"/><Relationship Id="rId4" Type="http://schemas.openxmlformats.org/officeDocument/2006/relationships/hyperlink" Target="https://greycastlesecurity.com/cybersecurity-blog/how-to-conduct-a-cybersecurity-gap-analysis-for-your-tech-busines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814426"/>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Eric Wallace</a:t>
            </a:r>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  Resize Length Error</a:t>
            </a:r>
            <a:endParaRPr/>
          </a:p>
        </p:txBody>
      </p:sp>
      <p:sp>
        <p:nvSpPr>
          <p:cNvPr id="196" name="Google Shape;196;g9504e29505_0_0"/>
          <p:cNvSpPr txBox="1">
            <a:spLocks noGrp="1"/>
          </p:cNvSpPr>
          <p:nvPr>
            <p:ph type="body" idx="1"/>
          </p:nvPr>
        </p:nvSpPr>
        <p:spPr>
          <a:xfrm>
            <a:off x="685800" y="1899721"/>
            <a:ext cx="10820400" cy="91528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2000">
                <a:latin typeface="Century Gothic" panose="020B0502020202020204" pitchFamily="34" charset="0"/>
              </a:rPr>
              <a:t>This test expects a </a:t>
            </a:r>
            <a:r>
              <a:rPr lang="en-US" sz="2000" err="1">
                <a:latin typeface="Century Gothic" panose="020B0502020202020204" pitchFamily="34" charset="0"/>
              </a:rPr>
              <a:t>length_error</a:t>
            </a:r>
            <a:r>
              <a:rPr lang="en-US" sz="2000">
                <a:latin typeface="Century Gothic" panose="020B0502020202020204" pitchFamily="34" charset="0"/>
              </a:rPr>
              <a:t> to be thrown when a collection resized larger than its max size </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7" name="Google Shape;196;g9504e29505_0_0">
            <a:extLst>
              <a:ext uri="{FF2B5EF4-FFF2-40B4-BE49-F238E27FC236}">
                <a16:creationId xmlns:a16="http://schemas.microsoft.com/office/drawing/2014/main" id="{34F283E6-BDB9-6DAD-EB6D-5268B6144A63}"/>
              </a:ext>
            </a:extLst>
          </p:cNvPr>
          <p:cNvSpPr txBox="1">
            <a:spLocks/>
          </p:cNvSpPr>
          <p:nvPr/>
        </p:nvSpPr>
        <p:spPr>
          <a:xfrm>
            <a:off x="591360" y="3131860"/>
            <a:ext cx="10820400" cy="3654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lgn="ctr">
              <a:spcBef>
                <a:spcPts val="0"/>
              </a:spcBef>
              <a:buFont typeface="Arial"/>
              <a:buNone/>
            </a:pPr>
            <a:r>
              <a:rPr lang="en-US" sz="1600" b="1">
                <a:latin typeface="Century Gothic" panose="020B0502020202020204" pitchFamily="34" charset="0"/>
              </a:rPr>
              <a:t>Unit Test                                                                                 Test Result</a:t>
            </a:r>
            <a:endParaRPr lang="en-US" b="1">
              <a:latin typeface="Century Gothic" panose="020B0502020202020204" pitchFamily="34" charset="0"/>
            </a:endParaRPr>
          </a:p>
        </p:txBody>
      </p:sp>
      <p:pic>
        <p:nvPicPr>
          <p:cNvPr id="3" name="Picture 2" descr="Text&#10;&#10;Description automatically generated">
            <a:extLst>
              <a:ext uri="{FF2B5EF4-FFF2-40B4-BE49-F238E27FC236}">
                <a16:creationId xmlns:a16="http://schemas.microsoft.com/office/drawing/2014/main" id="{9C86E01C-5B9B-32CB-65AF-3769991003D5}"/>
              </a:ext>
            </a:extLst>
          </p:cNvPr>
          <p:cNvPicPr>
            <a:picLocks noChangeAspect="1"/>
          </p:cNvPicPr>
          <p:nvPr/>
        </p:nvPicPr>
        <p:blipFill>
          <a:blip r:embed="rId5"/>
          <a:stretch>
            <a:fillRect/>
          </a:stretch>
        </p:blipFill>
        <p:spPr>
          <a:xfrm>
            <a:off x="685800" y="3622936"/>
            <a:ext cx="5273718" cy="1817590"/>
          </a:xfrm>
          <a:prstGeom prst="rect">
            <a:avLst/>
          </a:prstGeom>
        </p:spPr>
      </p:pic>
      <p:pic>
        <p:nvPicPr>
          <p:cNvPr id="5" name="Picture 4" descr="Text&#10;&#10;Description automatically generated">
            <a:extLst>
              <a:ext uri="{FF2B5EF4-FFF2-40B4-BE49-F238E27FC236}">
                <a16:creationId xmlns:a16="http://schemas.microsoft.com/office/drawing/2014/main" id="{0F8C1F95-FB9B-0910-3A86-15932909E0E3}"/>
              </a:ext>
            </a:extLst>
          </p:cNvPr>
          <p:cNvPicPr>
            <a:picLocks noChangeAspect="1"/>
          </p:cNvPicPr>
          <p:nvPr/>
        </p:nvPicPr>
        <p:blipFill>
          <a:blip r:embed="rId6"/>
          <a:stretch>
            <a:fillRect/>
          </a:stretch>
        </p:blipFill>
        <p:spPr>
          <a:xfrm>
            <a:off x="6232483" y="3622936"/>
            <a:ext cx="5179277" cy="1164333"/>
          </a:xfrm>
          <a:prstGeom prst="rect">
            <a:avLst/>
          </a:prstGeom>
        </p:spPr>
      </p:pic>
    </p:spTree>
    <p:custDataLst>
      <p:tags r:id="rId1"/>
    </p:custDataLst>
    <p:extLst>
      <p:ext uri="{BB962C8B-B14F-4D97-AF65-F5344CB8AC3E}">
        <p14:creationId xmlns:p14="http://schemas.microsoft.com/office/powerpoint/2010/main" val="331291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828800" y="195962"/>
            <a:ext cx="96774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  Can Add To Empty Vector</a:t>
            </a:r>
            <a:endParaRPr dirty="0"/>
          </a:p>
        </p:txBody>
      </p:sp>
      <p:sp>
        <p:nvSpPr>
          <p:cNvPr id="196" name="Google Shape;196;g9504e29505_0_0"/>
          <p:cNvSpPr txBox="1">
            <a:spLocks noGrp="1"/>
          </p:cNvSpPr>
          <p:nvPr>
            <p:ph type="body" idx="1"/>
          </p:nvPr>
        </p:nvSpPr>
        <p:spPr>
          <a:xfrm>
            <a:off x="685800" y="1331310"/>
            <a:ext cx="10820400" cy="64577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2000">
                <a:latin typeface="Century Gothic" panose="020B0502020202020204" pitchFamily="34" charset="0"/>
              </a:rPr>
              <a:t>This test ensures values can be added to an empty collection</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7" name="Google Shape;196;g9504e29505_0_0">
            <a:extLst>
              <a:ext uri="{FF2B5EF4-FFF2-40B4-BE49-F238E27FC236}">
                <a16:creationId xmlns:a16="http://schemas.microsoft.com/office/drawing/2014/main" id="{34F283E6-BDB9-6DAD-EB6D-5268B6144A63}"/>
              </a:ext>
            </a:extLst>
          </p:cNvPr>
          <p:cNvSpPr txBox="1">
            <a:spLocks/>
          </p:cNvSpPr>
          <p:nvPr/>
        </p:nvSpPr>
        <p:spPr>
          <a:xfrm>
            <a:off x="591360" y="2069176"/>
            <a:ext cx="10820400" cy="3654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lgn="ctr">
              <a:spcBef>
                <a:spcPts val="0"/>
              </a:spcBef>
              <a:buFont typeface="Arial"/>
              <a:buNone/>
            </a:pPr>
            <a:r>
              <a:rPr lang="en-US" sz="1600" b="1">
                <a:latin typeface="Century Gothic" panose="020B0502020202020204" pitchFamily="34" charset="0"/>
              </a:rPr>
              <a:t>Unit Test                                                                                 Test Result</a:t>
            </a:r>
            <a:endParaRPr lang="en-US" b="1">
              <a:latin typeface="Century Gothic" panose="020B0502020202020204" pitchFamily="34" charset="0"/>
            </a:endParaRPr>
          </a:p>
        </p:txBody>
      </p:sp>
      <p:pic>
        <p:nvPicPr>
          <p:cNvPr id="4" name="Picture 3" descr="Text&#10;&#10;Description automatically generated">
            <a:extLst>
              <a:ext uri="{FF2B5EF4-FFF2-40B4-BE49-F238E27FC236}">
                <a16:creationId xmlns:a16="http://schemas.microsoft.com/office/drawing/2014/main" id="{49460882-07C4-2849-2704-1F785D40F221}"/>
              </a:ext>
            </a:extLst>
          </p:cNvPr>
          <p:cNvPicPr>
            <a:picLocks noChangeAspect="1"/>
          </p:cNvPicPr>
          <p:nvPr/>
        </p:nvPicPr>
        <p:blipFill rotWithShape="1">
          <a:blip r:embed="rId5"/>
          <a:srcRect b="714"/>
          <a:stretch/>
        </p:blipFill>
        <p:spPr>
          <a:xfrm>
            <a:off x="714418" y="2560252"/>
            <a:ext cx="5245100" cy="4198894"/>
          </a:xfrm>
          <a:prstGeom prst="rect">
            <a:avLst/>
          </a:prstGeom>
        </p:spPr>
      </p:pic>
      <p:pic>
        <p:nvPicPr>
          <p:cNvPr id="8" name="Picture 7" descr="Text&#10;&#10;Description automatically generated">
            <a:extLst>
              <a:ext uri="{FF2B5EF4-FFF2-40B4-BE49-F238E27FC236}">
                <a16:creationId xmlns:a16="http://schemas.microsoft.com/office/drawing/2014/main" id="{28ACCECE-C6F7-5270-E70A-CD23BCBE0802}"/>
              </a:ext>
            </a:extLst>
          </p:cNvPr>
          <p:cNvPicPr>
            <a:picLocks noChangeAspect="1"/>
          </p:cNvPicPr>
          <p:nvPr/>
        </p:nvPicPr>
        <p:blipFill>
          <a:blip r:embed="rId6"/>
          <a:stretch>
            <a:fillRect/>
          </a:stretch>
        </p:blipFill>
        <p:spPr>
          <a:xfrm>
            <a:off x="6232484" y="2560252"/>
            <a:ext cx="5179277" cy="933475"/>
          </a:xfrm>
          <a:prstGeom prst="rect">
            <a:avLst/>
          </a:prstGeom>
        </p:spPr>
      </p:pic>
    </p:spTree>
    <p:custDataLst>
      <p:tags r:id="rId1"/>
    </p:custDataLst>
    <p:extLst>
      <p:ext uri="{BB962C8B-B14F-4D97-AF65-F5344CB8AC3E}">
        <p14:creationId xmlns:p14="http://schemas.microsoft.com/office/powerpoint/2010/main" val="3984185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073311"/>
            <a:ext cx="10820400" cy="3710580"/>
          </a:xfrm>
          <a:prstGeom prst="rect">
            <a:avLst/>
          </a:prstGeom>
          <a:noFill/>
          <a:ln>
            <a:noFill/>
          </a:ln>
        </p:spPr>
        <p:txBody>
          <a:bodyPr spcFirstLastPara="1" wrap="square" lIns="91425" tIns="45700" rIns="91425" bIns="45700" anchor="t" anchorCtr="0">
            <a:normAutofit/>
          </a:bodyPr>
          <a:lstStyle/>
          <a:p>
            <a:pPr marL="91440" lvl="1" indent="0" algn="l" rtl="0">
              <a:lnSpc>
                <a:spcPct val="120000"/>
              </a:lnSpc>
              <a:spcBef>
                <a:spcPts val="0"/>
              </a:spcBef>
              <a:spcAft>
                <a:spcPts val="0"/>
              </a:spcAft>
              <a:buClr>
                <a:schemeClr val="lt1"/>
              </a:buClr>
              <a:buSzPts val="2000"/>
              <a:buNone/>
            </a:pPr>
            <a:r>
              <a:rPr lang="en-US" b="0" i="0" u="none" strike="noStrike" dirty="0">
                <a:solidFill>
                  <a:schemeClr val="bg1"/>
                </a:solidFill>
                <a:effectLst/>
                <a:latin typeface="Century Gothic" panose="020B0502020202020204" pitchFamily="34" charset="0"/>
              </a:rPr>
              <a:t>Green Pace will modify their current DevOps process in the “Verify and test” and “Design” stages.  The implementation of new static analysis tools to scan code for vulnerabilities, test code, detect dead code, and errors in code according to standards and guidelines.  The code will need to be modified to ensure the code follows current standards and code.  Each time code is modified, static code analysis will need to be performed to determine if the newly developed code introduces any additional vulnerabilities or error in code.  Additionally, penetration testing can be carried out during transition and health check stages to make sure the code does not allow unauthorized access to it via the internet. </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a:spcBef>
                <a:spcPts val="0"/>
              </a:spcBef>
              <a:buSzPts val="2000"/>
            </a:pPr>
            <a:r>
              <a:rPr lang="en-US" sz="2000"/>
              <a:t>The risks of deciding to wait before implementing security policies is greater the chance of an attack.  This can result in a loss of time, damages to equipment, increased cost, and company reputation.  The implications for developing code with known security risks  can be catastrophic to a company if the software is released for purchase.</a:t>
            </a:r>
            <a:br>
              <a:rPr lang="en-US" sz="2000"/>
            </a:br>
            <a:endParaRPr lang="en-US" sz="2000"/>
          </a:p>
          <a:p>
            <a:pPr marL="228600" lvl="0" indent="-228600" algn="l" rtl="0">
              <a:lnSpc>
                <a:spcPct val="90000"/>
              </a:lnSpc>
              <a:spcBef>
                <a:spcPts val="0"/>
              </a:spcBef>
              <a:spcAft>
                <a:spcPts val="0"/>
              </a:spcAft>
              <a:buClr>
                <a:schemeClr val="lt1"/>
              </a:buClr>
              <a:buSzPts val="2000"/>
              <a:buChar char="•"/>
            </a:pPr>
            <a:r>
              <a:rPr lang="en-US" sz="2000"/>
              <a:t>If security is implemented during development, it can prove beneficial.  Not to mention it will reduce code rewrites and development to delivery times will decrease.  It also results in software that is much more secure than if a developer waits until the end to implement security.</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457200" lvl="2" indent="-228600" algn="l" rtl="0">
              <a:lnSpc>
                <a:spcPct val="100000"/>
              </a:lnSpc>
              <a:spcBef>
                <a:spcPts val="0"/>
              </a:spcBef>
              <a:spcAft>
                <a:spcPts val="300"/>
              </a:spcAft>
              <a:buClr>
                <a:schemeClr val="lt1"/>
              </a:buClr>
              <a:buSzPts val="1800"/>
              <a:buChar char="•"/>
            </a:pPr>
            <a:r>
              <a:rPr lang="en-US" sz="1600" dirty="0"/>
              <a:t>One common gap in security is the failure to install updates on outdated software</a:t>
            </a:r>
          </a:p>
          <a:p>
            <a:pPr marL="457200" lvl="2" indent="-228600" algn="l" rtl="0">
              <a:lnSpc>
                <a:spcPct val="100000"/>
              </a:lnSpc>
              <a:spcBef>
                <a:spcPts val="0"/>
              </a:spcBef>
              <a:spcAft>
                <a:spcPts val="300"/>
              </a:spcAft>
              <a:buClr>
                <a:schemeClr val="lt1"/>
              </a:buClr>
              <a:buSzPts val="1800"/>
              <a:buChar char="•"/>
            </a:pPr>
            <a:r>
              <a:rPr lang="en-US" sz="1600" dirty="0"/>
              <a:t>Developing a mechanism for software developed by Green Pace to receive updates patching future vulnerabilities and exploits can improve the software as well as reduce the gap in security.</a:t>
            </a:r>
          </a:p>
          <a:p>
            <a:pPr marL="457200" lvl="2" indent="-228600" algn="l" rtl="0">
              <a:lnSpc>
                <a:spcPct val="100000"/>
              </a:lnSpc>
              <a:spcBef>
                <a:spcPts val="0"/>
              </a:spcBef>
              <a:spcAft>
                <a:spcPts val="300"/>
              </a:spcAft>
              <a:buClr>
                <a:schemeClr val="lt1"/>
              </a:buClr>
              <a:buSzPts val="1800"/>
              <a:buChar char="•"/>
            </a:pPr>
            <a:r>
              <a:rPr lang="en-US" sz="1600" dirty="0"/>
              <a:t>Educating developers in the latest security standards and techniques to develop secure code could reduce security gaps.</a:t>
            </a:r>
          </a:p>
          <a:p>
            <a:pPr marL="457200" lvl="2" indent="-228600" algn="l" rtl="0">
              <a:lnSpc>
                <a:spcPct val="100000"/>
              </a:lnSpc>
              <a:spcBef>
                <a:spcPts val="0"/>
              </a:spcBef>
              <a:spcAft>
                <a:spcPts val="300"/>
              </a:spcAft>
              <a:buClr>
                <a:schemeClr val="lt1"/>
              </a:buClr>
              <a:buSzPts val="1800"/>
              <a:buChar char="•"/>
            </a:pPr>
            <a:r>
              <a:rPr lang="en-US" sz="1600" dirty="0"/>
              <a:t>Update security policies that accounts for current most widely known techniques used by hackers to defeat security.</a:t>
            </a:r>
          </a:p>
          <a:p>
            <a:pPr marL="457200" lvl="2" indent="-228600" algn="l" rtl="0">
              <a:lnSpc>
                <a:spcPct val="100000"/>
              </a:lnSpc>
              <a:spcBef>
                <a:spcPts val="0"/>
              </a:spcBef>
              <a:spcAft>
                <a:spcPts val="300"/>
              </a:spcAft>
              <a:buClr>
                <a:schemeClr val="lt1"/>
              </a:buClr>
              <a:buSzPts val="1800"/>
              <a:buChar char="•"/>
            </a:pPr>
            <a:endParaRPr lang="en-US" sz="1600" dirty="0"/>
          </a:p>
          <a:p>
            <a:pPr marL="457200" lvl="2" indent="-228600">
              <a:lnSpc>
                <a:spcPct val="100000"/>
              </a:lnSpc>
              <a:spcBef>
                <a:spcPts val="0"/>
              </a:spcBef>
              <a:spcAft>
                <a:spcPts val="300"/>
              </a:spcAft>
            </a:pPr>
            <a:r>
              <a:rPr lang="en-US" sz="1600" dirty="0"/>
              <a:t>An example of how updating software released by the developer can reduce security gaps.  Back in 2007 I worked for a law firm, and they had some custom software that was used for billing, entering time, and entering notes regarding the case including court dates and such. We had a production environment and a test environment.  There was a Java bug found that left software vulnerable to data breaches, the production environment was patched but not the test environment.  Three weeks after the patch was released the test environment was attacked using the exploit found in Java.  Luckily, there was no actual intelligible data to be obtained from the attack, but this goes to show how updating software can prevent attacks.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2955509"/>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1000"/>
              </a:spcBef>
              <a:spcAft>
                <a:spcPts val="0"/>
              </a:spcAft>
              <a:buClr>
                <a:schemeClr val="lt1"/>
              </a:buClr>
              <a:buSzPts val="2200"/>
              <a:buNone/>
            </a:pPr>
            <a:r>
              <a:rPr lang="en-US" sz="1600" dirty="0"/>
              <a:t>In conclusion, it is vital to have a plan for when attacks or breaches are successful.  Having security policies and contingencies are paramount in today’s world.  While it is impossible to account for every scenario and be 100% protected, following standards and guidelines, and using analysis tools will provide the most protection.  </a:t>
            </a:r>
          </a:p>
          <a:p>
            <a:pPr marL="228600" lvl="0" indent="0" algn="l" rtl="0">
              <a:lnSpc>
                <a:spcPct val="90000"/>
              </a:lnSpc>
              <a:spcBef>
                <a:spcPts val="1000"/>
              </a:spcBef>
              <a:spcAft>
                <a:spcPts val="0"/>
              </a:spcAft>
              <a:buClr>
                <a:schemeClr val="lt1"/>
              </a:buClr>
              <a:buSzPts val="2200"/>
              <a:buNone/>
            </a:pPr>
            <a:endParaRPr lang="en-US" sz="1600" dirty="0"/>
          </a:p>
          <a:p>
            <a:pPr marL="228600" lvl="0" indent="0" algn="l" rtl="0">
              <a:lnSpc>
                <a:spcPct val="90000"/>
              </a:lnSpc>
              <a:spcBef>
                <a:spcPts val="1000"/>
              </a:spcBef>
              <a:spcAft>
                <a:spcPts val="0"/>
              </a:spcAft>
              <a:buClr>
                <a:schemeClr val="lt1"/>
              </a:buClr>
              <a:buSzPts val="2200"/>
              <a:buNone/>
            </a:pPr>
            <a:r>
              <a:rPr lang="en-US" sz="1600" dirty="0"/>
              <a:t>If developing software for customers, it is very important to issue updates to finished products to prevent attacks to customers and secure their data.  The last thing Green Pace wants is to have their reputation tarnished because software they developed was tied to a data breach or leakage.</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85750" indent="-285750">
              <a:spcBef>
                <a:spcPts val="0"/>
              </a:spcBef>
              <a:buSzPts val="2200"/>
            </a:pPr>
            <a:r>
              <a:rPr lang="en-US" sz="1400" i="0" dirty="0" err="1">
                <a:solidFill>
                  <a:schemeClr val="bg1"/>
                </a:solidFill>
                <a:effectLst/>
                <a:latin typeface="Century Gothic" panose="020B0502020202020204" pitchFamily="34" charset="0"/>
              </a:rPr>
              <a:t>Greycastle</a:t>
            </a:r>
            <a:r>
              <a:rPr lang="en-US" sz="1400" i="0" dirty="0">
                <a:solidFill>
                  <a:schemeClr val="bg1"/>
                </a:solidFill>
                <a:effectLst/>
                <a:latin typeface="Century Gothic" panose="020B0502020202020204" pitchFamily="34" charset="0"/>
              </a:rPr>
              <a:t> </a:t>
            </a:r>
            <a:r>
              <a:rPr lang="en-US" sz="1400" i="0" dirty="0" err="1">
                <a:solidFill>
                  <a:schemeClr val="bg1"/>
                </a:solidFill>
                <a:effectLst/>
                <a:latin typeface="Century Gothic" panose="020B0502020202020204" pitchFamily="34" charset="0"/>
              </a:rPr>
              <a:t>Security.</a:t>
            </a:r>
            <a:r>
              <a:rPr lang="en-US" sz="1400" i="1" dirty="0" err="1">
                <a:solidFill>
                  <a:schemeClr val="bg1"/>
                </a:solidFill>
                <a:effectLst/>
                <a:latin typeface="Century Gothic" panose="020B0502020202020204" pitchFamily="34" charset="0"/>
              </a:rPr>
              <a:t>How</a:t>
            </a:r>
            <a:r>
              <a:rPr lang="en-US" sz="1400" i="1" dirty="0">
                <a:solidFill>
                  <a:schemeClr val="bg1"/>
                </a:solidFill>
                <a:effectLst/>
                <a:latin typeface="Century Gothic" panose="020B0502020202020204" pitchFamily="34" charset="0"/>
              </a:rPr>
              <a:t> to conduct a cybersecurity gap analysis for your tech business. </a:t>
            </a:r>
            <a:r>
              <a:rPr lang="en-US" sz="1400" i="0" dirty="0" err="1">
                <a:solidFill>
                  <a:schemeClr val="bg1"/>
                </a:solidFill>
                <a:effectLst/>
                <a:latin typeface="Century Gothic" panose="020B0502020202020204" pitchFamily="34" charset="0"/>
              </a:rPr>
              <a:t>greycastlesecurity.com</a:t>
            </a:r>
            <a:r>
              <a:rPr lang="en-US" sz="1400" i="0" dirty="0">
                <a:solidFill>
                  <a:schemeClr val="bg1"/>
                </a:solidFill>
                <a:effectLst/>
                <a:latin typeface="Century Gothic" panose="020B0502020202020204" pitchFamily="34" charset="0"/>
              </a:rPr>
              <a:t>. Retrieved Apr. 9, 2023, from </a:t>
            </a:r>
            <a:r>
              <a:rPr lang="en-US" sz="1400" i="0" u="none" strike="noStrike" dirty="0">
                <a:solidFill>
                  <a:schemeClr val="bg1"/>
                </a:solidFill>
                <a:effectLst/>
                <a:latin typeface="Century Gothic" panose="020B0502020202020204" pitchFamily="34" charset="0"/>
                <a:hlinkClick r:id="rId4">
                  <a:extLst>
                    <a:ext uri="{A12FA001-AC4F-418D-AE19-62706E023703}">
                      <ahyp:hlinkClr xmlns:ahyp="http://schemas.microsoft.com/office/drawing/2018/hyperlinkcolor" val="tx"/>
                    </a:ext>
                  </a:extLst>
                </a:hlinkClick>
              </a:rPr>
              <a:t>https://greycastlesecurity.com/cybersecurity-blog/how-to-conduct-a-cybersecurity-gap-analysis-for-your-tech-business/</a:t>
            </a:r>
            <a:endParaRPr lang="en-US" sz="1400" i="0" u="none" strike="noStrike" dirty="0">
              <a:solidFill>
                <a:schemeClr val="bg1"/>
              </a:solidFill>
              <a:effectLst/>
              <a:latin typeface="Century Gothic" panose="020B0502020202020204" pitchFamily="34" charset="0"/>
            </a:endParaRPr>
          </a:p>
          <a:p>
            <a:pPr marL="285750" indent="-285750">
              <a:spcBef>
                <a:spcPts val="0"/>
              </a:spcBef>
              <a:buSzPts val="2200"/>
            </a:pPr>
            <a:endParaRPr lang="en-US" sz="1400" dirty="0">
              <a:solidFill>
                <a:schemeClr val="bg1"/>
              </a:solidFill>
              <a:latin typeface="Century Gothic" panose="020B0502020202020204" pitchFamily="34" charset="0"/>
            </a:endParaRPr>
          </a:p>
          <a:p>
            <a:pPr marL="285750" indent="-285750">
              <a:spcBef>
                <a:spcPts val="0"/>
              </a:spcBef>
              <a:buSzPts val="2200"/>
            </a:pPr>
            <a:r>
              <a:rPr lang="en-US" sz="1400" i="0" dirty="0" err="1">
                <a:solidFill>
                  <a:schemeClr val="bg1"/>
                </a:solidFill>
                <a:effectLst/>
                <a:latin typeface="Century Gothic" panose="020B0502020202020204" pitchFamily="34" charset="0"/>
              </a:rPr>
              <a:t>Purandar</a:t>
            </a:r>
            <a:r>
              <a:rPr lang="en-US" sz="1400" i="0" dirty="0">
                <a:solidFill>
                  <a:schemeClr val="bg1"/>
                </a:solidFill>
                <a:effectLst/>
                <a:latin typeface="Century Gothic" panose="020B0502020202020204" pitchFamily="34" charset="0"/>
              </a:rPr>
              <a:t> </a:t>
            </a:r>
            <a:r>
              <a:rPr lang="en-US" sz="1400" i="0" dirty="0" err="1">
                <a:solidFill>
                  <a:schemeClr val="bg1"/>
                </a:solidFill>
                <a:effectLst/>
                <a:latin typeface="Century Gothic" panose="020B0502020202020204" pitchFamily="34" charset="0"/>
              </a:rPr>
              <a:t>Das.</a:t>
            </a:r>
            <a:r>
              <a:rPr lang="en-US" sz="1400" i="1" dirty="0" err="1">
                <a:solidFill>
                  <a:schemeClr val="bg1"/>
                </a:solidFill>
                <a:effectLst/>
                <a:latin typeface="Century Gothic" panose="020B0502020202020204" pitchFamily="34" charset="0"/>
              </a:rPr>
              <a:t>In</a:t>
            </a:r>
            <a:r>
              <a:rPr lang="en-US" sz="1400" i="1" dirty="0">
                <a:solidFill>
                  <a:schemeClr val="bg1"/>
                </a:solidFill>
                <a:effectLst/>
                <a:latin typeface="Century Gothic" panose="020B0502020202020204" pitchFamily="34" charset="0"/>
              </a:rPr>
              <a:t>-use encryption – what it is and how companies benefit. </a:t>
            </a:r>
            <a:r>
              <a:rPr lang="en-US" sz="1400" i="0" dirty="0" err="1">
                <a:solidFill>
                  <a:schemeClr val="bg1"/>
                </a:solidFill>
                <a:effectLst/>
                <a:latin typeface="Century Gothic" panose="020B0502020202020204" pitchFamily="34" charset="0"/>
              </a:rPr>
              <a:t>soterosoft.com</a:t>
            </a:r>
            <a:r>
              <a:rPr lang="en-US" sz="1400" i="0" dirty="0">
                <a:solidFill>
                  <a:schemeClr val="bg1"/>
                </a:solidFill>
                <a:effectLst/>
                <a:latin typeface="Century Gothic" panose="020B0502020202020204" pitchFamily="34" charset="0"/>
              </a:rPr>
              <a:t>. Retrieved Apr. 9, 2023, from </a:t>
            </a:r>
            <a:r>
              <a:rPr lang="en-US" sz="1400" i="0" u="none" strike="noStrike" dirty="0">
                <a:solidFill>
                  <a:schemeClr val="bg1"/>
                </a:solidFill>
                <a:effectLst/>
                <a:latin typeface="Century Gothic" panose="020B0502020202020204" pitchFamily="34" charset="0"/>
                <a:hlinkClick r:id="rId5">
                  <a:extLst>
                    <a:ext uri="{A12FA001-AC4F-418D-AE19-62706E023703}">
                      <ahyp:hlinkClr xmlns:ahyp="http://schemas.microsoft.com/office/drawing/2018/hyperlinkcolor" val="tx"/>
                    </a:ext>
                  </a:extLst>
                </a:hlinkClick>
              </a:rPr>
              <a:t>https://www.soterosoft.com/blog/data-in-use-encryption-data-in-motion-encryption/</a:t>
            </a:r>
            <a:endParaRPr lang="en-US" sz="1400" dirty="0">
              <a:solidFill>
                <a:schemeClr val="bg1"/>
              </a:solidFill>
              <a:latin typeface="Century Gothic" panose="020B0502020202020204" pitchFamily="34" charset="0"/>
            </a:endParaRPr>
          </a:p>
          <a:p>
            <a:pPr marL="285750" indent="-285750">
              <a:spcBef>
                <a:spcPts val="0"/>
              </a:spcBef>
              <a:buSzPts val="2200"/>
            </a:pPr>
            <a:endParaRPr lang="en-US" sz="1400" dirty="0">
              <a:solidFill>
                <a:schemeClr val="bg1"/>
              </a:solidFill>
              <a:latin typeface="Century Gothic" panose="020B0502020202020204" pitchFamily="34" charset="0"/>
            </a:endParaRPr>
          </a:p>
          <a:p>
            <a:pPr marL="285750" indent="-285750">
              <a:spcBef>
                <a:spcPts val="0"/>
              </a:spcBef>
              <a:buSzPts val="2200"/>
            </a:pPr>
            <a:r>
              <a:rPr lang="en-US" sz="1400" i="0" dirty="0">
                <a:solidFill>
                  <a:schemeClr val="bg1"/>
                </a:solidFill>
                <a:effectLst/>
                <a:latin typeface="Century Gothic" panose="020B0502020202020204" pitchFamily="34" charset="0"/>
              </a:rPr>
              <a:t>Sibanda, I. (2022). </a:t>
            </a:r>
            <a:r>
              <a:rPr lang="en-US" sz="1400" i="1" dirty="0">
                <a:solidFill>
                  <a:schemeClr val="bg1"/>
                </a:solidFill>
                <a:effectLst/>
                <a:latin typeface="Century Gothic" panose="020B0502020202020204" pitchFamily="34" charset="0"/>
              </a:rPr>
              <a:t>Data in transit encryption explained . </a:t>
            </a:r>
            <a:r>
              <a:rPr lang="en-US" sz="1400" i="0" dirty="0" err="1">
                <a:solidFill>
                  <a:schemeClr val="bg1"/>
                </a:solidFill>
                <a:effectLst/>
                <a:latin typeface="Century Gothic" panose="020B0502020202020204" pitchFamily="34" charset="0"/>
              </a:rPr>
              <a:t>phoenixnap.com</a:t>
            </a:r>
            <a:r>
              <a:rPr lang="en-US" sz="1400" i="0" dirty="0">
                <a:solidFill>
                  <a:schemeClr val="bg1"/>
                </a:solidFill>
                <a:effectLst/>
                <a:latin typeface="Century Gothic" panose="020B0502020202020204" pitchFamily="34" charset="0"/>
              </a:rPr>
              <a:t>. Retrieved Apr. 9, 2023, from </a:t>
            </a:r>
            <a:r>
              <a:rPr lang="en-US" sz="1400" i="0" u="none" strike="noStrike" dirty="0">
                <a:solidFill>
                  <a:schemeClr val="bg1"/>
                </a:solidFill>
                <a:effectLst/>
                <a:latin typeface="Century Gothic" panose="020B0502020202020204" pitchFamily="34" charset="0"/>
                <a:hlinkClick r:id="rId6">
                  <a:extLst>
                    <a:ext uri="{A12FA001-AC4F-418D-AE19-62706E023703}">
                      <ahyp:hlinkClr xmlns:ahyp="http://schemas.microsoft.com/office/drawing/2018/hyperlinkcolor" val="tx"/>
                    </a:ext>
                  </a:extLst>
                </a:hlinkClick>
              </a:rPr>
              <a:t>https://phoenixnap.com/blog/data-in-transit-encryption</a:t>
            </a:r>
            <a:endParaRPr lang="en-US" sz="1400" i="0" u="none" strike="noStrike" dirty="0">
              <a:solidFill>
                <a:schemeClr val="bg1"/>
              </a:solidFill>
              <a:effectLst/>
              <a:latin typeface="Century Gothic" panose="020B0502020202020204" pitchFamily="34" charset="0"/>
            </a:endParaRPr>
          </a:p>
          <a:p>
            <a:pPr marL="285750" indent="-285750">
              <a:spcBef>
                <a:spcPts val="0"/>
              </a:spcBef>
              <a:buSzPts val="2200"/>
            </a:pPr>
            <a:endParaRPr lang="en-US" sz="1400" dirty="0">
              <a:solidFill>
                <a:schemeClr val="bg1"/>
              </a:solidFill>
              <a:latin typeface="Century Gothic" panose="020B0502020202020204" pitchFamily="34" charset="0"/>
            </a:endParaRPr>
          </a:p>
          <a:p>
            <a:pPr marL="285750" indent="-285750">
              <a:spcBef>
                <a:spcPts val="0"/>
              </a:spcBef>
              <a:buSzPts val="2200"/>
            </a:pPr>
            <a:r>
              <a:rPr lang="en-US" sz="1400" b="0" i="0" dirty="0">
                <a:solidFill>
                  <a:schemeClr val="bg1"/>
                </a:solidFill>
                <a:effectLst/>
                <a:latin typeface="Century Gothic" panose="020B0502020202020204" pitchFamily="34" charset="0"/>
              </a:rPr>
              <a:t>VELIMIROVIC, A. (2021). </a:t>
            </a:r>
            <a:r>
              <a:rPr lang="en-US" sz="1400" b="0" i="1" dirty="0">
                <a:solidFill>
                  <a:schemeClr val="bg1"/>
                </a:solidFill>
                <a:effectLst/>
                <a:latin typeface="Century Gothic" panose="020B0502020202020204" pitchFamily="34" charset="0"/>
              </a:rPr>
              <a:t>Data encryption at rest explained . </a:t>
            </a:r>
            <a:r>
              <a:rPr lang="en-US" sz="1400" b="0" i="0" dirty="0" err="1">
                <a:solidFill>
                  <a:schemeClr val="bg1"/>
                </a:solidFill>
                <a:effectLst/>
                <a:latin typeface="Century Gothic" panose="020B0502020202020204" pitchFamily="34" charset="0"/>
              </a:rPr>
              <a:t>phoenixnap.com</a:t>
            </a:r>
            <a:r>
              <a:rPr lang="en-US" sz="1400" b="0" i="0" dirty="0">
                <a:solidFill>
                  <a:schemeClr val="bg1"/>
                </a:solidFill>
                <a:effectLst/>
                <a:latin typeface="Century Gothic" panose="020B0502020202020204" pitchFamily="34" charset="0"/>
              </a:rPr>
              <a:t>. Retrieved Apr. 9, 2023, from </a:t>
            </a:r>
            <a:r>
              <a:rPr lang="en-US" sz="1400" b="0" i="0" u="none" strike="noStrike" dirty="0">
                <a:solidFill>
                  <a:schemeClr val="bg1"/>
                </a:solidFill>
                <a:effectLst/>
                <a:latin typeface="Century Gothic" panose="020B0502020202020204" pitchFamily="34" charset="0"/>
                <a:hlinkClick r:id="rId7">
                  <a:extLst>
                    <a:ext uri="{A12FA001-AC4F-418D-AE19-62706E023703}">
                      <ahyp:hlinkClr xmlns:ahyp="http://schemas.microsoft.com/office/drawing/2018/hyperlinkcolor" val="tx"/>
                    </a:ext>
                  </a:extLst>
                </a:hlinkClick>
              </a:rPr>
              <a:t>https://phoenixnap.com/blog/encryption-at-rest</a:t>
            </a:r>
            <a:endParaRPr lang="en-US" sz="1400" dirty="0">
              <a:solidFill>
                <a:schemeClr val="bg1"/>
              </a:solidFill>
              <a:latin typeface="Century Gothic" panose="020B0502020202020204" pitchFamily="34" charset="0"/>
            </a:endParaRPr>
          </a:p>
          <a:p>
            <a:pPr marL="0" lvl="0" indent="0" algn="l" rtl="0">
              <a:lnSpc>
                <a:spcPct val="90000"/>
              </a:lnSpc>
              <a:spcBef>
                <a:spcPts val="0"/>
              </a:spcBef>
              <a:spcAft>
                <a:spcPts val="0"/>
              </a:spcAft>
              <a:buClr>
                <a:schemeClr val="lt1"/>
              </a:buClr>
              <a:buSzPts val="2200"/>
              <a:buNone/>
            </a:pPr>
            <a:endParaRPr lang="en-US" dirty="0"/>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217836"/>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1156139"/>
            <a:ext cx="10820400" cy="451600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The security policy introduced is one that relies on the following of industry standards and guidelines to create a multi-layered approach to secure coding.  With all the security threats made possible by the highly technological world of today, a sound security policy such as the one below is a must.</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1711075"/>
            <a:ext cx="2486100" cy="4024200"/>
          </a:xfrm>
          <a:prstGeom prst="rect">
            <a:avLst/>
          </a:prstGeom>
          <a:noFill/>
          <a:ln>
            <a:noFill/>
          </a:ln>
        </p:spPr>
        <p:txBody>
          <a:bodyPr spcFirstLastPara="1" wrap="square" lIns="91425" tIns="45700" rIns="91425" bIns="45700" anchor="t" anchorCtr="0">
            <a:normAutofit lnSpcReduction="10000"/>
          </a:bodyPr>
          <a:lstStyle/>
          <a:p>
            <a:pPr marL="0" lvl="0" indent="0" rtl="0">
              <a:lnSpc>
                <a:spcPct val="90000"/>
              </a:lnSpc>
              <a:spcBef>
                <a:spcPts val="1000"/>
              </a:spcBef>
              <a:spcAft>
                <a:spcPts val="0"/>
              </a:spcAft>
              <a:buClr>
                <a:schemeClr val="lt1"/>
              </a:buClr>
              <a:buSzPts val="2200"/>
              <a:buNone/>
            </a:pPr>
            <a:r>
              <a:rPr lang="en-US" dirty="0"/>
              <a:t>Secure coding standards contains risk assessments metrics outlining possible consequences that developers can use to prioritize vulnerabilities and bugs in code.</a:t>
            </a:r>
            <a:endParaRPr dirty="0"/>
          </a:p>
        </p:txBody>
      </p:sp>
      <p:graphicFrame>
        <p:nvGraphicFramePr>
          <p:cNvPr id="161" name="Google Shape;161;p4" descr="Alt text required"/>
          <p:cNvGraphicFramePr/>
          <p:nvPr>
            <p:extLst>
              <p:ext uri="{D42A27DB-BD31-4B8C-83A1-F6EECF244321}">
                <p14:modId xmlns:p14="http://schemas.microsoft.com/office/powerpoint/2010/main" val="360383450"/>
              </p:ext>
            </p:extLst>
          </p:nvPr>
        </p:nvGraphicFramePr>
        <p:xfrm>
          <a:off x="3171900" y="2077575"/>
          <a:ext cx="7835225" cy="426714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Likely</a:t>
                      </a:r>
                      <a:endParaRPr sz="32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High probability if violated can lead to an exploitation</a:t>
                      </a:r>
                      <a:endParaRPr sz="32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Highest severity &amp;</a:t>
                      </a:r>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Indicates serious problems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Lowest severity, unlikely to happen &amp; highest repair cost</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Unlikely</a:t>
                      </a:r>
                      <a:endParaRPr sz="32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Flaw with low probability of exploitation</a:t>
                      </a:r>
                      <a:endParaRPr lang="en-US" sz="3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82880" indent="-274320">
              <a:lnSpc>
                <a:spcPct val="100000"/>
              </a:lnSpc>
              <a:spcBef>
                <a:spcPts val="0"/>
              </a:spcBef>
              <a:spcAft>
                <a:spcPts val="300"/>
              </a:spcAft>
              <a:buSzPts val="2200"/>
            </a:pPr>
            <a:r>
              <a:rPr lang="en-US" dirty="0"/>
              <a:t>Validate Input Data</a:t>
            </a:r>
          </a:p>
          <a:p>
            <a:pPr marL="182880" indent="-274320">
              <a:lnSpc>
                <a:spcPct val="100000"/>
              </a:lnSpc>
              <a:spcBef>
                <a:spcPts val="0"/>
              </a:spcBef>
              <a:spcAft>
                <a:spcPts val="300"/>
              </a:spcAft>
              <a:buSzPts val="2200"/>
            </a:pPr>
            <a:r>
              <a:rPr lang="en-US" dirty="0"/>
              <a:t>Heed Compiler Warnings</a:t>
            </a:r>
          </a:p>
          <a:p>
            <a:pPr marL="182880" indent="-274320">
              <a:lnSpc>
                <a:spcPct val="100000"/>
              </a:lnSpc>
              <a:spcBef>
                <a:spcPts val="0"/>
              </a:spcBef>
              <a:spcAft>
                <a:spcPts val="300"/>
              </a:spcAft>
              <a:buSzPts val="2200"/>
            </a:pPr>
            <a:r>
              <a:rPr lang="en-US" dirty="0"/>
              <a:t>Architect &amp; Design for Security Policies</a:t>
            </a:r>
          </a:p>
          <a:p>
            <a:pPr marL="182880" indent="-274320">
              <a:lnSpc>
                <a:spcPct val="100000"/>
              </a:lnSpc>
              <a:spcBef>
                <a:spcPts val="0"/>
              </a:spcBef>
              <a:spcAft>
                <a:spcPts val="300"/>
              </a:spcAft>
              <a:buSzPts val="2200"/>
            </a:pPr>
            <a:r>
              <a:rPr lang="en-US" dirty="0"/>
              <a:t>Keep It Simple</a:t>
            </a:r>
          </a:p>
          <a:p>
            <a:pPr marL="182880" indent="-274320">
              <a:lnSpc>
                <a:spcPct val="100000"/>
              </a:lnSpc>
              <a:spcBef>
                <a:spcPts val="0"/>
              </a:spcBef>
              <a:spcAft>
                <a:spcPts val="300"/>
              </a:spcAft>
              <a:buSzPts val="2200"/>
            </a:pPr>
            <a:r>
              <a:rPr lang="en-US" dirty="0"/>
              <a:t>Default Deny</a:t>
            </a:r>
          </a:p>
          <a:p>
            <a:pPr marL="182880" indent="-274320">
              <a:lnSpc>
                <a:spcPct val="100000"/>
              </a:lnSpc>
              <a:spcBef>
                <a:spcPts val="0"/>
              </a:spcBef>
              <a:spcAft>
                <a:spcPts val="300"/>
              </a:spcAft>
              <a:buSzPts val="2200"/>
            </a:pPr>
            <a:r>
              <a:rPr lang="en-US" dirty="0"/>
              <a:t>Adhere to the Principle of Least Privilege</a:t>
            </a:r>
          </a:p>
          <a:p>
            <a:pPr marL="182880" indent="-274320">
              <a:lnSpc>
                <a:spcPct val="100000"/>
              </a:lnSpc>
              <a:spcBef>
                <a:spcPts val="0"/>
              </a:spcBef>
              <a:spcAft>
                <a:spcPts val="300"/>
              </a:spcAft>
              <a:buSzPts val="2200"/>
            </a:pPr>
            <a:r>
              <a:rPr lang="en-US" dirty="0"/>
              <a:t>Sanitize Data Sent to Other Systems</a:t>
            </a:r>
          </a:p>
          <a:p>
            <a:pPr marL="182880" indent="-274320">
              <a:lnSpc>
                <a:spcPct val="100000"/>
              </a:lnSpc>
              <a:spcBef>
                <a:spcPts val="0"/>
              </a:spcBef>
              <a:spcAft>
                <a:spcPts val="300"/>
              </a:spcAft>
              <a:buSzPts val="2200"/>
            </a:pPr>
            <a:r>
              <a:rPr lang="en-US" dirty="0"/>
              <a:t>Practice Defense in Depth</a:t>
            </a:r>
          </a:p>
          <a:p>
            <a:pPr marL="182880" indent="-274320">
              <a:lnSpc>
                <a:spcPct val="100000"/>
              </a:lnSpc>
              <a:spcBef>
                <a:spcPts val="0"/>
              </a:spcBef>
              <a:spcAft>
                <a:spcPts val="300"/>
              </a:spcAft>
              <a:buSzPts val="2200"/>
            </a:pPr>
            <a:r>
              <a:rPr lang="en-US" dirty="0"/>
              <a:t>Use Effective Quality Assurance Techniques</a:t>
            </a:r>
          </a:p>
          <a:p>
            <a:pPr marL="182880" indent="-274320">
              <a:lnSpc>
                <a:spcPct val="100000"/>
              </a:lnSpc>
              <a:spcBef>
                <a:spcPts val="0"/>
              </a:spcBef>
              <a:spcAft>
                <a:spcPts val="300"/>
              </a:spcAft>
              <a:buSzPts val="2200"/>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820400" cy="4395191"/>
          </a:xfrm>
          <a:prstGeom prst="rect">
            <a:avLst/>
          </a:prstGeom>
          <a:noFill/>
          <a:ln>
            <a:noFill/>
          </a:ln>
        </p:spPr>
        <p:txBody>
          <a:bodyPr spcFirstLastPara="1" wrap="square" lIns="91425" tIns="45700" rIns="91425" bIns="45700" anchor="t" anchorCtr="0">
            <a:normAutofit fontScale="92500" lnSpcReduction="10000"/>
          </a:bodyPr>
          <a:lstStyle/>
          <a:p>
            <a:pPr indent="-457200">
              <a:spcBef>
                <a:spcPts val="0"/>
              </a:spcBef>
              <a:spcAft>
                <a:spcPts val="300"/>
              </a:spcAft>
              <a:buSzPts val="2000"/>
              <a:buFont typeface="Arial"/>
              <a:buAutoNum type="arabicPeriod"/>
            </a:pPr>
            <a:r>
              <a:rPr lang="en-US" dirty="0"/>
              <a:t>Exclude user input from format</a:t>
            </a:r>
          </a:p>
          <a:p>
            <a:pPr indent="-457200">
              <a:spcBef>
                <a:spcPts val="0"/>
              </a:spcBef>
              <a:spcAft>
                <a:spcPts val="300"/>
              </a:spcAft>
              <a:buSzPts val="2000"/>
              <a:buFont typeface="Arial"/>
              <a:buAutoNum type="arabicPeriod"/>
            </a:pPr>
            <a:r>
              <a:rPr lang="en-US" dirty="0"/>
              <a:t>Do not access freed memory</a:t>
            </a:r>
          </a:p>
          <a:p>
            <a:pPr indent="-457200">
              <a:spcBef>
                <a:spcPts val="0"/>
              </a:spcBef>
              <a:spcAft>
                <a:spcPts val="300"/>
              </a:spcAft>
              <a:buSzPts val="2000"/>
              <a:buAutoNum type="arabicPeriod"/>
            </a:pPr>
            <a:r>
              <a:rPr lang="en-US" dirty="0"/>
              <a:t>Detect and handle standard library errors</a:t>
            </a:r>
          </a:p>
          <a:p>
            <a:pPr indent="-457200">
              <a:spcBef>
                <a:spcPts val="0"/>
              </a:spcBef>
              <a:spcAft>
                <a:spcPts val="300"/>
              </a:spcAft>
              <a:buSzPts val="2000"/>
              <a:buFont typeface="Arial"/>
              <a:buAutoNum type="arabicPeriod"/>
            </a:pPr>
            <a:r>
              <a:rPr lang="en-US" dirty="0"/>
              <a:t>Guarantee that storage for strings has sufficient space for character data and the null terminator</a:t>
            </a:r>
          </a:p>
          <a:p>
            <a:pPr indent="-457200">
              <a:spcBef>
                <a:spcPts val="0"/>
              </a:spcBef>
              <a:spcAft>
                <a:spcPts val="300"/>
              </a:spcAft>
              <a:buSzPts val="2000"/>
              <a:buFont typeface="Arial"/>
              <a:buAutoNum type="arabicPeriod"/>
            </a:pPr>
            <a:r>
              <a:rPr lang="en-US" dirty="0"/>
              <a:t>Range check element access</a:t>
            </a:r>
          </a:p>
          <a:p>
            <a:pPr indent="-457200">
              <a:spcBef>
                <a:spcPts val="0"/>
              </a:spcBef>
              <a:spcAft>
                <a:spcPts val="300"/>
              </a:spcAft>
              <a:buSzPts val="2000"/>
              <a:buFont typeface="Arial"/>
              <a:buAutoNum type="arabicPeriod"/>
            </a:pPr>
            <a:r>
              <a:rPr lang="en-US" dirty="0"/>
              <a:t>Use only explicitly signed or unsigned char type for numeric values</a:t>
            </a:r>
          </a:p>
          <a:p>
            <a:pPr indent="-457200">
              <a:spcBef>
                <a:spcPts val="0"/>
              </a:spcBef>
              <a:spcAft>
                <a:spcPts val="300"/>
              </a:spcAft>
              <a:buSzPts val="2000"/>
              <a:buFont typeface="Arial"/>
              <a:buAutoNum type="arabicPeriod"/>
            </a:pPr>
            <a:r>
              <a:rPr lang="en-US" dirty="0"/>
              <a:t>Handle all exceptions thrown before main() begins executing</a:t>
            </a:r>
          </a:p>
          <a:p>
            <a:pPr indent="-457200">
              <a:spcBef>
                <a:spcPts val="0"/>
              </a:spcBef>
              <a:spcAft>
                <a:spcPts val="300"/>
              </a:spcAft>
              <a:buSzPts val="2000"/>
              <a:buFont typeface="Arial"/>
              <a:buAutoNum type="arabicPeriod"/>
            </a:pPr>
            <a:r>
              <a:rPr lang="en-US" dirty="0"/>
              <a:t>Do not attempt to modify string literals</a:t>
            </a:r>
          </a:p>
          <a:p>
            <a:pPr indent="-457200">
              <a:spcBef>
                <a:spcPts val="0"/>
              </a:spcBef>
              <a:spcAft>
                <a:spcPts val="300"/>
              </a:spcAft>
              <a:buSzPts val="2000"/>
              <a:buFont typeface="Arial"/>
              <a:buAutoNum type="arabicPeriod"/>
            </a:pPr>
            <a:r>
              <a:rPr lang="en-US" dirty="0"/>
              <a:t>Converting a pointer to integer or integer to pointer</a:t>
            </a:r>
          </a:p>
          <a:p>
            <a:pPr indent="-457200">
              <a:spcBef>
                <a:spcPts val="0"/>
              </a:spcBef>
              <a:spcAft>
                <a:spcPts val="300"/>
              </a:spcAft>
              <a:buSzPts val="2000"/>
              <a:buFont typeface="Arial"/>
              <a:buAutoNum type="arabicPeriod"/>
            </a:pPr>
            <a:r>
              <a:rPr lang="en-US" dirty="0"/>
              <a:t>Use a static assertion to test the value of a constant expression</a:t>
            </a:r>
          </a:p>
          <a:p>
            <a:pPr marL="228600" lvl="0" indent="-228600" algn="l" rtl="0">
              <a:lnSpc>
                <a:spcPct val="90000"/>
              </a:lnSpc>
              <a:spcBef>
                <a:spcPts val="0"/>
              </a:spcBef>
              <a:spcAft>
                <a:spcPts val="300"/>
              </a:spcAft>
              <a:buClr>
                <a:schemeClr val="lt1"/>
              </a:buClr>
              <a:buSzPts val="2000"/>
              <a:buChar char="•"/>
            </a:pPr>
            <a:endParaRPr lang="en-US" dirty="0"/>
          </a:p>
          <a:p>
            <a:pPr marL="0" lvl="0" indent="0" algn="l" rtl="0">
              <a:lnSpc>
                <a:spcPct val="90000"/>
              </a:lnSpc>
              <a:spcBef>
                <a:spcPts val="0"/>
              </a:spcBef>
              <a:spcAft>
                <a:spcPts val="300"/>
              </a:spcAft>
              <a:buClr>
                <a:schemeClr val="lt1"/>
              </a:buClr>
              <a:buSzPts val="2000"/>
              <a:buNone/>
            </a:pPr>
            <a:r>
              <a:rPr lang="en-US" dirty="0"/>
              <a:t>The method I used to rank the 10 standards was to first rank them by severity with the highest being first and then within the same severity, order them by the likelihood the standard will lead to a flaw if violated or ignored.</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39519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dirty="0"/>
              <a:t>The three policies listed below are the three primary states of data, each have their own set of risks, characteristics of data and steps to prevent data from being compromised.  One feature they all share is that data is scrambled into cyphertext.</a:t>
            </a:r>
          </a:p>
          <a:p>
            <a:pPr marL="228600" lvl="0" indent="-228600" algn="l" rtl="0">
              <a:lnSpc>
                <a:spcPct val="90000"/>
              </a:lnSpc>
              <a:spcBef>
                <a:spcPts val="0"/>
              </a:spcBef>
              <a:spcAft>
                <a:spcPts val="0"/>
              </a:spcAft>
              <a:buClr>
                <a:schemeClr val="lt1"/>
              </a:buClr>
              <a:buSzPts val="2000"/>
              <a:buChar char="•"/>
            </a:pPr>
            <a:endParaRPr lang="en-US" sz="2000" b="1" dirty="0"/>
          </a:p>
          <a:p>
            <a:pPr marL="228600" lvl="0" indent="-228600" algn="l" rtl="0">
              <a:lnSpc>
                <a:spcPct val="90000"/>
              </a:lnSpc>
              <a:spcBef>
                <a:spcPts val="0"/>
              </a:spcBef>
              <a:spcAft>
                <a:spcPts val="0"/>
              </a:spcAft>
              <a:buClr>
                <a:schemeClr val="lt1"/>
              </a:buClr>
              <a:buSzPts val="2000"/>
              <a:buChar char="•"/>
            </a:pPr>
            <a:r>
              <a:rPr lang="en-US" sz="2000" b="1" dirty="0"/>
              <a:t>Encryption at Rest</a:t>
            </a:r>
            <a:r>
              <a:rPr lang="en-US" sz="2000" dirty="0"/>
              <a:t> – Data at rest refers to the encrypting of stored data to prevent unauthorized access.  The data can only be decrypted with the use of a key, while this is usually the data most valuable to a hacker, it is useless without the key.</a:t>
            </a:r>
            <a:br>
              <a:rPr lang="en-US" sz="2000" dirty="0"/>
            </a:br>
            <a:endParaRPr lang="en-US" sz="2000" dirty="0"/>
          </a:p>
          <a:p>
            <a:pPr marL="228600" lvl="0" indent="-228600" algn="l" rtl="0">
              <a:lnSpc>
                <a:spcPct val="90000"/>
              </a:lnSpc>
              <a:spcBef>
                <a:spcPts val="0"/>
              </a:spcBef>
              <a:spcAft>
                <a:spcPts val="0"/>
              </a:spcAft>
              <a:buClr>
                <a:schemeClr val="lt1"/>
              </a:buClr>
              <a:buSzPts val="2000"/>
              <a:buChar char="•"/>
            </a:pPr>
            <a:r>
              <a:rPr lang="en-US" sz="2000" b="1" dirty="0"/>
              <a:t>Encryption in Flight </a:t>
            </a:r>
            <a:r>
              <a:rPr lang="en-US" sz="2000" dirty="0"/>
              <a:t>– Data in flight refers to the encrypting of data that is actively moving between two network locations.  This data is more vulnerable than data at rest as it is susceptible to eavesdropping, leakage and ransomware attacks.</a:t>
            </a:r>
            <a:br>
              <a:rPr lang="en-US" sz="2000" dirty="0"/>
            </a:br>
            <a:endParaRPr lang="en-US" sz="2000" dirty="0"/>
          </a:p>
          <a:p>
            <a:pPr marL="228600" lvl="0" indent="-228600" algn="l" rtl="0">
              <a:lnSpc>
                <a:spcPct val="90000"/>
              </a:lnSpc>
              <a:spcBef>
                <a:spcPts val="0"/>
              </a:spcBef>
              <a:spcAft>
                <a:spcPts val="0"/>
              </a:spcAft>
              <a:buClr>
                <a:schemeClr val="lt1"/>
              </a:buClr>
              <a:buSzPts val="2000"/>
              <a:buChar char="•"/>
            </a:pPr>
            <a:r>
              <a:rPr lang="en-US" sz="2000" b="1" dirty="0"/>
              <a:t>Encryption in Use</a:t>
            </a:r>
            <a:r>
              <a:rPr lang="en-US" sz="2000" dirty="0"/>
              <a:t> – Data in use refers to the encrypting of data as it is being used, it is a relatively new approach to data security but eliminates a lot of vulnerabilities not covered by traditional encryption.</a:t>
            </a:r>
            <a:endParaRPr sz="1600" b="1"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2400"/>
              <a:buNone/>
            </a:pPr>
            <a:r>
              <a:rPr lang="en-US" sz="2400" dirty="0"/>
              <a:t>Authentication, authorization and accounting are part of the User Identity and Access Management solution in Defense in Depth.</a:t>
            </a:r>
          </a:p>
          <a:p>
            <a:pPr marL="0" lvl="0" indent="0" algn="l" rtl="0">
              <a:lnSpc>
                <a:spcPct val="90000"/>
              </a:lnSpc>
              <a:spcBef>
                <a:spcPts val="0"/>
              </a:spcBef>
              <a:spcAft>
                <a:spcPts val="0"/>
              </a:spcAft>
              <a:buClr>
                <a:schemeClr val="lt1"/>
              </a:buClr>
              <a:buSzPts val="2400"/>
              <a:buNone/>
            </a:pPr>
            <a:endParaRPr lang="en-US" sz="2400" dirty="0"/>
          </a:p>
          <a:p>
            <a:pPr marL="342900">
              <a:spcBef>
                <a:spcPts val="0"/>
              </a:spcBef>
              <a:buSzPts val="2400"/>
            </a:pPr>
            <a:r>
              <a:rPr lang="en-US" sz="2400" b="1" dirty="0"/>
              <a:t>Authentication </a:t>
            </a:r>
            <a:r>
              <a:rPr lang="en-US" sz="2400" dirty="0"/>
              <a:t>– Is the identification of users through requesting private information such as username and password which ensures they are whom they claim to be.</a:t>
            </a:r>
          </a:p>
          <a:p>
            <a:pPr marL="342900">
              <a:spcBef>
                <a:spcPts val="0"/>
              </a:spcBef>
              <a:buSzPts val="2400"/>
            </a:pPr>
            <a:r>
              <a:rPr lang="en-US" sz="2400" b="1" dirty="0"/>
              <a:t>Authorization</a:t>
            </a:r>
            <a:r>
              <a:rPr lang="en-US" sz="2400" dirty="0"/>
              <a:t> – Is the method of determining if a user should be permitted to access data and how a user may interact with that data</a:t>
            </a:r>
          </a:p>
          <a:p>
            <a:pPr marL="342900">
              <a:spcBef>
                <a:spcPts val="0"/>
              </a:spcBef>
              <a:buSzPts val="2400"/>
            </a:pPr>
            <a:r>
              <a:rPr lang="en-US" sz="2400" b="1" dirty="0"/>
              <a:t>Accounting</a:t>
            </a:r>
            <a:r>
              <a:rPr lang="en-US" sz="2400" dirty="0"/>
              <a:t> – Is the process of keeping track of what a user is doing with the access they have.  It logs session statistics and usage information.</a:t>
            </a:r>
            <a:endParaRPr b="1"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  Size Less Than Number</a:t>
            </a:r>
            <a:endParaRPr dirty="0"/>
          </a:p>
        </p:txBody>
      </p:sp>
      <p:sp>
        <p:nvSpPr>
          <p:cNvPr id="196" name="Google Shape;196;g9504e29505_0_0"/>
          <p:cNvSpPr txBox="1">
            <a:spLocks noGrp="1"/>
          </p:cNvSpPr>
          <p:nvPr>
            <p:ph type="body" idx="1"/>
          </p:nvPr>
        </p:nvSpPr>
        <p:spPr>
          <a:xfrm>
            <a:off x="685800" y="1899721"/>
            <a:ext cx="10820400" cy="91528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2000" dirty="0">
                <a:latin typeface="Century Gothic" panose="020B0502020202020204" pitchFamily="34" charset="0"/>
              </a:rPr>
              <a:t>This test shows the use of for loops to insert data into a collection and then how that data can be used in the test.  This is useful if there was a need for testing to make sure all data within a list or hashtable was of a certain data type.</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6" name="Picture 5" descr="A screenshot of a computer&#10;&#10;Description automatically generated with medium confidence">
            <a:extLst>
              <a:ext uri="{FF2B5EF4-FFF2-40B4-BE49-F238E27FC236}">
                <a16:creationId xmlns:a16="http://schemas.microsoft.com/office/drawing/2014/main" id="{A81FC8CF-126F-D54B-D86C-9D5040C38318}"/>
              </a:ext>
            </a:extLst>
          </p:cNvPr>
          <p:cNvPicPr>
            <a:picLocks noChangeAspect="1"/>
          </p:cNvPicPr>
          <p:nvPr/>
        </p:nvPicPr>
        <p:blipFill rotWithShape="1">
          <a:blip r:embed="rId5"/>
          <a:srcRect t="8425"/>
          <a:stretch/>
        </p:blipFill>
        <p:spPr>
          <a:xfrm>
            <a:off x="706974" y="3624953"/>
            <a:ext cx="5252545" cy="2842725"/>
          </a:xfrm>
          <a:prstGeom prst="rect">
            <a:avLst/>
          </a:prstGeom>
        </p:spPr>
      </p:pic>
      <p:sp>
        <p:nvSpPr>
          <p:cNvPr id="7" name="Google Shape;196;g9504e29505_0_0">
            <a:extLst>
              <a:ext uri="{FF2B5EF4-FFF2-40B4-BE49-F238E27FC236}">
                <a16:creationId xmlns:a16="http://schemas.microsoft.com/office/drawing/2014/main" id="{34F283E6-BDB9-6DAD-EB6D-5268B6144A63}"/>
              </a:ext>
            </a:extLst>
          </p:cNvPr>
          <p:cNvSpPr txBox="1">
            <a:spLocks/>
          </p:cNvSpPr>
          <p:nvPr/>
        </p:nvSpPr>
        <p:spPr>
          <a:xfrm>
            <a:off x="591360" y="3131860"/>
            <a:ext cx="10820400" cy="3654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lgn="ctr">
              <a:spcBef>
                <a:spcPts val="0"/>
              </a:spcBef>
              <a:buFont typeface="Arial"/>
              <a:buNone/>
            </a:pPr>
            <a:r>
              <a:rPr lang="en-US" sz="1600" b="1" dirty="0">
                <a:latin typeface="Century Gothic" panose="020B0502020202020204" pitchFamily="34" charset="0"/>
              </a:rPr>
              <a:t>Unit Test                                                                                 Test Result</a:t>
            </a:r>
            <a:endParaRPr lang="en-US" b="1" dirty="0">
              <a:latin typeface="Century Gothic" panose="020B0502020202020204" pitchFamily="34" charset="0"/>
            </a:endParaRPr>
          </a:p>
        </p:txBody>
      </p:sp>
      <p:pic>
        <p:nvPicPr>
          <p:cNvPr id="9" name="Picture 8" descr="Text&#10;&#10;Description automatically generated">
            <a:extLst>
              <a:ext uri="{FF2B5EF4-FFF2-40B4-BE49-F238E27FC236}">
                <a16:creationId xmlns:a16="http://schemas.microsoft.com/office/drawing/2014/main" id="{9AB16E40-EDC4-B7BB-D47B-E7A29113112A}"/>
              </a:ext>
            </a:extLst>
          </p:cNvPr>
          <p:cNvPicPr>
            <a:picLocks noChangeAspect="1"/>
          </p:cNvPicPr>
          <p:nvPr/>
        </p:nvPicPr>
        <p:blipFill>
          <a:blip r:embed="rId6"/>
          <a:stretch>
            <a:fillRect/>
          </a:stretch>
        </p:blipFill>
        <p:spPr>
          <a:xfrm>
            <a:off x="6138041" y="3624953"/>
            <a:ext cx="5273719" cy="1185564"/>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  Out of Range</a:t>
            </a:r>
            <a:endParaRPr dirty="0"/>
          </a:p>
        </p:txBody>
      </p:sp>
      <p:sp>
        <p:nvSpPr>
          <p:cNvPr id="196" name="Google Shape;196;g9504e29505_0_0"/>
          <p:cNvSpPr txBox="1">
            <a:spLocks noGrp="1"/>
          </p:cNvSpPr>
          <p:nvPr>
            <p:ph type="body" idx="1"/>
          </p:nvPr>
        </p:nvSpPr>
        <p:spPr>
          <a:xfrm>
            <a:off x="685800" y="1899721"/>
            <a:ext cx="10820400" cy="91528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2000" dirty="0">
                <a:latin typeface="Century Gothic" panose="020B0502020202020204" pitchFamily="34" charset="0"/>
              </a:rPr>
              <a:t>This test expects </a:t>
            </a:r>
            <a:r>
              <a:rPr lang="en-US" sz="2000" dirty="0" err="1">
                <a:latin typeface="Century Gothic" panose="020B0502020202020204" pitchFamily="34" charset="0"/>
              </a:rPr>
              <a:t>out_of_range</a:t>
            </a:r>
            <a:r>
              <a:rPr lang="en-US" sz="2000" dirty="0">
                <a:latin typeface="Century Gothic" panose="020B0502020202020204" pitchFamily="34" charset="0"/>
              </a:rPr>
              <a:t> error to be thrown when an index that is outside the bounds of the collection.</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6" name="Picture 5">
            <a:extLst>
              <a:ext uri="{FF2B5EF4-FFF2-40B4-BE49-F238E27FC236}">
                <a16:creationId xmlns:a16="http://schemas.microsoft.com/office/drawing/2014/main" id="{A81FC8CF-126F-D54B-D86C-9D5040C38318}"/>
              </a:ext>
            </a:extLst>
          </p:cNvPr>
          <p:cNvPicPr preferRelativeResize="0">
            <a:picLocks noChangeAspect="1"/>
          </p:cNvPicPr>
          <p:nvPr/>
        </p:nvPicPr>
        <p:blipFill>
          <a:blip r:embed="rId5"/>
          <a:stretch/>
        </p:blipFill>
        <p:spPr>
          <a:xfrm>
            <a:off x="685800" y="3624953"/>
            <a:ext cx="5273719" cy="1790260"/>
          </a:xfrm>
          <a:prstGeom prst="rect">
            <a:avLst/>
          </a:prstGeom>
        </p:spPr>
      </p:pic>
      <p:sp>
        <p:nvSpPr>
          <p:cNvPr id="7" name="Google Shape;196;g9504e29505_0_0">
            <a:extLst>
              <a:ext uri="{FF2B5EF4-FFF2-40B4-BE49-F238E27FC236}">
                <a16:creationId xmlns:a16="http://schemas.microsoft.com/office/drawing/2014/main" id="{34F283E6-BDB9-6DAD-EB6D-5268B6144A63}"/>
              </a:ext>
            </a:extLst>
          </p:cNvPr>
          <p:cNvSpPr txBox="1">
            <a:spLocks/>
          </p:cNvSpPr>
          <p:nvPr/>
        </p:nvSpPr>
        <p:spPr>
          <a:xfrm>
            <a:off x="591360" y="3131860"/>
            <a:ext cx="10820400" cy="3654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lgn="ctr">
              <a:spcBef>
                <a:spcPts val="0"/>
              </a:spcBef>
              <a:buFont typeface="Arial"/>
              <a:buNone/>
            </a:pPr>
            <a:r>
              <a:rPr lang="en-US" sz="1600" b="1">
                <a:latin typeface="Century Gothic" panose="020B0502020202020204" pitchFamily="34" charset="0"/>
              </a:rPr>
              <a:t>Unit Test                                                                                 Test Result</a:t>
            </a:r>
            <a:endParaRPr lang="en-US" b="1">
              <a:latin typeface="Century Gothic" panose="020B0502020202020204" pitchFamily="34" charset="0"/>
            </a:endParaRPr>
          </a:p>
        </p:txBody>
      </p:sp>
      <p:pic>
        <p:nvPicPr>
          <p:cNvPr id="10" name="Picture 9" descr="Text&#10;&#10;Description automatically generated">
            <a:extLst>
              <a:ext uri="{FF2B5EF4-FFF2-40B4-BE49-F238E27FC236}">
                <a16:creationId xmlns:a16="http://schemas.microsoft.com/office/drawing/2014/main" id="{3A8B6B5E-61E4-C067-EEE5-532A551E0311}"/>
              </a:ext>
            </a:extLst>
          </p:cNvPr>
          <p:cNvPicPr>
            <a:picLocks noChangeAspect="1"/>
          </p:cNvPicPr>
          <p:nvPr/>
        </p:nvPicPr>
        <p:blipFill>
          <a:blip r:embed="rId6"/>
          <a:stretch>
            <a:fillRect/>
          </a:stretch>
        </p:blipFill>
        <p:spPr>
          <a:xfrm>
            <a:off x="6232483" y="3622936"/>
            <a:ext cx="5360351" cy="1610183"/>
          </a:xfrm>
          <a:prstGeom prst="rect">
            <a:avLst/>
          </a:prstGeom>
        </p:spPr>
      </p:pic>
    </p:spTree>
    <p:custDataLst>
      <p:tags r:id="rId1"/>
    </p:custDataLst>
    <p:extLst>
      <p:ext uri="{BB962C8B-B14F-4D97-AF65-F5344CB8AC3E}">
        <p14:creationId xmlns:p14="http://schemas.microsoft.com/office/powerpoint/2010/main" val="41799924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2852</TotalTime>
  <Words>1453</Words>
  <Application>Microsoft Macintosh PowerPoint</Application>
  <PresentationFormat>Widescreen</PresentationFormat>
  <Paragraphs>89</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  Size Less Than Number</vt:lpstr>
      <vt:lpstr>Unit Test:  Out of Range</vt:lpstr>
      <vt:lpstr>Unit Test:  Resize Length Error</vt:lpstr>
      <vt:lpstr>Unit Test:  Can Add To Empty Vector</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Wallace, Eric</cp:lastModifiedBy>
  <cp:revision>7</cp:revision>
  <dcterms:created xsi:type="dcterms:W3CDTF">2020-08-19T17:59:24Z</dcterms:created>
  <dcterms:modified xsi:type="dcterms:W3CDTF">2023-04-09T17:38:48Z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