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76" autoAdjust="0"/>
  </p:normalViewPr>
  <p:slideViewPr>
    <p:cSldViewPr snapToGrid="0">
      <p:cViewPr varScale="1">
        <p:scale>
          <a:sx n="130" d="100"/>
          <a:sy n="130" d="100"/>
        </p:scale>
        <p:origin x="1432"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344956-9E0A-4C9B-9693-5B965D003A1D}" type="datetimeFigureOut">
              <a:rPr lang="en-US" smtClean="0"/>
              <a:t>4/26/2025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7C599-AC46-433D-B8AF-E1D5984AFED2}" type="slidenum">
              <a:rPr lang="en-US" smtClean="0"/>
              <a:t>‹#›</a:t>
            </a:fld>
            <a:endParaRPr lang="en-US"/>
          </a:p>
        </p:txBody>
      </p:sp>
    </p:spTree>
    <p:extLst>
      <p:ext uri="{BB962C8B-B14F-4D97-AF65-F5344CB8AC3E}">
        <p14:creationId xmlns:p14="http://schemas.microsoft.com/office/powerpoint/2010/main" val="1627118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The volume of medical data has experienced explosive growth in recent years, fueled by advances in digital health technologies, widespread adoption of electronic health records (EHRs), the proliferation of wearable devices, and the expansion of telemedicine.</a:t>
            </a:r>
          </a:p>
          <a:p>
            <a:r>
              <a:rPr lang="en-US" b="0" i="0" dirty="0">
                <a:effectLst/>
                <a:latin typeface="fkGroteskNeue"/>
              </a:rPr>
              <a:t>By 2025, healthcare data is projected to reach nearly 10,000 exabytes, with hospitals alone generating an average of 50 petabytes of data per year.</a:t>
            </a:r>
          </a:p>
          <a:p>
            <a:r>
              <a:rPr lang="en-US" dirty="0"/>
              <a:t>https://www.globenewswire.com/news-release/2025/02/03/3019234/0/en/Healthcare-Data-Monetization-Solutions-Market-to-Worth-Over-US-3-775-85-Million-By-2033-Diverse-Applications-and-Industries-Benefiting-from-Data-Monetization-s-Transformative-Poten.html</a:t>
            </a:r>
            <a:endParaRPr lang="en-US" b="0" i="0" dirty="0">
              <a:effectLst/>
              <a:latin typeface="fkGroteskNeue"/>
            </a:endParaRPr>
          </a:p>
          <a:p>
            <a:endParaRPr lang="en-US" b="0" i="0" dirty="0">
              <a:effectLst/>
              <a:latin typeface="fkGroteskNeue"/>
            </a:endParaRPr>
          </a:p>
          <a:p>
            <a:r>
              <a:rPr lang="en-US" b="0" i="0" dirty="0">
                <a:effectLst/>
                <a:latin typeface="fkGroteskNeue"/>
              </a:rPr>
              <a:t>Despite the massive volume, up to 97% of healthcare data goes unused, highlighting the untapped potential for improving care and operational efficiency</a:t>
            </a:r>
          </a:p>
          <a:p>
            <a:endParaRPr lang="en-US" dirty="0"/>
          </a:p>
        </p:txBody>
      </p:sp>
      <p:sp>
        <p:nvSpPr>
          <p:cNvPr id="4" name="Slide Number Placeholder 3"/>
          <p:cNvSpPr>
            <a:spLocks noGrp="1"/>
          </p:cNvSpPr>
          <p:nvPr>
            <p:ph type="sldNum" sz="quarter" idx="5"/>
          </p:nvPr>
        </p:nvSpPr>
        <p:spPr/>
        <p:txBody>
          <a:bodyPr/>
          <a:lstStyle/>
          <a:p>
            <a:fld id="{E777C599-AC46-433D-B8AF-E1D5984AFED2}" type="slidenum">
              <a:rPr lang="en-US" smtClean="0"/>
              <a:t>3</a:t>
            </a:fld>
            <a:endParaRPr lang="en-US"/>
          </a:p>
        </p:txBody>
      </p:sp>
    </p:spTree>
    <p:extLst>
      <p:ext uri="{BB962C8B-B14F-4D97-AF65-F5344CB8AC3E}">
        <p14:creationId xmlns:p14="http://schemas.microsoft.com/office/powerpoint/2010/main" val="2846536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5E1B1-31C1-D0AA-A506-55BDF545CE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9282B0-E724-EDEB-8EF7-27965D9B94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647F02-25B6-E4A0-9356-FEBA8F7417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23A679-8439-64A9-E76F-BFB0ABC66772}"/>
              </a:ext>
            </a:extLst>
          </p:cNvPr>
          <p:cNvSpPr>
            <a:spLocks noGrp="1"/>
          </p:cNvSpPr>
          <p:nvPr>
            <p:ph type="sldNum" sz="quarter" idx="5"/>
          </p:nvPr>
        </p:nvSpPr>
        <p:spPr/>
        <p:txBody>
          <a:bodyPr/>
          <a:lstStyle/>
          <a:p>
            <a:fld id="{E777C599-AC46-433D-B8AF-E1D5984AFED2}" type="slidenum">
              <a:rPr lang="en-US" smtClean="0"/>
              <a:t>4</a:t>
            </a:fld>
            <a:endParaRPr lang="en-US"/>
          </a:p>
        </p:txBody>
      </p:sp>
    </p:spTree>
    <p:extLst>
      <p:ext uri="{BB962C8B-B14F-4D97-AF65-F5344CB8AC3E}">
        <p14:creationId xmlns:p14="http://schemas.microsoft.com/office/powerpoint/2010/main" val="3538688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7C599-AC46-433D-B8AF-E1D5984AFED2}" type="slidenum">
              <a:rPr lang="en-US" smtClean="0"/>
              <a:t>7</a:t>
            </a:fld>
            <a:endParaRPr lang="en-US"/>
          </a:p>
        </p:txBody>
      </p:sp>
    </p:spTree>
    <p:extLst>
      <p:ext uri="{BB962C8B-B14F-4D97-AF65-F5344CB8AC3E}">
        <p14:creationId xmlns:p14="http://schemas.microsoft.com/office/powerpoint/2010/main" val="3312718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735BE-BF6E-3550-7A51-970240F12D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C84D71-83A7-91AF-A53E-975F155EDA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C0587E-4D61-F10A-22A9-E076408F86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D573FD-03E1-A0C5-5735-1E5ECBFD40E6}"/>
              </a:ext>
            </a:extLst>
          </p:cNvPr>
          <p:cNvSpPr>
            <a:spLocks noGrp="1"/>
          </p:cNvSpPr>
          <p:nvPr>
            <p:ph type="sldNum" sz="quarter" idx="5"/>
          </p:nvPr>
        </p:nvSpPr>
        <p:spPr/>
        <p:txBody>
          <a:bodyPr/>
          <a:lstStyle/>
          <a:p>
            <a:fld id="{E777C599-AC46-433D-B8AF-E1D5984AFED2}" type="slidenum">
              <a:rPr lang="en-US" smtClean="0"/>
              <a:t>8</a:t>
            </a:fld>
            <a:endParaRPr lang="en-US"/>
          </a:p>
        </p:txBody>
      </p:sp>
    </p:spTree>
    <p:extLst>
      <p:ext uri="{BB962C8B-B14F-4D97-AF65-F5344CB8AC3E}">
        <p14:creationId xmlns:p14="http://schemas.microsoft.com/office/powerpoint/2010/main" val="885335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20D52-52BF-B1A5-A54E-6DA193BB4E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B01B49-6C61-4BD5-D97A-309C373E5E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366BCC-219B-5457-D08F-99573192C7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2A4CB0-39B3-B927-2A89-73BAF9AC2112}"/>
              </a:ext>
            </a:extLst>
          </p:cNvPr>
          <p:cNvSpPr>
            <a:spLocks noGrp="1"/>
          </p:cNvSpPr>
          <p:nvPr>
            <p:ph type="sldNum" sz="quarter" idx="5"/>
          </p:nvPr>
        </p:nvSpPr>
        <p:spPr/>
        <p:txBody>
          <a:bodyPr/>
          <a:lstStyle/>
          <a:p>
            <a:fld id="{E777C599-AC46-433D-B8AF-E1D5984AFED2}" type="slidenum">
              <a:rPr lang="en-US" smtClean="0"/>
              <a:t>9</a:t>
            </a:fld>
            <a:endParaRPr lang="en-US"/>
          </a:p>
        </p:txBody>
      </p:sp>
    </p:spTree>
    <p:extLst>
      <p:ext uri="{BB962C8B-B14F-4D97-AF65-F5344CB8AC3E}">
        <p14:creationId xmlns:p14="http://schemas.microsoft.com/office/powerpoint/2010/main" val="941352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2174-7C77-80B6-ED8D-3C4C87805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F257DD-4F3D-94A0-7F69-35A3D04FDF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A29AE8-23EC-3741-2C9A-8698AA082F83}"/>
              </a:ext>
            </a:extLst>
          </p:cNvPr>
          <p:cNvSpPr>
            <a:spLocks noGrp="1"/>
          </p:cNvSpPr>
          <p:nvPr>
            <p:ph type="dt" sz="half" idx="10"/>
          </p:nvPr>
        </p:nvSpPr>
        <p:spPr/>
        <p:txBody>
          <a:bodyPr/>
          <a:lstStyle/>
          <a:p>
            <a:fld id="{F6F1EFB1-AE72-4789-872B-32D0BFDDE7EE}" type="datetimeFigureOut">
              <a:rPr lang="en-US" smtClean="0"/>
              <a:t>4/26/2025</a:t>
            </a:fld>
            <a:endParaRPr lang="en-US"/>
          </a:p>
        </p:txBody>
      </p:sp>
      <p:sp>
        <p:nvSpPr>
          <p:cNvPr id="5" name="Footer Placeholder 4">
            <a:extLst>
              <a:ext uri="{FF2B5EF4-FFF2-40B4-BE49-F238E27FC236}">
                <a16:creationId xmlns:a16="http://schemas.microsoft.com/office/drawing/2014/main" id="{84C320BB-F03A-789E-4EAF-95C9818240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E36327-9DB9-3E26-3162-334197522400}"/>
              </a:ext>
            </a:extLst>
          </p:cNvPr>
          <p:cNvSpPr>
            <a:spLocks noGrp="1"/>
          </p:cNvSpPr>
          <p:nvPr>
            <p:ph type="sldNum" sz="quarter" idx="12"/>
          </p:nvPr>
        </p:nvSpPr>
        <p:spPr/>
        <p:txBody>
          <a:bodyPr/>
          <a:lstStyle/>
          <a:p>
            <a:fld id="{8C5F19E5-72E3-4E94-9CA2-74A7A4D82659}" type="slidenum">
              <a:rPr lang="en-US" smtClean="0"/>
              <a:t>‹#›</a:t>
            </a:fld>
            <a:endParaRPr lang="en-US"/>
          </a:p>
        </p:txBody>
      </p:sp>
    </p:spTree>
    <p:extLst>
      <p:ext uri="{BB962C8B-B14F-4D97-AF65-F5344CB8AC3E}">
        <p14:creationId xmlns:p14="http://schemas.microsoft.com/office/powerpoint/2010/main" val="90110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BE4A-BFDB-AE98-8A09-235ACCAFD5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010BA2-15E7-D2E2-F8B7-AABA70616A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FAD77-275B-6BD3-645C-FECE06F602D1}"/>
              </a:ext>
            </a:extLst>
          </p:cNvPr>
          <p:cNvSpPr>
            <a:spLocks noGrp="1"/>
          </p:cNvSpPr>
          <p:nvPr>
            <p:ph type="dt" sz="half" idx="10"/>
          </p:nvPr>
        </p:nvSpPr>
        <p:spPr/>
        <p:txBody>
          <a:bodyPr/>
          <a:lstStyle/>
          <a:p>
            <a:fld id="{F6F1EFB1-AE72-4789-872B-32D0BFDDE7EE}" type="datetimeFigureOut">
              <a:rPr lang="en-US" smtClean="0"/>
              <a:t>4/26/2025</a:t>
            </a:fld>
            <a:endParaRPr lang="en-US"/>
          </a:p>
        </p:txBody>
      </p:sp>
      <p:sp>
        <p:nvSpPr>
          <p:cNvPr id="5" name="Footer Placeholder 4">
            <a:extLst>
              <a:ext uri="{FF2B5EF4-FFF2-40B4-BE49-F238E27FC236}">
                <a16:creationId xmlns:a16="http://schemas.microsoft.com/office/drawing/2014/main" id="{0D1C2A77-D5BC-9A51-F5F1-65360DC85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1AD5B2-8C18-7214-D4EE-2E1D4B5742D2}"/>
              </a:ext>
            </a:extLst>
          </p:cNvPr>
          <p:cNvSpPr>
            <a:spLocks noGrp="1"/>
          </p:cNvSpPr>
          <p:nvPr>
            <p:ph type="sldNum" sz="quarter" idx="12"/>
          </p:nvPr>
        </p:nvSpPr>
        <p:spPr/>
        <p:txBody>
          <a:bodyPr/>
          <a:lstStyle/>
          <a:p>
            <a:fld id="{8C5F19E5-72E3-4E94-9CA2-74A7A4D82659}" type="slidenum">
              <a:rPr lang="en-US" smtClean="0"/>
              <a:t>‹#›</a:t>
            </a:fld>
            <a:endParaRPr lang="en-US"/>
          </a:p>
        </p:txBody>
      </p:sp>
    </p:spTree>
    <p:extLst>
      <p:ext uri="{BB962C8B-B14F-4D97-AF65-F5344CB8AC3E}">
        <p14:creationId xmlns:p14="http://schemas.microsoft.com/office/powerpoint/2010/main" val="13112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D4-4E52-1EED-412F-8EC8E83DFF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69BA2A-F374-F4ED-9A2F-9ADC2BE45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1641B-8720-8A59-3DB1-75B19D671CC8}"/>
              </a:ext>
            </a:extLst>
          </p:cNvPr>
          <p:cNvSpPr>
            <a:spLocks noGrp="1"/>
          </p:cNvSpPr>
          <p:nvPr>
            <p:ph type="dt" sz="half" idx="10"/>
          </p:nvPr>
        </p:nvSpPr>
        <p:spPr/>
        <p:txBody>
          <a:bodyPr/>
          <a:lstStyle/>
          <a:p>
            <a:fld id="{F6F1EFB1-AE72-4789-872B-32D0BFDDE7EE}" type="datetimeFigureOut">
              <a:rPr lang="en-US" smtClean="0"/>
              <a:t>4/26/2025</a:t>
            </a:fld>
            <a:endParaRPr lang="en-US"/>
          </a:p>
        </p:txBody>
      </p:sp>
      <p:sp>
        <p:nvSpPr>
          <p:cNvPr id="5" name="Footer Placeholder 4">
            <a:extLst>
              <a:ext uri="{FF2B5EF4-FFF2-40B4-BE49-F238E27FC236}">
                <a16:creationId xmlns:a16="http://schemas.microsoft.com/office/drawing/2014/main" id="{8AE3E376-7A07-3805-8B6F-1501F0014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973D2-F7C1-E4E8-898F-39E28666DC43}"/>
              </a:ext>
            </a:extLst>
          </p:cNvPr>
          <p:cNvSpPr>
            <a:spLocks noGrp="1"/>
          </p:cNvSpPr>
          <p:nvPr>
            <p:ph type="sldNum" sz="quarter" idx="12"/>
          </p:nvPr>
        </p:nvSpPr>
        <p:spPr/>
        <p:txBody>
          <a:bodyPr/>
          <a:lstStyle/>
          <a:p>
            <a:fld id="{8C5F19E5-72E3-4E94-9CA2-74A7A4D82659}" type="slidenum">
              <a:rPr lang="en-US" smtClean="0"/>
              <a:t>‹#›</a:t>
            </a:fld>
            <a:endParaRPr lang="en-US"/>
          </a:p>
        </p:txBody>
      </p:sp>
    </p:spTree>
    <p:extLst>
      <p:ext uri="{BB962C8B-B14F-4D97-AF65-F5344CB8AC3E}">
        <p14:creationId xmlns:p14="http://schemas.microsoft.com/office/powerpoint/2010/main" val="406490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9387-62B2-0B58-D3A3-BB87C4C20E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12F395-B2AA-89E6-785E-8435A9B960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D67A3-CDCC-7C55-0F17-CA8FEDD2B885}"/>
              </a:ext>
            </a:extLst>
          </p:cNvPr>
          <p:cNvSpPr>
            <a:spLocks noGrp="1"/>
          </p:cNvSpPr>
          <p:nvPr>
            <p:ph type="dt" sz="half" idx="10"/>
          </p:nvPr>
        </p:nvSpPr>
        <p:spPr/>
        <p:txBody>
          <a:bodyPr/>
          <a:lstStyle/>
          <a:p>
            <a:fld id="{F6F1EFB1-AE72-4789-872B-32D0BFDDE7EE}" type="datetimeFigureOut">
              <a:rPr lang="en-US" smtClean="0"/>
              <a:t>4/26/2025</a:t>
            </a:fld>
            <a:endParaRPr lang="en-US"/>
          </a:p>
        </p:txBody>
      </p:sp>
      <p:sp>
        <p:nvSpPr>
          <p:cNvPr id="5" name="Footer Placeholder 4">
            <a:extLst>
              <a:ext uri="{FF2B5EF4-FFF2-40B4-BE49-F238E27FC236}">
                <a16:creationId xmlns:a16="http://schemas.microsoft.com/office/drawing/2014/main" id="{8EBD29CA-6DD5-8283-D037-2A8C9C0CF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38361-FCFB-BD7D-9097-890A11B63574}"/>
              </a:ext>
            </a:extLst>
          </p:cNvPr>
          <p:cNvSpPr>
            <a:spLocks noGrp="1"/>
          </p:cNvSpPr>
          <p:nvPr>
            <p:ph type="sldNum" sz="quarter" idx="12"/>
          </p:nvPr>
        </p:nvSpPr>
        <p:spPr/>
        <p:txBody>
          <a:bodyPr/>
          <a:lstStyle/>
          <a:p>
            <a:fld id="{8C5F19E5-72E3-4E94-9CA2-74A7A4D82659}" type="slidenum">
              <a:rPr lang="en-US" smtClean="0"/>
              <a:t>‹#›</a:t>
            </a:fld>
            <a:endParaRPr lang="en-US"/>
          </a:p>
        </p:txBody>
      </p:sp>
    </p:spTree>
    <p:extLst>
      <p:ext uri="{BB962C8B-B14F-4D97-AF65-F5344CB8AC3E}">
        <p14:creationId xmlns:p14="http://schemas.microsoft.com/office/powerpoint/2010/main" val="369063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8F2D-B0C6-BCC7-3244-E87B467F3B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1D643F-0E63-C129-FA16-E900061B551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1DB606-590B-0EAD-6061-D5963C18F946}"/>
              </a:ext>
            </a:extLst>
          </p:cNvPr>
          <p:cNvSpPr>
            <a:spLocks noGrp="1"/>
          </p:cNvSpPr>
          <p:nvPr>
            <p:ph type="dt" sz="half" idx="10"/>
          </p:nvPr>
        </p:nvSpPr>
        <p:spPr/>
        <p:txBody>
          <a:bodyPr/>
          <a:lstStyle/>
          <a:p>
            <a:fld id="{F6F1EFB1-AE72-4789-872B-32D0BFDDE7EE}" type="datetimeFigureOut">
              <a:rPr lang="en-US" smtClean="0"/>
              <a:t>4/26/2025</a:t>
            </a:fld>
            <a:endParaRPr lang="en-US"/>
          </a:p>
        </p:txBody>
      </p:sp>
      <p:sp>
        <p:nvSpPr>
          <p:cNvPr id="5" name="Footer Placeholder 4">
            <a:extLst>
              <a:ext uri="{FF2B5EF4-FFF2-40B4-BE49-F238E27FC236}">
                <a16:creationId xmlns:a16="http://schemas.microsoft.com/office/drawing/2014/main" id="{87A6E43F-FBB8-73C5-CAAC-75F514C90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63AA7-F1DB-8E9A-5EA7-93F1D86AEA93}"/>
              </a:ext>
            </a:extLst>
          </p:cNvPr>
          <p:cNvSpPr>
            <a:spLocks noGrp="1"/>
          </p:cNvSpPr>
          <p:nvPr>
            <p:ph type="sldNum" sz="quarter" idx="12"/>
          </p:nvPr>
        </p:nvSpPr>
        <p:spPr/>
        <p:txBody>
          <a:bodyPr/>
          <a:lstStyle/>
          <a:p>
            <a:fld id="{8C5F19E5-72E3-4E94-9CA2-74A7A4D82659}" type="slidenum">
              <a:rPr lang="en-US" smtClean="0"/>
              <a:t>‹#›</a:t>
            </a:fld>
            <a:endParaRPr lang="en-US"/>
          </a:p>
        </p:txBody>
      </p:sp>
    </p:spTree>
    <p:extLst>
      <p:ext uri="{BB962C8B-B14F-4D97-AF65-F5344CB8AC3E}">
        <p14:creationId xmlns:p14="http://schemas.microsoft.com/office/powerpoint/2010/main" val="2490949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F6A1-49AA-DAE5-7B17-BAE09D037B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792D20-FEC3-BF49-D29C-8E57605212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BF4CA5-4A55-9F08-05F8-EE172C5093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FB19B0-B06D-98FF-C937-7E81A793D0AA}"/>
              </a:ext>
            </a:extLst>
          </p:cNvPr>
          <p:cNvSpPr>
            <a:spLocks noGrp="1"/>
          </p:cNvSpPr>
          <p:nvPr>
            <p:ph type="dt" sz="half" idx="10"/>
          </p:nvPr>
        </p:nvSpPr>
        <p:spPr/>
        <p:txBody>
          <a:bodyPr/>
          <a:lstStyle/>
          <a:p>
            <a:fld id="{F6F1EFB1-AE72-4789-872B-32D0BFDDE7EE}" type="datetimeFigureOut">
              <a:rPr lang="en-US" smtClean="0"/>
              <a:t>4/26/2025</a:t>
            </a:fld>
            <a:endParaRPr lang="en-US"/>
          </a:p>
        </p:txBody>
      </p:sp>
      <p:sp>
        <p:nvSpPr>
          <p:cNvPr id="6" name="Footer Placeholder 5">
            <a:extLst>
              <a:ext uri="{FF2B5EF4-FFF2-40B4-BE49-F238E27FC236}">
                <a16:creationId xmlns:a16="http://schemas.microsoft.com/office/drawing/2014/main" id="{14D6E7A9-209B-2F0B-09E1-213473B591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0C2A9-F963-81E5-177C-4EB374F022A0}"/>
              </a:ext>
            </a:extLst>
          </p:cNvPr>
          <p:cNvSpPr>
            <a:spLocks noGrp="1"/>
          </p:cNvSpPr>
          <p:nvPr>
            <p:ph type="sldNum" sz="quarter" idx="12"/>
          </p:nvPr>
        </p:nvSpPr>
        <p:spPr/>
        <p:txBody>
          <a:bodyPr/>
          <a:lstStyle/>
          <a:p>
            <a:fld id="{8C5F19E5-72E3-4E94-9CA2-74A7A4D82659}" type="slidenum">
              <a:rPr lang="en-US" smtClean="0"/>
              <a:t>‹#›</a:t>
            </a:fld>
            <a:endParaRPr lang="en-US"/>
          </a:p>
        </p:txBody>
      </p:sp>
    </p:spTree>
    <p:extLst>
      <p:ext uri="{BB962C8B-B14F-4D97-AF65-F5344CB8AC3E}">
        <p14:creationId xmlns:p14="http://schemas.microsoft.com/office/powerpoint/2010/main" val="1696779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4CA5-07E6-E8BD-D0D8-0FB98B376A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0E6F54-8FDE-54D2-1147-8FA3EF6827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64A7F0-8EB1-FEC5-1BF7-1915C34243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B6631F-D257-94BE-F8EC-037DA67852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F2F0E3-3F24-6CAA-BAD0-D93D7F8A3F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908315-7B7B-F9AA-5CE3-7D64D2A06FCA}"/>
              </a:ext>
            </a:extLst>
          </p:cNvPr>
          <p:cNvSpPr>
            <a:spLocks noGrp="1"/>
          </p:cNvSpPr>
          <p:nvPr>
            <p:ph type="dt" sz="half" idx="10"/>
          </p:nvPr>
        </p:nvSpPr>
        <p:spPr/>
        <p:txBody>
          <a:bodyPr/>
          <a:lstStyle/>
          <a:p>
            <a:fld id="{F6F1EFB1-AE72-4789-872B-32D0BFDDE7EE}" type="datetimeFigureOut">
              <a:rPr lang="en-US" smtClean="0"/>
              <a:t>4/26/2025</a:t>
            </a:fld>
            <a:endParaRPr lang="en-US"/>
          </a:p>
        </p:txBody>
      </p:sp>
      <p:sp>
        <p:nvSpPr>
          <p:cNvPr id="8" name="Footer Placeholder 7">
            <a:extLst>
              <a:ext uri="{FF2B5EF4-FFF2-40B4-BE49-F238E27FC236}">
                <a16:creationId xmlns:a16="http://schemas.microsoft.com/office/drawing/2014/main" id="{57CE7B84-2887-31EA-433A-47542C3D97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703503-4801-0F70-48BB-1A7231BA6C27}"/>
              </a:ext>
            </a:extLst>
          </p:cNvPr>
          <p:cNvSpPr>
            <a:spLocks noGrp="1"/>
          </p:cNvSpPr>
          <p:nvPr>
            <p:ph type="sldNum" sz="quarter" idx="12"/>
          </p:nvPr>
        </p:nvSpPr>
        <p:spPr/>
        <p:txBody>
          <a:bodyPr/>
          <a:lstStyle/>
          <a:p>
            <a:fld id="{8C5F19E5-72E3-4E94-9CA2-74A7A4D82659}" type="slidenum">
              <a:rPr lang="en-US" smtClean="0"/>
              <a:t>‹#›</a:t>
            </a:fld>
            <a:endParaRPr lang="en-US"/>
          </a:p>
        </p:txBody>
      </p:sp>
    </p:spTree>
    <p:extLst>
      <p:ext uri="{BB962C8B-B14F-4D97-AF65-F5344CB8AC3E}">
        <p14:creationId xmlns:p14="http://schemas.microsoft.com/office/powerpoint/2010/main" val="1826537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0928-67B2-6573-173E-C5DA9F7F6B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627D09-67F1-1CF6-E71C-780E83E1EB4A}"/>
              </a:ext>
            </a:extLst>
          </p:cNvPr>
          <p:cNvSpPr>
            <a:spLocks noGrp="1"/>
          </p:cNvSpPr>
          <p:nvPr>
            <p:ph type="dt" sz="half" idx="10"/>
          </p:nvPr>
        </p:nvSpPr>
        <p:spPr/>
        <p:txBody>
          <a:bodyPr/>
          <a:lstStyle/>
          <a:p>
            <a:fld id="{F6F1EFB1-AE72-4789-872B-32D0BFDDE7EE}" type="datetimeFigureOut">
              <a:rPr lang="en-US" smtClean="0"/>
              <a:t>4/26/2025</a:t>
            </a:fld>
            <a:endParaRPr lang="en-US"/>
          </a:p>
        </p:txBody>
      </p:sp>
      <p:sp>
        <p:nvSpPr>
          <p:cNvPr id="4" name="Footer Placeholder 3">
            <a:extLst>
              <a:ext uri="{FF2B5EF4-FFF2-40B4-BE49-F238E27FC236}">
                <a16:creationId xmlns:a16="http://schemas.microsoft.com/office/drawing/2014/main" id="{D524DEEB-0942-9851-8167-53B8BF2DE8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AE7F88-BE84-984B-F782-55E469437793}"/>
              </a:ext>
            </a:extLst>
          </p:cNvPr>
          <p:cNvSpPr>
            <a:spLocks noGrp="1"/>
          </p:cNvSpPr>
          <p:nvPr>
            <p:ph type="sldNum" sz="quarter" idx="12"/>
          </p:nvPr>
        </p:nvSpPr>
        <p:spPr/>
        <p:txBody>
          <a:bodyPr/>
          <a:lstStyle/>
          <a:p>
            <a:fld id="{8C5F19E5-72E3-4E94-9CA2-74A7A4D82659}" type="slidenum">
              <a:rPr lang="en-US" smtClean="0"/>
              <a:t>‹#›</a:t>
            </a:fld>
            <a:endParaRPr lang="en-US"/>
          </a:p>
        </p:txBody>
      </p:sp>
    </p:spTree>
    <p:extLst>
      <p:ext uri="{BB962C8B-B14F-4D97-AF65-F5344CB8AC3E}">
        <p14:creationId xmlns:p14="http://schemas.microsoft.com/office/powerpoint/2010/main" val="2247589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AE82A1-C8B6-C6AC-13F3-94FDBC044CB2}"/>
              </a:ext>
            </a:extLst>
          </p:cNvPr>
          <p:cNvSpPr>
            <a:spLocks noGrp="1"/>
          </p:cNvSpPr>
          <p:nvPr>
            <p:ph type="dt" sz="half" idx="10"/>
          </p:nvPr>
        </p:nvSpPr>
        <p:spPr/>
        <p:txBody>
          <a:bodyPr/>
          <a:lstStyle/>
          <a:p>
            <a:fld id="{F6F1EFB1-AE72-4789-872B-32D0BFDDE7EE}" type="datetimeFigureOut">
              <a:rPr lang="en-US" smtClean="0"/>
              <a:t>4/26/2025</a:t>
            </a:fld>
            <a:endParaRPr lang="en-US"/>
          </a:p>
        </p:txBody>
      </p:sp>
      <p:sp>
        <p:nvSpPr>
          <p:cNvPr id="3" name="Footer Placeholder 2">
            <a:extLst>
              <a:ext uri="{FF2B5EF4-FFF2-40B4-BE49-F238E27FC236}">
                <a16:creationId xmlns:a16="http://schemas.microsoft.com/office/drawing/2014/main" id="{37E5DECE-3529-27AD-70E7-F0BC778D93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7885E5-CE8A-3101-C000-D4B85D15E912}"/>
              </a:ext>
            </a:extLst>
          </p:cNvPr>
          <p:cNvSpPr>
            <a:spLocks noGrp="1"/>
          </p:cNvSpPr>
          <p:nvPr>
            <p:ph type="sldNum" sz="quarter" idx="12"/>
          </p:nvPr>
        </p:nvSpPr>
        <p:spPr/>
        <p:txBody>
          <a:bodyPr/>
          <a:lstStyle/>
          <a:p>
            <a:fld id="{8C5F19E5-72E3-4E94-9CA2-74A7A4D82659}" type="slidenum">
              <a:rPr lang="en-US" smtClean="0"/>
              <a:t>‹#›</a:t>
            </a:fld>
            <a:endParaRPr lang="en-US"/>
          </a:p>
        </p:txBody>
      </p:sp>
    </p:spTree>
    <p:extLst>
      <p:ext uri="{BB962C8B-B14F-4D97-AF65-F5344CB8AC3E}">
        <p14:creationId xmlns:p14="http://schemas.microsoft.com/office/powerpoint/2010/main" val="201286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691E-A794-E0E3-DD92-B1979D757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2E30B5-4D82-806B-FED0-1993EE706E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380CCE-EA98-8D09-D550-E44B709AB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19546F-9E7A-10B8-5523-08090BB1F23B}"/>
              </a:ext>
            </a:extLst>
          </p:cNvPr>
          <p:cNvSpPr>
            <a:spLocks noGrp="1"/>
          </p:cNvSpPr>
          <p:nvPr>
            <p:ph type="dt" sz="half" idx="10"/>
          </p:nvPr>
        </p:nvSpPr>
        <p:spPr/>
        <p:txBody>
          <a:bodyPr/>
          <a:lstStyle/>
          <a:p>
            <a:fld id="{F6F1EFB1-AE72-4789-872B-32D0BFDDE7EE}" type="datetimeFigureOut">
              <a:rPr lang="en-US" smtClean="0"/>
              <a:t>4/26/2025</a:t>
            </a:fld>
            <a:endParaRPr lang="en-US"/>
          </a:p>
        </p:txBody>
      </p:sp>
      <p:sp>
        <p:nvSpPr>
          <p:cNvPr id="6" name="Footer Placeholder 5">
            <a:extLst>
              <a:ext uri="{FF2B5EF4-FFF2-40B4-BE49-F238E27FC236}">
                <a16:creationId xmlns:a16="http://schemas.microsoft.com/office/drawing/2014/main" id="{486A047E-346E-CEAA-F855-2DEE82CEE7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2C3F0C-8EA4-F356-B970-06C1AF42DE69}"/>
              </a:ext>
            </a:extLst>
          </p:cNvPr>
          <p:cNvSpPr>
            <a:spLocks noGrp="1"/>
          </p:cNvSpPr>
          <p:nvPr>
            <p:ph type="sldNum" sz="quarter" idx="12"/>
          </p:nvPr>
        </p:nvSpPr>
        <p:spPr/>
        <p:txBody>
          <a:bodyPr/>
          <a:lstStyle/>
          <a:p>
            <a:fld id="{8C5F19E5-72E3-4E94-9CA2-74A7A4D82659}" type="slidenum">
              <a:rPr lang="en-US" smtClean="0"/>
              <a:t>‹#›</a:t>
            </a:fld>
            <a:endParaRPr lang="en-US"/>
          </a:p>
        </p:txBody>
      </p:sp>
    </p:spTree>
    <p:extLst>
      <p:ext uri="{BB962C8B-B14F-4D97-AF65-F5344CB8AC3E}">
        <p14:creationId xmlns:p14="http://schemas.microsoft.com/office/powerpoint/2010/main" val="3370341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4B5F5-0EB1-CAB2-E370-AFEB5F2699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CD6A49-87FF-3B58-69EE-3B7C267489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E52390-E9AD-BC83-CB7A-089DD5279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9E1576-DA6D-3159-B1D5-301FD2C58255}"/>
              </a:ext>
            </a:extLst>
          </p:cNvPr>
          <p:cNvSpPr>
            <a:spLocks noGrp="1"/>
          </p:cNvSpPr>
          <p:nvPr>
            <p:ph type="dt" sz="half" idx="10"/>
          </p:nvPr>
        </p:nvSpPr>
        <p:spPr/>
        <p:txBody>
          <a:bodyPr/>
          <a:lstStyle/>
          <a:p>
            <a:fld id="{F6F1EFB1-AE72-4789-872B-32D0BFDDE7EE}" type="datetimeFigureOut">
              <a:rPr lang="en-US" smtClean="0"/>
              <a:t>4/26/2025</a:t>
            </a:fld>
            <a:endParaRPr lang="en-US"/>
          </a:p>
        </p:txBody>
      </p:sp>
      <p:sp>
        <p:nvSpPr>
          <p:cNvPr id="6" name="Footer Placeholder 5">
            <a:extLst>
              <a:ext uri="{FF2B5EF4-FFF2-40B4-BE49-F238E27FC236}">
                <a16:creationId xmlns:a16="http://schemas.microsoft.com/office/drawing/2014/main" id="{0F487E4B-8927-8B4E-7606-3DFA21DC3D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C59EAB-D1A4-1948-400D-8A533DFF21B0}"/>
              </a:ext>
            </a:extLst>
          </p:cNvPr>
          <p:cNvSpPr>
            <a:spLocks noGrp="1"/>
          </p:cNvSpPr>
          <p:nvPr>
            <p:ph type="sldNum" sz="quarter" idx="12"/>
          </p:nvPr>
        </p:nvSpPr>
        <p:spPr/>
        <p:txBody>
          <a:bodyPr/>
          <a:lstStyle/>
          <a:p>
            <a:fld id="{8C5F19E5-72E3-4E94-9CA2-74A7A4D82659}" type="slidenum">
              <a:rPr lang="en-US" smtClean="0"/>
              <a:t>‹#›</a:t>
            </a:fld>
            <a:endParaRPr lang="en-US"/>
          </a:p>
        </p:txBody>
      </p:sp>
    </p:spTree>
    <p:extLst>
      <p:ext uri="{BB962C8B-B14F-4D97-AF65-F5344CB8AC3E}">
        <p14:creationId xmlns:p14="http://schemas.microsoft.com/office/powerpoint/2010/main" val="13415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82E179-F52D-6552-D0C3-64D81F2798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9726BA-B41E-A7CA-2727-56CB2A182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6B5F0-A9FA-30A0-C0A5-FD62126E0F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F1EFB1-AE72-4789-872B-32D0BFDDE7EE}" type="datetimeFigureOut">
              <a:rPr lang="en-US" smtClean="0"/>
              <a:t>4/26/2025</a:t>
            </a:fld>
            <a:endParaRPr lang="en-US"/>
          </a:p>
        </p:txBody>
      </p:sp>
      <p:sp>
        <p:nvSpPr>
          <p:cNvPr id="5" name="Footer Placeholder 4">
            <a:extLst>
              <a:ext uri="{FF2B5EF4-FFF2-40B4-BE49-F238E27FC236}">
                <a16:creationId xmlns:a16="http://schemas.microsoft.com/office/drawing/2014/main" id="{F66CD16E-18F7-CC9F-8329-ECCC84FF4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D36B4C0-F835-76A3-B5DE-C134D4248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5F19E5-72E3-4E94-9CA2-74A7A4D82659}" type="slidenum">
              <a:rPr lang="en-US" smtClean="0"/>
              <a:t>‹#›</a:t>
            </a:fld>
            <a:endParaRPr lang="en-US"/>
          </a:p>
        </p:txBody>
      </p:sp>
    </p:spTree>
    <p:extLst>
      <p:ext uri="{BB962C8B-B14F-4D97-AF65-F5344CB8AC3E}">
        <p14:creationId xmlns:p14="http://schemas.microsoft.com/office/powerpoint/2010/main" val="3242460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5E32-0EBF-A428-7640-C48526BD5484}"/>
              </a:ext>
            </a:extLst>
          </p:cNvPr>
          <p:cNvSpPr>
            <a:spLocks noGrp="1"/>
          </p:cNvSpPr>
          <p:nvPr>
            <p:ph type="ctrTitle"/>
          </p:nvPr>
        </p:nvSpPr>
        <p:spPr/>
        <p:txBody>
          <a:bodyPr>
            <a:normAutofit fontScale="90000"/>
          </a:bodyPr>
          <a:lstStyle/>
          <a:p>
            <a:r>
              <a:rPr lang="en-US" dirty="0"/>
              <a:t>Patient Similarity using Relational Graph Convolutional Networks</a:t>
            </a:r>
          </a:p>
        </p:txBody>
      </p:sp>
      <p:sp>
        <p:nvSpPr>
          <p:cNvPr id="3" name="Subtitle 2">
            <a:extLst>
              <a:ext uri="{FF2B5EF4-FFF2-40B4-BE49-F238E27FC236}">
                <a16:creationId xmlns:a16="http://schemas.microsoft.com/office/drawing/2014/main" id="{DFA722BA-C277-D35F-E165-60C6AA77DD80}"/>
              </a:ext>
            </a:extLst>
          </p:cNvPr>
          <p:cNvSpPr>
            <a:spLocks noGrp="1"/>
          </p:cNvSpPr>
          <p:nvPr>
            <p:ph type="subTitle" idx="1"/>
          </p:nvPr>
        </p:nvSpPr>
        <p:spPr/>
        <p:txBody>
          <a:bodyPr>
            <a:normAutofit/>
          </a:bodyPr>
          <a:lstStyle/>
          <a:p>
            <a:r>
              <a:rPr lang="en-US" b="1" dirty="0"/>
              <a:t>High Risk Project – Spring 2025</a:t>
            </a:r>
          </a:p>
          <a:p>
            <a:r>
              <a:rPr lang="en-US" sz="1600" dirty="0"/>
              <a:t>Sonal Pardeshi</a:t>
            </a:r>
          </a:p>
          <a:p>
            <a:r>
              <a:rPr lang="en-US" sz="1600" dirty="0"/>
              <a:t>Julian E Gomez</a:t>
            </a:r>
          </a:p>
          <a:p>
            <a:r>
              <a:rPr lang="en-US" sz="1600" dirty="0"/>
              <a:t>Razal Minhas</a:t>
            </a:r>
            <a:endParaRPr lang="en-US" dirty="0"/>
          </a:p>
        </p:txBody>
      </p:sp>
    </p:spTree>
    <p:extLst>
      <p:ext uri="{BB962C8B-B14F-4D97-AF65-F5344CB8AC3E}">
        <p14:creationId xmlns:p14="http://schemas.microsoft.com/office/powerpoint/2010/main" val="2272413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9044-04F4-900B-7DF6-B57B5686673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5F4424C-5983-B69F-7ADB-2CF317703FDF}"/>
              </a:ext>
            </a:extLst>
          </p:cNvPr>
          <p:cNvSpPr>
            <a:spLocks noGrp="1"/>
          </p:cNvSpPr>
          <p:nvPr>
            <p:ph idx="1"/>
          </p:nvPr>
        </p:nvSpPr>
        <p:spPr/>
        <p:txBody>
          <a:bodyPr/>
          <a:lstStyle/>
          <a:p>
            <a:r>
              <a:rPr lang="en-US" dirty="0"/>
              <a:t>Introduction - EHR Growth and Challenges</a:t>
            </a:r>
          </a:p>
          <a:p>
            <a:r>
              <a:rPr lang="en-US" dirty="0"/>
              <a:t>Project Overview</a:t>
            </a:r>
          </a:p>
          <a:p>
            <a:r>
              <a:rPr lang="en-US" dirty="0"/>
              <a:t>Data Preparation</a:t>
            </a:r>
          </a:p>
          <a:p>
            <a:r>
              <a:rPr lang="en-US" dirty="0"/>
              <a:t>Patient Similarity</a:t>
            </a:r>
          </a:p>
          <a:p>
            <a:r>
              <a:rPr lang="en-US" dirty="0"/>
              <a:t>Graph Creation</a:t>
            </a:r>
          </a:p>
          <a:p>
            <a:r>
              <a:rPr lang="en-US" dirty="0"/>
              <a:t>Relational Convolutional Graph Network</a:t>
            </a:r>
          </a:p>
          <a:p>
            <a:r>
              <a:rPr lang="en-US" dirty="0"/>
              <a:t>Next Steps</a:t>
            </a:r>
          </a:p>
          <a:p>
            <a:endParaRPr lang="en-US" dirty="0"/>
          </a:p>
        </p:txBody>
      </p:sp>
    </p:spTree>
    <p:extLst>
      <p:ext uri="{BB962C8B-B14F-4D97-AF65-F5344CB8AC3E}">
        <p14:creationId xmlns:p14="http://schemas.microsoft.com/office/powerpoint/2010/main" val="2956250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7F2E-CAC3-6195-1669-B30A363EAAD6}"/>
              </a:ext>
            </a:extLst>
          </p:cNvPr>
          <p:cNvSpPr>
            <a:spLocks noGrp="1"/>
          </p:cNvSpPr>
          <p:nvPr>
            <p:ph type="title"/>
          </p:nvPr>
        </p:nvSpPr>
        <p:spPr/>
        <p:txBody>
          <a:bodyPr/>
          <a:lstStyle/>
          <a:p>
            <a:r>
              <a:rPr lang="en-US" dirty="0"/>
              <a:t>Introduction - EHR Growth and Challenges</a:t>
            </a:r>
          </a:p>
        </p:txBody>
      </p:sp>
      <p:sp>
        <p:nvSpPr>
          <p:cNvPr id="3" name="Content Placeholder 2">
            <a:extLst>
              <a:ext uri="{FF2B5EF4-FFF2-40B4-BE49-F238E27FC236}">
                <a16:creationId xmlns:a16="http://schemas.microsoft.com/office/drawing/2014/main" id="{41FBF93F-F339-BB60-1467-A1D4FC8AE8CE}"/>
              </a:ext>
            </a:extLst>
          </p:cNvPr>
          <p:cNvSpPr>
            <a:spLocks noGrp="1"/>
          </p:cNvSpPr>
          <p:nvPr>
            <p:ph idx="1"/>
          </p:nvPr>
        </p:nvSpPr>
        <p:spPr/>
        <p:txBody>
          <a:bodyPr>
            <a:normAutofit lnSpcReduction="10000"/>
          </a:bodyPr>
          <a:lstStyle/>
          <a:p>
            <a:r>
              <a:rPr lang="en-US" dirty="0"/>
              <a:t>Explosive growth in medical data from:</a:t>
            </a:r>
          </a:p>
          <a:p>
            <a:pPr lvl="1"/>
            <a:r>
              <a:rPr lang="en-US" dirty="0"/>
              <a:t>Wearable health tracking devices</a:t>
            </a:r>
          </a:p>
          <a:p>
            <a:pPr lvl="1"/>
            <a:r>
              <a:rPr lang="en-US" dirty="0"/>
              <a:t>Digitization of hospital records</a:t>
            </a:r>
          </a:p>
          <a:p>
            <a:pPr lvl="1"/>
            <a:r>
              <a:rPr lang="en-US" dirty="0"/>
              <a:t>Growth in telemedicine</a:t>
            </a:r>
          </a:p>
          <a:p>
            <a:r>
              <a:rPr lang="en-US" dirty="0"/>
              <a:t>Yet 97% of the data is unused</a:t>
            </a:r>
          </a:p>
          <a:p>
            <a:r>
              <a:rPr lang="en-US" dirty="0"/>
              <a:t>Challenges in analyzing data:</a:t>
            </a:r>
          </a:p>
          <a:p>
            <a:pPr lvl="1"/>
            <a:r>
              <a:rPr lang="en-US" dirty="0"/>
              <a:t>Data structures and integration as evidenced by the MIMIC initiative</a:t>
            </a:r>
          </a:p>
          <a:p>
            <a:pPr lvl="1"/>
            <a:r>
              <a:rPr lang="en-US" dirty="0"/>
              <a:t>Access and data preprocessing needs</a:t>
            </a:r>
          </a:p>
          <a:p>
            <a:pPr lvl="1"/>
            <a:r>
              <a:rPr lang="en-US" dirty="0"/>
              <a:t>Privacy</a:t>
            </a:r>
          </a:p>
          <a:p>
            <a:pPr lvl="1"/>
            <a:r>
              <a:rPr lang="en-US" dirty="0"/>
              <a:t>Data biases</a:t>
            </a:r>
          </a:p>
          <a:p>
            <a:pPr lvl="1"/>
            <a:r>
              <a:rPr lang="en-US" dirty="0"/>
              <a:t>And others</a:t>
            </a:r>
          </a:p>
        </p:txBody>
      </p:sp>
    </p:spTree>
    <p:extLst>
      <p:ext uri="{BB962C8B-B14F-4D97-AF65-F5344CB8AC3E}">
        <p14:creationId xmlns:p14="http://schemas.microsoft.com/office/powerpoint/2010/main" val="3594078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F9CE2-7D97-C254-EE84-AFAD664CEF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682F79-80FA-381C-4D5E-13A93B3BBB57}"/>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DF95BD56-11E6-7FBF-F020-DFCCEEAF936A}"/>
              </a:ext>
            </a:extLst>
          </p:cNvPr>
          <p:cNvSpPr>
            <a:spLocks noGrp="1"/>
          </p:cNvSpPr>
          <p:nvPr>
            <p:ph idx="1"/>
          </p:nvPr>
        </p:nvSpPr>
        <p:spPr>
          <a:xfrm>
            <a:off x="838200" y="4744733"/>
            <a:ext cx="10515600" cy="1432229"/>
          </a:xfrm>
        </p:spPr>
        <p:txBody>
          <a:bodyPr>
            <a:normAutofit fontScale="55000" lnSpcReduction="20000"/>
          </a:bodyPr>
          <a:lstStyle/>
          <a:p>
            <a:r>
              <a:rPr lang="en-US" dirty="0"/>
              <a:t>We leverage MIMIC-III to hydrate the patient graph using network</a:t>
            </a:r>
          </a:p>
          <a:p>
            <a:r>
              <a:rPr lang="en-US" dirty="0"/>
              <a:t>We evaluated 1.6M patient pairs using Jaccard similarity to find similar patients</a:t>
            </a:r>
          </a:p>
          <a:p>
            <a:r>
              <a:rPr lang="en-US" dirty="0"/>
              <a:t>The torch geometric library was used to create the R-GCN which produced patient embeddings</a:t>
            </a:r>
          </a:p>
          <a:p>
            <a:r>
              <a:rPr lang="en-US" dirty="0"/>
              <a:t>We envision using a RAG system to search the generated embeddings (could not be addressed within the project timeline)</a:t>
            </a:r>
          </a:p>
        </p:txBody>
      </p:sp>
      <p:grpSp>
        <p:nvGrpSpPr>
          <p:cNvPr id="4" name="Group 3">
            <a:extLst>
              <a:ext uri="{FF2B5EF4-FFF2-40B4-BE49-F238E27FC236}">
                <a16:creationId xmlns:a16="http://schemas.microsoft.com/office/drawing/2014/main" id="{6F4B0E7C-AFA4-E86A-337C-33661DC3154D}"/>
              </a:ext>
            </a:extLst>
          </p:cNvPr>
          <p:cNvGrpSpPr/>
          <p:nvPr/>
        </p:nvGrpSpPr>
        <p:grpSpPr>
          <a:xfrm>
            <a:off x="1207847" y="1690688"/>
            <a:ext cx="9706934" cy="2461213"/>
            <a:chOff x="1202957" y="1508786"/>
            <a:chExt cx="9706934" cy="2461213"/>
          </a:xfrm>
        </p:grpSpPr>
        <p:sp>
          <p:nvSpPr>
            <p:cNvPr id="5" name="Cylinder 4">
              <a:extLst>
                <a:ext uri="{FF2B5EF4-FFF2-40B4-BE49-F238E27FC236}">
                  <a16:creationId xmlns:a16="http://schemas.microsoft.com/office/drawing/2014/main" id="{9731E872-C055-03E3-808E-1F979783974F}"/>
                </a:ext>
              </a:extLst>
            </p:cNvPr>
            <p:cNvSpPr/>
            <p:nvPr/>
          </p:nvSpPr>
          <p:spPr>
            <a:xfrm>
              <a:off x="1202957" y="2403446"/>
              <a:ext cx="659399" cy="566257"/>
            </a:xfrm>
            <a:prstGeom prst="can">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MIMIC</a:t>
              </a:r>
            </a:p>
          </p:txBody>
        </p:sp>
        <p:pic>
          <p:nvPicPr>
            <p:cNvPr id="6" name="Picture 5" descr="A blue and white network&#10;&#10;AI-generated content may be incorrect.">
              <a:extLst>
                <a:ext uri="{FF2B5EF4-FFF2-40B4-BE49-F238E27FC236}">
                  <a16:creationId xmlns:a16="http://schemas.microsoft.com/office/drawing/2014/main" id="{0AA792CA-E6CF-A168-8121-2334BED3C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177" y="1508786"/>
              <a:ext cx="692935" cy="681230"/>
            </a:xfrm>
            <a:prstGeom prst="rect">
              <a:avLst/>
            </a:prstGeom>
          </p:spPr>
        </p:pic>
        <p:pic>
          <p:nvPicPr>
            <p:cNvPr id="7" name="Picture 6" descr="A purple and white network&#10;&#10;AI-generated content may be incorrect.">
              <a:extLst>
                <a:ext uri="{FF2B5EF4-FFF2-40B4-BE49-F238E27FC236}">
                  <a16:creationId xmlns:a16="http://schemas.microsoft.com/office/drawing/2014/main" id="{1E63CCA9-545C-385E-1E4F-9092C8B9D7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366" y="2784394"/>
              <a:ext cx="674557" cy="663162"/>
            </a:xfrm>
            <a:prstGeom prst="rect">
              <a:avLst/>
            </a:prstGeom>
          </p:spPr>
        </p:pic>
        <p:sp>
          <p:nvSpPr>
            <p:cNvPr id="8" name="TextBox 7">
              <a:extLst>
                <a:ext uri="{FF2B5EF4-FFF2-40B4-BE49-F238E27FC236}">
                  <a16:creationId xmlns:a16="http://schemas.microsoft.com/office/drawing/2014/main" id="{B1B99D9C-ED21-D591-DB05-B2B8375389EE}"/>
                </a:ext>
              </a:extLst>
            </p:cNvPr>
            <p:cNvSpPr txBox="1"/>
            <p:nvPr/>
          </p:nvSpPr>
          <p:spPr>
            <a:xfrm>
              <a:off x="2618341" y="2171704"/>
              <a:ext cx="1588606" cy="461665"/>
            </a:xfrm>
            <a:prstGeom prst="rect">
              <a:avLst/>
            </a:prstGeom>
            <a:noFill/>
          </p:spPr>
          <p:txBody>
            <a:bodyPr wrap="square" rtlCol="0">
              <a:spAutoFit/>
            </a:bodyPr>
            <a:lstStyle/>
            <a:p>
              <a:pPr algn="ctr"/>
              <a:r>
                <a:rPr lang="en-US" sz="1200" b="1" dirty="0"/>
                <a:t>Patient Graph with Diagnosis, etc.</a:t>
              </a:r>
            </a:p>
          </p:txBody>
        </p:sp>
        <p:sp>
          <p:nvSpPr>
            <p:cNvPr id="9" name="TextBox 8">
              <a:extLst>
                <a:ext uri="{FF2B5EF4-FFF2-40B4-BE49-F238E27FC236}">
                  <a16:creationId xmlns:a16="http://schemas.microsoft.com/office/drawing/2014/main" id="{162D9CAF-E26D-05E5-B727-E4A02C815995}"/>
                </a:ext>
              </a:extLst>
            </p:cNvPr>
            <p:cNvSpPr txBox="1"/>
            <p:nvPr/>
          </p:nvSpPr>
          <p:spPr>
            <a:xfrm>
              <a:off x="2663090" y="3429000"/>
              <a:ext cx="1499109" cy="461665"/>
            </a:xfrm>
            <a:prstGeom prst="rect">
              <a:avLst/>
            </a:prstGeom>
            <a:noFill/>
          </p:spPr>
          <p:txBody>
            <a:bodyPr wrap="square" rtlCol="0">
              <a:spAutoFit/>
            </a:bodyPr>
            <a:lstStyle/>
            <a:p>
              <a:pPr algn="ctr"/>
              <a:r>
                <a:rPr lang="en-US" sz="1200" b="1" dirty="0"/>
                <a:t>Patient Similarity Pairings</a:t>
              </a:r>
            </a:p>
          </p:txBody>
        </p:sp>
        <p:cxnSp>
          <p:nvCxnSpPr>
            <p:cNvPr id="10" name="Straight Arrow Connector 9">
              <a:extLst>
                <a:ext uri="{FF2B5EF4-FFF2-40B4-BE49-F238E27FC236}">
                  <a16:creationId xmlns:a16="http://schemas.microsoft.com/office/drawing/2014/main" id="{106B9E1F-4E3C-B0A6-2CE3-3A246F8B0B36}"/>
                </a:ext>
              </a:extLst>
            </p:cNvPr>
            <p:cNvCxnSpPr>
              <a:cxnSpLocks/>
            </p:cNvCxnSpPr>
            <p:nvPr/>
          </p:nvCxnSpPr>
          <p:spPr>
            <a:xfrm flipV="1">
              <a:off x="1945420" y="2298583"/>
              <a:ext cx="554499" cy="103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C85FA03-079A-FA7C-9116-473D87BC8C47}"/>
                </a:ext>
              </a:extLst>
            </p:cNvPr>
            <p:cNvCxnSpPr>
              <a:cxnSpLocks/>
            </p:cNvCxnSpPr>
            <p:nvPr/>
          </p:nvCxnSpPr>
          <p:spPr>
            <a:xfrm>
              <a:off x="1970613" y="3046782"/>
              <a:ext cx="529306" cy="138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2" name="Picture 11" descr="A blue and white gears connected to lines">
              <a:extLst>
                <a:ext uri="{FF2B5EF4-FFF2-40B4-BE49-F238E27FC236}">
                  <a16:creationId xmlns:a16="http://schemas.microsoft.com/office/drawing/2014/main" id="{B7CBE24C-8008-BD97-85B0-1E435772F3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8849" y="2112838"/>
              <a:ext cx="1242204" cy="1147472"/>
            </a:xfrm>
            <a:prstGeom prst="rect">
              <a:avLst/>
            </a:prstGeom>
          </p:spPr>
        </p:pic>
        <p:sp>
          <p:nvSpPr>
            <p:cNvPr id="13" name="TextBox 12">
              <a:extLst>
                <a:ext uri="{FF2B5EF4-FFF2-40B4-BE49-F238E27FC236}">
                  <a16:creationId xmlns:a16="http://schemas.microsoft.com/office/drawing/2014/main" id="{520AD6EC-61FE-4848-A3AF-7081358D1470}"/>
                </a:ext>
              </a:extLst>
            </p:cNvPr>
            <p:cNvSpPr txBox="1"/>
            <p:nvPr/>
          </p:nvSpPr>
          <p:spPr>
            <a:xfrm>
              <a:off x="5018849" y="3323668"/>
              <a:ext cx="1351295" cy="646331"/>
            </a:xfrm>
            <a:prstGeom prst="rect">
              <a:avLst/>
            </a:prstGeom>
            <a:noFill/>
          </p:spPr>
          <p:txBody>
            <a:bodyPr wrap="square" rtlCol="0">
              <a:spAutoFit/>
            </a:bodyPr>
            <a:lstStyle/>
            <a:p>
              <a:pPr algn="ctr"/>
              <a:r>
                <a:rPr lang="en-US" sz="1200" b="1" dirty="0"/>
                <a:t>Relational Graph Convolutional Network</a:t>
              </a:r>
            </a:p>
          </p:txBody>
        </p:sp>
        <p:cxnSp>
          <p:nvCxnSpPr>
            <p:cNvPr id="14" name="Straight Arrow Connector 13">
              <a:extLst>
                <a:ext uri="{FF2B5EF4-FFF2-40B4-BE49-F238E27FC236}">
                  <a16:creationId xmlns:a16="http://schemas.microsoft.com/office/drawing/2014/main" id="{FB4AA418-9FA1-54F5-F433-6CFA52918ED2}"/>
                </a:ext>
              </a:extLst>
            </p:cNvPr>
            <p:cNvCxnSpPr>
              <a:cxnSpLocks/>
            </p:cNvCxnSpPr>
            <p:nvPr/>
          </p:nvCxnSpPr>
          <p:spPr>
            <a:xfrm flipV="1">
              <a:off x="4220841" y="2969703"/>
              <a:ext cx="587572" cy="2154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6D081D7-9D18-4D2A-3632-B7571ECB6263}"/>
                </a:ext>
              </a:extLst>
            </p:cNvPr>
            <p:cNvCxnSpPr>
              <a:cxnSpLocks/>
            </p:cNvCxnSpPr>
            <p:nvPr/>
          </p:nvCxnSpPr>
          <p:spPr>
            <a:xfrm>
              <a:off x="4220841" y="2260292"/>
              <a:ext cx="565078" cy="1422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60E19210-FA87-DE25-EC00-B191F2FE6EDF}"/>
                </a:ext>
              </a:extLst>
            </p:cNvPr>
            <p:cNvSpPr txBox="1"/>
            <p:nvPr/>
          </p:nvSpPr>
          <p:spPr>
            <a:xfrm>
              <a:off x="4294718" y="2051516"/>
              <a:ext cx="530255" cy="276999"/>
            </a:xfrm>
            <a:prstGeom prst="rect">
              <a:avLst/>
            </a:prstGeom>
            <a:noFill/>
          </p:spPr>
          <p:txBody>
            <a:bodyPr wrap="square" rtlCol="0">
              <a:spAutoFit/>
            </a:bodyPr>
            <a:lstStyle/>
            <a:p>
              <a:r>
                <a:rPr lang="en-US" sz="1200" dirty="0"/>
                <a:t>train</a:t>
              </a:r>
            </a:p>
          </p:txBody>
        </p:sp>
        <p:sp>
          <p:nvSpPr>
            <p:cNvPr id="17" name="TextBox 16">
              <a:extLst>
                <a:ext uri="{FF2B5EF4-FFF2-40B4-BE49-F238E27FC236}">
                  <a16:creationId xmlns:a16="http://schemas.microsoft.com/office/drawing/2014/main" id="{DF1733C9-80F1-1759-EDF1-94A207E92CFD}"/>
                </a:ext>
              </a:extLst>
            </p:cNvPr>
            <p:cNvSpPr txBox="1"/>
            <p:nvPr/>
          </p:nvSpPr>
          <p:spPr>
            <a:xfrm>
              <a:off x="4327130" y="3046669"/>
              <a:ext cx="465430" cy="276999"/>
            </a:xfrm>
            <a:prstGeom prst="rect">
              <a:avLst/>
            </a:prstGeom>
            <a:noFill/>
          </p:spPr>
          <p:txBody>
            <a:bodyPr wrap="square" rtlCol="0">
              <a:spAutoFit/>
            </a:bodyPr>
            <a:lstStyle/>
            <a:p>
              <a:r>
                <a:rPr lang="en-US" sz="1200" dirty="0"/>
                <a:t>test</a:t>
              </a:r>
            </a:p>
          </p:txBody>
        </p:sp>
        <p:pic>
          <p:nvPicPr>
            <p:cNvPr id="18" name="Picture 17" descr="A blue and orange gear with a piece of paper and a letter&#10;&#10;AI-generated content may be incorrect.">
              <a:extLst>
                <a:ext uri="{FF2B5EF4-FFF2-40B4-BE49-F238E27FC236}">
                  <a16:creationId xmlns:a16="http://schemas.microsoft.com/office/drawing/2014/main" id="{52EDCCDA-0FB4-0A0B-185B-4F8492DD02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5521" y="2149493"/>
              <a:ext cx="1048099" cy="820210"/>
            </a:xfrm>
            <a:prstGeom prst="rect">
              <a:avLst/>
            </a:prstGeom>
          </p:spPr>
        </p:pic>
        <p:cxnSp>
          <p:nvCxnSpPr>
            <p:cNvPr id="19" name="Straight Arrow Connector 18">
              <a:extLst>
                <a:ext uri="{FF2B5EF4-FFF2-40B4-BE49-F238E27FC236}">
                  <a16:creationId xmlns:a16="http://schemas.microsoft.com/office/drawing/2014/main" id="{24DE7035-F16E-23C7-EB4C-00A331F7889B}"/>
                </a:ext>
              </a:extLst>
            </p:cNvPr>
            <p:cNvCxnSpPr>
              <a:cxnSpLocks/>
            </p:cNvCxnSpPr>
            <p:nvPr/>
          </p:nvCxnSpPr>
          <p:spPr>
            <a:xfrm>
              <a:off x="6370144" y="2673499"/>
              <a:ext cx="61798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7CDE4949-9BBD-776C-978D-9BA29231DD85}"/>
                </a:ext>
              </a:extLst>
            </p:cNvPr>
            <p:cNvSpPr txBox="1"/>
            <p:nvPr/>
          </p:nvSpPr>
          <p:spPr>
            <a:xfrm>
              <a:off x="6869049" y="3078552"/>
              <a:ext cx="1388418" cy="461665"/>
            </a:xfrm>
            <a:prstGeom prst="rect">
              <a:avLst/>
            </a:prstGeom>
            <a:noFill/>
          </p:spPr>
          <p:txBody>
            <a:bodyPr wrap="square" rtlCol="0">
              <a:spAutoFit/>
            </a:bodyPr>
            <a:lstStyle/>
            <a:p>
              <a:pPr algn="ctr"/>
              <a:r>
                <a:rPr lang="en-US" sz="1200" b="1" dirty="0"/>
                <a:t>Vector Embeddings</a:t>
              </a:r>
            </a:p>
          </p:txBody>
        </p:sp>
        <p:pic>
          <p:nvPicPr>
            <p:cNvPr id="21" name="Picture 20" descr="A blue and yellow line art of a hand holding a gear&#10;&#10;AI-generated content may be incorrect.">
              <a:extLst>
                <a:ext uri="{FF2B5EF4-FFF2-40B4-BE49-F238E27FC236}">
                  <a16:creationId xmlns:a16="http://schemas.microsoft.com/office/drawing/2014/main" id="{13E071F2-438C-7408-69DB-F44A6C0A3D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98088" y="1797222"/>
              <a:ext cx="1811803" cy="1672294"/>
            </a:xfrm>
            <a:prstGeom prst="rect">
              <a:avLst/>
            </a:prstGeom>
          </p:spPr>
        </p:pic>
        <p:cxnSp>
          <p:nvCxnSpPr>
            <p:cNvPr id="22" name="Straight Arrow Connector 21">
              <a:extLst>
                <a:ext uri="{FF2B5EF4-FFF2-40B4-BE49-F238E27FC236}">
                  <a16:creationId xmlns:a16="http://schemas.microsoft.com/office/drawing/2014/main" id="{7CBF558F-30FE-A0D8-367F-804FBE2BE651}"/>
                </a:ext>
              </a:extLst>
            </p:cNvPr>
            <p:cNvCxnSpPr>
              <a:cxnSpLocks/>
            </p:cNvCxnSpPr>
            <p:nvPr/>
          </p:nvCxnSpPr>
          <p:spPr>
            <a:xfrm>
              <a:off x="8351344" y="2630363"/>
              <a:ext cx="61798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38507426-6A0F-4C88-C9F5-C4B8CB9755BB}"/>
                </a:ext>
              </a:extLst>
            </p:cNvPr>
            <p:cNvSpPr txBox="1"/>
            <p:nvPr/>
          </p:nvSpPr>
          <p:spPr>
            <a:xfrm>
              <a:off x="9442482" y="3356787"/>
              <a:ext cx="1388418" cy="276999"/>
            </a:xfrm>
            <a:prstGeom prst="rect">
              <a:avLst/>
            </a:prstGeom>
            <a:noFill/>
          </p:spPr>
          <p:txBody>
            <a:bodyPr wrap="square" rtlCol="0">
              <a:spAutoFit/>
            </a:bodyPr>
            <a:lstStyle/>
            <a:p>
              <a:pPr algn="ctr"/>
              <a:r>
                <a:rPr lang="en-US" sz="1200" b="1" dirty="0"/>
                <a:t>RAG System</a:t>
              </a:r>
            </a:p>
          </p:txBody>
        </p:sp>
      </p:grpSp>
    </p:spTree>
    <p:extLst>
      <p:ext uri="{BB962C8B-B14F-4D97-AF65-F5344CB8AC3E}">
        <p14:creationId xmlns:p14="http://schemas.microsoft.com/office/powerpoint/2010/main" val="1528766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8D00-0CC6-2105-0469-60724AB8D166}"/>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4DAC4936-BDB9-EB6D-AEB8-901601477C56}"/>
              </a:ext>
            </a:extLst>
          </p:cNvPr>
          <p:cNvSpPr>
            <a:spLocks noGrp="1"/>
          </p:cNvSpPr>
          <p:nvPr>
            <p:ph idx="1"/>
          </p:nvPr>
        </p:nvSpPr>
        <p:spPr/>
        <p:txBody>
          <a:bodyPr>
            <a:normAutofit lnSpcReduction="10000"/>
          </a:bodyPr>
          <a:lstStyle/>
          <a:p>
            <a:r>
              <a:rPr lang="en-US" dirty="0"/>
              <a:t>MIMIC-III has 45k patients associated with 651k procedures and 240k procedures</a:t>
            </a:r>
          </a:p>
          <a:p>
            <a:r>
              <a:rPr lang="en-US" dirty="0"/>
              <a:t>We down sampled the data to fit the compute available for this project</a:t>
            </a:r>
          </a:p>
          <a:p>
            <a:r>
              <a:rPr lang="en-US" dirty="0"/>
              <a:t>To manage the project scope, we used each patient's latest hospital admissions and associated diagnoses and procedures</a:t>
            </a:r>
          </a:p>
          <a:p>
            <a:r>
              <a:rPr lang="en-US" dirty="0"/>
              <a:t>Age bucket was added as a new feature for patients</a:t>
            </a:r>
          </a:p>
          <a:p>
            <a:r>
              <a:rPr lang="en-US" dirty="0"/>
              <a:t>R-GCNs can leverage heterogenous relationships as well as node features which provide valuable signals which is a benefit over decision tree-based methods</a:t>
            </a:r>
          </a:p>
        </p:txBody>
      </p:sp>
    </p:spTree>
    <p:extLst>
      <p:ext uri="{BB962C8B-B14F-4D97-AF65-F5344CB8AC3E}">
        <p14:creationId xmlns:p14="http://schemas.microsoft.com/office/powerpoint/2010/main" val="481106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A03CD-3DB1-58B3-04B6-BDF0B0AC6D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C3741C-F064-5FD5-56CD-FA893822679F}"/>
              </a:ext>
            </a:extLst>
          </p:cNvPr>
          <p:cNvSpPr>
            <a:spLocks noGrp="1"/>
          </p:cNvSpPr>
          <p:nvPr>
            <p:ph type="title"/>
          </p:nvPr>
        </p:nvSpPr>
        <p:spPr/>
        <p:txBody>
          <a:bodyPr/>
          <a:lstStyle/>
          <a:p>
            <a:r>
              <a:rPr lang="en-US" dirty="0"/>
              <a:t>Patient Similarity</a:t>
            </a:r>
          </a:p>
        </p:txBody>
      </p:sp>
      <p:sp>
        <p:nvSpPr>
          <p:cNvPr id="3" name="Content Placeholder 2">
            <a:extLst>
              <a:ext uri="{FF2B5EF4-FFF2-40B4-BE49-F238E27FC236}">
                <a16:creationId xmlns:a16="http://schemas.microsoft.com/office/drawing/2014/main" id="{ED676F7C-088C-4E7A-54DC-F6BF530D3537}"/>
              </a:ext>
            </a:extLst>
          </p:cNvPr>
          <p:cNvSpPr>
            <a:spLocks noGrp="1"/>
          </p:cNvSpPr>
          <p:nvPr>
            <p:ph idx="1"/>
          </p:nvPr>
        </p:nvSpPr>
        <p:spPr>
          <a:xfrm>
            <a:off x="838200" y="1825625"/>
            <a:ext cx="6481890" cy="4351338"/>
          </a:xfrm>
        </p:spPr>
        <p:txBody>
          <a:bodyPr>
            <a:normAutofit lnSpcReduction="10000"/>
          </a:bodyPr>
          <a:lstStyle/>
          <a:p>
            <a:r>
              <a:rPr lang="en-US" dirty="0"/>
              <a:t>Contrastive graph networks use patient similarity to guide the loss functions hence calculating patient similarity is essential</a:t>
            </a:r>
          </a:p>
          <a:p>
            <a:r>
              <a:rPr lang="en-US" dirty="0"/>
              <a:t>We permuted the patient nodes with diagnosis and procedure relations to analyzed 1.6M patient pairs</a:t>
            </a:r>
          </a:p>
          <a:p>
            <a:r>
              <a:rPr lang="en-US" dirty="0"/>
              <a:t>Jaccard similarity was used with a 0.3 cut off (patients with similarity score greater than 0.3 were considered similar)</a:t>
            </a:r>
          </a:p>
        </p:txBody>
      </p:sp>
      <p:pic>
        <p:nvPicPr>
          <p:cNvPr id="4" name="image3.png" descr="A graph with a red line&#10;&#10;AI-generated content may be incorrect.">
            <a:extLst>
              <a:ext uri="{FF2B5EF4-FFF2-40B4-BE49-F238E27FC236}">
                <a16:creationId xmlns:a16="http://schemas.microsoft.com/office/drawing/2014/main" id="{A70AD3EF-C73C-BD83-56F5-B057E26DC92C}"/>
              </a:ext>
            </a:extLst>
          </p:cNvPr>
          <p:cNvPicPr/>
          <p:nvPr/>
        </p:nvPicPr>
        <p:blipFill>
          <a:blip r:embed="rId2"/>
          <a:srcRect/>
          <a:stretch>
            <a:fillRect/>
          </a:stretch>
        </p:blipFill>
        <p:spPr>
          <a:xfrm>
            <a:off x="7697423" y="2099456"/>
            <a:ext cx="3788810" cy="2937079"/>
          </a:xfrm>
          <a:prstGeom prst="rect">
            <a:avLst/>
          </a:prstGeom>
          <a:ln/>
        </p:spPr>
      </p:pic>
    </p:spTree>
    <p:extLst>
      <p:ext uri="{BB962C8B-B14F-4D97-AF65-F5344CB8AC3E}">
        <p14:creationId xmlns:p14="http://schemas.microsoft.com/office/powerpoint/2010/main" val="1291456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C3F07-9223-752F-07D6-4E688E753B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E02D05-69E6-B0F4-FBF7-80A0AFD053AB}"/>
              </a:ext>
            </a:extLst>
          </p:cNvPr>
          <p:cNvSpPr>
            <a:spLocks noGrp="1"/>
          </p:cNvSpPr>
          <p:nvPr>
            <p:ph type="title"/>
          </p:nvPr>
        </p:nvSpPr>
        <p:spPr/>
        <p:txBody>
          <a:bodyPr/>
          <a:lstStyle/>
          <a:p>
            <a:r>
              <a:rPr lang="en-US" dirty="0"/>
              <a:t>Graph Creation</a:t>
            </a:r>
          </a:p>
        </p:txBody>
      </p:sp>
      <p:sp>
        <p:nvSpPr>
          <p:cNvPr id="3" name="Content Placeholder 2">
            <a:extLst>
              <a:ext uri="{FF2B5EF4-FFF2-40B4-BE49-F238E27FC236}">
                <a16:creationId xmlns:a16="http://schemas.microsoft.com/office/drawing/2014/main" id="{49A7026B-2E1B-C4D1-A1C0-CFEB665AD9F9}"/>
              </a:ext>
            </a:extLst>
          </p:cNvPr>
          <p:cNvSpPr>
            <a:spLocks noGrp="1"/>
          </p:cNvSpPr>
          <p:nvPr>
            <p:ph idx="1"/>
          </p:nvPr>
        </p:nvSpPr>
        <p:spPr>
          <a:xfrm>
            <a:off x="838200" y="1825625"/>
            <a:ext cx="6481890" cy="4351338"/>
          </a:xfrm>
        </p:spPr>
        <p:txBody>
          <a:bodyPr>
            <a:normAutofit lnSpcReduction="10000"/>
          </a:bodyPr>
          <a:lstStyle/>
          <a:p>
            <a:r>
              <a:rPr lang="en-US" dirty="0"/>
              <a:t>Contrastive graph networks use patient similarity to guide the loss functions hence calculating patient similarity is essential</a:t>
            </a:r>
          </a:p>
          <a:p>
            <a:r>
              <a:rPr lang="en-US" dirty="0"/>
              <a:t>We permuted the patient nodes with diagnosis and procedure relations to analyzed 1.6M patient pairs</a:t>
            </a:r>
          </a:p>
          <a:p>
            <a:r>
              <a:rPr lang="en-US" dirty="0"/>
              <a:t>Jaccard similarity was used with a 0.3 cut off (patients with similarity score greater than 0.3 were considered similar)</a:t>
            </a:r>
          </a:p>
        </p:txBody>
      </p:sp>
      <p:pic>
        <p:nvPicPr>
          <p:cNvPr id="5" name="image5.png" descr="A network of dots and lines&#10;&#10;AI-generated content may be incorrect.">
            <a:extLst>
              <a:ext uri="{FF2B5EF4-FFF2-40B4-BE49-F238E27FC236}">
                <a16:creationId xmlns:a16="http://schemas.microsoft.com/office/drawing/2014/main" id="{2B963F56-8EFE-4249-FC88-F746051D5F09}"/>
              </a:ext>
            </a:extLst>
          </p:cNvPr>
          <p:cNvPicPr/>
          <p:nvPr/>
        </p:nvPicPr>
        <p:blipFill>
          <a:blip r:embed="rId3"/>
          <a:srcRect/>
          <a:stretch>
            <a:fillRect/>
          </a:stretch>
        </p:blipFill>
        <p:spPr>
          <a:xfrm>
            <a:off x="7628151" y="2185393"/>
            <a:ext cx="3497049" cy="2487213"/>
          </a:xfrm>
          <a:prstGeom prst="rect">
            <a:avLst/>
          </a:prstGeom>
          <a:ln/>
        </p:spPr>
      </p:pic>
      <p:sp>
        <p:nvSpPr>
          <p:cNvPr id="6" name="Rectangle 5">
            <a:extLst>
              <a:ext uri="{FF2B5EF4-FFF2-40B4-BE49-F238E27FC236}">
                <a16:creationId xmlns:a16="http://schemas.microsoft.com/office/drawing/2014/main" id="{4FD00BA0-B01A-EBBD-D5A2-987D0CDFB9C3}"/>
              </a:ext>
            </a:extLst>
          </p:cNvPr>
          <p:cNvSpPr/>
          <p:nvPr/>
        </p:nvSpPr>
        <p:spPr>
          <a:xfrm>
            <a:off x="6733310" y="230188"/>
            <a:ext cx="5163670" cy="12517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While recording the video, you can Alt-tab to your browser and show the graph in your browser. It looks cool as you drag nodes. Will spice up the presentation. Looks in the </a:t>
            </a:r>
            <a:r>
              <a:rPr lang="en-US" dirty="0" err="1"/>
              <a:t>github</a:t>
            </a:r>
            <a:r>
              <a:rPr lang="en-US" dirty="0"/>
              <a:t> </a:t>
            </a:r>
            <a:r>
              <a:rPr lang="en-US" dirty="0" err="1"/>
              <a:t>pyvis</a:t>
            </a:r>
            <a:r>
              <a:rPr lang="en-US" dirty="0"/>
              <a:t> folder.</a:t>
            </a:r>
          </a:p>
        </p:txBody>
      </p:sp>
      <p:sp>
        <p:nvSpPr>
          <p:cNvPr id="7" name="TextBox 6">
            <a:extLst>
              <a:ext uri="{FF2B5EF4-FFF2-40B4-BE49-F238E27FC236}">
                <a16:creationId xmlns:a16="http://schemas.microsoft.com/office/drawing/2014/main" id="{16AAF4B9-CF76-A26F-1D23-C94C74C5EA64}"/>
              </a:ext>
            </a:extLst>
          </p:cNvPr>
          <p:cNvSpPr txBox="1"/>
          <p:nvPr/>
        </p:nvSpPr>
        <p:spPr>
          <a:xfrm>
            <a:off x="7760175" y="4837098"/>
            <a:ext cx="4180813" cy="523220"/>
          </a:xfrm>
          <a:prstGeom prst="rect">
            <a:avLst/>
          </a:prstGeom>
          <a:noFill/>
        </p:spPr>
        <p:txBody>
          <a:bodyPr wrap="square" rtlCol="0">
            <a:spAutoFit/>
          </a:bodyPr>
          <a:lstStyle/>
          <a:p>
            <a:pPr algn="ctr"/>
            <a:r>
              <a:rPr lang="en-US" sz="1400" i="1" dirty="0"/>
              <a:t>Graph composed of patient, diagnoses and procedure nodes </a:t>
            </a:r>
          </a:p>
        </p:txBody>
      </p:sp>
    </p:spTree>
    <p:extLst>
      <p:ext uri="{BB962C8B-B14F-4D97-AF65-F5344CB8AC3E}">
        <p14:creationId xmlns:p14="http://schemas.microsoft.com/office/powerpoint/2010/main" val="2789441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373C6-5164-41FC-B381-1D71F3D7DB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FCAA6F-B26E-82B9-5C69-FF4694C90F38}"/>
              </a:ext>
            </a:extLst>
          </p:cNvPr>
          <p:cNvSpPr>
            <a:spLocks noGrp="1"/>
          </p:cNvSpPr>
          <p:nvPr>
            <p:ph type="title"/>
          </p:nvPr>
        </p:nvSpPr>
        <p:spPr/>
        <p:txBody>
          <a:bodyPr/>
          <a:lstStyle/>
          <a:p>
            <a:r>
              <a:rPr lang="en-US" dirty="0"/>
              <a:t>Relational Convolutional Network</a:t>
            </a:r>
          </a:p>
        </p:txBody>
      </p:sp>
      <p:sp>
        <p:nvSpPr>
          <p:cNvPr id="3" name="Content Placeholder 2">
            <a:extLst>
              <a:ext uri="{FF2B5EF4-FFF2-40B4-BE49-F238E27FC236}">
                <a16:creationId xmlns:a16="http://schemas.microsoft.com/office/drawing/2014/main" id="{3EA2C861-BF51-D987-64D3-D48ED436073F}"/>
              </a:ext>
            </a:extLst>
          </p:cNvPr>
          <p:cNvSpPr>
            <a:spLocks noGrp="1"/>
          </p:cNvSpPr>
          <p:nvPr>
            <p:ph idx="1"/>
          </p:nvPr>
        </p:nvSpPr>
        <p:spPr>
          <a:xfrm>
            <a:off x="838200" y="1825625"/>
            <a:ext cx="6481890" cy="4351338"/>
          </a:xfrm>
        </p:spPr>
        <p:txBody>
          <a:bodyPr>
            <a:normAutofit/>
          </a:bodyPr>
          <a:lstStyle/>
          <a:p>
            <a:r>
              <a:rPr lang="en-US" sz="1800" dirty="0">
                <a:effectLst/>
                <a:latin typeface="Times New Roman" panose="02020603050405020304" pitchFamily="18" charset="0"/>
                <a:ea typeface="Aptos" panose="020B0004020202020204" pitchFamily="34" charset="0"/>
              </a:rPr>
              <a:t>R-GCNs extend the message-passing framework of regular GCNs by introducing separate transformation matrices for each relation type</a:t>
            </a:r>
          </a:p>
          <a:p>
            <a:r>
              <a:rPr lang="en-US" sz="1800" dirty="0">
                <a:effectLst/>
                <a:latin typeface="Times New Roman" panose="02020603050405020304" pitchFamily="18" charset="0"/>
                <a:ea typeface="Aptos" panose="020B0004020202020204" pitchFamily="34" charset="0"/>
              </a:rPr>
              <a:t>This is suitable for MIMIC-III as our data contains multiple relationship types (edges) and heterogeneous nodes</a:t>
            </a:r>
          </a:p>
          <a:p>
            <a:r>
              <a:rPr lang="en-US" sz="1800" dirty="0">
                <a:effectLst/>
                <a:latin typeface="Times New Roman" panose="02020603050405020304" pitchFamily="18" charset="0"/>
                <a:ea typeface="Aptos" panose="020B0004020202020204" pitchFamily="34" charset="0"/>
              </a:rPr>
              <a:t>Contrastive loss was used to calculate the pairwise distance between the embeddings generated by the model.</a:t>
            </a:r>
          </a:p>
          <a:p>
            <a:r>
              <a:rPr lang="en-US" sz="1800" dirty="0">
                <a:effectLst/>
                <a:latin typeface="Times New Roman" panose="02020603050405020304" pitchFamily="18" charset="0"/>
                <a:ea typeface="Aptos" panose="020B0004020202020204" pitchFamily="34" charset="0"/>
              </a:rPr>
              <a:t>Validation was carried out by using the 128k Jaccard similarity dataset generated by patient pairwise comparison earlier</a:t>
            </a:r>
            <a:endParaRPr lang="en-US" dirty="0"/>
          </a:p>
        </p:txBody>
      </p:sp>
      <p:sp>
        <p:nvSpPr>
          <p:cNvPr id="7" name="TextBox 6">
            <a:extLst>
              <a:ext uri="{FF2B5EF4-FFF2-40B4-BE49-F238E27FC236}">
                <a16:creationId xmlns:a16="http://schemas.microsoft.com/office/drawing/2014/main" id="{155E4119-9258-CEA1-F70F-622F95D1FD95}"/>
              </a:ext>
            </a:extLst>
          </p:cNvPr>
          <p:cNvSpPr txBox="1"/>
          <p:nvPr/>
        </p:nvSpPr>
        <p:spPr>
          <a:xfrm>
            <a:off x="8258939" y="4900666"/>
            <a:ext cx="2992582" cy="523220"/>
          </a:xfrm>
          <a:prstGeom prst="rect">
            <a:avLst/>
          </a:prstGeom>
          <a:noFill/>
        </p:spPr>
        <p:txBody>
          <a:bodyPr wrap="square" rtlCol="0">
            <a:spAutoFit/>
          </a:bodyPr>
          <a:lstStyle/>
          <a:p>
            <a:pPr algn="ctr"/>
            <a:r>
              <a:rPr lang="en-US" sz="1400" i="1" dirty="0"/>
              <a:t>Graph relationships (edges) are processed independently</a:t>
            </a:r>
          </a:p>
        </p:txBody>
      </p:sp>
      <p:pic>
        <p:nvPicPr>
          <p:cNvPr id="4" name="image4.png" descr="A diagram of a graph&#10;&#10;AI-generated content may be incorrect.">
            <a:extLst>
              <a:ext uri="{FF2B5EF4-FFF2-40B4-BE49-F238E27FC236}">
                <a16:creationId xmlns:a16="http://schemas.microsoft.com/office/drawing/2014/main" id="{B830954F-7458-A923-67AB-3A7ECB03A97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a:xfrm>
            <a:off x="8620787" y="1792619"/>
            <a:ext cx="2196833" cy="2817744"/>
          </a:xfrm>
          <a:prstGeom prst="rect">
            <a:avLst/>
          </a:prstGeom>
          <a:ln/>
        </p:spPr>
      </p:pic>
    </p:spTree>
    <p:extLst>
      <p:ext uri="{BB962C8B-B14F-4D97-AF65-F5344CB8AC3E}">
        <p14:creationId xmlns:p14="http://schemas.microsoft.com/office/powerpoint/2010/main" val="622571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020D5-80C6-650B-1626-B836F2E336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97E40A-B567-6D14-8A2E-88E0049534E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82DD83D2-25EF-0282-AB0B-8CDD8B024302}"/>
              </a:ext>
            </a:extLst>
          </p:cNvPr>
          <p:cNvSpPr>
            <a:spLocks noGrp="1"/>
          </p:cNvSpPr>
          <p:nvPr>
            <p:ph idx="1"/>
          </p:nvPr>
        </p:nvSpPr>
        <p:spPr>
          <a:xfrm>
            <a:off x="838200" y="1615362"/>
            <a:ext cx="6481890" cy="4351338"/>
          </a:xfrm>
        </p:spPr>
        <p:txBody>
          <a:bodyPr>
            <a:normAutofit fontScale="92500" lnSpcReduction="20000"/>
          </a:bodyPr>
          <a:lstStyle/>
          <a:p>
            <a:pPr marL="0" marR="0">
              <a:lnSpc>
                <a:spcPct val="115000"/>
              </a:lnSpc>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There are numerous opportunities for improving the system:</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Symbol" panose="05050102010706020507" pitchFamily="18" charset="2"/>
              <a:buChar char=""/>
            </a:pPr>
            <a:r>
              <a:rPr lang="en-US" sz="1800" u="none" strike="noStrike" kern="100" dirty="0">
                <a:effectLst/>
                <a:latin typeface="Times New Roman" panose="02020603050405020304" pitchFamily="18" charset="0"/>
                <a:ea typeface="Aptos" panose="020B0004020202020204" pitchFamily="34" charset="0"/>
                <a:cs typeface="Times New Roman" panose="02020603050405020304" pitchFamily="18" charset="0"/>
              </a:rPr>
              <a:t>Additional development within the model to log accuracy and further tune the model which could not be addressed within the project timeline</a:t>
            </a:r>
            <a:endParaRPr lang="en-US" sz="1800" u="none" strike="noStrike"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Symbol" panose="05050102010706020507" pitchFamily="18" charset="2"/>
              <a:buChar char=""/>
            </a:pPr>
            <a:r>
              <a:rPr lang="en-US" sz="1800" u="none" strike="noStrike" kern="100" dirty="0">
                <a:effectLst/>
                <a:latin typeface="Times New Roman" panose="02020603050405020304" pitchFamily="18" charset="0"/>
                <a:ea typeface="Aptos" panose="020B0004020202020204" pitchFamily="34" charset="0"/>
                <a:cs typeface="Times New Roman" panose="02020603050405020304" pitchFamily="18" charset="0"/>
              </a:rPr>
              <a:t>Leveraging a graph database (such as Neo4j or Cloud Spanner) to persist the graph for continuous updates with new patient data</a:t>
            </a:r>
            <a:endParaRPr lang="en-US" sz="1800" u="none" strike="noStrike"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Symbol" panose="05050102010706020507" pitchFamily="18" charset="2"/>
              <a:buChar char=""/>
            </a:pPr>
            <a:r>
              <a:rPr lang="en-US" sz="1800" u="none" strike="noStrike" kern="100" dirty="0">
                <a:effectLst/>
                <a:latin typeface="Times New Roman" panose="02020603050405020304" pitchFamily="18" charset="0"/>
                <a:ea typeface="Aptos" panose="020B0004020202020204" pitchFamily="34" charset="0"/>
                <a:cs typeface="Times New Roman" panose="02020603050405020304" pitchFamily="18" charset="0"/>
              </a:rPr>
              <a:t>Creation of a RAG system that is frequently refreshed with a user interface for physicians</a:t>
            </a:r>
            <a:endParaRPr lang="en-US" sz="1800" u="none" strike="noStrike"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Symbol" panose="05050102010706020507" pitchFamily="18" charset="2"/>
              <a:buChar char=""/>
            </a:pPr>
            <a:r>
              <a:rPr lang="en-US" sz="1800" u="none" strike="noStrike" kern="100" dirty="0">
                <a:effectLst/>
                <a:latin typeface="Times New Roman" panose="02020603050405020304" pitchFamily="18" charset="0"/>
                <a:ea typeface="Aptos" panose="020B0004020202020204" pitchFamily="34" charset="0"/>
                <a:cs typeface="Times New Roman" panose="02020603050405020304" pitchFamily="18" charset="0"/>
              </a:rPr>
              <a:t>Addition of edges and nodes to mimic the complete structures present in MIMIC-III</a:t>
            </a:r>
            <a:endParaRPr lang="en-US" sz="1800" u="none" strike="noStrike"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Symbol" panose="05050102010706020507" pitchFamily="18" charset="2"/>
              <a:buChar char=""/>
            </a:pPr>
            <a:r>
              <a:rPr lang="en-US" sz="1800" u="none" strike="noStrike" kern="100" dirty="0">
                <a:effectLst/>
                <a:latin typeface="Times New Roman" panose="02020603050405020304" pitchFamily="18" charset="0"/>
                <a:ea typeface="Aptos" panose="020B0004020202020204" pitchFamily="34" charset="0"/>
                <a:cs typeface="Times New Roman" panose="02020603050405020304" pitchFamily="18" charset="0"/>
              </a:rPr>
              <a:t>Analysis and mining of physician notes for diagnosis, procedure and patient nodes.</a:t>
            </a:r>
            <a:endParaRPr lang="en-US" sz="1800" u="none" strike="noStrike"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74642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TotalTime>
  <Words>707</Words>
  <Application>Microsoft Office PowerPoint</Application>
  <PresentationFormat>Widescreen</PresentationFormat>
  <Paragraphs>77</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fkGroteskNeue</vt:lpstr>
      <vt:lpstr>Symbol</vt:lpstr>
      <vt:lpstr>Times New Roman</vt:lpstr>
      <vt:lpstr>Office Theme</vt:lpstr>
      <vt:lpstr>Patient Similarity using Relational Graph Convolutional Networks</vt:lpstr>
      <vt:lpstr>Agenda</vt:lpstr>
      <vt:lpstr>Introduction - EHR Growth and Challenges</vt:lpstr>
      <vt:lpstr>Project Overview</vt:lpstr>
      <vt:lpstr>Data Preparation</vt:lpstr>
      <vt:lpstr>Patient Similarity</vt:lpstr>
      <vt:lpstr>Graph Creation</vt:lpstr>
      <vt:lpstr>Relational Convolutional Network</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Minhas, Razal</dc:creator>
  <cp:lastModifiedBy>Minhas, Razal</cp:lastModifiedBy>
  <cp:revision>27</cp:revision>
  <dcterms:created xsi:type="dcterms:W3CDTF">2025-04-26T16:56:30Z</dcterms:created>
  <dcterms:modified xsi:type="dcterms:W3CDTF">2025-04-26T18:01:19Z</dcterms:modified>
</cp:coreProperties>
</file>