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60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C637-7BC9-2B05-044A-7F68BCF03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345A4-0972-85F4-F990-C0490B024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F730-F1B1-CB3D-49BF-AC17DAF7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9EA6-BD97-9DB2-DEDC-848DA423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F14FD-E06D-8E40-1C3B-0217A8C0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0EE8-2A84-F297-F90A-22B0A84E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C26F9-EA77-32D3-A047-8C5CECD3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3EA7-9052-1BFD-553A-EC0C3231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5AB3-A9F8-BB89-B3A1-E6738DB7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FB7E-80D3-5C09-65A3-F2080B0C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8EC65-0E42-D59B-B315-5D30A2BAB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19A03-E3C6-FA8A-4161-8A05026D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4A5B-632E-F29A-46FD-A91EE330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EE34-17D2-BE44-E29D-69B545C5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1A8C-9BF6-9FEB-C70F-491961BA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4706-0051-E078-0FED-6FA54404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7D08-ACA1-E3B9-D25E-0F977502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C8F8-C38F-3689-B7B0-EA26831F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C59B-90FF-0AC4-17AA-DC81B49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D4A5-FC75-C354-EBB9-5A843658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65C3-AF90-0446-6E15-58C2D13B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D982B-221B-2743-AFE8-8EC0008E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2BD8D-66DC-B3D8-E376-21D7409A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1224-970A-9692-8FE4-39D67625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FEBF-88DF-FC36-1EC1-A1226D23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08C-86F3-5664-2F1F-670FAC1A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7135-BEFC-9871-8D50-FA9DCDDC1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399C-063D-099D-3EA4-B510897C4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E0A6D-DF4A-D906-B55B-78CBFFBE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6C4E-E209-F352-D0F3-8F20AF76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C7B95-FBA1-39D8-9CE9-16FA0252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BA2E-85C6-C8AD-0566-93B5533C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984-9BE3-3EF8-FA71-A2F2D38E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885D0-9403-1231-4BCE-35B7C4003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353D3-28BF-BFAB-B175-603D1481F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89A04-F794-E45B-340D-D583615BC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DC78A-ADC8-BD39-FDE0-A5E18D30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C033D-625D-3046-269F-66077AEA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81784-498E-CB3D-9066-79BE870B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06E5-BECD-927C-7D1B-BC8D5570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EEFEA-B315-27E8-3DE6-F9984337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35AA8-BF53-0027-C85D-6F147526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1BC5A-497D-855E-4C2A-6832DECF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2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E7321-59E3-FC4B-9BC9-F40E0D47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2410C-C053-0134-5364-707566CF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C9788-F079-27C6-A7C8-04D88EEA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547E-3F29-FFAB-1F9F-392DCBA3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BB4C-5CE1-836C-9D35-200284FD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B36B-124C-9DC0-F1DE-A2F02A25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C4F2D-26BA-9C31-78C0-6660343B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472F8-EDE3-A883-0D5E-2D7D401C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C9875-4EE5-596C-1181-D8D9A04D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0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7A73-9965-1F8C-41C8-D62F7C8C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6788E-8D5F-273E-439B-65472E5E2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F0C3A-A9EA-B62A-DC25-C530311F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2470E-94B7-669F-F47F-90449AFC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1A39D-D6A8-0FAD-AF1F-F28B2E34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CEDAB-E0B9-AB6B-FAB2-4D90C2C7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8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95556-F614-EE7A-FC34-7EB4D2DD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0F28-BA01-8587-FC5B-C2231130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18AF-5C2F-905A-7E30-C57170969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A9BF-D4A8-40E0-F30F-C3D45FAFC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0C8A-08E9-2AA7-0FE5-600D3A670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AB949-49AC-46D4-32E2-DFD6F7B0C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59E161-8837-79FC-BDFD-E85224DA7E44}"/>
              </a:ext>
            </a:extLst>
          </p:cNvPr>
          <p:cNvGrpSpPr/>
          <p:nvPr/>
        </p:nvGrpSpPr>
        <p:grpSpPr>
          <a:xfrm>
            <a:off x="1202957" y="1508786"/>
            <a:ext cx="9706934" cy="2461213"/>
            <a:chOff x="1202957" y="1508786"/>
            <a:chExt cx="9706934" cy="2461213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66BE1138-780C-997E-D8B7-CAEE2D7BE5EF}"/>
                </a:ext>
              </a:extLst>
            </p:cNvPr>
            <p:cNvSpPr/>
            <p:nvPr/>
          </p:nvSpPr>
          <p:spPr>
            <a:xfrm>
              <a:off x="1202957" y="2403446"/>
              <a:ext cx="659399" cy="566257"/>
            </a:xfrm>
            <a:prstGeom prst="can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MIMIC</a:t>
              </a:r>
            </a:p>
          </p:txBody>
        </p:sp>
        <p:pic>
          <p:nvPicPr>
            <p:cNvPr id="9" name="Picture 8" descr="A blue and white network&#10;&#10;AI-generated content may be incorrect.">
              <a:extLst>
                <a:ext uri="{FF2B5EF4-FFF2-40B4-BE49-F238E27FC236}">
                  <a16:creationId xmlns:a16="http://schemas.microsoft.com/office/drawing/2014/main" id="{DFF231CA-F316-6F5D-BD6C-89BD3CDC2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177" y="1508786"/>
              <a:ext cx="692935" cy="681230"/>
            </a:xfrm>
            <a:prstGeom prst="rect">
              <a:avLst/>
            </a:prstGeom>
          </p:spPr>
        </p:pic>
        <p:pic>
          <p:nvPicPr>
            <p:cNvPr id="11" name="Picture 10" descr="A purple and white network&#10;&#10;AI-generated content may be incorrect.">
              <a:extLst>
                <a:ext uri="{FF2B5EF4-FFF2-40B4-BE49-F238E27FC236}">
                  <a16:creationId xmlns:a16="http://schemas.microsoft.com/office/drawing/2014/main" id="{4E7C57BA-191E-4C10-F9A7-CD93E8EF7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366" y="2784394"/>
              <a:ext cx="674557" cy="66316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BCF2A7-18F2-10B4-0852-1D23F70AED3C}"/>
                </a:ext>
              </a:extLst>
            </p:cNvPr>
            <p:cNvSpPr txBox="1"/>
            <p:nvPr/>
          </p:nvSpPr>
          <p:spPr>
            <a:xfrm>
              <a:off x="2618341" y="2171704"/>
              <a:ext cx="1588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Patient Graph with Diagnosis, etc.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D2A9DB-F067-D203-DD95-99F0680481BA}"/>
                </a:ext>
              </a:extLst>
            </p:cNvPr>
            <p:cNvSpPr txBox="1"/>
            <p:nvPr/>
          </p:nvSpPr>
          <p:spPr>
            <a:xfrm>
              <a:off x="2663090" y="3429000"/>
              <a:ext cx="1499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Patient Similarity Pairings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0D2C92-2E05-35F4-46DF-9BADC5A71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5420" y="2298583"/>
              <a:ext cx="554499" cy="1039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F77B930-36BC-5E61-EF19-37E3B0146195}"/>
                </a:ext>
              </a:extLst>
            </p:cNvPr>
            <p:cNvCxnSpPr>
              <a:cxnSpLocks/>
            </p:cNvCxnSpPr>
            <p:nvPr/>
          </p:nvCxnSpPr>
          <p:spPr>
            <a:xfrm>
              <a:off x="1970613" y="3046782"/>
              <a:ext cx="529306" cy="1383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 descr="A blue and white gears connected to lines">
              <a:extLst>
                <a:ext uri="{FF2B5EF4-FFF2-40B4-BE49-F238E27FC236}">
                  <a16:creationId xmlns:a16="http://schemas.microsoft.com/office/drawing/2014/main" id="{0CFE1263-9CEF-FC5C-62B7-5D47B9E1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8849" y="2112838"/>
              <a:ext cx="1242204" cy="114747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F9A03A3-E586-B694-12C0-F7627DFAF856}"/>
                </a:ext>
              </a:extLst>
            </p:cNvPr>
            <p:cNvSpPr txBox="1"/>
            <p:nvPr/>
          </p:nvSpPr>
          <p:spPr>
            <a:xfrm>
              <a:off x="5018849" y="3323668"/>
              <a:ext cx="1351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Relational Graph Convolutional Network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9B38EE0-ABD5-EA04-0844-C3A9636BC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41" y="2969703"/>
              <a:ext cx="587572" cy="2154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C694239-35FF-D98D-48F1-56C2457B908E}"/>
                </a:ext>
              </a:extLst>
            </p:cNvPr>
            <p:cNvCxnSpPr>
              <a:cxnSpLocks/>
            </p:cNvCxnSpPr>
            <p:nvPr/>
          </p:nvCxnSpPr>
          <p:spPr>
            <a:xfrm>
              <a:off x="4220841" y="2260292"/>
              <a:ext cx="565078" cy="1422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600B71-EAF5-0884-4EED-F8014C8F77C3}"/>
                </a:ext>
              </a:extLst>
            </p:cNvPr>
            <p:cNvSpPr txBox="1"/>
            <p:nvPr/>
          </p:nvSpPr>
          <p:spPr>
            <a:xfrm>
              <a:off x="4294718" y="2051516"/>
              <a:ext cx="5302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train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15A4BF-F534-1F61-A2C5-9E32D027480D}"/>
                </a:ext>
              </a:extLst>
            </p:cNvPr>
            <p:cNvSpPr txBox="1"/>
            <p:nvPr/>
          </p:nvSpPr>
          <p:spPr>
            <a:xfrm>
              <a:off x="4327130" y="3046669"/>
              <a:ext cx="46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test</a:t>
              </a:r>
            </a:p>
          </p:txBody>
        </p:sp>
        <p:pic>
          <p:nvPicPr>
            <p:cNvPr id="33" name="Picture 32" descr="A blue and orange gear with a piece of paper and a letter&#10;&#10;AI-generated content may be incorrect.">
              <a:extLst>
                <a:ext uri="{FF2B5EF4-FFF2-40B4-BE49-F238E27FC236}">
                  <a16:creationId xmlns:a16="http://schemas.microsoft.com/office/drawing/2014/main" id="{04B24960-B710-3E67-D42E-F79FC8E86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521" y="2149493"/>
              <a:ext cx="1048099" cy="820210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C91817-42A2-2BF3-FD21-67DB1FDB4772}"/>
                </a:ext>
              </a:extLst>
            </p:cNvPr>
            <p:cNvCxnSpPr>
              <a:cxnSpLocks/>
            </p:cNvCxnSpPr>
            <p:nvPr/>
          </p:nvCxnSpPr>
          <p:spPr>
            <a:xfrm>
              <a:off x="6370144" y="2673499"/>
              <a:ext cx="617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76C1085-8539-1ABE-3200-3C420B4BA5E9}"/>
                </a:ext>
              </a:extLst>
            </p:cNvPr>
            <p:cNvSpPr txBox="1"/>
            <p:nvPr/>
          </p:nvSpPr>
          <p:spPr>
            <a:xfrm>
              <a:off x="6869049" y="3078552"/>
              <a:ext cx="1388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Vector Embeddings</a:t>
              </a:r>
            </a:p>
          </p:txBody>
        </p:sp>
        <p:pic>
          <p:nvPicPr>
            <p:cNvPr id="16" name="Picture 15" descr="A blue and yellow line art of a hand holding a gear&#10;&#10;AI-generated content may be incorrect.">
              <a:extLst>
                <a:ext uri="{FF2B5EF4-FFF2-40B4-BE49-F238E27FC236}">
                  <a16:creationId xmlns:a16="http://schemas.microsoft.com/office/drawing/2014/main" id="{AAACDB29-D80F-3895-3C52-4F2916C22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8088" y="1797222"/>
              <a:ext cx="1811803" cy="1672294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39894E-4C20-B271-DB17-0006104DB71F}"/>
                </a:ext>
              </a:extLst>
            </p:cNvPr>
            <p:cNvCxnSpPr>
              <a:cxnSpLocks/>
            </p:cNvCxnSpPr>
            <p:nvPr/>
          </p:nvCxnSpPr>
          <p:spPr>
            <a:xfrm>
              <a:off x="8351344" y="2630363"/>
              <a:ext cx="6179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BB4441-4CA0-A1F2-0201-06627307CFA5}"/>
                </a:ext>
              </a:extLst>
            </p:cNvPr>
            <p:cNvSpPr txBox="1"/>
            <p:nvPr/>
          </p:nvSpPr>
          <p:spPr>
            <a:xfrm>
              <a:off x="9442482" y="3356787"/>
              <a:ext cx="13884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RAG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18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F2FF-D296-57DB-EA3E-17A39F62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C19C1D-8200-A97C-13B8-912F0A10B24F}"/>
              </a:ext>
            </a:extLst>
          </p:cNvPr>
          <p:cNvSpPr/>
          <p:nvPr/>
        </p:nvSpPr>
        <p:spPr>
          <a:xfrm>
            <a:off x="4844643" y="3242881"/>
            <a:ext cx="2500190" cy="1549825"/>
          </a:xfrm>
          <a:prstGeom prst="roundRect">
            <a:avLst>
              <a:gd name="adj" fmla="val 299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2BF296-A2BF-C40D-B28D-4B038C402BE1}"/>
              </a:ext>
            </a:extLst>
          </p:cNvPr>
          <p:cNvCxnSpPr>
            <a:cxnSpLocks/>
          </p:cNvCxnSpPr>
          <p:nvPr/>
        </p:nvCxnSpPr>
        <p:spPr>
          <a:xfrm flipH="1" flipV="1">
            <a:off x="6090807" y="3072429"/>
            <a:ext cx="7863" cy="2307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3185D74-C894-F356-4195-8330A44A7050}"/>
              </a:ext>
            </a:extLst>
          </p:cNvPr>
          <p:cNvSpPr/>
          <p:nvPr/>
        </p:nvSpPr>
        <p:spPr>
          <a:xfrm>
            <a:off x="5217204" y="1356175"/>
            <a:ext cx="1755068" cy="315628"/>
          </a:xfrm>
          <a:prstGeom prst="flowChartDocument">
            <a:avLst/>
          </a:prstGeom>
          <a:solidFill>
            <a:srgbClr val="CCE7CE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Embeddings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8BC1D-15A7-EE1D-6999-45C976E21D58}"/>
              </a:ext>
            </a:extLst>
          </p:cNvPr>
          <p:cNvSpPr/>
          <p:nvPr/>
        </p:nvSpPr>
        <p:spPr>
          <a:xfrm>
            <a:off x="4997179" y="3684248"/>
            <a:ext cx="2195118" cy="290705"/>
          </a:xfrm>
          <a:prstGeom prst="roundRect">
            <a:avLst/>
          </a:prstGeom>
          <a:solidFill>
            <a:srgbClr val="FDE3B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GraphConv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[64x64]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0E9C55-80FA-489D-180B-130798C1E809}"/>
              </a:ext>
            </a:extLst>
          </p:cNvPr>
          <p:cNvSpPr/>
          <p:nvPr/>
        </p:nvSpPr>
        <p:spPr>
          <a:xfrm>
            <a:off x="5258394" y="4054374"/>
            <a:ext cx="1672689" cy="290705"/>
          </a:xfrm>
          <a:prstGeom prst="roundRect">
            <a:avLst/>
          </a:prstGeom>
          <a:solidFill>
            <a:srgbClr val="FDE3B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1DE1C3-B436-54FD-C63B-861C4393032D}"/>
              </a:ext>
            </a:extLst>
          </p:cNvPr>
          <p:cNvSpPr/>
          <p:nvPr/>
        </p:nvSpPr>
        <p:spPr>
          <a:xfrm>
            <a:off x="5103469" y="4943152"/>
            <a:ext cx="1982539" cy="290705"/>
          </a:xfrm>
          <a:prstGeom prst="roundRect">
            <a:avLst/>
          </a:prstGeom>
          <a:solidFill>
            <a:srgbClr val="C2E8F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8A1CA8-CF57-3FB0-11C5-F638F8BDEFA4}"/>
              </a:ext>
            </a:extLst>
          </p:cNvPr>
          <p:cNvSpPr/>
          <p:nvPr/>
        </p:nvSpPr>
        <p:spPr>
          <a:xfrm>
            <a:off x="4453104" y="1247774"/>
            <a:ext cx="3116096" cy="4083051"/>
          </a:xfrm>
          <a:prstGeom prst="roundRect">
            <a:avLst>
              <a:gd name="adj" fmla="val 53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A35030-0253-197E-D79F-784918888ED3}"/>
              </a:ext>
            </a:extLst>
          </p:cNvPr>
          <p:cNvSpPr/>
          <p:nvPr/>
        </p:nvSpPr>
        <p:spPr>
          <a:xfrm>
            <a:off x="4997179" y="4424501"/>
            <a:ext cx="2195119" cy="290705"/>
          </a:xfrm>
          <a:prstGeom prst="roundRect">
            <a:avLst/>
          </a:prstGeom>
          <a:solidFill>
            <a:srgbClr val="FDE3B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GraphConv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[-1 x64]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966BCE-3FC8-2D06-F699-84C19E5DBF37}"/>
              </a:ext>
            </a:extLst>
          </p:cNvPr>
          <p:cNvSpPr/>
          <p:nvPr/>
        </p:nvSpPr>
        <p:spPr>
          <a:xfrm>
            <a:off x="4844643" y="1795243"/>
            <a:ext cx="2500190" cy="1277185"/>
          </a:xfrm>
          <a:prstGeom prst="roundRect">
            <a:avLst>
              <a:gd name="adj" fmla="val 299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8E050B-D04E-36E0-CE28-37CCACE6DDA4}"/>
              </a:ext>
            </a:extLst>
          </p:cNvPr>
          <p:cNvSpPr/>
          <p:nvPr/>
        </p:nvSpPr>
        <p:spPr>
          <a:xfrm>
            <a:off x="5103469" y="2668209"/>
            <a:ext cx="1982539" cy="290705"/>
          </a:xfrm>
          <a:prstGeom prst="roundRect">
            <a:avLst/>
          </a:prstGeom>
          <a:solidFill>
            <a:srgbClr val="C2E8F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[64x64]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4E8135A-2E02-4868-B654-1087906CEC25}"/>
              </a:ext>
            </a:extLst>
          </p:cNvPr>
          <p:cNvSpPr/>
          <p:nvPr/>
        </p:nvSpPr>
        <p:spPr>
          <a:xfrm>
            <a:off x="5103469" y="1908768"/>
            <a:ext cx="1982539" cy="290705"/>
          </a:xfrm>
          <a:prstGeom prst="roundRect">
            <a:avLst/>
          </a:prstGeom>
          <a:solidFill>
            <a:srgbClr val="C2E8F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[64x32]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AD746C-D9BA-1C9D-CDC1-243AFAE509FD}"/>
              </a:ext>
            </a:extLst>
          </p:cNvPr>
          <p:cNvSpPr/>
          <p:nvPr/>
        </p:nvSpPr>
        <p:spPr>
          <a:xfrm>
            <a:off x="5258394" y="2288489"/>
            <a:ext cx="1672689" cy="290705"/>
          </a:xfrm>
          <a:prstGeom prst="roundRect">
            <a:avLst/>
          </a:prstGeom>
          <a:solidFill>
            <a:srgbClr val="C2E8F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FA3138-0F88-F18D-B225-529E0F234590}"/>
              </a:ext>
            </a:extLst>
          </p:cNvPr>
          <p:cNvSpPr/>
          <p:nvPr/>
        </p:nvSpPr>
        <p:spPr>
          <a:xfrm>
            <a:off x="5258394" y="3314122"/>
            <a:ext cx="1672689" cy="290705"/>
          </a:xfrm>
          <a:prstGeom prst="roundRect">
            <a:avLst/>
          </a:prstGeom>
          <a:solidFill>
            <a:srgbClr val="FDE3B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DE5134-EC31-E201-0D2A-FB082AA9AEE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090807" y="1650936"/>
            <a:ext cx="3931" cy="1443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38A4DA-6C2C-FDCC-21E4-E085F68D806B}"/>
              </a:ext>
            </a:extLst>
          </p:cNvPr>
          <p:cNvSpPr txBox="1"/>
          <p:nvPr/>
        </p:nvSpPr>
        <p:spPr>
          <a:xfrm rot="16200000">
            <a:off x="3977557" y="3756926"/>
            <a:ext cx="132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conv.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931D09-8FDD-2510-2130-FF499F1FB8F0}"/>
              </a:ext>
            </a:extLst>
          </p:cNvPr>
          <p:cNvSpPr txBox="1"/>
          <p:nvPr/>
        </p:nvSpPr>
        <p:spPr>
          <a:xfrm rot="16200000">
            <a:off x="3918887" y="2261399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head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BB6ACD0-2FDC-30C1-F065-ACE54F139A60}"/>
              </a:ext>
            </a:extLst>
          </p:cNvPr>
          <p:cNvCxnSpPr>
            <a:stCxn id="14" idx="3"/>
            <a:endCxn id="12" idx="3"/>
          </p:cNvCxnSpPr>
          <p:nvPr/>
        </p:nvCxnSpPr>
        <p:spPr>
          <a:xfrm flipV="1">
            <a:off x="7086008" y="3829601"/>
            <a:ext cx="106289" cy="1258904"/>
          </a:xfrm>
          <a:prstGeom prst="bentConnector3">
            <a:avLst>
              <a:gd name="adj1" fmla="val 31507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991F303-768A-834E-0CEF-DC3D0DE10D2A}"/>
              </a:ext>
            </a:extLst>
          </p:cNvPr>
          <p:cNvCxnSpPr>
            <a:stCxn id="14" idx="1"/>
            <a:endCxn id="18" idx="1"/>
          </p:cNvCxnSpPr>
          <p:nvPr/>
        </p:nvCxnSpPr>
        <p:spPr>
          <a:xfrm rot="10800000">
            <a:off x="4997179" y="4569855"/>
            <a:ext cx="106290" cy="518651"/>
          </a:xfrm>
          <a:prstGeom prst="bentConnector3">
            <a:avLst>
              <a:gd name="adj1" fmla="val 31507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1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Minhas, Razal</dc:creator>
  <cp:lastModifiedBy>Minhas, Razal</cp:lastModifiedBy>
  <cp:revision>17</cp:revision>
  <dcterms:created xsi:type="dcterms:W3CDTF">2025-04-21T21:21:48Z</dcterms:created>
  <dcterms:modified xsi:type="dcterms:W3CDTF">2025-04-26T18:07:54Z</dcterms:modified>
</cp:coreProperties>
</file>