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83" r:id="rId5"/>
    <p:sldId id="259" r:id="rId6"/>
    <p:sldId id="260" r:id="rId7"/>
    <p:sldId id="281" r:id="rId8"/>
    <p:sldId id="284" r:id="rId9"/>
    <p:sldId id="263" r:id="rId10"/>
    <p:sldId id="285" r:id="rId11"/>
    <p:sldId id="264" r:id="rId12"/>
    <p:sldId id="280" r:id="rId13"/>
    <p:sldId id="279" r:id="rId14"/>
  </p:sldIdLst>
  <p:sldSz cx="12192000" cy="6858000"/>
  <p:notesSz cx="6858000" cy="9144000"/>
  <p:embeddedFontLs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Gz70xBObi0uSay0/hLLKiG6sc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D7C05-2F2E-4BBA-8DFE-016B968A2C3A}" v="1" dt="2025-04-27T01:24:3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5373" autoAdjust="0"/>
  </p:normalViewPr>
  <p:slideViewPr>
    <p:cSldViewPr snapToGrid="0">
      <p:cViewPr varScale="1">
        <p:scale>
          <a:sx n="79" d="100"/>
          <a:sy n="79" d="100"/>
        </p:scale>
        <p:origin x="947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CE9C6576-489C-B44C-6565-3CB2A3482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>
            <a:extLst>
              <a:ext uri="{FF2B5EF4-FFF2-40B4-BE49-F238E27FC236}">
                <a16:creationId xmlns:a16="http://schemas.microsoft.com/office/drawing/2014/main" id="{44D2855A-6746-1A7C-C49B-9E561EBA03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>
            <a:extLst>
              <a:ext uri="{FF2B5EF4-FFF2-40B4-BE49-F238E27FC236}">
                <a16:creationId xmlns:a16="http://schemas.microsoft.com/office/drawing/2014/main" id="{9D4367CD-3E70-B8A4-C251-623F19DBC4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9:notes">
            <a:extLst>
              <a:ext uri="{FF2B5EF4-FFF2-40B4-BE49-F238E27FC236}">
                <a16:creationId xmlns:a16="http://schemas.microsoft.com/office/drawing/2014/main" id="{BBC84A90-5426-D1E9-D201-EEA1C1CA7A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83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390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61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20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FA34E5BF-A0D4-3731-736E-227361A3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>
            <a:extLst>
              <a:ext uri="{FF2B5EF4-FFF2-40B4-BE49-F238E27FC236}">
                <a16:creationId xmlns:a16="http://schemas.microsoft.com/office/drawing/2014/main" id="{96FA8C75-921F-8568-EAD8-B3F0A6754B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5:notes">
            <a:extLst>
              <a:ext uri="{FF2B5EF4-FFF2-40B4-BE49-F238E27FC236}">
                <a16:creationId xmlns:a16="http://schemas.microsoft.com/office/drawing/2014/main" id="{46F5CC8B-13B9-6360-DDA1-55EE4CF11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69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55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341DD-58A4-F98D-ED03-2A155D19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F68A2-E36B-4834-99DA-F4D557CC7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386EB-A5B5-6C05-22F7-F31E4A41C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1D8ED-6FB8-2451-9A30-0D778F42A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1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A4FE-3681-A8BA-DEE3-17F07DF64BD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bccm.com/en/gib/healthcare/episode/the_healthcare_data_explos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unswickgroup.com/healthcare-data-i20729/" TargetMode="External"/><Relationship Id="rId4" Type="http://schemas.openxmlformats.org/officeDocument/2006/relationships/hyperlink" Target="https://www.grandviewresearch.com/industry-analysis/electronic-health-records-ehr-mark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zzlemacher/ut-health-final-proj/blob/main/AI%20Healthcare%20-%20High%20Risk%20Project_final_v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zzlemacher/ut-health-final-proj/blob/main/High%20risk%20project%20video.zip" TargetMode="External"/><Relationship Id="rId4" Type="http://schemas.openxmlformats.org/officeDocument/2006/relationships/hyperlink" Target="https://github.com/razzlemacher/ut-health-final-proj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5400" b="1" dirty="0"/>
              <a:t>Patient Similarity using Relational Graph Convolutional Networks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/>
              <a:t>High Risk Project – Spring 2025</a:t>
            </a:r>
            <a:endParaRPr lang="en-US"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300" dirty="0"/>
              <a:t>Julian E Gomez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300" dirty="0"/>
              <a:t>Razal Minhas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300" dirty="0"/>
              <a:t>Sonal Pardeshi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8F88381D-1362-E1FE-033C-81EF11E7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95" r="481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>
          <a:extLst>
            <a:ext uri="{FF2B5EF4-FFF2-40B4-BE49-F238E27FC236}">
              <a16:creationId xmlns:a16="http://schemas.microsoft.com/office/drawing/2014/main" id="{57C6BFC9-D82B-23EA-B4FD-4ADFF9529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Google Shape;167;p9">
            <a:extLst>
              <a:ext uri="{FF2B5EF4-FFF2-40B4-BE49-F238E27FC236}">
                <a16:creationId xmlns:a16="http://schemas.microsoft.com/office/drawing/2014/main" id="{7F64A5D3-4A3C-AFF2-5A59-5DC81E84D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Results</a:t>
            </a:r>
          </a:p>
        </p:txBody>
      </p:sp>
      <p:sp>
        <p:nvSpPr>
          <p:cNvPr id="17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E5AE75-AF42-071D-4329-A17DE080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64" y="1768066"/>
            <a:ext cx="12814479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Convergence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decreased from 0.846 to 0.015 over 100 epochs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learning of patient representations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32-dimensional vectors capturing patient attributes and relationships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to identify similar patients through cosine similarity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only 25% of MIMIC-III data due to computational constraints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based only on diagnoses and procedures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clinical validation by healthcare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7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Future Directions</a:t>
            </a:r>
          </a:p>
        </p:txBody>
      </p:sp>
      <p:sp>
        <p:nvSpPr>
          <p:cNvPr id="17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There are numerous opportunities for improving the system:</a:t>
            </a:r>
            <a:endParaRPr lang="en-US" sz="1800" dirty="0"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 sz="1800" u="none" strike="noStrike" dirty="0">
                <a:latin typeface="+mn-lt"/>
                <a:ea typeface="Times New Roman"/>
                <a:cs typeface="Times New Roman"/>
                <a:sym typeface="Times New Roman"/>
              </a:rPr>
              <a:t>Additional development within the model to log accuracy and further tune the model which could not be addressed within the project timeline</a:t>
            </a:r>
            <a:endParaRPr lang="en-US" sz="1800" u="none" strike="noStrike" dirty="0"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 sz="1800" u="none" strike="noStrike" dirty="0">
                <a:latin typeface="+mn-lt"/>
                <a:ea typeface="Times New Roman"/>
                <a:cs typeface="Times New Roman"/>
                <a:sym typeface="Times New Roman"/>
              </a:rPr>
              <a:t>Leveraging a graph database (such as Neo4j or Cloud Spanner) to persist the graph for continuous updates with new patient data</a:t>
            </a:r>
            <a:endParaRPr lang="en-US" sz="1800" u="none" strike="noStrike" dirty="0"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 sz="1800" u="none" strike="noStrike" dirty="0">
                <a:latin typeface="+mn-lt"/>
                <a:ea typeface="Times New Roman"/>
                <a:cs typeface="Times New Roman"/>
                <a:sym typeface="Times New Roman"/>
              </a:rPr>
              <a:t>Creation of a RAG system that is frequently refreshed with a user interface for physicians</a:t>
            </a:r>
            <a:endParaRPr lang="en-US" sz="1800" u="none" strike="noStrike" dirty="0"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 sz="1800" u="none" strike="noStrike" dirty="0">
                <a:latin typeface="+mn-lt"/>
                <a:ea typeface="Times New Roman"/>
                <a:cs typeface="Times New Roman"/>
                <a:sym typeface="Times New Roman"/>
              </a:rPr>
              <a:t>Addition of edges and nodes to mimic the complete structures present in MIMIC-III</a:t>
            </a:r>
            <a:endParaRPr lang="en-US" sz="1800" u="none" strike="noStrike" dirty="0"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US" sz="1800" u="none" strike="noStrike" dirty="0">
                <a:latin typeface="+mn-lt"/>
                <a:ea typeface="Times New Roman"/>
                <a:cs typeface="Times New Roman"/>
                <a:sym typeface="Times New Roman"/>
              </a:rPr>
              <a:t>Analysis and mining of physician notes for diagnosis, procedure and patient nodes.</a:t>
            </a:r>
            <a:endParaRPr lang="en-US" sz="1800" u="none" strike="noStrike" dirty="0"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83A57-9325-A0CC-B2D7-AC51F234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F1508-CA37-B8F0-6198-824BB337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Slide Presentation 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AA0B-8A8F-4418-2F81-F70BA6A9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900" dirty="0"/>
              <a:t>RBC Capital Markets. "The Healthcare Data Explosion." </a:t>
            </a:r>
            <a:r>
              <a:rPr lang="en-US" sz="1900" dirty="0">
                <a:hlinkClick r:id="rId3"/>
              </a:rPr>
              <a:t>https://www.rbccm.com/en/gib/healthcare/episode/the_healthcare_data_explosion</a:t>
            </a:r>
            <a:endParaRPr lang="en-US" sz="1900" dirty="0"/>
          </a:p>
          <a:p>
            <a:pPr>
              <a:buFont typeface="+mj-lt"/>
              <a:buAutoNum type="arabicPeriod"/>
            </a:pPr>
            <a:r>
              <a:rPr lang="en-US" sz="1900" dirty="0"/>
              <a:t>Grand View Research. "Electronic Health Records Market Size &amp; Share Report, 2030." </a:t>
            </a:r>
            <a:r>
              <a:rPr lang="en-US" sz="1900" dirty="0">
                <a:hlinkClick r:id="rId4"/>
              </a:rPr>
              <a:t>https://www.grandviewresearch.com/industry-analysis/electronic-health-records-ehr-market</a:t>
            </a:r>
            <a:endParaRPr lang="en-US" sz="1900" dirty="0"/>
          </a:p>
          <a:p>
            <a:pPr>
              <a:buFont typeface="+mj-lt"/>
              <a:buAutoNum type="arabicPeriod"/>
            </a:pPr>
            <a:r>
              <a:rPr lang="en-US" sz="1900" dirty="0"/>
              <a:t>Brunswick Group. "Healthcare's Data Tsunami." </a:t>
            </a:r>
            <a:r>
              <a:rPr lang="en-US" sz="1900" dirty="0">
                <a:hlinkClick r:id="rId5"/>
              </a:rPr>
              <a:t>https://www.brunswickgroup.com/healthcare-data-i20729/</a:t>
            </a:r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2679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B6EF3-AF6F-6D50-91C5-8C7E71FF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Deliverables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3F1E-C6FB-07C7-428C-08862120F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3"/>
              </a:rPr>
              <a:t>Final Report</a:t>
            </a:r>
            <a:endParaRPr lang="en-US" sz="2200" dirty="0"/>
          </a:p>
          <a:p>
            <a:r>
              <a:rPr lang="en-US" sz="2200" dirty="0">
                <a:hlinkClick r:id="rId4"/>
              </a:rPr>
              <a:t>Presentation</a:t>
            </a:r>
            <a:endParaRPr lang="en-US" sz="2200" dirty="0"/>
          </a:p>
          <a:p>
            <a:r>
              <a:rPr lang="en-US" sz="2200" dirty="0">
                <a:hlinkClick r:id="rId5"/>
              </a:rPr>
              <a:t>Video </a:t>
            </a:r>
            <a:endParaRPr lang="en-US" sz="2200" dirty="0"/>
          </a:p>
          <a:p>
            <a:r>
              <a:rPr lang="en-US" sz="2200" dirty="0">
                <a:hlinkClick r:id="rId4"/>
              </a:rPr>
              <a:t>GitHub repo</a:t>
            </a:r>
            <a:endParaRPr lang="en-US" sz="2200" dirty="0"/>
          </a:p>
          <a:p>
            <a:pPr marL="11430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589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Agenda</a:t>
            </a:r>
          </a:p>
        </p:txBody>
      </p:sp>
      <p:sp>
        <p:nvSpPr>
          <p:cNvPr id="10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Introduction - EHR Growth and Challenges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Project Overview</a:t>
            </a:r>
          </a:p>
          <a:p>
            <a:pPr marL="228600" indent="-228600">
              <a:buSzPts val="2800"/>
            </a:pPr>
            <a:r>
              <a:rPr lang="en-US" sz="2200" dirty="0"/>
              <a:t>Methodology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1800" dirty="0"/>
              <a:t>Data Preparation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1800" dirty="0"/>
              <a:t>Patient Similarity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1800" dirty="0"/>
              <a:t>Graph Creation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1800" dirty="0"/>
              <a:t>Relational Convolutional Graph Network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Results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Future Directions</a:t>
            </a:r>
          </a:p>
          <a:p>
            <a:pPr marL="22860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>
          <a:extLst>
            <a:ext uri="{FF2B5EF4-FFF2-40B4-BE49-F238E27FC236}">
              <a16:creationId xmlns:a16="http://schemas.microsoft.com/office/drawing/2014/main" id="{AC5522A4-168F-B56E-95CE-07380DA4D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8540A-E6CE-D684-EE82-2F4DE54E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9302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000" dirty="0"/>
              <a:t>Healthcare generates ~30% of world's data volume [1]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 Yet 97% of the data is unused [1]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 Challenges in analyzing data:</a:t>
            </a:r>
          </a:p>
          <a:p>
            <a:pPr marL="800100" lvl="1" indent="-3429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dirty="0"/>
              <a:t>Data structures and integration as evidenced by the MIMIC initiative</a:t>
            </a:r>
          </a:p>
          <a:p>
            <a:pPr marL="800100" lvl="1" indent="-3429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dirty="0"/>
              <a:t>Access and data preprocessing needs</a:t>
            </a:r>
          </a:p>
          <a:p>
            <a:pPr marL="800100" lvl="1" indent="-3429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dirty="0"/>
              <a:t>Privacy</a:t>
            </a:r>
          </a:p>
          <a:p>
            <a:pPr marL="800100" lvl="1" indent="-3429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dirty="0"/>
              <a:t>Data biases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Google Shape;101;p3">
            <a:extLst>
              <a:ext uri="{FF2B5EF4-FFF2-40B4-BE49-F238E27FC236}">
                <a16:creationId xmlns:a16="http://schemas.microsoft.com/office/drawing/2014/main" id="{E6FACA0B-4A25-270F-38A4-D68C854E765F}"/>
              </a:ext>
            </a:extLst>
          </p:cNvPr>
          <p:cNvSpPr txBox="1">
            <a:spLocks/>
          </p:cNvSpPr>
          <p:nvPr/>
        </p:nvSpPr>
        <p:spPr>
          <a:xfrm>
            <a:off x="630936" y="9018"/>
            <a:ext cx="10818382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b="1" dirty="0"/>
              <a:t>Introduction - EHR Growth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69332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b="1" kern="1200" dirty="0">
                <a:solidFill>
                  <a:schemeClr val="tx1"/>
                </a:solidFill>
                <a:latin typeface="Play" panose="020B0604020202020204" charset="0"/>
                <a:ea typeface="+mj-ea"/>
                <a:cs typeface="+mj-cs"/>
              </a:rPr>
              <a:t>Project Overview</a:t>
            </a:r>
          </a:p>
        </p:txBody>
      </p:sp>
      <p:sp>
        <p:nvSpPr>
          <p:cNvPr id="1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35F11-ACA2-91F1-8C44-F2B6D73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660904"/>
            <a:ext cx="538262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Learn patient embeddings through contrastive learning to find similar patients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Heterogeneous graph representing patients, diagnoses, and procedures as nodes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Apply Relational Graph Convolutional Networks (R-GCN)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Help physicians find similar patient profiles to improve treatment decisions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Source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MIMIC-III database (Medical Information Mart for Intensive Care) </a:t>
            </a:r>
          </a:p>
        </p:txBody>
      </p:sp>
      <p:grpSp>
        <p:nvGrpSpPr>
          <p:cNvPr id="110" name="Google Shape;110;p4"/>
          <p:cNvGrpSpPr/>
          <p:nvPr/>
        </p:nvGrpSpPr>
        <p:grpSpPr>
          <a:xfrm>
            <a:off x="6099049" y="2736934"/>
            <a:ext cx="5458971" cy="1384134"/>
            <a:chOff x="1202957" y="1508786"/>
            <a:chExt cx="9706934" cy="2461213"/>
          </a:xfrm>
        </p:grpSpPr>
        <p:sp>
          <p:nvSpPr>
            <p:cNvPr id="111" name="Google Shape;111;p4"/>
            <p:cNvSpPr/>
            <p:nvPr/>
          </p:nvSpPr>
          <p:spPr>
            <a:xfrm>
              <a:off x="1202957" y="2403446"/>
              <a:ext cx="659399" cy="566257"/>
            </a:xfrm>
            <a:prstGeom prst="can">
              <a:avLst>
                <a:gd name="adj" fmla="val 25000"/>
              </a:avLst>
            </a:prstGeom>
            <a:solidFill>
              <a:srgbClr val="4892DC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672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MIMIC</a:t>
              </a:r>
              <a:endParaRPr/>
            </a:p>
          </p:txBody>
        </p:sp>
        <p:pic>
          <p:nvPicPr>
            <p:cNvPr id="112" name="Google Shape;112;p4" descr="A blue and white network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66177" y="1508786"/>
              <a:ext cx="692935" cy="68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 descr="A purple and white network&#10;&#10;AI-generated content may be incorrect.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75366" y="2784394"/>
              <a:ext cx="674557" cy="663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4"/>
            <p:cNvSpPr txBox="1"/>
            <p:nvPr/>
          </p:nvSpPr>
          <p:spPr>
            <a:xfrm>
              <a:off x="2618341" y="2171704"/>
              <a:ext cx="15886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67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Patient Graph with Diagnosis, etc.</a:t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2663090" y="3429000"/>
              <a:ext cx="14991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67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Patient Similarity Pairings</a:t>
              </a:r>
              <a:endParaRPr/>
            </a:p>
          </p:txBody>
        </p:sp>
        <p:cxnSp>
          <p:nvCxnSpPr>
            <p:cNvPr id="116" name="Google Shape;116;p4"/>
            <p:cNvCxnSpPr/>
            <p:nvPr/>
          </p:nvCxnSpPr>
          <p:spPr>
            <a:xfrm rot="10800000" flipH="1">
              <a:off x="1945420" y="2298583"/>
              <a:ext cx="554499" cy="103954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970613" y="3046782"/>
              <a:ext cx="529306" cy="138387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118" name="Google Shape;118;p4" descr="A blue and white gears connected to line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18849" y="2112838"/>
              <a:ext cx="1242204" cy="1147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 txBox="1"/>
            <p:nvPr/>
          </p:nvSpPr>
          <p:spPr>
            <a:xfrm>
              <a:off x="5018849" y="3323668"/>
              <a:ext cx="13512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67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Relational Graph Convolutional Network</a:t>
              </a:r>
              <a:endParaRPr/>
            </a:p>
          </p:txBody>
        </p:sp>
        <p:cxnSp>
          <p:nvCxnSpPr>
            <p:cNvPr id="120" name="Google Shape;120;p4"/>
            <p:cNvCxnSpPr/>
            <p:nvPr/>
          </p:nvCxnSpPr>
          <p:spPr>
            <a:xfrm rot="10800000" flipH="1">
              <a:off x="4220841" y="2969703"/>
              <a:ext cx="587572" cy="215466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4220841" y="2260292"/>
              <a:ext cx="565078" cy="142244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2" name="Google Shape;122;p4"/>
            <p:cNvSpPr txBox="1"/>
            <p:nvPr/>
          </p:nvSpPr>
          <p:spPr>
            <a:xfrm>
              <a:off x="4294718" y="2051516"/>
              <a:ext cx="5302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67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</a:t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4327130" y="3046669"/>
              <a:ext cx="4654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67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  <p:pic>
          <p:nvPicPr>
            <p:cNvPr id="124" name="Google Shape;124;p4" descr="A blue and orange gear with a piece of paper and a letter&#10;&#10;AI-generated content may be incorrect.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55521" y="2149493"/>
              <a:ext cx="1048099" cy="820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Google Shape;125;p4"/>
            <p:cNvCxnSpPr/>
            <p:nvPr/>
          </p:nvCxnSpPr>
          <p:spPr>
            <a:xfrm>
              <a:off x="6370144" y="2673499"/>
              <a:ext cx="617986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6;p4"/>
            <p:cNvSpPr txBox="1"/>
            <p:nvPr/>
          </p:nvSpPr>
          <p:spPr>
            <a:xfrm>
              <a:off x="6869049" y="3078552"/>
              <a:ext cx="13884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67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Vector Embeddings</a:t>
              </a:r>
              <a:endParaRPr/>
            </a:p>
          </p:txBody>
        </p:sp>
        <p:pic>
          <p:nvPicPr>
            <p:cNvPr id="127" name="Google Shape;127;p4" descr="A blue and yellow line art of a hand holding a gear&#10;&#10;AI-generated content may be incorrect.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98088" y="1797222"/>
              <a:ext cx="1811803" cy="16722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4"/>
            <p:cNvCxnSpPr/>
            <p:nvPr/>
          </p:nvCxnSpPr>
          <p:spPr>
            <a:xfrm>
              <a:off x="8351344" y="2630363"/>
              <a:ext cx="617986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9" name="Google Shape;129;p4"/>
            <p:cNvSpPr txBox="1"/>
            <p:nvPr/>
          </p:nvSpPr>
          <p:spPr>
            <a:xfrm>
              <a:off x="9442482" y="3356787"/>
              <a:ext cx="13884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67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RAG System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b="1" kern="1200" dirty="0">
                <a:solidFill>
                  <a:schemeClr val="tx1"/>
                </a:solidFill>
                <a:latin typeface="Play" panose="020B0604020202020204" charset="0"/>
                <a:ea typeface="+mj-ea"/>
                <a:cs typeface="+mj-cs"/>
              </a:rPr>
              <a:t>Data Preparation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1E309-DE4E-552D-9325-3FA571F5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MIMIC-III Database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285750" lvl="4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De-identified health data for ~46.5K ICU patients </a:t>
            </a:r>
          </a:p>
          <a:p>
            <a:pPr marL="285750" lvl="4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651K diagnoses and 240K procedures </a:t>
            </a:r>
          </a:p>
          <a:p>
            <a:pPr marL="285750" lvl="4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Downsampled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25%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Patient: Demographics (gender, age)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Diagnoses: ICD-9 codes and descriptions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Procedures: Procedure codes and descriptions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40;p6">
            <a:extLst>
              <a:ext uri="{FF2B5EF4-FFF2-40B4-BE49-F238E27FC236}">
                <a16:creationId xmlns:a16="http://schemas.microsoft.com/office/drawing/2014/main" id="{ADFDD02D-178B-5F18-CD6B-A2BC1CCC6688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400"/>
            </a:pPr>
            <a:r>
              <a:rPr lang="en-US" b="1" kern="1200" dirty="0">
                <a:solidFill>
                  <a:schemeClr val="tx1"/>
                </a:solidFill>
                <a:latin typeface="Play" panose="020B0604020202020204" charset="0"/>
                <a:ea typeface="+mj-ea"/>
                <a:cs typeface="+mj-cs"/>
              </a:rPr>
              <a:t>Patient Similarity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26A040-0E87-C891-CA46-77D831D6B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 Similarity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to identify similar patients: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J(A,B) = |A ∩ B| / |A ∪ B|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and B are sets of diagnoses and procedures for two patients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 Calculation</a:t>
            </a: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 ~67.6M patient pairs using sparse matrices for efficiency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Patients with similarity scores &gt; 0.3 considered similar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64K positive pairs + 64K random dissimilar pairs = 128K balanced dataset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6" name="Google Shape;142;p6" descr="A graph with a red line&#10;&#10;AI-generated content may be incorrect.">
            <a:extLst>
              <a:ext uri="{FF2B5EF4-FFF2-40B4-BE49-F238E27FC236}">
                <a16:creationId xmlns:a16="http://schemas.microsoft.com/office/drawing/2014/main" id="{CA137D49-AF96-5F7A-5E66-E4F83F3284DA}"/>
              </a:ext>
            </a:extLst>
          </p:cNvPr>
          <p:cNvPicPr preferRelativeResize="0"/>
          <p:nvPr/>
        </p:nvPicPr>
        <p:blipFill rotWithShape="1">
          <a:blip r:embed="rId3"/>
          <a:srcRect r="36745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140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9BDE5-5B61-6232-238B-567BC2AA7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225FE0-F9C4-E530-6F29-5E234E2CE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51A2E5D8-BC32-539C-DC3B-32A6C54F6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" name="Google Shape;150;p7" descr="A network of dots and lines&#10;&#10;AI-generated content may be incorrect.">
            <a:extLst>
              <a:ext uri="{FF2B5EF4-FFF2-40B4-BE49-F238E27FC236}">
                <a16:creationId xmlns:a16="http://schemas.microsoft.com/office/drawing/2014/main" id="{1236139A-BEA2-0520-93A0-F718E32FCB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8151" y="2185393"/>
            <a:ext cx="3497049" cy="2487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2;p7">
            <a:extLst>
              <a:ext uri="{FF2B5EF4-FFF2-40B4-BE49-F238E27FC236}">
                <a16:creationId xmlns:a16="http://schemas.microsoft.com/office/drawing/2014/main" id="{A7FC7A46-9A77-F41D-2165-CAB6DF9F59EF}"/>
              </a:ext>
            </a:extLst>
          </p:cNvPr>
          <p:cNvSpPr txBox="1"/>
          <p:nvPr/>
        </p:nvSpPr>
        <p:spPr>
          <a:xfrm>
            <a:off x="7760175" y="4837098"/>
            <a:ext cx="41808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composed of patient, diagnoses and procedure nodes </a:t>
            </a:r>
            <a:endParaRPr/>
          </a:p>
        </p:txBody>
      </p:sp>
      <p:sp>
        <p:nvSpPr>
          <p:cNvPr id="7" name="Google Shape;148;p7">
            <a:extLst>
              <a:ext uri="{FF2B5EF4-FFF2-40B4-BE49-F238E27FC236}">
                <a16:creationId xmlns:a16="http://schemas.microsoft.com/office/drawing/2014/main" id="{67FD1374-8411-1004-CBC1-E528F43C1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36" y="2878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Graph Creation</a:t>
            </a:r>
            <a:endParaRPr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96E548E-EF49-6F57-AB4B-C8F79B3A0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16" y="1735519"/>
            <a:ext cx="12003108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Heterogeneous 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constructed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Patients, Diagnoses (ICD-9 codes), Procedures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has_diagnosis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Diagnosis </a:t>
            </a: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has_procedure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Procedure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124K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has_diagnosis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edges, 49K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has_procedure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edges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PyVis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used to ensure graph correctness </a:t>
            </a:r>
          </a:p>
        </p:txBody>
      </p:sp>
    </p:spTree>
    <p:extLst>
      <p:ext uri="{BB962C8B-B14F-4D97-AF65-F5344CB8AC3E}">
        <p14:creationId xmlns:p14="http://schemas.microsoft.com/office/powerpoint/2010/main" val="29632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572493" y="96875"/>
            <a:ext cx="11018520" cy="1434415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Relational Graph Convolutional Network</a:t>
            </a:r>
          </a:p>
        </p:txBody>
      </p:sp>
      <p:sp>
        <p:nvSpPr>
          <p:cNvPr id="16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Google Shape;160;p8"/>
          <p:cNvSpPr txBox="1"/>
          <p:nvPr/>
        </p:nvSpPr>
        <p:spPr>
          <a:xfrm>
            <a:off x="8139296" y="5909622"/>
            <a:ext cx="3941064" cy="40965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50" i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Graph relationships (edges) are processed independently</a:t>
            </a:r>
            <a:endParaRPr lang="en-US" sz="125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Google Shape;161;p8" descr="A diagram of a graph&#10;&#10;AI-generated content may be incorrect.">
            <a:extLst>
              <a:ext uri="{FF2B5EF4-FFF2-40B4-BE49-F238E27FC236}">
                <a16:creationId xmlns:a16="http://schemas.microsoft.com/office/drawing/2014/main" id="{BC34A5D1-98A8-AAC4-1089-4A4F73360B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0787" y="2359289"/>
            <a:ext cx="2764137" cy="33406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B98114A-A76F-2ECC-ED6B-697EA784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1626685"/>
            <a:ext cx="12827358" cy="558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R-GCN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Heterogeneous graph convolutional layers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 layer for patient nodes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Contrastive loss function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Contrastive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Pulls similar patients closer in embedding space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Pushes dissimilar patients apart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 handles both cases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 optimizer (learning rate 0.005, weight decay 5e-4)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epochs on GPUs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 convergence in first 20 epochs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698</Words>
  <Application>Microsoft Office PowerPoint</Application>
  <PresentationFormat>Widescreen</PresentationFormat>
  <Paragraphs>122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Noto Sans Symbols</vt:lpstr>
      <vt:lpstr>Arial</vt:lpstr>
      <vt:lpstr>Play</vt:lpstr>
      <vt:lpstr>Calibri</vt:lpstr>
      <vt:lpstr>Courier New</vt:lpstr>
      <vt:lpstr>Office Theme</vt:lpstr>
      <vt:lpstr>Patient Similarity using Relational Graph Convolutional Networks</vt:lpstr>
      <vt:lpstr>Deliverables</vt:lpstr>
      <vt:lpstr>Agenda</vt:lpstr>
      <vt:lpstr>PowerPoint Presentation</vt:lpstr>
      <vt:lpstr>Project Overview</vt:lpstr>
      <vt:lpstr>Data Preparation</vt:lpstr>
      <vt:lpstr>PowerPoint Presentation</vt:lpstr>
      <vt:lpstr>Graph Creation</vt:lpstr>
      <vt:lpstr>Relational Graph Convolutional Network</vt:lpstr>
      <vt:lpstr>Results</vt:lpstr>
      <vt:lpstr>Future Directions</vt:lpstr>
      <vt:lpstr>Thank you!</vt:lpstr>
      <vt:lpstr>Slide Presentation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Minhas, Razal</dc:creator>
  <cp:lastModifiedBy>sonal pardeshi</cp:lastModifiedBy>
  <cp:revision>8</cp:revision>
  <cp:lastPrinted>2025-04-26T22:50:39Z</cp:lastPrinted>
  <dcterms:created xsi:type="dcterms:W3CDTF">2025-04-26T16:56:30Z</dcterms:created>
  <dcterms:modified xsi:type="dcterms:W3CDTF">2025-04-27T01:24:37Z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2025-04-26T23:58:33Z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ce088ee5-c93d-4e05-9a93-70d3c0c85fa1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Theme:3</vt:lpwstr>
  </property>
  <property fmtid="{D5CDD505-2E9C-101B-9397-08002B2CF9AE}" pid="11" name="ClassificationContentMarkingFooterText">
    <vt:lpwstr>Cisco Confidential</vt:lpwstr>
  </property>
</Properties>
</file>