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Nuni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țiune implicită" id="{E88FAD16-CE31-46BF-9C91-160BB88C1FD4}">
          <p14:sldIdLst>
            <p14:sldId id="256"/>
            <p14:sldId id="257"/>
            <p14:sldId id="258"/>
            <p14:sldId id="259"/>
            <p14:sldId id="260"/>
            <p14:sldId id="261"/>
            <p14:sldId id="262"/>
            <p14:sldId id="263"/>
            <p14:sldId id="264"/>
            <p14:sldId id="265"/>
            <p14:sldId id="266"/>
            <p14:sldId id="267"/>
            <p14:sldId id="268"/>
            <p14:sldId id="269"/>
          </p14:sldIdLst>
        </p14:section>
        <p14:section name="Secțiune fără titlu" id="{902E604B-EB13-4433-80E1-92FD323083FF}">
          <p14:sldIdLst>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488" autoAdjust="0"/>
  </p:normalViewPr>
  <p:slideViewPr>
    <p:cSldViewPr snapToGrid="0">
      <p:cViewPr varScale="1">
        <p:scale>
          <a:sx n="72" d="100"/>
          <a:sy n="72" d="100"/>
        </p:scale>
        <p:origin x="17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1C5BE-FC7B-4F6D-A028-3BFEE4DC52ED}"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US"/>
        </a:p>
      </dgm:t>
    </dgm:pt>
    <dgm:pt modelId="{3A3314B5-D412-4B72-A61B-8F612425DAB1}">
      <dgm:prSet phldrT="[Text]"/>
      <dgm:spPr/>
      <dgm:t>
        <a:bodyPr/>
        <a:lstStyle/>
        <a:p>
          <a:r>
            <a:rPr lang="en-US" dirty="0"/>
            <a:t>code the malware</a:t>
          </a:r>
        </a:p>
      </dgm:t>
    </dgm:pt>
    <dgm:pt modelId="{291968CA-E64F-4418-B42B-E5EC85C42339}" type="parTrans" cxnId="{47ABCF63-E01F-4E01-9FBE-2A1C31CB7CB6}">
      <dgm:prSet/>
      <dgm:spPr/>
      <dgm:t>
        <a:bodyPr/>
        <a:lstStyle/>
        <a:p>
          <a:endParaRPr lang="en-US"/>
        </a:p>
      </dgm:t>
    </dgm:pt>
    <dgm:pt modelId="{51CC4720-E4DE-4898-96C9-4774BAB1E4AF}" type="sibTrans" cxnId="{47ABCF63-E01F-4E01-9FBE-2A1C31CB7CB6}">
      <dgm:prSet/>
      <dgm:spPr/>
      <dgm:t>
        <a:bodyPr/>
        <a:lstStyle/>
        <a:p>
          <a:endParaRPr lang="en-US"/>
        </a:p>
      </dgm:t>
    </dgm:pt>
    <dgm:pt modelId="{51EAF315-79C1-4815-B575-1FE1135800B1}">
      <dgm:prSet phldrT="[Text]"/>
      <dgm:spPr/>
      <dgm:t>
        <a:bodyPr/>
        <a:lstStyle/>
        <a:p>
          <a:r>
            <a:rPr lang="en-US" dirty="0"/>
            <a:t>install the malware on target computers</a:t>
          </a:r>
        </a:p>
      </dgm:t>
    </dgm:pt>
    <dgm:pt modelId="{1C8A6AB6-92C9-4AB6-998A-F188AE680B29}" type="parTrans" cxnId="{34DA8478-CE22-4B92-84FD-8B19E502493D}">
      <dgm:prSet/>
      <dgm:spPr/>
      <dgm:t>
        <a:bodyPr/>
        <a:lstStyle/>
        <a:p>
          <a:endParaRPr lang="en-US"/>
        </a:p>
      </dgm:t>
    </dgm:pt>
    <dgm:pt modelId="{2E0E35FA-DF8E-4AB4-BCD7-457A1DC2C0F7}" type="sibTrans" cxnId="{34DA8478-CE22-4B92-84FD-8B19E502493D}">
      <dgm:prSet/>
      <dgm:spPr/>
      <dgm:t>
        <a:bodyPr/>
        <a:lstStyle/>
        <a:p>
          <a:endParaRPr lang="en-US"/>
        </a:p>
      </dgm:t>
    </dgm:pt>
    <dgm:pt modelId="{A491619F-EBEB-493C-8A8C-6ECC1ACE8FCC}">
      <dgm:prSet phldrT="[Text]"/>
      <dgm:spPr/>
      <dgm:t>
        <a:bodyPr/>
        <a:lstStyle/>
        <a:p>
          <a:r>
            <a:rPr lang="en-US" dirty="0"/>
            <a:t>collect the data, update the malware</a:t>
          </a:r>
        </a:p>
      </dgm:t>
    </dgm:pt>
    <dgm:pt modelId="{E0E982F1-BB56-4A60-9BDC-29AAF0875F18}" type="parTrans" cxnId="{1ADBC323-A7BE-468C-B253-B84B5029D61A}">
      <dgm:prSet/>
      <dgm:spPr/>
      <dgm:t>
        <a:bodyPr/>
        <a:lstStyle/>
        <a:p>
          <a:endParaRPr lang="en-US"/>
        </a:p>
      </dgm:t>
    </dgm:pt>
    <dgm:pt modelId="{9B1ED518-7438-4CF4-9B9F-D40DF5CBFD2D}" type="sibTrans" cxnId="{1ADBC323-A7BE-468C-B253-B84B5029D61A}">
      <dgm:prSet/>
      <dgm:spPr/>
      <dgm:t>
        <a:bodyPr/>
        <a:lstStyle/>
        <a:p>
          <a:endParaRPr lang="en-US"/>
        </a:p>
      </dgm:t>
    </dgm:pt>
    <dgm:pt modelId="{2FAC47F4-F966-4D63-B802-3C7A974DF5A7}">
      <dgm:prSet/>
      <dgm:spPr/>
      <dgm:t>
        <a:bodyPr/>
        <a:lstStyle/>
        <a:p>
          <a:r>
            <a:rPr lang="en-US" dirty="0"/>
            <a:t>obscure it from AV (see: packing)</a:t>
          </a:r>
        </a:p>
      </dgm:t>
    </dgm:pt>
    <dgm:pt modelId="{BF9F339F-2CEE-4321-858F-BBE26BA166D0}" type="parTrans" cxnId="{D6B2E1D1-ACB7-4D18-9B36-09E5216E6E2B}">
      <dgm:prSet/>
      <dgm:spPr/>
      <dgm:t>
        <a:bodyPr/>
        <a:lstStyle/>
        <a:p>
          <a:endParaRPr lang="en-US"/>
        </a:p>
      </dgm:t>
    </dgm:pt>
    <dgm:pt modelId="{DE7FA455-0D90-49F6-9878-8BE6D6DB0656}" type="sibTrans" cxnId="{D6B2E1D1-ACB7-4D18-9B36-09E5216E6E2B}">
      <dgm:prSet/>
      <dgm:spPr/>
      <dgm:t>
        <a:bodyPr/>
        <a:lstStyle/>
        <a:p>
          <a:endParaRPr lang="en-US"/>
        </a:p>
      </dgm:t>
    </dgm:pt>
    <dgm:pt modelId="{63448ADB-E6C8-4448-84B6-8CB3B492FD49}">
      <dgm:prSet/>
      <dgm:spPr/>
      <dgm:t>
        <a:bodyPr/>
        <a:lstStyle/>
        <a:p>
          <a:r>
            <a:rPr lang="en-US" dirty="0"/>
            <a:t>use or sell the data</a:t>
          </a:r>
        </a:p>
      </dgm:t>
    </dgm:pt>
    <dgm:pt modelId="{8A0BDCF1-6562-4109-BD1F-9A5E2D403D1F}" type="parTrans" cxnId="{C14756C7-E82C-4F0A-A088-1A84F72D33CC}">
      <dgm:prSet/>
      <dgm:spPr/>
      <dgm:t>
        <a:bodyPr/>
        <a:lstStyle/>
        <a:p>
          <a:endParaRPr lang="en-US"/>
        </a:p>
      </dgm:t>
    </dgm:pt>
    <dgm:pt modelId="{E323FCC4-3D58-4FB5-A22E-61659B917DCF}" type="sibTrans" cxnId="{C14756C7-E82C-4F0A-A088-1A84F72D33CC}">
      <dgm:prSet/>
      <dgm:spPr/>
      <dgm:t>
        <a:bodyPr/>
        <a:lstStyle/>
        <a:p>
          <a:endParaRPr lang="en-US"/>
        </a:p>
      </dgm:t>
    </dgm:pt>
    <dgm:pt modelId="{FB92EBA0-0217-43C2-829F-6BB94F8DFE2D}" type="pres">
      <dgm:prSet presAssocID="{EE41C5BE-FC7B-4F6D-A028-3BFEE4DC52ED}" presName="outerComposite" presStyleCnt="0">
        <dgm:presLayoutVars>
          <dgm:chMax val="5"/>
          <dgm:dir/>
          <dgm:resizeHandles val="exact"/>
        </dgm:presLayoutVars>
      </dgm:prSet>
      <dgm:spPr/>
    </dgm:pt>
    <dgm:pt modelId="{BD217B7F-8205-4DB1-956F-095848FD98EC}" type="pres">
      <dgm:prSet presAssocID="{EE41C5BE-FC7B-4F6D-A028-3BFEE4DC52ED}" presName="dummyMaxCanvas" presStyleCnt="0">
        <dgm:presLayoutVars/>
      </dgm:prSet>
      <dgm:spPr/>
    </dgm:pt>
    <dgm:pt modelId="{CFD4F9B6-C408-44B4-B10D-03DF26A21808}" type="pres">
      <dgm:prSet presAssocID="{EE41C5BE-FC7B-4F6D-A028-3BFEE4DC52ED}" presName="FiveNodes_1" presStyleLbl="node1" presStyleIdx="0" presStyleCnt="5">
        <dgm:presLayoutVars>
          <dgm:bulletEnabled val="1"/>
        </dgm:presLayoutVars>
      </dgm:prSet>
      <dgm:spPr/>
    </dgm:pt>
    <dgm:pt modelId="{3E1997B6-D86A-4926-BE2E-B1DCC8950A3B}" type="pres">
      <dgm:prSet presAssocID="{EE41C5BE-FC7B-4F6D-A028-3BFEE4DC52ED}" presName="FiveNodes_2" presStyleLbl="node1" presStyleIdx="1" presStyleCnt="5">
        <dgm:presLayoutVars>
          <dgm:bulletEnabled val="1"/>
        </dgm:presLayoutVars>
      </dgm:prSet>
      <dgm:spPr/>
    </dgm:pt>
    <dgm:pt modelId="{968C0812-C7C1-4639-82D6-633416F8A902}" type="pres">
      <dgm:prSet presAssocID="{EE41C5BE-FC7B-4F6D-A028-3BFEE4DC52ED}" presName="FiveNodes_3" presStyleLbl="node1" presStyleIdx="2" presStyleCnt="5">
        <dgm:presLayoutVars>
          <dgm:bulletEnabled val="1"/>
        </dgm:presLayoutVars>
      </dgm:prSet>
      <dgm:spPr/>
    </dgm:pt>
    <dgm:pt modelId="{7264C3BA-CC60-4A61-A607-6863B6F43208}" type="pres">
      <dgm:prSet presAssocID="{EE41C5BE-FC7B-4F6D-A028-3BFEE4DC52ED}" presName="FiveNodes_4" presStyleLbl="node1" presStyleIdx="3" presStyleCnt="5">
        <dgm:presLayoutVars>
          <dgm:bulletEnabled val="1"/>
        </dgm:presLayoutVars>
      </dgm:prSet>
      <dgm:spPr/>
    </dgm:pt>
    <dgm:pt modelId="{AED6C5CB-2C2B-46B9-86DB-CF048F74AE44}" type="pres">
      <dgm:prSet presAssocID="{EE41C5BE-FC7B-4F6D-A028-3BFEE4DC52ED}" presName="FiveNodes_5" presStyleLbl="node1" presStyleIdx="4" presStyleCnt="5">
        <dgm:presLayoutVars>
          <dgm:bulletEnabled val="1"/>
        </dgm:presLayoutVars>
      </dgm:prSet>
      <dgm:spPr/>
    </dgm:pt>
    <dgm:pt modelId="{29B97F20-D99A-4069-8AFD-2CD3159473E3}" type="pres">
      <dgm:prSet presAssocID="{EE41C5BE-FC7B-4F6D-A028-3BFEE4DC52ED}" presName="FiveConn_1-2" presStyleLbl="fgAccFollowNode1" presStyleIdx="0" presStyleCnt="4">
        <dgm:presLayoutVars>
          <dgm:bulletEnabled val="1"/>
        </dgm:presLayoutVars>
      </dgm:prSet>
      <dgm:spPr/>
    </dgm:pt>
    <dgm:pt modelId="{399FFC95-E9C3-4480-8C84-AEA75406FB02}" type="pres">
      <dgm:prSet presAssocID="{EE41C5BE-FC7B-4F6D-A028-3BFEE4DC52ED}" presName="FiveConn_2-3" presStyleLbl="fgAccFollowNode1" presStyleIdx="1" presStyleCnt="4">
        <dgm:presLayoutVars>
          <dgm:bulletEnabled val="1"/>
        </dgm:presLayoutVars>
      </dgm:prSet>
      <dgm:spPr/>
    </dgm:pt>
    <dgm:pt modelId="{BD8AEDB6-60DF-4CA4-8685-E806D629B056}" type="pres">
      <dgm:prSet presAssocID="{EE41C5BE-FC7B-4F6D-A028-3BFEE4DC52ED}" presName="FiveConn_3-4" presStyleLbl="fgAccFollowNode1" presStyleIdx="2" presStyleCnt="4">
        <dgm:presLayoutVars>
          <dgm:bulletEnabled val="1"/>
        </dgm:presLayoutVars>
      </dgm:prSet>
      <dgm:spPr/>
    </dgm:pt>
    <dgm:pt modelId="{BC75D1E2-DDCC-4FE0-846B-6D6647A7C7DF}" type="pres">
      <dgm:prSet presAssocID="{EE41C5BE-FC7B-4F6D-A028-3BFEE4DC52ED}" presName="FiveConn_4-5" presStyleLbl="fgAccFollowNode1" presStyleIdx="3" presStyleCnt="4">
        <dgm:presLayoutVars>
          <dgm:bulletEnabled val="1"/>
        </dgm:presLayoutVars>
      </dgm:prSet>
      <dgm:spPr/>
    </dgm:pt>
    <dgm:pt modelId="{2A9096C3-AB70-4D45-B7F0-8F246D5BDC34}" type="pres">
      <dgm:prSet presAssocID="{EE41C5BE-FC7B-4F6D-A028-3BFEE4DC52ED}" presName="FiveNodes_1_text" presStyleLbl="node1" presStyleIdx="4" presStyleCnt="5">
        <dgm:presLayoutVars>
          <dgm:bulletEnabled val="1"/>
        </dgm:presLayoutVars>
      </dgm:prSet>
      <dgm:spPr/>
    </dgm:pt>
    <dgm:pt modelId="{EE67F64D-D809-49F7-87DE-DC260DE7D9C4}" type="pres">
      <dgm:prSet presAssocID="{EE41C5BE-FC7B-4F6D-A028-3BFEE4DC52ED}" presName="FiveNodes_2_text" presStyleLbl="node1" presStyleIdx="4" presStyleCnt="5">
        <dgm:presLayoutVars>
          <dgm:bulletEnabled val="1"/>
        </dgm:presLayoutVars>
      </dgm:prSet>
      <dgm:spPr/>
    </dgm:pt>
    <dgm:pt modelId="{B840FBF5-00EF-40E4-B9A3-DE01F7E868CB}" type="pres">
      <dgm:prSet presAssocID="{EE41C5BE-FC7B-4F6D-A028-3BFEE4DC52ED}" presName="FiveNodes_3_text" presStyleLbl="node1" presStyleIdx="4" presStyleCnt="5">
        <dgm:presLayoutVars>
          <dgm:bulletEnabled val="1"/>
        </dgm:presLayoutVars>
      </dgm:prSet>
      <dgm:spPr/>
    </dgm:pt>
    <dgm:pt modelId="{56BD7DBF-7393-46D0-B142-93FE9BFC3111}" type="pres">
      <dgm:prSet presAssocID="{EE41C5BE-FC7B-4F6D-A028-3BFEE4DC52ED}" presName="FiveNodes_4_text" presStyleLbl="node1" presStyleIdx="4" presStyleCnt="5">
        <dgm:presLayoutVars>
          <dgm:bulletEnabled val="1"/>
        </dgm:presLayoutVars>
      </dgm:prSet>
      <dgm:spPr/>
    </dgm:pt>
    <dgm:pt modelId="{90C437EA-713E-4380-AC9A-B788F5EFD387}" type="pres">
      <dgm:prSet presAssocID="{EE41C5BE-FC7B-4F6D-A028-3BFEE4DC52ED}" presName="FiveNodes_5_text" presStyleLbl="node1" presStyleIdx="4" presStyleCnt="5">
        <dgm:presLayoutVars>
          <dgm:bulletEnabled val="1"/>
        </dgm:presLayoutVars>
      </dgm:prSet>
      <dgm:spPr/>
    </dgm:pt>
  </dgm:ptLst>
  <dgm:cxnLst>
    <dgm:cxn modelId="{1ADBC323-A7BE-468C-B253-B84B5029D61A}" srcId="{EE41C5BE-FC7B-4F6D-A028-3BFEE4DC52ED}" destId="{A491619F-EBEB-493C-8A8C-6ECC1ACE8FCC}" srcOrd="3" destOrd="0" parTransId="{E0E982F1-BB56-4A60-9BDC-29AAF0875F18}" sibTransId="{9B1ED518-7438-4CF4-9B9F-D40DF5CBFD2D}"/>
    <dgm:cxn modelId="{506BE037-FD95-4E1B-9EFF-1A3C4690A604}" type="presOf" srcId="{A491619F-EBEB-493C-8A8C-6ECC1ACE8FCC}" destId="{56BD7DBF-7393-46D0-B142-93FE9BFC3111}" srcOrd="1" destOrd="0" presId="urn:microsoft.com/office/officeart/2005/8/layout/vProcess5"/>
    <dgm:cxn modelId="{5FE62043-6DCF-4350-9BCF-6E8995A71D9B}" type="presOf" srcId="{A491619F-EBEB-493C-8A8C-6ECC1ACE8FCC}" destId="{7264C3BA-CC60-4A61-A607-6863B6F43208}" srcOrd="0" destOrd="0" presId="urn:microsoft.com/office/officeart/2005/8/layout/vProcess5"/>
    <dgm:cxn modelId="{47ABCF63-E01F-4E01-9FBE-2A1C31CB7CB6}" srcId="{EE41C5BE-FC7B-4F6D-A028-3BFEE4DC52ED}" destId="{3A3314B5-D412-4B72-A61B-8F612425DAB1}" srcOrd="0" destOrd="0" parTransId="{291968CA-E64F-4418-B42B-E5EC85C42339}" sibTransId="{51CC4720-E4DE-4898-96C9-4774BAB1E4AF}"/>
    <dgm:cxn modelId="{43A6004B-525A-4D08-A941-D3FAD885DF85}" type="presOf" srcId="{3A3314B5-D412-4B72-A61B-8F612425DAB1}" destId="{2A9096C3-AB70-4D45-B7F0-8F246D5BDC34}" srcOrd="1" destOrd="0" presId="urn:microsoft.com/office/officeart/2005/8/layout/vProcess5"/>
    <dgm:cxn modelId="{6F88416F-ED6B-4BF7-96E3-5496695E14CB}" type="presOf" srcId="{DE7FA455-0D90-49F6-9878-8BE6D6DB0656}" destId="{399FFC95-E9C3-4480-8C84-AEA75406FB02}" srcOrd="0" destOrd="0" presId="urn:microsoft.com/office/officeart/2005/8/layout/vProcess5"/>
    <dgm:cxn modelId="{2108D171-8E12-46C1-94B4-98F5B8E8182E}" type="presOf" srcId="{2E0E35FA-DF8E-4AB4-BCD7-457A1DC2C0F7}" destId="{BD8AEDB6-60DF-4CA4-8685-E806D629B056}" srcOrd="0" destOrd="0" presId="urn:microsoft.com/office/officeart/2005/8/layout/vProcess5"/>
    <dgm:cxn modelId="{34DA8478-CE22-4B92-84FD-8B19E502493D}" srcId="{EE41C5BE-FC7B-4F6D-A028-3BFEE4DC52ED}" destId="{51EAF315-79C1-4815-B575-1FE1135800B1}" srcOrd="2" destOrd="0" parTransId="{1C8A6AB6-92C9-4AB6-998A-F188AE680B29}" sibTransId="{2E0E35FA-DF8E-4AB4-BCD7-457A1DC2C0F7}"/>
    <dgm:cxn modelId="{3D208679-E801-4696-BDB6-381992C061CD}" type="presOf" srcId="{51EAF315-79C1-4815-B575-1FE1135800B1}" destId="{968C0812-C7C1-4639-82D6-633416F8A902}" srcOrd="0" destOrd="0" presId="urn:microsoft.com/office/officeart/2005/8/layout/vProcess5"/>
    <dgm:cxn modelId="{5A7C3A86-79AE-4C0E-A910-2065F1559E92}" type="presOf" srcId="{51CC4720-E4DE-4898-96C9-4774BAB1E4AF}" destId="{29B97F20-D99A-4069-8AFD-2CD3159473E3}" srcOrd="0" destOrd="0" presId="urn:microsoft.com/office/officeart/2005/8/layout/vProcess5"/>
    <dgm:cxn modelId="{A2C05787-605A-4D68-9382-5CA168B791E7}" type="presOf" srcId="{EE41C5BE-FC7B-4F6D-A028-3BFEE4DC52ED}" destId="{FB92EBA0-0217-43C2-829F-6BB94F8DFE2D}" srcOrd="0" destOrd="0" presId="urn:microsoft.com/office/officeart/2005/8/layout/vProcess5"/>
    <dgm:cxn modelId="{4B12E187-C189-4662-BB8B-6C65136A16F4}" type="presOf" srcId="{3A3314B5-D412-4B72-A61B-8F612425DAB1}" destId="{CFD4F9B6-C408-44B4-B10D-03DF26A21808}" srcOrd="0" destOrd="0" presId="urn:microsoft.com/office/officeart/2005/8/layout/vProcess5"/>
    <dgm:cxn modelId="{262AF98E-CCC7-4003-BE07-62C8B8F5B49D}" type="presOf" srcId="{2FAC47F4-F966-4D63-B802-3C7A974DF5A7}" destId="{3E1997B6-D86A-4926-BE2E-B1DCC8950A3B}" srcOrd="0" destOrd="0" presId="urn:microsoft.com/office/officeart/2005/8/layout/vProcess5"/>
    <dgm:cxn modelId="{C14756C7-E82C-4F0A-A088-1A84F72D33CC}" srcId="{EE41C5BE-FC7B-4F6D-A028-3BFEE4DC52ED}" destId="{63448ADB-E6C8-4448-84B6-8CB3B492FD49}" srcOrd="4" destOrd="0" parTransId="{8A0BDCF1-6562-4109-BD1F-9A5E2D403D1F}" sibTransId="{E323FCC4-3D58-4FB5-A22E-61659B917DCF}"/>
    <dgm:cxn modelId="{9CA39BD0-7C27-4F98-9CA5-5C547431823A}" type="presOf" srcId="{51EAF315-79C1-4815-B575-1FE1135800B1}" destId="{B840FBF5-00EF-40E4-B9A3-DE01F7E868CB}" srcOrd="1" destOrd="0" presId="urn:microsoft.com/office/officeart/2005/8/layout/vProcess5"/>
    <dgm:cxn modelId="{D6B2E1D1-ACB7-4D18-9B36-09E5216E6E2B}" srcId="{EE41C5BE-FC7B-4F6D-A028-3BFEE4DC52ED}" destId="{2FAC47F4-F966-4D63-B802-3C7A974DF5A7}" srcOrd="1" destOrd="0" parTransId="{BF9F339F-2CEE-4321-858F-BBE26BA166D0}" sibTransId="{DE7FA455-0D90-49F6-9878-8BE6D6DB0656}"/>
    <dgm:cxn modelId="{5CF8FDE4-5DBB-4686-B8C3-E8452EDEB6E4}" type="presOf" srcId="{9B1ED518-7438-4CF4-9B9F-D40DF5CBFD2D}" destId="{BC75D1E2-DDCC-4FE0-846B-6D6647A7C7DF}" srcOrd="0" destOrd="0" presId="urn:microsoft.com/office/officeart/2005/8/layout/vProcess5"/>
    <dgm:cxn modelId="{B1C210EB-A144-45B4-9853-C1A69B6D70EE}" type="presOf" srcId="{63448ADB-E6C8-4448-84B6-8CB3B492FD49}" destId="{90C437EA-713E-4380-AC9A-B788F5EFD387}" srcOrd="1" destOrd="0" presId="urn:microsoft.com/office/officeart/2005/8/layout/vProcess5"/>
    <dgm:cxn modelId="{1BDFC9FA-C993-4513-A4BD-AD60D9B870C5}" type="presOf" srcId="{2FAC47F4-F966-4D63-B802-3C7A974DF5A7}" destId="{EE67F64D-D809-49F7-87DE-DC260DE7D9C4}" srcOrd="1" destOrd="0" presId="urn:microsoft.com/office/officeart/2005/8/layout/vProcess5"/>
    <dgm:cxn modelId="{495730FB-7357-4F8C-B2AA-079AE17CCBBF}" type="presOf" srcId="{63448ADB-E6C8-4448-84B6-8CB3B492FD49}" destId="{AED6C5CB-2C2B-46B9-86DB-CF048F74AE44}" srcOrd="0" destOrd="0" presId="urn:microsoft.com/office/officeart/2005/8/layout/vProcess5"/>
    <dgm:cxn modelId="{E04D628C-5890-4A14-B369-D378AA813232}" type="presParOf" srcId="{FB92EBA0-0217-43C2-829F-6BB94F8DFE2D}" destId="{BD217B7F-8205-4DB1-956F-095848FD98EC}" srcOrd="0" destOrd="0" presId="urn:microsoft.com/office/officeart/2005/8/layout/vProcess5"/>
    <dgm:cxn modelId="{CAD88576-4850-4DAE-8D23-2C2D0601B4F3}" type="presParOf" srcId="{FB92EBA0-0217-43C2-829F-6BB94F8DFE2D}" destId="{CFD4F9B6-C408-44B4-B10D-03DF26A21808}" srcOrd="1" destOrd="0" presId="urn:microsoft.com/office/officeart/2005/8/layout/vProcess5"/>
    <dgm:cxn modelId="{4E45E49E-6A72-4ED9-B14E-7419AB8720A1}" type="presParOf" srcId="{FB92EBA0-0217-43C2-829F-6BB94F8DFE2D}" destId="{3E1997B6-D86A-4926-BE2E-B1DCC8950A3B}" srcOrd="2" destOrd="0" presId="urn:microsoft.com/office/officeart/2005/8/layout/vProcess5"/>
    <dgm:cxn modelId="{77E61BD5-96D0-47BD-A215-3454B9044383}" type="presParOf" srcId="{FB92EBA0-0217-43C2-829F-6BB94F8DFE2D}" destId="{968C0812-C7C1-4639-82D6-633416F8A902}" srcOrd="3" destOrd="0" presId="urn:microsoft.com/office/officeart/2005/8/layout/vProcess5"/>
    <dgm:cxn modelId="{9740923C-D607-415C-8911-A9A1836C141F}" type="presParOf" srcId="{FB92EBA0-0217-43C2-829F-6BB94F8DFE2D}" destId="{7264C3BA-CC60-4A61-A607-6863B6F43208}" srcOrd="4" destOrd="0" presId="urn:microsoft.com/office/officeart/2005/8/layout/vProcess5"/>
    <dgm:cxn modelId="{59C58D3D-F313-4545-A955-F9EB8CDC5A15}" type="presParOf" srcId="{FB92EBA0-0217-43C2-829F-6BB94F8DFE2D}" destId="{AED6C5CB-2C2B-46B9-86DB-CF048F74AE44}" srcOrd="5" destOrd="0" presId="urn:microsoft.com/office/officeart/2005/8/layout/vProcess5"/>
    <dgm:cxn modelId="{095CDDC6-1A84-42DD-87E7-1020DDABECCA}" type="presParOf" srcId="{FB92EBA0-0217-43C2-829F-6BB94F8DFE2D}" destId="{29B97F20-D99A-4069-8AFD-2CD3159473E3}" srcOrd="6" destOrd="0" presId="urn:microsoft.com/office/officeart/2005/8/layout/vProcess5"/>
    <dgm:cxn modelId="{FBD46C0D-2F13-4D34-B0F3-4A62E46A958F}" type="presParOf" srcId="{FB92EBA0-0217-43C2-829F-6BB94F8DFE2D}" destId="{399FFC95-E9C3-4480-8C84-AEA75406FB02}" srcOrd="7" destOrd="0" presId="urn:microsoft.com/office/officeart/2005/8/layout/vProcess5"/>
    <dgm:cxn modelId="{F4F2B649-C12D-4CE6-B50D-451295A91C2D}" type="presParOf" srcId="{FB92EBA0-0217-43C2-829F-6BB94F8DFE2D}" destId="{BD8AEDB6-60DF-4CA4-8685-E806D629B056}" srcOrd="8" destOrd="0" presId="urn:microsoft.com/office/officeart/2005/8/layout/vProcess5"/>
    <dgm:cxn modelId="{4208CBE0-5358-40B0-B07F-5464B968A2C7}" type="presParOf" srcId="{FB92EBA0-0217-43C2-829F-6BB94F8DFE2D}" destId="{BC75D1E2-DDCC-4FE0-846B-6D6647A7C7DF}" srcOrd="9" destOrd="0" presId="urn:microsoft.com/office/officeart/2005/8/layout/vProcess5"/>
    <dgm:cxn modelId="{4DE1F335-D343-47A2-A23A-E2C06A7F5340}" type="presParOf" srcId="{FB92EBA0-0217-43C2-829F-6BB94F8DFE2D}" destId="{2A9096C3-AB70-4D45-B7F0-8F246D5BDC34}" srcOrd="10" destOrd="0" presId="urn:microsoft.com/office/officeart/2005/8/layout/vProcess5"/>
    <dgm:cxn modelId="{11EDEFEE-DD83-40CA-B0B0-A85CA9E27D4C}" type="presParOf" srcId="{FB92EBA0-0217-43C2-829F-6BB94F8DFE2D}" destId="{EE67F64D-D809-49F7-87DE-DC260DE7D9C4}" srcOrd="11" destOrd="0" presId="urn:microsoft.com/office/officeart/2005/8/layout/vProcess5"/>
    <dgm:cxn modelId="{A4F60818-7379-4EF7-8764-77A456A2569D}" type="presParOf" srcId="{FB92EBA0-0217-43C2-829F-6BB94F8DFE2D}" destId="{B840FBF5-00EF-40E4-B9A3-DE01F7E868CB}" srcOrd="12" destOrd="0" presId="urn:microsoft.com/office/officeart/2005/8/layout/vProcess5"/>
    <dgm:cxn modelId="{DAE5E09A-CB4F-46EF-8422-60B19E0DAE0C}" type="presParOf" srcId="{FB92EBA0-0217-43C2-829F-6BB94F8DFE2D}" destId="{56BD7DBF-7393-46D0-B142-93FE9BFC3111}" srcOrd="13" destOrd="0" presId="urn:microsoft.com/office/officeart/2005/8/layout/vProcess5"/>
    <dgm:cxn modelId="{01C32958-2D35-419C-8CE0-B1C363878819}" type="presParOf" srcId="{FB92EBA0-0217-43C2-829F-6BB94F8DFE2D}" destId="{90C437EA-713E-4380-AC9A-B788F5EFD38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4F9B6-C408-44B4-B10D-03DF26A21808}">
      <dsp:nvSpPr>
        <dsp:cNvPr id="0" name=""/>
        <dsp:cNvSpPr/>
      </dsp:nvSpPr>
      <dsp:spPr>
        <a:xfrm>
          <a:off x="0" y="0"/>
          <a:ext cx="3439972" cy="623326"/>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code the malware</a:t>
          </a:r>
        </a:p>
      </dsp:txBody>
      <dsp:txXfrm>
        <a:off x="18257" y="18257"/>
        <a:ext cx="2694424" cy="586812"/>
      </dsp:txXfrm>
    </dsp:sp>
    <dsp:sp modelId="{3E1997B6-D86A-4926-BE2E-B1DCC8950A3B}">
      <dsp:nvSpPr>
        <dsp:cNvPr id="0" name=""/>
        <dsp:cNvSpPr/>
      </dsp:nvSpPr>
      <dsp:spPr>
        <a:xfrm>
          <a:off x="256881" y="709900"/>
          <a:ext cx="3439972" cy="623326"/>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obscure it from AV (see: packing)</a:t>
          </a:r>
        </a:p>
      </dsp:txBody>
      <dsp:txXfrm>
        <a:off x="275138" y="728157"/>
        <a:ext cx="2741415" cy="586812"/>
      </dsp:txXfrm>
    </dsp:sp>
    <dsp:sp modelId="{968C0812-C7C1-4639-82D6-633416F8A902}">
      <dsp:nvSpPr>
        <dsp:cNvPr id="0" name=""/>
        <dsp:cNvSpPr/>
      </dsp:nvSpPr>
      <dsp:spPr>
        <a:xfrm>
          <a:off x="513762" y="1419800"/>
          <a:ext cx="3439972" cy="623326"/>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install the malware on target computers</a:t>
          </a:r>
        </a:p>
      </dsp:txBody>
      <dsp:txXfrm>
        <a:off x="532019" y="1438057"/>
        <a:ext cx="2741415" cy="586812"/>
      </dsp:txXfrm>
    </dsp:sp>
    <dsp:sp modelId="{7264C3BA-CC60-4A61-A607-6863B6F43208}">
      <dsp:nvSpPr>
        <dsp:cNvPr id="0" name=""/>
        <dsp:cNvSpPr/>
      </dsp:nvSpPr>
      <dsp:spPr>
        <a:xfrm>
          <a:off x="770643" y="2129700"/>
          <a:ext cx="3439972" cy="623326"/>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collect the data, update the malware</a:t>
          </a:r>
        </a:p>
      </dsp:txBody>
      <dsp:txXfrm>
        <a:off x="788900" y="2147957"/>
        <a:ext cx="2741415" cy="586812"/>
      </dsp:txXfrm>
    </dsp:sp>
    <dsp:sp modelId="{AED6C5CB-2C2B-46B9-86DB-CF048F74AE44}">
      <dsp:nvSpPr>
        <dsp:cNvPr id="0" name=""/>
        <dsp:cNvSpPr/>
      </dsp:nvSpPr>
      <dsp:spPr>
        <a:xfrm>
          <a:off x="1027524" y="2839600"/>
          <a:ext cx="3439972" cy="623326"/>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 or sell the data</a:t>
          </a:r>
        </a:p>
      </dsp:txBody>
      <dsp:txXfrm>
        <a:off x="1045781" y="2857857"/>
        <a:ext cx="2741415" cy="586812"/>
      </dsp:txXfrm>
    </dsp:sp>
    <dsp:sp modelId="{29B97F20-D99A-4069-8AFD-2CD3159473E3}">
      <dsp:nvSpPr>
        <dsp:cNvPr id="0" name=""/>
        <dsp:cNvSpPr/>
      </dsp:nvSpPr>
      <dsp:spPr>
        <a:xfrm>
          <a:off x="3034810" y="455374"/>
          <a:ext cx="405162" cy="405162"/>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125971" y="455374"/>
        <a:ext cx="222840" cy="304884"/>
      </dsp:txXfrm>
    </dsp:sp>
    <dsp:sp modelId="{399FFC95-E9C3-4480-8C84-AEA75406FB02}">
      <dsp:nvSpPr>
        <dsp:cNvPr id="0" name=""/>
        <dsp:cNvSpPr/>
      </dsp:nvSpPr>
      <dsp:spPr>
        <a:xfrm>
          <a:off x="3291691" y="1165274"/>
          <a:ext cx="405162" cy="405162"/>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382852" y="1165274"/>
        <a:ext cx="222840" cy="304884"/>
      </dsp:txXfrm>
    </dsp:sp>
    <dsp:sp modelId="{BD8AEDB6-60DF-4CA4-8685-E806D629B056}">
      <dsp:nvSpPr>
        <dsp:cNvPr id="0" name=""/>
        <dsp:cNvSpPr/>
      </dsp:nvSpPr>
      <dsp:spPr>
        <a:xfrm>
          <a:off x="3548572" y="1864786"/>
          <a:ext cx="405162" cy="405162"/>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639733" y="1864786"/>
        <a:ext cx="222840" cy="304884"/>
      </dsp:txXfrm>
    </dsp:sp>
    <dsp:sp modelId="{BC75D1E2-DDCC-4FE0-846B-6D6647A7C7DF}">
      <dsp:nvSpPr>
        <dsp:cNvPr id="0" name=""/>
        <dsp:cNvSpPr/>
      </dsp:nvSpPr>
      <dsp:spPr>
        <a:xfrm>
          <a:off x="3805453" y="2581612"/>
          <a:ext cx="405162" cy="405162"/>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896614" y="2581612"/>
        <a:ext cx="222840" cy="30488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blog.malwarebytes.com/glossary/rootkit/" TargetMode="External"/><Relationship Id="rId3" Type="http://schemas.openxmlformats.org/officeDocument/2006/relationships/hyperlink" Target="https://www.malwarebytes.com/adware/" TargetMode="External"/><Relationship Id="rId7" Type="http://schemas.openxmlformats.org/officeDocument/2006/relationships/hyperlink" Target="https://www.malwarebytes.com/ransomwar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blog.malwarebytes.com/glossary/trojan/" TargetMode="External"/><Relationship Id="rId11" Type="http://schemas.openxmlformats.org/officeDocument/2006/relationships/hyperlink" Target="https://www.malwarebytes.com/cryptojacking/" TargetMode="External"/><Relationship Id="rId5" Type="http://schemas.openxmlformats.org/officeDocument/2006/relationships/hyperlink" Target="https://blog.malwarebytes.com/glossary/virus/" TargetMode="External"/><Relationship Id="rId10" Type="http://schemas.openxmlformats.org/officeDocument/2006/relationships/hyperlink" Target="https://blog.malwarebytes.com/101/2018/02/how-to-protect-your-computer-from-malicious-cryptomining/" TargetMode="External"/><Relationship Id="rId4" Type="http://schemas.openxmlformats.org/officeDocument/2006/relationships/hyperlink" Target="https://www.malwarebytes.com/spyware/" TargetMode="External"/><Relationship Id="rId9" Type="http://schemas.openxmlformats.org/officeDocument/2006/relationships/hyperlink" Target="https://blog.malwarebytes.com/glossary/keylogge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everyone.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you probably know already, I’m Razvan and today I’ll be covering a very interesting paper: Measuring PPI:…</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title sounds a bit scary, so I’m going to start with a </a:t>
            </a:r>
            <a:r>
              <a:rPr lang="en-US" sz="1200" b="1" dirty="0"/>
              <a:t>gentle introduction on malware development and distribution</a:t>
            </a:r>
            <a:r>
              <a:rPr lang="en-US" sz="1200" dirty="0"/>
              <a:t>.</a:t>
            </a:r>
            <a:r>
              <a:rPr lang="en-US" dirty="0"/>
              <a:t> After that, we’ll look at </a:t>
            </a:r>
            <a:r>
              <a:rPr lang="en-US" b="1" dirty="0"/>
              <a:t>Pay-per-Install (or PPI) services </a:t>
            </a:r>
            <a:r>
              <a:rPr lang="en-US" dirty="0"/>
              <a:t>and explore why exactly the authors were motivated to do this research. Then, we’ll look at how the authors </a:t>
            </a:r>
            <a:r>
              <a:rPr lang="en-US" b="1" dirty="0"/>
              <a:t>infiltrated several PPI services </a:t>
            </a:r>
            <a:r>
              <a:rPr lang="en-US" dirty="0"/>
              <a:t>and finally I’ll discuss some of the </a:t>
            </a:r>
            <a:r>
              <a:rPr lang="en-US" b="1" dirty="0"/>
              <a:t>most interesting results </a:t>
            </a:r>
            <a:r>
              <a:rPr lang="en-US" dirty="0"/>
              <a:t>that they found.</a:t>
            </a:r>
          </a:p>
          <a:p>
            <a:pPr marL="0" lvl="0" indent="0" algn="l" rtl="0">
              <a:spcBef>
                <a:spcPts val="0"/>
              </a:spcBef>
              <a:spcAft>
                <a:spcPts val="0"/>
              </a:spcAft>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Now I’ve already mentioned the three key roles in the PPI market, but I’m just going to go through them once again.</a:t>
            </a:r>
          </a:p>
          <a:p>
            <a:pPr marL="158750" indent="0">
              <a:buNone/>
            </a:pPr>
            <a:endParaRPr lang="en-US" dirty="0"/>
          </a:p>
          <a:p>
            <a:pPr marL="158750" indent="0">
              <a:buNone/>
            </a:pPr>
            <a:r>
              <a:rPr lang="en-US" dirty="0"/>
              <a:t>The </a:t>
            </a:r>
            <a:r>
              <a:rPr lang="en-US" b="1" dirty="0"/>
              <a:t>client</a:t>
            </a:r>
            <a:r>
              <a:rPr lang="en-US" dirty="0"/>
              <a:t> only has to develop stealthy malware. His source of revenue is from the malware he distributes, be it from </a:t>
            </a:r>
            <a:r>
              <a:rPr lang="en-US" dirty="0" err="1"/>
              <a:t>cryptomining</a:t>
            </a:r>
            <a:r>
              <a:rPr lang="en-US" dirty="0"/>
              <a:t>, or from stealing credit card or personal information, or whatever else he does.</a:t>
            </a:r>
          </a:p>
          <a:p>
            <a:pPr marL="158750" indent="0">
              <a:buNone/>
            </a:pPr>
            <a:endParaRPr lang="en-US" dirty="0"/>
          </a:p>
          <a:p>
            <a:pPr marL="158750" indent="0">
              <a:buNone/>
            </a:pPr>
            <a:r>
              <a:rPr lang="en-US" dirty="0"/>
              <a:t>The </a:t>
            </a:r>
            <a:r>
              <a:rPr lang="en-US" b="1" dirty="0"/>
              <a:t>PPI providers </a:t>
            </a:r>
            <a:r>
              <a:rPr lang="en-US" dirty="0"/>
              <a:t>need to develop their own downloader. Their source of revenue is from clients, which pay for each installation. They can either perform the installations directly, or through an affiliate.</a:t>
            </a:r>
          </a:p>
          <a:p>
            <a:pPr marL="158750" indent="0">
              <a:buNone/>
            </a:pPr>
            <a:endParaRPr lang="en-US" dirty="0"/>
          </a:p>
          <a:p>
            <a:pPr marL="158750" indent="0">
              <a:buNone/>
            </a:pPr>
            <a:r>
              <a:rPr lang="en-US" dirty="0"/>
              <a:t>And finally, </a:t>
            </a:r>
            <a:r>
              <a:rPr lang="en-US" b="1" dirty="0"/>
              <a:t>affiliates </a:t>
            </a:r>
            <a:r>
              <a:rPr lang="en-US" dirty="0"/>
              <a:t>are often specialized in certain distribution methods: social engineering, spam email, file sharing sites, botnets. They get paid for each successful installation of a PPI downloader, and it turns out that they often work with multiple providers.</a:t>
            </a:r>
          </a:p>
        </p:txBody>
      </p:sp>
    </p:spTree>
    <p:extLst>
      <p:ext uri="{BB962C8B-B14F-4D97-AF65-F5344CB8AC3E}">
        <p14:creationId xmlns:p14="http://schemas.microsoft.com/office/powerpoint/2010/main" val="449094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There’s one more piece of the puzzle here, and it’s evading detection. Both PPI providers and clients must produce </a:t>
            </a:r>
            <a:r>
              <a:rPr lang="en-US" b="1" dirty="0"/>
              <a:t>executables which are not detected by antivirus software</a:t>
            </a:r>
            <a:r>
              <a:rPr lang="en-US" dirty="0"/>
              <a:t>. It turns out that there are also players selling this as a service, under the form of </a:t>
            </a:r>
            <a:r>
              <a:rPr lang="en-US" b="1" dirty="0"/>
              <a:t>packer programs</a:t>
            </a:r>
            <a:r>
              <a:rPr lang="en-US" dirty="0"/>
              <a:t>. These programs offer different features to try and avoid detection. Most often, people use them for </a:t>
            </a:r>
            <a:r>
              <a:rPr lang="en-US" b="1" dirty="0"/>
              <a:t>repacking</a:t>
            </a:r>
            <a:r>
              <a:rPr lang="en-US" dirty="0"/>
              <a:t>, which is changing the program content just so that its MD5 hash differs, but without altering any of the functionality.</a:t>
            </a:r>
          </a:p>
          <a:p>
            <a:pPr marL="158750" indent="0">
              <a:buNone/>
            </a:pPr>
            <a:endParaRPr lang="en-US" dirty="0"/>
          </a:p>
          <a:p>
            <a:pPr marL="158750" indent="0">
              <a:buNone/>
            </a:pPr>
            <a:r>
              <a:rPr lang="en-US" dirty="0"/>
              <a:t>Sometimes, these packer programs can also have additional features. Most interesting is the </a:t>
            </a:r>
            <a:r>
              <a:rPr lang="en-US" b="1" dirty="0"/>
              <a:t>detection for debuggers and virtual machines</a:t>
            </a:r>
            <a:r>
              <a:rPr lang="en-US" dirty="0"/>
              <a:t>. Because these tools are often used in malware analysis, there are some smart pieces of malware out there that can detect when they’re in such an environment, and refrain from injecting code or generating network traffic, so as to be harder to analyze.</a:t>
            </a:r>
          </a:p>
        </p:txBody>
      </p:sp>
    </p:spTree>
    <p:extLst>
      <p:ext uri="{BB962C8B-B14F-4D97-AF65-F5344CB8AC3E}">
        <p14:creationId xmlns:p14="http://schemas.microsoft.com/office/powerpoint/2010/main" val="288255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Now, let’s dig deeper into the authors’ work. What they did was </a:t>
            </a:r>
            <a:r>
              <a:rPr lang="en-US" b="1" dirty="0"/>
              <a:t>infiltrate four PPI services</a:t>
            </a:r>
            <a:r>
              <a:rPr lang="en-US" dirty="0"/>
              <a:t>, download a huge number of infected binaries from them, and then perform some interesting analysis on everything.</a:t>
            </a:r>
          </a:p>
        </p:txBody>
      </p:sp>
    </p:spTree>
    <p:extLst>
      <p:ext uri="{BB962C8B-B14F-4D97-AF65-F5344CB8AC3E}">
        <p14:creationId xmlns:p14="http://schemas.microsoft.com/office/powerpoint/2010/main" val="3089028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Why did they do this?</a:t>
            </a:r>
          </a:p>
          <a:p>
            <a:pPr marL="158750" indent="0">
              <a:buNone/>
            </a:pPr>
            <a:endParaRPr lang="en-US" dirty="0"/>
          </a:p>
          <a:p>
            <a:pPr marL="158750" indent="0">
              <a:buNone/>
            </a:pPr>
            <a:r>
              <a:rPr lang="en-US" dirty="0"/>
              <a:t>Well, for one, they looked at </a:t>
            </a:r>
            <a:r>
              <a:rPr lang="en-US" b="1" dirty="0"/>
              <a:t>malware availability</a:t>
            </a:r>
            <a:r>
              <a:rPr lang="en-US" dirty="0"/>
              <a:t>. For example, some malware binaries might be distributed constantly, while others only in short bursts.</a:t>
            </a:r>
          </a:p>
          <a:p>
            <a:pPr marL="158750" indent="0">
              <a:buNone/>
            </a:pPr>
            <a:endParaRPr lang="en-US" dirty="0"/>
          </a:p>
          <a:p>
            <a:pPr marL="158750" indent="0">
              <a:buNone/>
            </a:pPr>
            <a:r>
              <a:rPr lang="en-US" dirty="0"/>
              <a:t>Then, they also looked at </a:t>
            </a:r>
            <a:r>
              <a:rPr lang="en-US" b="1" dirty="0"/>
              <a:t>differences in geographical preferences</a:t>
            </a:r>
            <a:r>
              <a:rPr lang="en-US" dirty="0"/>
              <a:t>, to see which malware families are most likely to be distributed in which parts of the world (because we’ve already seen that targeted distribution is possible).</a:t>
            </a:r>
          </a:p>
          <a:p>
            <a:pPr marL="158750" indent="0">
              <a:buNone/>
            </a:pPr>
            <a:endParaRPr lang="en-US" dirty="0"/>
          </a:p>
          <a:p>
            <a:pPr marL="158750" indent="0">
              <a:buNone/>
            </a:pPr>
            <a:r>
              <a:rPr lang="en-US" dirty="0"/>
              <a:t>Then, they also tried to measure the rate of </a:t>
            </a:r>
            <a:r>
              <a:rPr lang="en-US" b="1" dirty="0"/>
              <a:t>repacking</a:t>
            </a:r>
            <a:r>
              <a:rPr lang="en-US" dirty="0"/>
              <a:t> and analyze </a:t>
            </a:r>
            <a:r>
              <a:rPr lang="en-US" b="1" dirty="0"/>
              <a:t>interactions between PPI services and affiliates</a:t>
            </a:r>
            <a:r>
              <a:rPr lang="en-US" dirty="0"/>
              <a:t>.</a:t>
            </a:r>
          </a:p>
          <a:p>
            <a:pPr marL="158750" indent="0">
              <a:buNone/>
            </a:pPr>
            <a:endParaRPr lang="en-US" dirty="0"/>
          </a:p>
          <a:p>
            <a:pPr marL="158750" indent="0">
              <a:buNone/>
            </a:pPr>
            <a:r>
              <a:rPr lang="en-US" b="1" u="sng" dirty="0"/>
              <a:t>All of this has the purpose of understanding the PPI market better to improve anti-malware and takedown efforts.</a:t>
            </a:r>
          </a:p>
        </p:txBody>
      </p:sp>
    </p:spTree>
    <p:extLst>
      <p:ext uri="{BB962C8B-B14F-4D97-AF65-F5344CB8AC3E}">
        <p14:creationId xmlns:p14="http://schemas.microsoft.com/office/powerpoint/2010/main" val="801316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Here are the major steps that they undertook in their analysis. I’ll go through each of these in more detail in the following slides, but I just wanted you to know what to expect.</a:t>
            </a:r>
          </a:p>
          <a:p>
            <a:pPr marL="158750" indent="0">
              <a:buNone/>
            </a:pPr>
            <a:endParaRPr lang="en-US" dirty="0"/>
          </a:p>
          <a:p>
            <a:pPr marL="158750" indent="0">
              <a:buNone/>
            </a:pPr>
            <a:r>
              <a:rPr lang="en-US" dirty="0"/>
              <a:t>First, for each PPI service that they infiltrated, they built a “</a:t>
            </a:r>
            <a:r>
              <a:rPr lang="en-US" dirty="0" err="1"/>
              <a:t>milker</a:t>
            </a:r>
            <a:r>
              <a:rPr lang="en-US" dirty="0"/>
              <a:t>”, which is sort of like a downloader. They made this </a:t>
            </a:r>
            <a:r>
              <a:rPr lang="en-US" dirty="0" err="1"/>
              <a:t>milker</a:t>
            </a:r>
            <a:r>
              <a:rPr lang="en-US" dirty="0"/>
              <a:t> appear like it runs from different parts of the globe and then they let it download all the malware it could, finally analyzing and classifying all of the nice surprises that it received.</a:t>
            </a:r>
          </a:p>
        </p:txBody>
      </p:sp>
    </p:spTree>
    <p:extLst>
      <p:ext uri="{BB962C8B-B14F-4D97-AF65-F5344CB8AC3E}">
        <p14:creationId xmlns:p14="http://schemas.microsoft.com/office/powerpoint/2010/main" val="1716614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As I mentioned earlier, each PPI service uses at least one downloader program. This downloader has </a:t>
            </a:r>
            <a:r>
              <a:rPr lang="en-US" b="1" dirty="0"/>
              <a:t>three main purposes</a:t>
            </a:r>
            <a:r>
              <a:rPr lang="en-US" dirty="0"/>
              <a:t>. First, it downloads client programs. Then, it executes the client programs. Finally, it communicates back to the PPI service each successful installation that it managed to do.</a:t>
            </a:r>
          </a:p>
          <a:p>
            <a:pPr marL="158750" indent="0">
              <a:buNone/>
            </a:pPr>
            <a:endParaRPr lang="en-US" dirty="0"/>
          </a:p>
          <a:p>
            <a:pPr marL="158750" indent="0">
              <a:buNone/>
            </a:pPr>
            <a:r>
              <a:rPr lang="en-US" dirty="0"/>
              <a:t>Without going into many technical details, the authors reverse engineered these downloaders then created their “</a:t>
            </a:r>
            <a:r>
              <a:rPr lang="en-US" dirty="0" err="1"/>
              <a:t>milker</a:t>
            </a:r>
            <a:r>
              <a:rPr lang="en-US" dirty="0"/>
              <a:t>” programs. Simply put </a:t>
            </a:r>
            <a:r>
              <a:rPr lang="en-US" b="1" dirty="0"/>
              <a:t>(CLICK)</a:t>
            </a:r>
            <a:r>
              <a:rPr lang="en-US" b="0" dirty="0"/>
              <a:t>, these </a:t>
            </a:r>
            <a:r>
              <a:rPr lang="en-US" b="0" dirty="0" err="1"/>
              <a:t>milker</a:t>
            </a:r>
            <a:r>
              <a:rPr lang="en-US" b="0" dirty="0"/>
              <a:t> programs pretend to be real PPI downloaders, so they connect to the service and then download a lot of binaries. However, they don’t execute them directly, and they don’t communicate successful installations to the service. So, their purpose really is just to milk as many binaries as possible. And they’ve managed to do that well, over one million in around 6 months.</a:t>
            </a:r>
          </a:p>
          <a:p>
            <a:pPr marL="158750" indent="0">
              <a:buNone/>
            </a:pPr>
            <a:endParaRPr lang="en-US" b="0" dirty="0"/>
          </a:p>
          <a:p>
            <a:pPr marL="158750" indent="0">
              <a:buNone/>
            </a:pPr>
            <a:r>
              <a:rPr lang="en-US" b="1" dirty="0"/>
              <a:t>INTERESTING:</a:t>
            </a:r>
            <a:r>
              <a:rPr lang="en-US" b="0" dirty="0"/>
              <a:t> It is also interesting to mention here that while building such a </a:t>
            </a:r>
            <a:r>
              <a:rPr lang="en-US" b="0" dirty="0" err="1"/>
              <a:t>milker</a:t>
            </a:r>
            <a:r>
              <a:rPr lang="en-US" b="0" dirty="0"/>
              <a:t>, it is very important to minimize the amount of traffic that it exchanges with the PPI service. One of the computers that the authors’ developed on was actually banned from one of the services because their traffic was detected!</a:t>
            </a:r>
            <a:endParaRPr lang="en-US" b="1" dirty="0"/>
          </a:p>
        </p:txBody>
      </p:sp>
    </p:spTree>
    <p:extLst>
      <p:ext uri="{BB962C8B-B14F-4D97-AF65-F5344CB8AC3E}">
        <p14:creationId xmlns:p14="http://schemas.microsoft.com/office/powerpoint/2010/main" val="408417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Now, we’ve also seen that PPI services offer </a:t>
            </a:r>
            <a:r>
              <a:rPr lang="en-US" b="1" dirty="0"/>
              <a:t>different rates depending on the country</a:t>
            </a:r>
            <a:r>
              <a:rPr lang="en-US" dirty="0"/>
              <a:t> where clients would like to deploy their malware. </a:t>
            </a:r>
          </a:p>
          <a:p>
            <a:pPr marL="158750" indent="0">
              <a:buNone/>
            </a:pPr>
            <a:endParaRPr lang="en-US" dirty="0"/>
          </a:p>
          <a:p>
            <a:pPr marL="158750" indent="0">
              <a:buNone/>
            </a:pPr>
            <a:r>
              <a:rPr lang="en-US" dirty="0"/>
              <a:t>To gather results on what malware is distributed in what countries, the </a:t>
            </a:r>
            <a:r>
              <a:rPr lang="en-US" dirty="0" err="1"/>
              <a:t>milker’s</a:t>
            </a:r>
            <a:r>
              <a:rPr lang="en-US" dirty="0"/>
              <a:t> outgoing traffic was </a:t>
            </a:r>
            <a:r>
              <a:rPr lang="en-US" b="1" dirty="0"/>
              <a:t>redirected through Tor circuits</a:t>
            </a:r>
            <a:r>
              <a:rPr lang="en-US" dirty="0"/>
              <a:t> in 15 countries where the PPI services offered different rates. This way, it would become clear what families of malware prefer which geographical regions. And I’ll come back to this when I talk about the results.</a:t>
            </a:r>
          </a:p>
        </p:txBody>
      </p:sp>
    </p:spTree>
    <p:extLst>
      <p:ext uri="{BB962C8B-B14F-4D97-AF65-F5344CB8AC3E}">
        <p14:creationId xmlns:p14="http://schemas.microsoft.com/office/powerpoint/2010/main" val="1507156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Now, you don’t just run 1 million malware binaries very lightly. The authors used a controlled environment, a so-called </a:t>
            </a:r>
            <a:r>
              <a:rPr lang="en-US" b="1" dirty="0"/>
              <a:t>“GQ malware farm” </a:t>
            </a:r>
            <a:r>
              <a:rPr lang="en-US" b="0" dirty="0"/>
              <a:t>(which I honestly don’t know a lot of details about).</a:t>
            </a:r>
            <a:endParaRPr lang="en-US" b="1" dirty="0"/>
          </a:p>
          <a:p>
            <a:pPr marL="158750" indent="0">
              <a:buNone/>
            </a:pPr>
            <a:r>
              <a:rPr lang="en-US" dirty="0"/>
              <a:t>To prevent any kind of unwanted infection, most network traffic from the binaries was </a:t>
            </a:r>
            <a:r>
              <a:rPr lang="en-US" b="1" dirty="0"/>
              <a:t>intercepted and blocked</a:t>
            </a:r>
            <a:r>
              <a:rPr lang="en-US" dirty="0"/>
              <a:t>.</a:t>
            </a:r>
          </a:p>
          <a:p>
            <a:pPr marL="158750" indent="0">
              <a:buNone/>
            </a:pPr>
            <a:endParaRPr lang="en-US" dirty="0"/>
          </a:p>
          <a:p>
            <a:pPr marL="158750" indent="0">
              <a:buNone/>
            </a:pPr>
            <a:r>
              <a:rPr lang="en-US" dirty="0"/>
              <a:t>However, these binaries don’t give up that easily. They will only </a:t>
            </a:r>
            <a:r>
              <a:rPr lang="en-US" b="1" dirty="0"/>
              <a:t>communicate with their control servers</a:t>
            </a:r>
            <a:r>
              <a:rPr lang="en-US" b="0" dirty="0"/>
              <a:t> when certain conditions are met, so when they “feel” that they’re running on a compromised computer with network access. For this reason, DNS traffic was allowed, and also valid HTTP/SMTP sessions were created when requested by the binaries.</a:t>
            </a:r>
            <a:endParaRPr lang="en-US" dirty="0"/>
          </a:p>
          <a:p>
            <a:pPr marL="158750" indent="0">
              <a:buNone/>
            </a:pPr>
            <a:endParaRPr lang="en-US" dirty="0"/>
          </a:p>
          <a:p>
            <a:pPr marL="158750" indent="0">
              <a:buNone/>
            </a:pPr>
            <a:r>
              <a:rPr lang="en-US" dirty="0"/>
              <a:t>And one more important thing, as I mentioned before some malware might have </a:t>
            </a:r>
            <a:r>
              <a:rPr lang="en-US" b="1" dirty="0"/>
              <a:t>anti-virtualization capabilities</a:t>
            </a:r>
            <a:r>
              <a:rPr lang="en-US" dirty="0"/>
              <a:t>. Any binaries that seemed to do absolutely nothing on the virtual machine were also run on physical machines.</a:t>
            </a:r>
          </a:p>
        </p:txBody>
      </p:sp>
    </p:spTree>
    <p:extLst>
      <p:ext uri="{BB962C8B-B14F-4D97-AF65-F5344CB8AC3E}">
        <p14:creationId xmlns:p14="http://schemas.microsoft.com/office/powerpoint/2010/main" val="1569312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Having run all those evil binaries, the authors then tried to </a:t>
            </a:r>
            <a:r>
              <a:rPr lang="en-US" b="1" dirty="0"/>
              <a:t>classify them based on the network traffic</a:t>
            </a:r>
            <a:r>
              <a:rPr lang="en-US" dirty="0"/>
              <a:t> that was produced. They defined various </a:t>
            </a:r>
            <a:r>
              <a:rPr lang="en-US" b="1" dirty="0"/>
              <a:t>features</a:t>
            </a:r>
            <a:r>
              <a:rPr lang="en-US" dirty="0"/>
              <a:t> such as which protocols the malware tries to use, or which destination ports it tries to communicate with, and then based on the features performed a </a:t>
            </a:r>
            <a:r>
              <a:rPr lang="en-US" b="1" dirty="0"/>
              <a:t>clustering</a:t>
            </a:r>
            <a:r>
              <a:rPr lang="en-US" dirty="0"/>
              <a:t> that helped illustrate the various malware families.</a:t>
            </a:r>
          </a:p>
          <a:p>
            <a:pPr marL="158750" indent="0">
              <a:buNone/>
            </a:pPr>
            <a:endParaRPr lang="en-US" dirty="0"/>
          </a:p>
          <a:p>
            <a:pPr marL="158750" indent="0">
              <a:buNone/>
            </a:pPr>
            <a:r>
              <a:rPr lang="en-US" dirty="0"/>
              <a:t>Then, they went through databases of </a:t>
            </a:r>
            <a:r>
              <a:rPr lang="en-US" b="1" dirty="0"/>
              <a:t>known signatures </a:t>
            </a:r>
            <a:r>
              <a:rPr lang="en-US" dirty="0"/>
              <a:t>and tried to match those with the malware that they had milked. Interestingly, they found that 12 of the top 20 most widespread families of malware were indeed distributed by these PPI providers, some by more than one provider!</a:t>
            </a:r>
          </a:p>
        </p:txBody>
      </p:sp>
    </p:spTree>
    <p:extLst>
      <p:ext uri="{BB962C8B-B14F-4D97-AF65-F5344CB8AC3E}">
        <p14:creationId xmlns:p14="http://schemas.microsoft.com/office/powerpoint/2010/main" val="2053812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We’ve already seen a few results on the previous slides, but now let’s take a look on the rest of the analyses that the authors made.</a:t>
            </a:r>
          </a:p>
        </p:txBody>
      </p:sp>
    </p:spTree>
    <p:extLst>
      <p:ext uri="{BB962C8B-B14F-4D97-AF65-F5344CB8AC3E}">
        <p14:creationId xmlns:p14="http://schemas.microsoft.com/office/powerpoint/2010/main" val="259804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cd60e1c6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cd60e1c6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first, let’s </a:t>
            </a:r>
            <a:r>
              <a:rPr lang="en-US" b="1" dirty="0"/>
              <a:t>talk about malware</a:t>
            </a:r>
            <a:r>
              <a:rPr lang="en-US" dirty="0"/>
              <a:t> for a bit.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So, a few interesting observations on the classification that the authors made. </a:t>
            </a:r>
          </a:p>
          <a:p>
            <a:pPr marL="158750" indent="0">
              <a:buNone/>
            </a:pPr>
            <a:endParaRPr lang="en-US" dirty="0"/>
          </a:p>
          <a:p>
            <a:pPr marL="158750" indent="0">
              <a:buNone/>
            </a:pPr>
            <a:r>
              <a:rPr lang="en-US" dirty="0"/>
              <a:t>For the most popular families of malware that they milked, they </a:t>
            </a:r>
            <a:r>
              <a:rPr lang="en-US" b="1" dirty="0"/>
              <a:t>manually extracted a set of classification signatures</a:t>
            </a:r>
            <a:r>
              <a:rPr lang="en-US" dirty="0"/>
              <a:t>. This set was quite </a:t>
            </a:r>
            <a:r>
              <a:rPr lang="en-US" b="1" dirty="0"/>
              <a:t>comprehensive</a:t>
            </a:r>
            <a:r>
              <a:rPr lang="en-US" dirty="0"/>
              <a:t>, classifying over 90% of the downloads that they made in the first month. However, in the second month, it could only classify 86% of downloads, then 77%, and the percentage kept dropping. This is to be expected, because </a:t>
            </a:r>
            <a:r>
              <a:rPr lang="en-US" b="1" dirty="0"/>
              <a:t>new clients </a:t>
            </a:r>
            <a:r>
              <a:rPr lang="en-US" dirty="0"/>
              <a:t>always sign up to these services, and old clients sometimes </a:t>
            </a:r>
            <a:r>
              <a:rPr lang="en-US" b="1" dirty="0"/>
              <a:t>update their malware </a:t>
            </a:r>
            <a:r>
              <a:rPr lang="en-US" dirty="0"/>
              <a:t>(for example after repacking it to avoid detection!).</a:t>
            </a:r>
          </a:p>
          <a:p>
            <a:pPr marL="158750" indent="0">
              <a:buNone/>
            </a:pPr>
            <a:endParaRPr lang="en-US" dirty="0"/>
          </a:p>
          <a:p>
            <a:pPr marL="158750" indent="0">
              <a:buNone/>
            </a:pPr>
            <a:r>
              <a:rPr lang="en-US" dirty="0"/>
              <a:t>Also, many binaries seem to be </a:t>
            </a:r>
            <a:r>
              <a:rPr lang="en-US" b="1" dirty="0"/>
              <a:t>distributed by more than one provider</a:t>
            </a:r>
            <a:r>
              <a:rPr lang="en-US" dirty="0"/>
              <a:t>. It seems that clients will do this in order to ensure a wider spread of their malware and thus increase their profits.</a:t>
            </a:r>
          </a:p>
        </p:txBody>
      </p:sp>
    </p:spTree>
    <p:extLst>
      <p:ext uri="{BB962C8B-B14F-4D97-AF65-F5344CB8AC3E}">
        <p14:creationId xmlns:p14="http://schemas.microsoft.com/office/powerpoint/2010/main" val="3942021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So, I’ve talked about packers before. It turns out that the </a:t>
            </a:r>
            <a:r>
              <a:rPr lang="en-US" b="1" dirty="0"/>
              <a:t>average rate of repacking is once every 11 days</a:t>
            </a:r>
            <a:r>
              <a:rPr lang="en-US" dirty="0"/>
              <a:t>, but the rate varies greatly: some repack their binaries twice a day, while others seemed to only do so once a month.</a:t>
            </a:r>
          </a:p>
          <a:p>
            <a:pPr marL="158750" indent="0">
              <a:buNone/>
            </a:pPr>
            <a:endParaRPr lang="en-US" dirty="0"/>
          </a:p>
          <a:p>
            <a:pPr marL="158750" indent="0">
              <a:buNone/>
            </a:pPr>
            <a:r>
              <a:rPr lang="en-US" dirty="0"/>
              <a:t>An interesting trend that might develop is PPI providers which offer </a:t>
            </a:r>
            <a:r>
              <a:rPr lang="en-US" b="1" dirty="0"/>
              <a:t>automatic repacking</a:t>
            </a:r>
            <a:r>
              <a:rPr lang="en-US" dirty="0"/>
              <a:t>. </a:t>
            </a:r>
            <a:r>
              <a:rPr lang="en-US" dirty="0" err="1"/>
              <a:t>Zlob</a:t>
            </a:r>
            <a:r>
              <a:rPr lang="en-US" dirty="0"/>
              <a:t>, one of the providers that was infiltrated already offers this for their downloader: every time an affiliate requests a downloader, it will receive one that was automatically repacked. It’s possible that this could one day be extended to client executables too.</a:t>
            </a:r>
          </a:p>
        </p:txBody>
      </p:sp>
    </p:spTree>
    <p:extLst>
      <p:ext uri="{BB962C8B-B14F-4D97-AF65-F5344CB8AC3E}">
        <p14:creationId xmlns:p14="http://schemas.microsoft.com/office/powerpoint/2010/main" val="1998756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The authors also discovered that most malware has </a:t>
            </a:r>
            <a:r>
              <a:rPr lang="en-US" b="1" dirty="0"/>
              <a:t>geographical preferences</a:t>
            </a:r>
            <a:r>
              <a:rPr lang="en-US" dirty="0"/>
              <a:t>. Some exclusively target the US, some target Europe, some only target one or two countries, and some families have no preferences at all.</a:t>
            </a:r>
          </a:p>
          <a:p>
            <a:pPr marL="158750" indent="0">
              <a:buNone/>
            </a:pPr>
            <a:endParaRPr lang="en-US" dirty="0"/>
          </a:p>
          <a:p>
            <a:pPr marL="158750" indent="0">
              <a:buNone/>
            </a:pPr>
            <a:r>
              <a:rPr lang="en-US" dirty="0"/>
              <a:t>It’s interesting to think about why this happens. First, the </a:t>
            </a:r>
            <a:r>
              <a:rPr lang="en-US" b="1" dirty="0"/>
              <a:t>malware’s class of activity has an influence</a:t>
            </a:r>
            <a:r>
              <a:rPr lang="en-US" dirty="0"/>
              <a:t>: a spambot only requires a unique IP, so it will usually be distributed worldwide, while a fake antivirus often requires translations in the target country’s language and maybe even the possibility of payment processing. Also, because the </a:t>
            </a:r>
            <a:r>
              <a:rPr lang="en-US" b="1" dirty="0"/>
              <a:t>prices vary quite a bit </a:t>
            </a:r>
            <a:r>
              <a:rPr lang="en-US" dirty="0"/>
              <a:t>between target countries, there’s always a cost/benefit analysis involved, depending on the potential value of the stolen information (such as the amount of money that could be potentially found on credit cards).</a:t>
            </a:r>
          </a:p>
        </p:txBody>
      </p:sp>
    </p:spTree>
    <p:extLst>
      <p:ext uri="{BB962C8B-B14F-4D97-AF65-F5344CB8AC3E}">
        <p14:creationId xmlns:p14="http://schemas.microsoft.com/office/powerpoint/2010/main" val="3088621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Now, I also promised I’d talk a bit about affiliate-PPI interactions. It was interesting to discover that affiliates sometimes subscribe to PPI services too, and use them to distribute downloaders for other PPI providers! So </a:t>
            </a:r>
            <a:r>
              <a:rPr lang="en-US" b="1" dirty="0"/>
              <a:t>downloaders sometimes download other downloaders</a:t>
            </a:r>
            <a:r>
              <a:rPr lang="en-US" dirty="0"/>
              <a:t>, which is quite a funny thing to say out loud… This happens because there are often price differences among PPI providers even for the same region, so one provider might </a:t>
            </a:r>
            <a:r>
              <a:rPr lang="en-US" b="1" dirty="0"/>
              <a:t>charge less for client installations than another provider might pay for affiliate installations</a:t>
            </a:r>
            <a:r>
              <a:rPr lang="en-US" dirty="0"/>
              <a:t>.</a:t>
            </a:r>
          </a:p>
        </p:txBody>
      </p:sp>
    </p:spTree>
    <p:extLst>
      <p:ext uri="{BB962C8B-B14F-4D97-AF65-F5344CB8AC3E}">
        <p14:creationId xmlns:p14="http://schemas.microsoft.com/office/powerpoint/2010/main" val="2599490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Now, before I wrap this up, some general lessons about information security.</a:t>
            </a:r>
          </a:p>
          <a:p>
            <a:pPr marL="158750" indent="0">
              <a:buNone/>
            </a:pPr>
            <a:endParaRPr lang="en-US" dirty="0"/>
          </a:p>
          <a:p>
            <a:pPr marL="158750" indent="0">
              <a:buNone/>
            </a:pPr>
            <a:r>
              <a:rPr lang="en-US" dirty="0"/>
              <a:t>We’ve seen that there is a hugely prolific market of installation services, so really there is </a:t>
            </a:r>
            <a:r>
              <a:rPr lang="en-US" b="1" dirty="0"/>
              <a:t>not a strong connection anymore </a:t>
            </a:r>
            <a:r>
              <a:rPr lang="en-US" dirty="0"/>
              <a:t>between the mechanism that was used to compromise a system and the malware that it hosts afterwards. Classification should only really on malware behavior from now on.</a:t>
            </a:r>
          </a:p>
          <a:p>
            <a:pPr marL="158750" indent="0">
              <a:buNone/>
            </a:pPr>
            <a:endParaRPr lang="en-US" dirty="0"/>
          </a:p>
          <a:p>
            <a:pPr marL="158750" indent="0">
              <a:buNone/>
            </a:pPr>
            <a:r>
              <a:rPr lang="en-US" dirty="0"/>
              <a:t>However, because malware often comes bundled with downloaders and other malware, </a:t>
            </a:r>
            <a:r>
              <a:rPr lang="en-US" b="1" dirty="0"/>
              <a:t>it’s harder to analyze it in isolation</a:t>
            </a:r>
            <a:r>
              <a:rPr lang="en-US" dirty="0"/>
              <a:t>!</a:t>
            </a:r>
          </a:p>
          <a:p>
            <a:pPr marL="158750" indent="0">
              <a:buNone/>
            </a:pPr>
            <a:endParaRPr lang="en-US" dirty="0"/>
          </a:p>
          <a:p>
            <a:pPr marL="158750" indent="0">
              <a:buNone/>
            </a:pPr>
            <a:r>
              <a:rPr lang="en-US" dirty="0"/>
              <a:t>Another important lesson is that installations are really, really cheap. So taking down a botnet or some specific malware network might not be very helpful, because it’s easy to rebuild that. What should be </a:t>
            </a:r>
            <a:r>
              <a:rPr lang="en-US" b="1" dirty="0"/>
              <a:t>targeted are the PPI services themselves</a:t>
            </a:r>
            <a:r>
              <a:rPr lang="en-US" dirty="0"/>
              <a:t>, and even the people that are behind them!</a:t>
            </a:r>
          </a:p>
        </p:txBody>
      </p:sp>
    </p:spTree>
    <p:extLst>
      <p:ext uri="{BB962C8B-B14F-4D97-AF65-F5344CB8AC3E}">
        <p14:creationId xmlns:p14="http://schemas.microsoft.com/office/powerpoint/2010/main" val="909241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43914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cd60e1c65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cd60e1c65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t>
            </a:r>
            <a:r>
              <a:rPr lang="en-US" b="1" dirty="0"/>
              <a:t>plenty of definitions of malware </a:t>
            </a:r>
            <a:r>
              <a:rPr lang="en-US" dirty="0"/>
              <a:t>and most of them seem to be quite similar. I chose a definition that Microsoft has made available in some of their security documentation and that I found quite concise. Malware is any software intentionally designed to cause damage to a computer, server, client or computer network.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interesting to take a look at some of the key characteristics of malware.</a:t>
            </a:r>
          </a:p>
          <a:p>
            <a:pPr marL="0" lvl="0" indent="0" algn="l" rtl="0">
              <a:spcBef>
                <a:spcPts val="0"/>
              </a:spcBef>
              <a:spcAft>
                <a:spcPts val="0"/>
              </a:spcAft>
              <a:buNone/>
            </a:pPr>
            <a:r>
              <a:rPr lang="en-US" dirty="0"/>
              <a:t>First of all, malware </a:t>
            </a:r>
            <a:r>
              <a:rPr lang="en-US" b="1" dirty="0"/>
              <a:t>must have malicious intent. </a:t>
            </a:r>
            <a:r>
              <a:rPr lang="en-US" b="0" dirty="0"/>
              <a:t>It is possible that some piece of software, through an unknown bug or vulnerability, causes some damage to a system or network (or otherwise exposes it to attackers). In cases like that we’re not really talking about malware, because it was not intentionally developed to cause farm.</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Next, malware is </a:t>
            </a:r>
            <a:r>
              <a:rPr lang="en-US" b="1" dirty="0"/>
              <a:t>usually hidden from the user and usually installed without the user’s consent</a:t>
            </a:r>
            <a:r>
              <a:rPr lang="en-US" b="0" dirty="0"/>
              <a:t>, either bundled with software which has been tampered, or through some other means. The reason I said “usually” is because there are also families of malware hidden in plain sight, for example fake antivirus software, which the user knowingly installs. The user might think that this is a legitimate antivirus, while in the background it might be stealing his/her private information and generally compromising his computer.</a:t>
            </a:r>
            <a:endParaRPr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cd60e1e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cd60e1e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chemeClr val="bg2"/>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This is a list of some of the more well-known classes of malware. It’s not exhaustive but it should cover most of the important categories that are out there.</a:t>
            </a:r>
          </a:p>
          <a:p>
            <a:pPr marL="0" lvl="0" indent="0" algn="l" rtl="0">
              <a:spcBef>
                <a:spcPts val="0"/>
              </a:spcBef>
              <a:spcAft>
                <a:spcPts val="0"/>
              </a:spcAft>
              <a:buNone/>
            </a:pPr>
            <a:endParaRPr lang="en-US" sz="1100" b="0" i="0" u="none" strike="noStrike" cap="none" dirty="0">
              <a:solidFill>
                <a:schemeClr val="bg2"/>
              </a:solidFill>
              <a:effectLst/>
              <a:latin typeface="Arial"/>
              <a:ea typeface="Arial"/>
              <a:cs typeface="Arial"/>
              <a:sym typeface="Arial"/>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r>
              <a:rPr lang="en-US" sz="1100" b="0" i="0" u="none" strike="noStrike" cap="none" dirty="0">
                <a:solidFill>
                  <a:schemeClr val="bg2"/>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Is this list familiar to everyone? Is there any particular category of malware which you’d want to hear more about, or something important that you think I missed?</a:t>
            </a:r>
          </a:p>
          <a:p>
            <a:pPr marL="0" lvl="0" indent="0" algn="l" rtl="0">
              <a:spcBef>
                <a:spcPts val="0"/>
              </a:spcBef>
              <a:spcAft>
                <a:spcPts val="0"/>
              </a:spcAft>
              <a:buNone/>
            </a:pPr>
            <a:endParaRPr lang="en-US" sz="1100" b="0" i="0" u="none" strike="noStrike" cap="none" dirty="0">
              <a:solidFill>
                <a:schemeClr val="bg2"/>
              </a:solidFill>
              <a:effectLst/>
              <a:latin typeface="Arial"/>
              <a:ea typeface="Arial"/>
              <a:cs typeface="Arial"/>
              <a:sym typeface="Arial"/>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r>
              <a:rPr lang="en-US" sz="1100" b="0" i="0" u="none" strike="noStrike" cap="none" dirty="0">
                <a:solidFill>
                  <a:schemeClr val="bg2"/>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A lot of recent attention has been given to </a:t>
            </a:r>
            <a:r>
              <a:rPr lang="en-US" sz="1100" b="1" i="0" u="none" strike="noStrike" cap="none" dirty="0">
                <a:solidFill>
                  <a:schemeClr val="bg2"/>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ransomware</a:t>
            </a:r>
            <a:r>
              <a:rPr lang="en-US" sz="1100" b="0" i="0" u="none" strike="noStrike" cap="none" dirty="0">
                <a:solidFill>
                  <a:schemeClr val="bg2"/>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 malware that encrypts your files and then asks for a ransom in order to decrypt them. And recently </a:t>
            </a:r>
            <a:r>
              <a:rPr lang="en-US" sz="1100" b="1" i="0" u="none" strike="noStrike" cap="none" dirty="0">
                <a:solidFill>
                  <a:schemeClr val="bg2"/>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hidden </a:t>
            </a:r>
            <a:r>
              <a:rPr lang="en-US" sz="1100" b="1" i="0" u="none" strike="noStrike" cap="none" dirty="0" err="1">
                <a:solidFill>
                  <a:schemeClr val="bg2"/>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cryptominers</a:t>
            </a:r>
            <a:r>
              <a:rPr lang="en-US" sz="1100" b="0" i="0" u="none" strike="noStrike" cap="none" dirty="0">
                <a:solidFill>
                  <a:schemeClr val="bg2"/>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 are popular, which use your computational resources to mine cryptocurrency for their creators.</a:t>
            </a:r>
          </a:p>
          <a:p>
            <a:pPr marL="0" lvl="0" indent="0" algn="l" rtl="0">
              <a:spcBef>
                <a:spcPts val="0"/>
              </a:spcBef>
              <a:spcAft>
                <a:spcPts val="0"/>
              </a:spcAft>
              <a:buNone/>
            </a:pPr>
            <a:endParaRPr lang="en-US" sz="1100" b="1" i="0" u="none" strike="noStrike" cap="none" dirty="0">
              <a:solidFill>
                <a:schemeClr val="bg2"/>
              </a:solidFill>
              <a:effectLst/>
              <a:latin typeface="Arial"/>
              <a:ea typeface="Arial"/>
              <a:cs typeface="Arial"/>
              <a:sym typeface="Arial"/>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r>
              <a:rPr lang="en-US" sz="1100" b="1" i="0" u="none" strike="noStrike" cap="none" dirty="0">
                <a:solidFill>
                  <a:schemeClr val="bg2"/>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Adware</a:t>
            </a:r>
            <a:r>
              <a:rPr lang="en-US" sz="1100" b="0" i="0" u="none" strike="noStrike" cap="none" dirty="0">
                <a:solidFill>
                  <a:schemeClr val="bg2"/>
                </a:solidFill>
                <a:effectLst/>
                <a:latin typeface="Arial"/>
                <a:ea typeface="Arial"/>
                <a:cs typeface="Arial"/>
                <a:sym typeface="Arial"/>
              </a:rPr>
              <a:t> is unwanted software designed to throw advertisements up on your screen, most often within a web browser.</a:t>
            </a:r>
          </a:p>
          <a:p>
            <a:pPr marL="0" lvl="0" indent="0" algn="l" rtl="0">
              <a:spcBef>
                <a:spcPts val="0"/>
              </a:spcBef>
              <a:spcAft>
                <a:spcPts val="0"/>
              </a:spcAft>
              <a:buNone/>
            </a:pPr>
            <a:endParaRPr lang="en-US" sz="1100" b="0" i="0" u="none" strike="noStrike" cap="none" dirty="0">
              <a:solidFill>
                <a:schemeClr val="bg2"/>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dirty="0">
                <a:solidFill>
                  <a:schemeClr val="bg2"/>
                </a:solidFill>
                <a:effectLst/>
                <a:latin typeface="Arial"/>
                <a:ea typeface="Arial"/>
                <a:cs typeface="Arial"/>
                <a:sym typeface="Arial"/>
                <a:hlinkClick r:id="rId4">
                  <a:extLst>
                    <a:ext uri="{A12FA001-AC4F-418D-AE19-62706E023703}">
                      <ahyp:hlinkClr xmlns:ahyp="http://schemas.microsoft.com/office/drawing/2018/hyperlinkcolor" val="tx"/>
                    </a:ext>
                  </a:extLst>
                </a:hlinkClick>
              </a:rPr>
              <a:t>Spyware</a:t>
            </a:r>
            <a:r>
              <a:rPr lang="en-US" sz="1100" b="0" i="0" u="none" strike="noStrike" cap="none" dirty="0">
                <a:solidFill>
                  <a:schemeClr val="bg2"/>
                </a:solidFill>
                <a:effectLst/>
                <a:latin typeface="Arial"/>
                <a:ea typeface="Arial"/>
                <a:cs typeface="Arial"/>
                <a:sym typeface="Arial"/>
              </a:rPr>
              <a:t> is malware that secretly observes the computer user’s activities without permission and reports it to the software’s author.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u="none" dirty="0">
              <a:solidFill>
                <a:schemeClr val="bg2"/>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chemeClr val="bg2"/>
                </a:solidFill>
                <a:effectLst/>
                <a:latin typeface="Arial"/>
                <a:ea typeface="Arial"/>
                <a:cs typeface="Arial"/>
                <a:sym typeface="Arial"/>
              </a:rPr>
              <a:t>A </a:t>
            </a:r>
            <a:r>
              <a:rPr lang="en-US" sz="1100" b="1" i="0" u="none" strike="noStrike" cap="none" dirty="0">
                <a:solidFill>
                  <a:schemeClr val="bg2"/>
                </a:solidFill>
                <a:effectLst/>
                <a:latin typeface="Arial"/>
                <a:ea typeface="Arial"/>
                <a:cs typeface="Arial"/>
                <a:sym typeface="Arial"/>
                <a:hlinkClick r:id="rId5">
                  <a:extLst>
                    <a:ext uri="{A12FA001-AC4F-418D-AE19-62706E023703}">
                      <ahyp:hlinkClr xmlns:ahyp="http://schemas.microsoft.com/office/drawing/2018/hyperlinkcolor" val="tx"/>
                    </a:ext>
                  </a:extLst>
                </a:hlinkClick>
              </a:rPr>
              <a:t>virus</a:t>
            </a:r>
            <a:r>
              <a:rPr lang="en-US" sz="1100" b="0" i="0" u="none" strike="noStrike" cap="none" dirty="0">
                <a:solidFill>
                  <a:schemeClr val="bg2"/>
                </a:solidFill>
                <a:effectLst/>
                <a:latin typeface="Arial"/>
                <a:ea typeface="Arial"/>
                <a:cs typeface="Arial"/>
                <a:sym typeface="Arial"/>
              </a:rPr>
              <a:t> is malware that attaches to another program and, when executed—usually inadvertently by the user—replicates itself by modifying other computer programs and infecting them with its own bits of code.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u="none" dirty="0">
              <a:solidFill>
                <a:schemeClr val="bg2"/>
              </a:solidFill>
            </a:endParaRPr>
          </a:p>
          <a:p>
            <a:pPr marL="0" lvl="0" indent="0" algn="l" rtl="0">
              <a:spcBef>
                <a:spcPts val="0"/>
              </a:spcBef>
              <a:spcAft>
                <a:spcPts val="0"/>
              </a:spcAft>
              <a:buNone/>
            </a:pPr>
            <a:r>
              <a:rPr lang="en-US" sz="1100" b="0" i="0" u="none" strike="noStrike" cap="none" dirty="0">
                <a:solidFill>
                  <a:schemeClr val="bg2"/>
                </a:solidFill>
                <a:effectLst/>
                <a:latin typeface="Arial"/>
                <a:ea typeface="Arial"/>
                <a:cs typeface="Arial"/>
                <a:sym typeface="Arial"/>
              </a:rPr>
              <a:t>A </a:t>
            </a:r>
            <a:r>
              <a:rPr lang="en-US" sz="1100" b="1" i="0" u="none" strike="noStrike" cap="none" dirty="0">
                <a:solidFill>
                  <a:schemeClr val="bg2"/>
                </a:solidFill>
                <a:effectLst/>
                <a:latin typeface="Arial"/>
                <a:ea typeface="Arial"/>
                <a:cs typeface="Arial"/>
                <a:sym typeface="Arial"/>
                <a:hlinkClick r:id="rId6">
                  <a:extLst>
                    <a:ext uri="{A12FA001-AC4F-418D-AE19-62706E023703}">
                      <ahyp:hlinkClr xmlns:ahyp="http://schemas.microsoft.com/office/drawing/2018/hyperlinkcolor" val="tx"/>
                    </a:ext>
                  </a:extLst>
                </a:hlinkClick>
              </a:rPr>
              <a:t>Trojan</a:t>
            </a:r>
            <a:r>
              <a:rPr lang="en-US" sz="1100" b="0" i="0" u="none" strike="noStrike" cap="none" dirty="0">
                <a:solidFill>
                  <a:schemeClr val="bg2"/>
                </a:solidFill>
                <a:effectLst/>
                <a:latin typeface="Arial"/>
                <a:ea typeface="Arial"/>
                <a:cs typeface="Arial"/>
                <a:sym typeface="Arial"/>
              </a:rPr>
              <a:t>, or Trojan horse, usually represents itself as something useful in order to trick you. Once it’s on your system, the attackers behind the Trojan gain unauthorized access to the affected computer. </a:t>
            </a:r>
          </a:p>
          <a:p>
            <a:pPr marL="0" lvl="0" indent="0" algn="l" rtl="0">
              <a:spcBef>
                <a:spcPts val="0"/>
              </a:spcBef>
              <a:spcAft>
                <a:spcPts val="0"/>
              </a:spcAft>
              <a:buNone/>
            </a:pPr>
            <a:endParaRPr lang="en-US" sz="1100" b="0" i="0" u="none" strike="noStrike" cap="none" dirty="0">
              <a:solidFill>
                <a:schemeClr val="bg2"/>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chemeClr val="bg2"/>
                </a:solidFill>
                <a:effectLst/>
                <a:latin typeface="Arial"/>
                <a:ea typeface="Arial"/>
                <a:cs typeface="Arial"/>
                <a:sym typeface="Arial"/>
                <a:hlinkClick r:id="rId7">
                  <a:extLst>
                    <a:ext uri="{A12FA001-AC4F-418D-AE19-62706E023703}">
                      <ahyp:hlinkClr xmlns:ahyp="http://schemas.microsoft.com/office/drawing/2018/hyperlinkcolor" val="tx"/>
                    </a:ext>
                  </a:extLst>
                </a:hlinkClick>
              </a:rPr>
              <a:t>Ransomware</a:t>
            </a:r>
            <a:r>
              <a:rPr lang="en-US" sz="1100" b="0" i="0" u="none" strike="noStrike" cap="none" dirty="0">
                <a:solidFill>
                  <a:schemeClr val="bg2"/>
                </a:solidFill>
                <a:effectLst/>
                <a:latin typeface="Arial"/>
                <a:ea typeface="Arial"/>
                <a:cs typeface="Arial"/>
                <a:sym typeface="Arial"/>
              </a:rPr>
              <a:t> is a form of malware that locks you out of your device and/or encrypts your files, then forces you to pay a ransom to get them back.</a:t>
            </a:r>
          </a:p>
          <a:p>
            <a:pPr marL="0" lvl="0" indent="0" algn="l" rtl="0">
              <a:spcBef>
                <a:spcPts val="0"/>
              </a:spcBef>
              <a:spcAft>
                <a:spcPts val="0"/>
              </a:spcAft>
              <a:buNone/>
            </a:pPr>
            <a:endParaRPr lang="en-US" sz="1100" b="0" i="0" u="none" strike="noStrike" cap="none" dirty="0">
              <a:solidFill>
                <a:schemeClr val="bg2"/>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chemeClr val="bg2"/>
                </a:solidFill>
                <a:effectLst/>
                <a:latin typeface="Arial"/>
                <a:ea typeface="Arial"/>
                <a:cs typeface="Arial"/>
                <a:sym typeface="Arial"/>
                <a:hlinkClick r:id="rId8">
                  <a:extLst>
                    <a:ext uri="{A12FA001-AC4F-418D-AE19-62706E023703}">
                      <ahyp:hlinkClr xmlns:ahyp="http://schemas.microsoft.com/office/drawing/2018/hyperlinkcolor" val="tx"/>
                    </a:ext>
                  </a:extLst>
                </a:hlinkClick>
              </a:rPr>
              <a:t>Rootkit</a:t>
            </a:r>
            <a:r>
              <a:rPr lang="en-US" sz="1100" b="0" i="0" u="none" strike="noStrike" cap="none" dirty="0">
                <a:solidFill>
                  <a:schemeClr val="bg2"/>
                </a:solidFill>
                <a:effectLst/>
                <a:latin typeface="Arial"/>
                <a:ea typeface="Arial"/>
                <a:cs typeface="Arial"/>
                <a:sym typeface="Arial"/>
              </a:rPr>
              <a:t> is a form of malware that provides the attacker with administrator privileges on the infected system. </a:t>
            </a:r>
          </a:p>
          <a:p>
            <a:pPr marL="0" lvl="0" indent="0" algn="l" rtl="0">
              <a:spcBef>
                <a:spcPts val="0"/>
              </a:spcBef>
              <a:spcAft>
                <a:spcPts val="0"/>
              </a:spcAft>
              <a:buNone/>
            </a:pPr>
            <a:endParaRPr lang="en-US" sz="1100" b="0" i="0" u="none" strike="noStrike" cap="none" dirty="0">
              <a:solidFill>
                <a:schemeClr val="bg2"/>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chemeClr val="bg2"/>
                </a:solidFill>
                <a:effectLst/>
                <a:latin typeface="Arial"/>
                <a:ea typeface="Arial"/>
                <a:cs typeface="Arial"/>
                <a:sym typeface="Arial"/>
              </a:rPr>
              <a:t>A </a:t>
            </a:r>
            <a:r>
              <a:rPr lang="en-US" sz="1100" b="1" i="0" u="none" strike="noStrike" cap="none" dirty="0">
                <a:solidFill>
                  <a:schemeClr val="bg2"/>
                </a:solidFill>
                <a:effectLst/>
                <a:latin typeface="Arial"/>
                <a:ea typeface="Arial"/>
                <a:cs typeface="Arial"/>
                <a:sym typeface="Arial"/>
                <a:hlinkClick r:id="rId9">
                  <a:extLst>
                    <a:ext uri="{A12FA001-AC4F-418D-AE19-62706E023703}">
                      <ahyp:hlinkClr xmlns:ahyp="http://schemas.microsoft.com/office/drawing/2018/hyperlinkcolor" val="tx"/>
                    </a:ext>
                  </a:extLst>
                </a:hlinkClick>
              </a:rPr>
              <a:t>keylogger</a:t>
            </a:r>
            <a:r>
              <a:rPr lang="en-US" sz="1100" b="0" i="0" u="none" strike="noStrike" cap="none" dirty="0">
                <a:solidFill>
                  <a:schemeClr val="bg2"/>
                </a:solidFill>
                <a:effectLst/>
                <a:latin typeface="Arial"/>
                <a:ea typeface="Arial"/>
                <a:cs typeface="Arial"/>
                <a:sym typeface="Arial"/>
              </a:rPr>
              <a:t> is malware that records all the user’s keystrokes on the keyboard,</a:t>
            </a:r>
          </a:p>
          <a:p>
            <a:pPr marL="0" lvl="0" indent="0" algn="l" rtl="0">
              <a:spcBef>
                <a:spcPts val="0"/>
              </a:spcBef>
              <a:spcAft>
                <a:spcPts val="0"/>
              </a:spcAft>
              <a:buNone/>
            </a:pPr>
            <a:endParaRPr lang="en-US" sz="1100" b="0" i="0" u="none" strike="noStrike" cap="none" dirty="0">
              <a:solidFill>
                <a:schemeClr val="bg2"/>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chemeClr val="bg2"/>
                </a:solidFill>
                <a:effectLst/>
                <a:latin typeface="Arial"/>
                <a:ea typeface="Arial"/>
                <a:cs typeface="Arial"/>
                <a:sym typeface="Arial"/>
                <a:hlinkClick r:id="rId10">
                  <a:extLst>
                    <a:ext uri="{A12FA001-AC4F-418D-AE19-62706E023703}">
                      <ahyp:hlinkClr xmlns:ahyp="http://schemas.microsoft.com/office/drawing/2018/hyperlinkcolor" val="tx"/>
                    </a:ext>
                  </a:extLst>
                </a:hlinkClick>
              </a:rPr>
              <a:t>Malicious </a:t>
            </a:r>
            <a:r>
              <a:rPr lang="en-US" sz="1100" b="1" i="0" u="none" strike="noStrike" cap="none" dirty="0" err="1">
                <a:solidFill>
                  <a:schemeClr val="bg2"/>
                </a:solidFill>
                <a:effectLst/>
                <a:latin typeface="Arial"/>
                <a:ea typeface="Arial"/>
                <a:cs typeface="Arial"/>
                <a:sym typeface="Arial"/>
                <a:hlinkClick r:id="rId10">
                  <a:extLst>
                    <a:ext uri="{A12FA001-AC4F-418D-AE19-62706E023703}">
                      <ahyp:hlinkClr xmlns:ahyp="http://schemas.microsoft.com/office/drawing/2018/hyperlinkcolor" val="tx"/>
                    </a:ext>
                  </a:extLst>
                </a:hlinkClick>
              </a:rPr>
              <a:t>cryptomining</a:t>
            </a:r>
            <a:r>
              <a:rPr lang="en-US" sz="1100" b="0" i="0" u="none" strike="noStrike" cap="none" dirty="0">
                <a:solidFill>
                  <a:schemeClr val="bg2"/>
                </a:solidFill>
                <a:effectLst/>
                <a:latin typeface="Arial"/>
                <a:ea typeface="Arial"/>
                <a:cs typeface="Arial"/>
                <a:sym typeface="Arial"/>
              </a:rPr>
              <a:t>, also sometimes called drive-by mining or </a:t>
            </a:r>
            <a:r>
              <a:rPr lang="en-US" sz="1100" b="0" i="0" u="none" strike="noStrike" cap="none" dirty="0" err="1">
                <a:solidFill>
                  <a:schemeClr val="bg2"/>
                </a:solidFill>
                <a:effectLst/>
                <a:latin typeface="Arial"/>
                <a:ea typeface="Arial"/>
                <a:cs typeface="Arial"/>
                <a:sym typeface="Arial"/>
                <a:hlinkClick r:id="rId11">
                  <a:extLst>
                    <a:ext uri="{A12FA001-AC4F-418D-AE19-62706E023703}">
                      <ahyp:hlinkClr xmlns:ahyp="http://schemas.microsoft.com/office/drawing/2018/hyperlinkcolor" val="tx"/>
                    </a:ext>
                  </a:extLst>
                </a:hlinkClick>
              </a:rPr>
              <a:t>cryptojacking</a:t>
            </a:r>
            <a:r>
              <a:rPr lang="en-US" sz="1100" b="0" i="0" u="none" strike="noStrike" cap="none" dirty="0">
                <a:solidFill>
                  <a:schemeClr val="bg2"/>
                </a:solidFill>
                <a:effectLst/>
                <a:latin typeface="Arial"/>
                <a:ea typeface="Arial"/>
                <a:cs typeface="Arial"/>
                <a:sym typeface="Arial"/>
              </a:rPr>
              <a:t>, is an increasingly prevalent malware usually installed by a Trojan. </a:t>
            </a:r>
            <a:endParaRPr sz="1100" u="none" dirty="0">
              <a:solidFill>
                <a:schemeClr val="bg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Now let’s take a very high level look on how exactly you produce and profit off of malware. </a:t>
            </a:r>
          </a:p>
          <a:p>
            <a:pPr marL="158750" indent="0">
              <a:buNone/>
            </a:pPr>
            <a:endParaRPr lang="en-US" dirty="0"/>
          </a:p>
          <a:p>
            <a:pPr marL="158750" indent="0">
              <a:buNone/>
            </a:pPr>
            <a:r>
              <a:rPr lang="en-US" dirty="0"/>
              <a:t>First step: </a:t>
            </a:r>
            <a:r>
              <a:rPr lang="en-US" b="1" dirty="0"/>
              <a:t>code the malware</a:t>
            </a:r>
            <a:r>
              <a:rPr lang="en-US" dirty="0"/>
              <a:t>. Make it do what you want it to: encrypt files, steal credit card information, exploit whatever vulnerability, etc.</a:t>
            </a:r>
          </a:p>
          <a:p>
            <a:pPr marL="158750" indent="0">
              <a:buNone/>
            </a:pPr>
            <a:endParaRPr lang="en-US" dirty="0"/>
          </a:p>
          <a:p>
            <a:pPr marL="158750" indent="0">
              <a:buNone/>
            </a:pPr>
            <a:r>
              <a:rPr lang="en-US" dirty="0"/>
              <a:t>Then, you need to </a:t>
            </a:r>
            <a:r>
              <a:rPr lang="en-US" b="1" dirty="0"/>
              <a:t>obscure it from antiviruses</a:t>
            </a:r>
            <a:r>
              <a:rPr lang="en-US" dirty="0"/>
              <a:t>. They’re becoming smarter so this task is increasingly more difficult. A bit later I’ll talk about packers, which help you do that.</a:t>
            </a:r>
          </a:p>
          <a:p>
            <a:pPr marL="158750" indent="0">
              <a:buNone/>
            </a:pPr>
            <a:endParaRPr lang="en-US" dirty="0"/>
          </a:p>
          <a:p>
            <a:pPr marL="158750" indent="0">
              <a:buNone/>
            </a:pPr>
            <a:r>
              <a:rPr lang="en-US" dirty="0"/>
              <a:t>Then, </a:t>
            </a:r>
            <a:r>
              <a:rPr lang="en-US" b="1" dirty="0"/>
              <a:t>install your malware </a:t>
            </a:r>
            <a:r>
              <a:rPr lang="en-US" dirty="0"/>
              <a:t>on some computers. Spread it via file-sharing networks, perform social engineering, send spam e-mails, whatever it takes. </a:t>
            </a:r>
          </a:p>
          <a:p>
            <a:pPr marL="158750" indent="0">
              <a:buNone/>
            </a:pPr>
            <a:endParaRPr lang="en-US" dirty="0"/>
          </a:p>
          <a:p>
            <a:pPr marL="158750" indent="0">
              <a:buNone/>
            </a:pPr>
            <a:r>
              <a:rPr lang="en-US" u="none" dirty="0"/>
              <a:t>Now, </a:t>
            </a:r>
            <a:r>
              <a:rPr lang="en-US" b="1" u="none" dirty="0"/>
              <a:t>collect your data and maybe update your malware </a:t>
            </a:r>
            <a:r>
              <a:rPr lang="en-US" u="none" dirty="0"/>
              <a:t>(again, to try and prevent detection from antiviruses).</a:t>
            </a:r>
          </a:p>
          <a:p>
            <a:pPr marL="158750" indent="0">
              <a:buNone/>
            </a:pPr>
            <a:endParaRPr lang="en-US" u="none" dirty="0"/>
          </a:p>
          <a:p>
            <a:pPr marL="158750" indent="0">
              <a:buNone/>
            </a:pPr>
            <a:r>
              <a:rPr lang="en-US" u="none" dirty="0"/>
              <a:t>Finally, </a:t>
            </a:r>
            <a:r>
              <a:rPr lang="en-US" b="1" u="none" dirty="0"/>
              <a:t>use or sell the data that you obtained</a:t>
            </a:r>
            <a:r>
              <a:rPr lang="en-US" u="none" dirty="0"/>
              <a:t>: this is also not very straightforward, as you can’t really take the stolen credit cards and go do grocery shopping. There are special forums in shady places on the internet where you should buy and sell this kind of info.</a:t>
            </a:r>
          </a:p>
          <a:p>
            <a:pPr marL="158750" indent="0">
              <a:buNone/>
            </a:pPr>
            <a:endParaRPr lang="en-US" u="none" dirty="0"/>
          </a:p>
          <a:p>
            <a:pPr marL="158750" indent="0">
              <a:buNone/>
            </a:pPr>
            <a:r>
              <a:rPr lang="en-US" u="none" dirty="0"/>
              <a:t>Now, the bottom line really is: there’s a lot of work to do, and it’s really hard. And with modern security, it only gets more and more complicated. So the current trend is </a:t>
            </a:r>
            <a:r>
              <a:rPr lang="en-US" b="1" u="none" dirty="0"/>
              <a:t>SPECIALIZATION</a:t>
            </a:r>
            <a:r>
              <a:rPr lang="en-US" b="0" u="none" dirty="0"/>
              <a:t>: </a:t>
            </a:r>
            <a:r>
              <a:rPr lang="en-US" u="none" dirty="0"/>
              <a:t> various actors have appeared in the malware scene, highly specialized in some parts of this development cycle and selling their expertise as a service. Which leads us to…</a:t>
            </a:r>
          </a:p>
        </p:txBody>
      </p:sp>
    </p:spTree>
    <p:extLst>
      <p:ext uri="{BB962C8B-B14F-4D97-AF65-F5344CB8AC3E}">
        <p14:creationId xmlns:p14="http://schemas.microsoft.com/office/powerpoint/2010/main" val="383072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 part 2, in which I’ll talk about the business model of malware distribution. Arguably, </a:t>
            </a:r>
            <a:r>
              <a:rPr lang="en-US" b="1" dirty="0"/>
              <a:t>infecting victim computers lies at the heart of the entire malware ecosystem</a:t>
            </a:r>
            <a:r>
              <a:rPr lang="en-US" dirty="0"/>
              <a:t>. Any malware developer needs to have his binaries installed on as many computers as possible to maximize his potential profits.</a:t>
            </a:r>
          </a:p>
          <a:p>
            <a:pPr marL="158750" indent="0">
              <a:buNone/>
            </a:pPr>
            <a:endParaRPr lang="en-US" dirty="0"/>
          </a:p>
          <a:p>
            <a:pPr marL="158750" indent="0">
              <a:buNone/>
            </a:pPr>
            <a:r>
              <a:rPr lang="en-US" dirty="0"/>
              <a:t>There are some who figured out this problem, and found a way to turn it into a business opportunity.</a:t>
            </a:r>
          </a:p>
        </p:txBody>
      </p:sp>
    </p:spTree>
    <p:extLst>
      <p:ext uri="{BB962C8B-B14F-4D97-AF65-F5344CB8AC3E}">
        <p14:creationId xmlns:p14="http://schemas.microsoft.com/office/powerpoint/2010/main" val="265408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And that’s how the PPI (or pay-per-install) market appeared. PPI providers perform only one task, and they do it really well: </a:t>
            </a:r>
            <a:r>
              <a:rPr lang="en-US" b="1" dirty="0"/>
              <a:t>they install your malware on target computers</a:t>
            </a:r>
            <a:r>
              <a:rPr lang="en-US" dirty="0"/>
              <a:t>. They will do it </a:t>
            </a:r>
            <a:r>
              <a:rPr lang="en-US" b="1" dirty="0"/>
              <a:t>quickly</a:t>
            </a:r>
            <a:r>
              <a:rPr lang="en-US" dirty="0"/>
              <a:t>, they will target </a:t>
            </a:r>
            <a:r>
              <a:rPr lang="en-US" b="1" dirty="0"/>
              <a:t>a certain geographical region</a:t>
            </a:r>
            <a:r>
              <a:rPr lang="en-US" dirty="0"/>
              <a:t> and charge you a </a:t>
            </a:r>
            <a:r>
              <a:rPr lang="en-US" b="1" dirty="0"/>
              <a:t>REALLY low price</a:t>
            </a:r>
            <a:r>
              <a:rPr lang="en-US" dirty="0"/>
              <a:t> for this, sometimes even less than 10 cents per each confirmed installation. And there are a lot of services like this…</a:t>
            </a:r>
          </a:p>
        </p:txBody>
      </p:sp>
    </p:spTree>
    <p:extLst>
      <p:ext uri="{BB962C8B-B14F-4D97-AF65-F5344CB8AC3E}">
        <p14:creationId xmlns:p14="http://schemas.microsoft.com/office/powerpoint/2010/main" val="2926937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To understand how this all works, let’s start with the simplest possible PPI model.</a:t>
            </a:r>
          </a:p>
          <a:p>
            <a:pPr marL="158750" indent="0">
              <a:buNone/>
            </a:pPr>
            <a:endParaRPr lang="en-US" dirty="0"/>
          </a:p>
          <a:p>
            <a:pPr marL="158750" indent="0">
              <a:buNone/>
            </a:pPr>
            <a:r>
              <a:rPr lang="en-US" dirty="0"/>
              <a:t>From now on, I’ll refer to malware developers as </a:t>
            </a:r>
            <a:r>
              <a:rPr lang="en-US" b="1" dirty="0"/>
              <a:t>clients</a:t>
            </a:r>
            <a:r>
              <a:rPr lang="en-US" b="0" dirty="0"/>
              <a:t>. Simply put, these clients want to deploy their malware. All they have to do is contact a PPI provider, send them the binary and pay for a number of installs.</a:t>
            </a:r>
          </a:p>
          <a:p>
            <a:pPr marL="158750" indent="0">
              <a:buNone/>
            </a:pPr>
            <a:endParaRPr lang="en-US" b="0" dirty="0"/>
          </a:p>
          <a:p>
            <a:pPr marL="158750" indent="0">
              <a:buNone/>
            </a:pPr>
            <a:r>
              <a:rPr lang="en-US" b="0" dirty="0"/>
              <a:t>The PPI provider has a small malware of his own, which is called a </a:t>
            </a:r>
            <a:r>
              <a:rPr lang="en-US" b="1" dirty="0"/>
              <a:t>downloader</a:t>
            </a:r>
            <a:r>
              <a:rPr lang="en-US" b="0" dirty="0"/>
              <a:t>. He installs his downloader on as many systems as possible, and then the downloader will retrieve and run client executables from a remote server. We call this kind of service a </a:t>
            </a:r>
            <a:r>
              <a:rPr lang="en-US" b="1" dirty="0"/>
              <a:t>direct PPI service</a:t>
            </a:r>
            <a:r>
              <a:rPr lang="en-US" b="0" dirty="0"/>
              <a:t>, because the PPI provider is the one actually performing the installations.</a:t>
            </a:r>
            <a:endParaRPr lang="en-US" b="1" dirty="0"/>
          </a:p>
        </p:txBody>
      </p:sp>
    </p:spTree>
    <p:extLst>
      <p:ext uri="{BB962C8B-B14F-4D97-AF65-F5344CB8AC3E}">
        <p14:creationId xmlns:p14="http://schemas.microsoft.com/office/powerpoint/2010/main" val="3573299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a:xfrm>
            <a:off x="381000" y="685800"/>
            <a:ext cx="6096000" cy="3429000"/>
          </a:xfrm>
        </p:spPr>
      </p:sp>
      <p:sp>
        <p:nvSpPr>
          <p:cNvPr id="3" name="Substituent note 2"/>
          <p:cNvSpPr>
            <a:spLocks noGrp="1"/>
          </p:cNvSpPr>
          <p:nvPr>
            <p:ph type="body" idx="1"/>
          </p:nvPr>
        </p:nvSpPr>
        <p:spPr/>
        <p:txBody>
          <a:bodyPr/>
          <a:lstStyle/>
          <a:p>
            <a:pPr marL="158750" indent="0">
              <a:buNone/>
            </a:pPr>
            <a:r>
              <a:rPr lang="en-US" dirty="0"/>
              <a:t>Now, there also exists a slightly more complex model, called </a:t>
            </a:r>
            <a:r>
              <a:rPr lang="en-US" b="1" dirty="0"/>
              <a:t>affiliate PPI</a:t>
            </a:r>
            <a:r>
              <a:rPr lang="en-US" b="0" dirty="0"/>
              <a:t>. In an affiliate PPI service, the PPI provider </a:t>
            </a:r>
            <a:r>
              <a:rPr lang="en-US" b="1" dirty="0"/>
              <a:t>outsources the distribution of client executables </a:t>
            </a:r>
            <a:r>
              <a:rPr lang="en-US" b="0" dirty="0"/>
              <a:t>to some third parties, called </a:t>
            </a:r>
            <a:r>
              <a:rPr lang="en-US" b="1" dirty="0"/>
              <a:t>affiliates</a:t>
            </a:r>
            <a:r>
              <a:rPr lang="en-US" b="0" dirty="0"/>
              <a:t>. These affiliates are usually specialized in certain distribution methods and are paid by the provider to install the PPI downloader on infected machines. So, in this case, the PPI provider acts simply as a middleman. By contacting one provider, the client </a:t>
            </a:r>
            <a:r>
              <a:rPr lang="en-US" b="1" dirty="0"/>
              <a:t>can potentially access a large network of affiliates </a:t>
            </a:r>
            <a:r>
              <a:rPr lang="en-US" b="0" dirty="0"/>
              <a:t>which will distribute his executable in a wide variety of ways.</a:t>
            </a:r>
          </a:p>
          <a:p>
            <a:pPr marL="158750" indent="0">
              <a:buNone/>
            </a:pPr>
            <a:endParaRPr lang="en-US" b="0" dirty="0"/>
          </a:p>
          <a:p>
            <a:pPr marL="158750" indent="0">
              <a:buNone/>
            </a:pPr>
            <a:r>
              <a:rPr lang="en-US" b="1" dirty="0"/>
              <a:t>INTERESTING: </a:t>
            </a:r>
            <a:r>
              <a:rPr lang="en-US" b="0" dirty="0"/>
              <a:t>One interesting thing about this entire business model is that there is a </a:t>
            </a:r>
            <a:r>
              <a:rPr lang="en-US" b="1" dirty="0"/>
              <a:t>fundamental conflict-of-interest </a:t>
            </a:r>
            <a:r>
              <a:rPr lang="en-US" b="0" dirty="0"/>
              <a:t>inside it: the more you install, the more money you earn from clients. However, the more you install, the worse your services become, because computers where you have installed a large amount of malware are more likely to be detected.</a:t>
            </a:r>
          </a:p>
        </p:txBody>
      </p:sp>
    </p:spTree>
    <p:extLst>
      <p:ext uri="{BB962C8B-B14F-4D97-AF65-F5344CB8AC3E}">
        <p14:creationId xmlns:p14="http://schemas.microsoft.com/office/powerpoint/2010/main" val="78440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3.xml"/><Relationship Id="rId16" Type="http://schemas.openxmlformats.org/officeDocument/2006/relationships/image" Target="../media/image17.svg"/><Relationship Id="rId1" Type="http://schemas.openxmlformats.org/officeDocument/2006/relationships/slideLayout" Target="../slideLayouts/slideLayout3.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previous-versions/tn-archive/dd632948(v=technet.10)"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9.xml"/><Relationship Id="rId16" Type="http://schemas.openxmlformats.org/officeDocument/2006/relationships/image" Target="../media/image17.svg"/><Relationship Id="rId1" Type="http://schemas.openxmlformats.org/officeDocument/2006/relationships/slideLayout" Target="../slideLayouts/slideLayout3.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015425" y="1365625"/>
            <a:ext cx="70998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Measuring Pay-per-Install: The Commoditization of Malware Distribution</a:t>
            </a:r>
            <a:endParaRPr/>
          </a:p>
        </p:txBody>
      </p:sp>
      <p:sp>
        <p:nvSpPr>
          <p:cNvPr id="129" name="Google Shape;129;p13"/>
          <p:cNvSpPr txBox="1">
            <a:spLocks noGrp="1"/>
          </p:cNvSpPr>
          <p:nvPr>
            <p:ph type="subTitle" idx="1"/>
          </p:nvPr>
        </p:nvSpPr>
        <p:spPr>
          <a:xfrm>
            <a:off x="1884675" y="301650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
              <a:t>Juan Caballero, Chris Grier, Christian Kreibich, Vern Paxson</a:t>
            </a:r>
            <a:endParaRPr/>
          </a:p>
        </p:txBody>
      </p:sp>
      <p:sp>
        <p:nvSpPr>
          <p:cNvPr id="130" name="Google Shape;130;p13"/>
          <p:cNvSpPr txBox="1">
            <a:spLocks noGrp="1"/>
          </p:cNvSpPr>
          <p:nvPr>
            <p:ph type="subTitle" idx="1"/>
          </p:nvPr>
        </p:nvSpPr>
        <p:spPr>
          <a:xfrm>
            <a:off x="3111700" y="3462808"/>
            <a:ext cx="5361300" cy="52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o"/>
              <a:t>...and presented by Razvan Brinzea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E3497BC-FEAF-44AB-A9C8-1F26030BFE36}"/>
              </a:ext>
            </a:extLst>
          </p:cNvPr>
          <p:cNvSpPr>
            <a:spLocks noGrp="1"/>
          </p:cNvSpPr>
          <p:nvPr>
            <p:ph type="title"/>
          </p:nvPr>
        </p:nvSpPr>
        <p:spPr>
          <a:xfrm>
            <a:off x="819150" y="741097"/>
            <a:ext cx="7505700" cy="704526"/>
          </a:xfrm>
        </p:spPr>
        <p:txBody>
          <a:bodyPr/>
          <a:lstStyle/>
          <a:p>
            <a:r>
              <a:rPr lang="en-US" dirty="0"/>
              <a:t>Key roles in the PPI market</a:t>
            </a:r>
          </a:p>
        </p:txBody>
      </p:sp>
      <p:sp>
        <p:nvSpPr>
          <p:cNvPr id="3" name="Substituent text 2">
            <a:extLst>
              <a:ext uri="{FF2B5EF4-FFF2-40B4-BE49-F238E27FC236}">
                <a16:creationId xmlns:a16="http://schemas.microsoft.com/office/drawing/2014/main" id="{3E48B437-50EF-47B1-A772-2F31849F234C}"/>
              </a:ext>
            </a:extLst>
          </p:cNvPr>
          <p:cNvSpPr>
            <a:spLocks noGrp="1"/>
          </p:cNvSpPr>
          <p:nvPr>
            <p:ph type="body" idx="1"/>
          </p:nvPr>
        </p:nvSpPr>
        <p:spPr>
          <a:xfrm>
            <a:off x="819150" y="1367246"/>
            <a:ext cx="7505700" cy="2913235"/>
          </a:xfrm>
        </p:spPr>
        <p:txBody>
          <a:bodyPr/>
          <a:lstStyle/>
          <a:p>
            <a:pPr marL="158750" indent="0">
              <a:buNone/>
            </a:pPr>
            <a:r>
              <a:rPr lang="en-US" sz="1800" b="1" dirty="0"/>
              <a:t>Clients:</a:t>
            </a:r>
          </a:p>
          <a:p>
            <a:pPr marL="444500" indent="-285750"/>
            <a:r>
              <a:rPr lang="en-US" sz="1400" dirty="0"/>
              <a:t>only have to develop stealthy malware</a:t>
            </a:r>
          </a:p>
          <a:p>
            <a:pPr marL="444500" indent="-285750"/>
            <a:r>
              <a:rPr lang="en-US" sz="1400" dirty="0"/>
              <a:t>profit directly from the activities enabled by their malware</a:t>
            </a:r>
          </a:p>
          <a:p>
            <a:pPr marL="444500" indent="-285750"/>
            <a:endParaRPr lang="en-US" sz="1400" dirty="0"/>
          </a:p>
          <a:p>
            <a:pPr marL="158750" indent="0">
              <a:buNone/>
            </a:pPr>
            <a:r>
              <a:rPr lang="en-US" sz="1600" b="1" dirty="0"/>
              <a:t>PPI providers:</a:t>
            </a:r>
            <a:endParaRPr lang="en-US" sz="1400" dirty="0"/>
          </a:p>
          <a:p>
            <a:pPr marL="444500" indent="-285750"/>
            <a:r>
              <a:rPr lang="en-US" sz="1400" dirty="0"/>
              <a:t>develop and deploy their own downloader, which then downloads clients’ malware</a:t>
            </a:r>
          </a:p>
          <a:p>
            <a:pPr marL="444500" indent="-285750"/>
            <a:r>
              <a:rPr lang="en-US" sz="1400" dirty="0"/>
              <a:t>profit from the installation fees paid by the clients</a:t>
            </a:r>
          </a:p>
          <a:p>
            <a:pPr marL="444500" indent="-285750"/>
            <a:endParaRPr lang="en-US" sz="1400" dirty="0"/>
          </a:p>
          <a:p>
            <a:pPr marL="158750" indent="0">
              <a:buNone/>
            </a:pPr>
            <a:r>
              <a:rPr lang="en-US" sz="1600" b="1" dirty="0"/>
              <a:t>Affiliates:</a:t>
            </a:r>
            <a:endParaRPr lang="en-US" sz="1400" dirty="0"/>
          </a:p>
          <a:p>
            <a:pPr marL="444500" indent="-285750"/>
            <a:r>
              <a:rPr lang="en-US" sz="1400" dirty="0"/>
              <a:t>specialize in certain distribution methods </a:t>
            </a:r>
          </a:p>
          <a:p>
            <a:pPr marL="444500" indent="-285750"/>
            <a:r>
              <a:rPr lang="en-US" sz="1400" dirty="0"/>
              <a:t>profit from the installation fees paid by the PPI providers</a:t>
            </a:r>
          </a:p>
          <a:p>
            <a:pPr marL="444500" indent="-285750"/>
            <a:r>
              <a:rPr lang="en-US" sz="1400" dirty="0"/>
              <a:t>often work with more than one provider (more on this later!)</a:t>
            </a:r>
          </a:p>
          <a:p>
            <a:pPr marL="158750" indent="0">
              <a:buNone/>
            </a:pPr>
            <a:endParaRPr lang="en-US" sz="1400" dirty="0"/>
          </a:p>
        </p:txBody>
      </p:sp>
    </p:spTree>
    <p:extLst>
      <p:ext uri="{BB962C8B-B14F-4D97-AF65-F5344CB8AC3E}">
        <p14:creationId xmlns:p14="http://schemas.microsoft.com/office/powerpoint/2010/main" val="147665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6B76B23-FE95-4654-869D-97A1BE4E64AF}"/>
              </a:ext>
            </a:extLst>
          </p:cNvPr>
          <p:cNvSpPr>
            <a:spLocks noGrp="1"/>
          </p:cNvSpPr>
          <p:nvPr>
            <p:ph type="title"/>
          </p:nvPr>
        </p:nvSpPr>
        <p:spPr>
          <a:xfrm>
            <a:off x="819150" y="845600"/>
            <a:ext cx="7505700" cy="774194"/>
          </a:xfrm>
        </p:spPr>
        <p:txBody>
          <a:bodyPr/>
          <a:lstStyle/>
          <a:p>
            <a:r>
              <a:rPr lang="en-US" dirty="0"/>
              <a:t>Evading detection</a:t>
            </a:r>
          </a:p>
        </p:txBody>
      </p:sp>
      <p:sp>
        <p:nvSpPr>
          <p:cNvPr id="3" name="Substituent text 2">
            <a:extLst>
              <a:ext uri="{FF2B5EF4-FFF2-40B4-BE49-F238E27FC236}">
                <a16:creationId xmlns:a16="http://schemas.microsoft.com/office/drawing/2014/main" id="{6E733310-CC84-4B27-9099-4DAC156B5AFA}"/>
              </a:ext>
            </a:extLst>
          </p:cNvPr>
          <p:cNvSpPr>
            <a:spLocks noGrp="1"/>
          </p:cNvSpPr>
          <p:nvPr>
            <p:ph type="body" idx="1"/>
          </p:nvPr>
        </p:nvSpPr>
        <p:spPr>
          <a:xfrm>
            <a:off x="819150" y="1820091"/>
            <a:ext cx="7505700" cy="2609925"/>
          </a:xfrm>
        </p:spPr>
        <p:txBody>
          <a:bodyPr/>
          <a:lstStyle/>
          <a:p>
            <a:r>
              <a:rPr lang="en-US" sz="1600" dirty="0"/>
              <a:t>Antivirus software may detect and block these programs at any point!</a:t>
            </a:r>
          </a:p>
          <a:p>
            <a:r>
              <a:rPr lang="en-US" sz="1600" dirty="0"/>
              <a:t>Both PPI providers and clients must produce stealthy executables.</a:t>
            </a:r>
          </a:p>
          <a:p>
            <a:pPr marL="146050" indent="0">
              <a:buNone/>
            </a:pPr>
            <a:endParaRPr lang="en-US" sz="1600" dirty="0"/>
          </a:p>
          <a:p>
            <a:pPr marL="146050" indent="0">
              <a:buNone/>
            </a:pPr>
            <a:r>
              <a:rPr lang="en-US" sz="1800" b="1" dirty="0"/>
              <a:t>Packer programs:</a:t>
            </a:r>
          </a:p>
          <a:p>
            <a:pPr>
              <a:lnSpc>
                <a:spcPct val="100000"/>
              </a:lnSpc>
            </a:pPr>
            <a:r>
              <a:rPr lang="en-US" sz="1600" dirty="0"/>
              <a:t>usually sold by third parties</a:t>
            </a:r>
          </a:p>
          <a:p>
            <a:pPr>
              <a:lnSpc>
                <a:spcPct val="100000"/>
              </a:lnSpc>
            </a:pPr>
            <a:r>
              <a:rPr lang="en-US" sz="1600" dirty="0"/>
              <a:t>change the program content so that it’s MD5 hash differs</a:t>
            </a:r>
          </a:p>
          <a:p>
            <a:pPr>
              <a:lnSpc>
                <a:spcPct val="100000"/>
              </a:lnSpc>
            </a:pPr>
            <a:r>
              <a:rPr lang="en-US" sz="1600" dirty="0"/>
              <a:t>(sometimes) change the program size</a:t>
            </a:r>
          </a:p>
          <a:p>
            <a:pPr>
              <a:lnSpc>
                <a:spcPct val="100000"/>
              </a:lnSpc>
            </a:pPr>
            <a:r>
              <a:rPr lang="en-US" sz="1600" dirty="0"/>
              <a:t>(sometimes) add detection for debuggers and virtual machines</a:t>
            </a:r>
          </a:p>
          <a:p>
            <a:pPr>
              <a:lnSpc>
                <a:spcPct val="100000"/>
              </a:lnSpc>
            </a:pPr>
            <a:endParaRPr lang="en-US" sz="1600" dirty="0"/>
          </a:p>
        </p:txBody>
      </p:sp>
    </p:spTree>
    <p:extLst>
      <p:ext uri="{BB962C8B-B14F-4D97-AF65-F5344CB8AC3E}">
        <p14:creationId xmlns:p14="http://schemas.microsoft.com/office/powerpoint/2010/main" val="85658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a:extLst>
              <a:ext uri="{FF2B5EF4-FFF2-40B4-BE49-F238E27FC236}">
                <a16:creationId xmlns:a16="http://schemas.microsoft.com/office/drawing/2014/main" id="{99F9C484-C8F8-4BA3-A8E7-68D55398E771}"/>
              </a:ext>
            </a:extLst>
          </p:cNvPr>
          <p:cNvSpPr>
            <a:spLocks noGrp="1"/>
          </p:cNvSpPr>
          <p:nvPr>
            <p:ph type="title"/>
          </p:nvPr>
        </p:nvSpPr>
        <p:spPr/>
        <p:txBody>
          <a:bodyPr/>
          <a:lstStyle/>
          <a:p>
            <a:r>
              <a:rPr lang="en-US" dirty="0"/>
              <a:t>PART 3: Infiltrating the PPI Infrastructure</a:t>
            </a:r>
          </a:p>
        </p:txBody>
      </p:sp>
    </p:spTree>
    <p:extLst>
      <p:ext uri="{BB962C8B-B14F-4D97-AF65-F5344CB8AC3E}">
        <p14:creationId xmlns:p14="http://schemas.microsoft.com/office/powerpoint/2010/main" val="426097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a:extLst>
              <a:ext uri="{FF2B5EF4-FFF2-40B4-BE49-F238E27FC236}">
                <a16:creationId xmlns:a16="http://schemas.microsoft.com/office/drawing/2014/main" id="{FDE8AAC3-690B-4DE1-995C-24284C6B05EE}"/>
              </a:ext>
            </a:extLst>
          </p:cNvPr>
          <p:cNvSpPr>
            <a:spLocks noGrp="1"/>
          </p:cNvSpPr>
          <p:nvPr>
            <p:ph type="title"/>
          </p:nvPr>
        </p:nvSpPr>
        <p:spPr>
          <a:xfrm>
            <a:off x="819150" y="845600"/>
            <a:ext cx="7505700" cy="713234"/>
          </a:xfrm>
        </p:spPr>
        <p:txBody>
          <a:bodyPr/>
          <a:lstStyle/>
          <a:p>
            <a:r>
              <a:rPr lang="en-US" dirty="0"/>
              <a:t>Why?</a:t>
            </a:r>
          </a:p>
        </p:txBody>
      </p:sp>
      <p:sp>
        <p:nvSpPr>
          <p:cNvPr id="4" name="Substituent text 3">
            <a:extLst>
              <a:ext uri="{FF2B5EF4-FFF2-40B4-BE49-F238E27FC236}">
                <a16:creationId xmlns:a16="http://schemas.microsoft.com/office/drawing/2014/main" id="{AD9BD931-9DD1-4AD9-9A97-EA7B5177F779}"/>
              </a:ext>
            </a:extLst>
          </p:cNvPr>
          <p:cNvSpPr>
            <a:spLocks noGrp="1"/>
          </p:cNvSpPr>
          <p:nvPr>
            <p:ph type="body" idx="1"/>
          </p:nvPr>
        </p:nvSpPr>
        <p:spPr>
          <a:xfrm>
            <a:off x="819150" y="1583465"/>
            <a:ext cx="7505700" cy="2670891"/>
          </a:xfrm>
        </p:spPr>
        <p:txBody>
          <a:bodyPr/>
          <a:lstStyle/>
          <a:p>
            <a:r>
              <a:rPr lang="en-US" sz="2000" dirty="0"/>
              <a:t>Analyze malware availability</a:t>
            </a:r>
          </a:p>
          <a:p>
            <a:r>
              <a:rPr lang="en-US" sz="2000" dirty="0"/>
              <a:t>Measure differences in geographical preferences</a:t>
            </a:r>
          </a:p>
          <a:p>
            <a:r>
              <a:rPr lang="en-US" sz="2000" dirty="0"/>
              <a:t>Analyze rate of repacking</a:t>
            </a:r>
          </a:p>
          <a:p>
            <a:r>
              <a:rPr lang="en-US" sz="2000" dirty="0"/>
              <a:t>Analyze interactions between PPI services and affiliates</a:t>
            </a:r>
          </a:p>
          <a:p>
            <a:endParaRPr lang="en-US" sz="2000" dirty="0"/>
          </a:p>
          <a:p>
            <a:pPr marL="146050" indent="0">
              <a:buNone/>
            </a:pPr>
            <a:r>
              <a:rPr lang="en-US" sz="2000" dirty="0"/>
              <a:t>=&gt; </a:t>
            </a:r>
            <a:r>
              <a:rPr lang="en-US" sz="2000" u="sng" dirty="0"/>
              <a:t>gain new insight into the PPI market and improve anti-malware efforts</a:t>
            </a:r>
          </a:p>
        </p:txBody>
      </p:sp>
    </p:spTree>
    <p:extLst>
      <p:ext uri="{BB962C8B-B14F-4D97-AF65-F5344CB8AC3E}">
        <p14:creationId xmlns:p14="http://schemas.microsoft.com/office/powerpoint/2010/main" val="138219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64E4390-D7E1-4AB7-A3CD-4D6CE2E24399}"/>
              </a:ext>
            </a:extLst>
          </p:cNvPr>
          <p:cNvSpPr>
            <a:spLocks noGrp="1"/>
          </p:cNvSpPr>
          <p:nvPr>
            <p:ph type="title"/>
          </p:nvPr>
        </p:nvSpPr>
        <p:spPr/>
        <p:txBody>
          <a:bodyPr/>
          <a:lstStyle/>
          <a:p>
            <a:r>
              <a:rPr lang="en-US" dirty="0"/>
              <a:t>How?</a:t>
            </a:r>
          </a:p>
        </p:txBody>
      </p:sp>
      <p:sp>
        <p:nvSpPr>
          <p:cNvPr id="3" name="Substituent text 2">
            <a:extLst>
              <a:ext uri="{FF2B5EF4-FFF2-40B4-BE49-F238E27FC236}">
                <a16:creationId xmlns:a16="http://schemas.microsoft.com/office/drawing/2014/main" id="{9F5E692F-A4A3-4C33-9057-10C497EE02D7}"/>
              </a:ext>
            </a:extLst>
          </p:cNvPr>
          <p:cNvSpPr>
            <a:spLocks noGrp="1"/>
          </p:cNvSpPr>
          <p:nvPr>
            <p:ph type="body" idx="1"/>
          </p:nvPr>
        </p:nvSpPr>
        <p:spPr>
          <a:xfrm>
            <a:off x="819150" y="1947180"/>
            <a:ext cx="7505700" cy="2448000"/>
          </a:xfrm>
        </p:spPr>
        <p:txBody>
          <a:bodyPr/>
          <a:lstStyle/>
          <a:p>
            <a:pPr marL="488950" indent="-342900">
              <a:buFont typeface="+mj-lt"/>
              <a:buAutoNum type="arabicPeriod"/>
            </a:pPr>
            <a:r>
              <a:rPr lang="en-US" sz="2400" dirty="0"/>
              <a:t>Build “</a:t>
            </a:r>
            <a:r>
              <a:rPr lang="en-US" sz="2400" i="1" dirty="0" err="1"/>
              <a:t>milkers</a:t>
            </a:r>
            <a:r>
              <a:rPr lang="en-US" sz="2400" dirty="0"/>
              <a:t>”</a:t>
            </a:r>
          </a:p>
          <a:p>
            <a:pPr marL="488950" indent="-342900">
              <a:buFont typeface="+mj-lt"/>
              <a:buAutoNum type="arabicPeriod"/>
            </a:pPr>
            <a:endParaRPr lang="en-US" sz="2400" dirty="0"/>
          </a:p>
          <a:p>
            <a:pPr marL="488950" indent="-342900">
              <a:buFont typeface="+mj-lt"/>
              <a:buAutoNum type="arabicPeriod"/>
            </a:pPr>
            <a:r>
              <a:rPr lang="en-US" sz="2400" dirty="0"/>
              <a:t>Ensure </a:t>
            </a:r>
            <a:r>
              <a:rPr lang="en-US" sz="2400" i="1" dirty="0"/>
              <a:t>anonymity</a:t>
            </a:r>
            <a:r>
              <a:rPr lang="en-US" sz="2400" dirty="0"/>
              <a:t> and </a:t>
            </a:r>
            <a:r>
              <a:rPr lang="en-US" sz="2400" i="1" dirty="0"/>
              <a:t>geographical diversity</a:t>
            </a:r>
          </a:p>
          <a:p>
            <a:pPr marL="488950" indent="-342900">
              <a:buFont typeface="+mj-lt"/>
              <a:buAutoNum type="arabicPeriod"/>
            </a:pPr>
            <a:endParaRPr lang="en-US" sz="2400" dirty="0"/>
          </a:p>
          <a:p>
            <a:pPr marL="488950" indent="-342900">
              <a:buFont typeface="+mj-lt"/>
              <a:buAutoNum type="arabicPeriod"/>
            </a:pPr>
            <a:r>
              <a:rPr lang="en-US" sz="2400" dirty="0"/>
              <a:t>Run and </a:t>
            </a:r>
            <a:r>
              <a:rPr lang="en-US" sz="2400" i="1" dirty="0"/>
              <a:t>classify</a:t>
            </a:r>
            <a:r>
              <a:rPr lang="en-US" sz="2400" dirty="0"/>
              <a:t> downloaded malware</a:t>
            </a:r>
          </a:p>
        </p:txBody>
      </p:sp>
    </p:spTree>
    <p:extLst>
      <p:ext uri="{BB962C8B-B14F-4D97-AF65-F5344CB8AC3E}">
        <p14:creationId xmlns:p14="http://schemas.microsoft.com/office/powerpoint/2010/main" val="1086950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reptunghi: colțuri rotunjite 13">
            <a:extLst>
              <a:ext uri="{FF2B5EF4-FFF2-40B4-BE49-F238E27FC236}">
                <a16:creationId xmlns:a16="http://schemas.microsoft.com/office/drawing/2014/main" id="{57F1009D-4628-4DF3-8FB8-CA8FBE36B0E4}"/>
              </a:ext>
            </a:extLst>
          </p:cNvPr>
          <p:cNvSpPr/>
          <p:nvPr/>
        </p:nvSpPr>
        <p:spPr>
          <a:xfrm>
            <a:off x="7257350" y="1237051"/>
            <a:ext cx="1231022" cy="25925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PPI service</a:t>
            </a:r>
          </a:p>
        </p:txBody>
      </p:sp>
      <p:sp>
        <p:nvSpPr>
          <p:cNvPr id="8" name="Dreptunghi: colțuri rotunjite 7">
            <a:extLst>
              <a:ext uri="{FF2B5EF4-FFF2-40B4-BE49-F238E27FC236}">
                <a16:creationId xmlns:a16="http://schemas.microsoft.com/office/drawing/2014/main" id="{F3D03AF1-0103-4D54-AC3D-4880DC00A95A}"/>
              </a:ext>
            </a:extLst>
          </p:cNvPr>
          <p:cNvSpPr/>
          <p:nvPr/>
        </p:nvSpPr>
        <p:spPr>
          <a:xfrm>
            <a:off x="4786597" y="1275496"/>
            <a:ext cx="1231022" cy="25925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PPI downloader</a:t>
            </a:r>
          </a:p>
        </p:txBody>
      </p:sp>
      <p:sp>
        <p:nvSpPr>
          <p:cNvPr id="2" name="Titlu 1">
            <a:extLst>
              <a:ext uri="{FF2B5EF4-FFF2-40B4-BE49-F238E27FC236}">
                <a16:creationId xmlns:a16="http://schemas.microsoft.com/office/drawing/2014/main" id="{DC0F6666-D2ED-4509-99F2-FD83D8AAFFC4}"/>
              </a:ext>
            </a:extLst>
          </p:cNvPr>
          <p:cNvSpPr>
            <a:spLocks noGrp="1"/>
          </p:cNvSpPr>
          <p:nvPr>
            <p:ph type="title"/>
          </p:nvPr>
        </p:nvSpPr>
        <p:spPr>
          <a:xfrm>
            <a:off x="819150" y="845600"/>
            <a:ext cx="7505700" cy="782903"/>
          </a:xfrm>
        </p:spPr>
        <p:txBody>
          <a:bodyPr/>
          <a:lstStyle/>
          <a:p>
            <a:r>
              <a:rPr lang="en-US" dirty="0"/>
              <a:t>Milking PPI services</a:t>
            </a:r>
          </a:p>
        </p:txBody>
      </p:sp>
      <p:sp>
        <p:nvSpPr>
          <p:cNvPr id="3" name="Substituent text 2">
            <a:extLst>
              <a:ext uri="{FF2B5EF4-FFF2-40B4-BE49-F238E27FC236}">
                <a16:creationId xmlns:a16="http://schemas.microsoft.com/office/drawing/2014/main" id="{BD0557FF-B1B0-4682-958A-A8611269822A}"/>
              </a:ext>
            </a:extLst>
          </p:cNvPr>
          <p:cNvSpPr>
            <a:spLocks noGrp="1"/>
          </p:cNvSpPr>
          <p:nvPr>
            <p:ph type="body" idx="1"/>
          </p:nvPr>
        </p:nvSpPr>
        <p:spPr>
          <a:xfrm>
            <a:off x="801516" y="1546138"/>
            <a:ext cx="3482884" cy="2592508"/>
          </a:xfrm>
        </p:spPr>
        <p:txBody>
          <a:bodyPr/>
          <a:lstStyle/>
          <a:p>
            <a:r>
              <a:rPr lang="en-US" sz="1800" dirty="0"/>
              <a:t>Each PPI service uses at least one downloader program =&gt; </a:t>
            </a:r>
            <a:r>
              <a:rPr lang="en-US" sz="1800" b="1" dirty="0"/>
              <a:t>reverse engineer and imitate </a:t>
            </a:r>
            <a:r>
              <a:rPr lang="en-US" sz="1800" dirty="0"/>
              <a:t>downloader programs.</a:t>
            </a:r>
          </a:p>
          <a:p>
            <a:r>
              <a:rPr lang="en-US" sz="1800" dirty="0"/>
              <a:t>Sample rate of infection: 12 binaries downloaded in &lt;5 minutes.</a:t>
            </a:r>
          </a:p>
          <a:p>
            <a:r>
              <a:rPr lang="en-US" sz="1800" dirty="0"/>
              <a:t>Total binaries: </a:t>
            </a:r>
            <a:r>
              <a:rPr lang="en-US" sz="1800" u="sng" dirty="0"/>
              <a:t>1,060,895 over 6 months</a:t>
            </a:r>
          </a:p>
        </p:txBody>
      </p:sp>
      <p:pic>
        <p:nvPicPr>
          <p:cNvPr id="4" name="Grafic 3" descr="Utilizator">
            <a:extLst>
              <a:ext uri="{FF2B5EF4-FFF2-40B4-BE49-F238E27FC236}">
                <a16:creationId xmlns:a16="http://schemas.microsoft.com/office/drawing/2014/main" id="{A627F5B6-AE1F-40CA-9D98-903247EB5B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6895" y="1275496"/>
            <a:ext cx="914400" cy="914400"/>
          </a:xfrm>
          <a:prstGeom prst="rect">
            <a:avLst/>
          </a:prstGeom>
        </p:spPr>
      </p:pic>
      <p:pic>
        <p:nvPicPr>
          <p:cNvPr id="7" name="Grafic 6" descr="Descărcați">
            <a:extLst>
              <a:ext uri="{FF2B5EF4-FFF2-40B4-BE49-F238E27FC236}">
                <a16:creationId xmlns:a16="http://schemas.microsoft.com/office/drawing/2014/main" id="{19BF430E-F335-449F-94EF-E4AA8AC010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44908" y="1316538"/>
            <a:ext cx="914400" cy="914400"/>
          </a:xfrm>
          <a:prstGeom prst="rect">
            <a:avLst/>
          </a:prstGeom>
        </p:spPr>
      </p:pic>
      <p:cxnSp>
        <p:nvCxnSpPr>
          <p:cNvPr id="10" name="Conector drept cu săgeată 9">
            <a:extLst>
              <a:ext uri="{FF2B5EF4-FFF2-40B4-BE49-F238E27FC236}">
                <a16:creationId xmlns:a16="http://schemas.microsoft.com/office/drawing/2014/main" id="{DD3B33F8-8778-4351-9615-F266CF8B4A99}"/>
              </a:ext>
            </a:extLst>
          </p:cNvPr>
          <p:cNvCxnSpPr/>
          <p:nvPr/>
        </p:nvCxnSpPr>
        <p:spPr>
          <a:xfrm>
            <a:off x="6017619" y="3378926"/>
            <a:ext cx="1280159" cy="0"/>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1" name="Conector drept cu săgeată 10">
            <a:extLst>
              <a:ext uri="{FF2B5EF4-FFF2-40B4-BE49-F238E27FC236}">
                <a16:creationId xmlns:a16="http://schemas.microsoft.com/office/drawing/2014/main" id="{9492C682-B360-457C-B5BA-01FA2B3311DD}"/>
              </a:ext>
            </a:extLst>
          </p:cNvPr>
          <p:cNvCxnSpPr>
            <a:cxnSpLocks/>
          </p:cNvCxnSpPr>
          <p:nvPr/>
        </p:nvCxnSpPr>
        <p:spPr>
          <a:xfrm flipH="1">
            <a:off x="6017619" y="1628503"/>
            <a:ext cx="1280159" cy="1"/>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ector: cotit 22">
            <a:extLst>
              <a:ext uri="{FF2B5EF4-FFF2-40B4-BE49-F238E27FC236}">
                <a16:creationId xmlns:a16="http://schemas.microsoft.com/office/drawing/2014/main" id="{2BA4C2C9-4091-4687-B88C-1C4F41CC4C8A}"/>
              </a:ext>
            </a:extLst>
          </p:cNvPr>
          <p:cNvCxnSpPr/>
          <p:nvPr/>
        </p:nvCxnSpPr>
        <p:spPr>
          <a:xfrm>
            <a:off x="6017619" y="2189896"/>
            <a:ext cx="566057" cy="12700"/>
          </a:xfrm>
          <a:prstGeom prst="bentConnector3">
            <a:avLst>
              <a:gd name="adj1" fmla="val 99231"/>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6" name="Conector: cotit 25">
            <a:extLst>
              <a:ext uri="{FF2B5EF4-FFF2-40B4-BE49-F238E27FC236}">
                <a16:creationId xmlns:a16="http://schemas.microsoft.com/office/drawing/2014/main" id="{E6391876-53EB-4FEE-B57B-207AEBF05564}"/>
              </a:ext>
            </a:extLst>
          </p:cNvPr>
          <p:cNvCxnSpPr/>
          <p:nvPr/>
        </p:nvCxnSpPr>
        <p:spPr>
          <a:xfrm rot="10800000" flipV="1">
            <a:off x="6017620" y="2189895"/>
            <a:ext cx="566057" cy="509761"/>
          </a:xfrm>
          <a:prstGeom prst="bentConnector3">
            <a:avLst>
              <a:gd name="adj1" fmla="val 769"/>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8" name="CasetăText 27">
            <a:extLst>
              <a:ext uri="{FF2B5EF4-FFF2-40B4-BE49-F238E27FC236}">
                <a16:creationId xmlns:a16="http://schemas.microsoft.com/office/drawing/2014/main" id="{339B96F4-6600-415A-9D5D-4097BF2A959C}"/>
              </a:ext>
            </a:extLst>
          </p:cNvPr>
          <p:cNvSpPr txBox="1"/>
          <p:nvPr/>
        </p:nvSpPr>
        <p:spPr>
          <a:xfrm>
            <a:off x="5978827" y="1149258"/>
            <a:ext cx="1278521" cy="461665"/>
          </a:xfrm>
          <a:prstGeom prst="rect">
            <a:avLst/>
          </a:prstGeom>
          <a:noFill/>
        </p:spPr>
        <p:txBody>
          <a:bodyPr wrap="square" rtlCol="0">
            <a:spAutoFit/>
          </a:bodyPr>
          <a:lstStyle/>
          <a:p>
            <a:pPr algn="ctr"/>
            <a:r>
              <a:rPr lang="en-US" sz="1200" dirty="0"/>
              <a:t>1. Download client programs</a:t>
            </a:r>
          </a:p>
        </p:txBody>
      </p:sp>
      <p:sp>
        <p:nvSpPr>
          <p:cNvPr id="30" name="CasetăText 29">
            <a:extLst>
              <a:ext uri="{FF2B5EF4-FFF2-40B4-BE49-F238E27FC236}">
                <a16:creationId xmlns:a16="http://schemas.microsoft.com/office/drawing/2014/main" id="{5ABF0968-75E9-476F-A6B5-2B9925519D82}"/>
              </a:ext>
            </a:extLst>
          </p:cNvPr>
          <p:cNvSpPr txBox="1"/>
          <p:nvPr/>
        </p:nvSpPr>
        <p:spPr>
          <a:xfrm>
            <a:off x="5859308" y="1902319"/>
            <a:ext cx="1145643" cy="276999"/>
          </a:xfrm>
          <a:prstGeom prst="rect">
            <a:avLst/>
          </a:prstGeom>
          <a:noFill/>
        </p:spPr>
        <p:txBody>
          <a:bodyPr wrap="square" rtlCol="0">
            <a:spAutoFit/>
          </a:bodyPr>
          <a:lstStyle/>
          <a:p>
            <a:pPr algn="ctr"/>
            <a:r>
              <a:rPr lang="en-US" sz="1200" dirty="0"/>
              <a:t>2. Execute</a:t>
            </a:r>
          </a:p>
        </p:txBody>
      </p:sp>
      <p:sp>
        <p:nvSpPr>
          <p:cNvPr id="31" name="CasetăText 30">
            <a:extLst>
              <a:ext uri="{FF2B5EF4-FFF2-40B4-BE49-F238E27FC236}">
                <a16:creationId xmlns:a16="http://schemas.microsoft.com/office/drawing/2014/main" id="{77AB9387-FA5E-473B-90EF-E1648B3CAED8}"/>
              </a:ext>
            </a:extLst>
          </p:cNvPr>
          <p:cNvSpPr txBox="1"/>
          <p:nvPr/>
        </p:nvSpPr>
        <p:spPr>
          <a:xfrm>
            <a:off x="5847170" y="3142471"/>
            <a:ext cx="1541837" cy="461665"/>
          </a:xfrm>
          <a:prstGeom prst="rect">
            <a:avLst/>
          </a:prstGeom>
          <a:noFill/>
        </p:spPr>
        <p:txBody>
          <a:bodyPr wrap="square" rtlCol="0">
            <a:spAutoFit/>
          </a:bodyPr>
          <a:lstStyle/>
          <a:p>
            <a:pPr algn="ctr"/>
            <a:r>
              <a:rPr lang="en-US" sz="1200" dirty="0"/>
              <a:t>3. Communicate success</a:t>
            </a:r>
          </a:p>
        </p:txBody>
      </p:sp>
      <p:sp>
        <p:nvSpPr>
          <p:cNvPr id="32" name="Dreptunghi: colțuri rotunjite 31">
            <a:extLst>
              <a:ext uri="{FF2B5EF4-FFF2-40B4-BE49-F238E27FC236}">
                <a16:creationId xmlns:a16="http://schemas.microsoft.com/office/drawing/2014/main" id="{FA87EC95-D781-43C8-AE36-B69076558894}"/>
              </a:ext>
            </a:extLst>
          </p:cNvPr>
          <p:cNvSpPr/>
          <p:nvPr/>
        </p:nvSpPr>
        <p:spPr>
          <a:xfrm>
            <a:off x="4778202" y="1275496"/>
            <a:ext cx="1266657" cy="25925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PPI </a:t>
            </a:r>
            <a:r>
              <a:rPr lang="en-US" dirty="0" err="1"/>
              <a:t>milker</a:t>
            </a:r>
            <a:endParaRPr lang="en-US" dirty="0"/>
          </a:p>
        </p:txBody>
      </p:sp>
      <p:pic>
        <p:nvPicPr>
          <p:cNvPr id="33" name="Grafic 32" descr="Descărcați">
            <a:extLst>
              <a:ext uri="{FF2B5EF4-FFF2-40B4-BE49-F238E27FC236}">
                <a16:creationId xmlns:a16="http://schemas.microsoft.com/office/drawing/2014/main" id="{65AA953A-2198-4E82-A733-4FCF79A85E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45223" y="1316538"/>
            <a:ext cx="914400" cy="914400"/>
          </a:xfrm>
          <a:prstGeom prst="rect">
            <a:avLst/>
          </a:prstGeom>
        </p:spPr>
      </p:pic>
      <p:sp>
        <p:nvSpPr>
          <p:cNvPr id="34" name="Semnul înmulțirii 33">
            <a:extLst>
              <a:ext uri="{FF2B5EF4-FFF2-40B4-BE49-F238E27FC236}">
                <a16:creationId xmlns:a16="http://schemas.microsoft.com/office/drawing/2014/main" id="{39940D3C-0B68-4B9E-AFDE-CD8CEB89FFEB}"/>
              </a:ext>
            </a:extLst>
          </p:cNvPr>
          <p:cNvSpPr/>
          <p:nvPr/>
        </p:nvSpPr>
        <p:spPr>
          <a:xfrm>
            <a:off x="6174782" y="1980420"/>
            <a:ext cx="817787" cy="86197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Semnul înmulțirii 34">
            <a:extLst>
              <a:ext uri="{FF2B5EF4-FFF2-40B4-BE49-F238E27FC236}">
                <a16:creationId xmlns:a16="http://schemas.microsoft.com/office/drawing/2014/main" id="{FE69A810-0FD6-4E03-9229-88F6DD28308D}"/>
              </a:ext>
            </a:extLst>
          </p:cNvPr>
          <p:cNvSpPr/>
          <p:nvPr/>
        </p:nvSpPr>
        <p:spPr>
          <a:xfrm>
            <a:off x="6191938" y="2942317"/>
            <a:ext cx="817787" cy="86197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285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E728D94-A938-4FAF-A7AE-E3C8216B89E8}"/>
              </a:ext>
            </a:extLst>
          </p:cNvPr>
          <p:cNvSpPr>
            <a:spLocks noGrp="1"/>
          </p:cNvSpPr>
          <p:nvPr>
            <p:ph type="title"/>
          </p:nvPr>
        </p:nvSpPr>
        <p:spPr/>
        <p:txBody>
          <a:bodyPr/>
          <a:lstStyle/>
          <a:p>
            <a:r>
              <a:rPr lang="en-US" dirty="0" err="1"/>
              <a:t>Anonimity</a:t>
            </a:r>
            <a:r>
              <a:rPr lang="en-US" dirty="0"/>
              <a:t> and geographical diversity</a:t>
            </a:r>
          </a:p>
        </p:txBody>
      </p:sp>
      <p:sp>
        <p:nvSpPr>
          <p:cNvPr id="3" name="Substituent text 2">
            <a:extLst>
              <a:ext uri="{FF2B5EF4-FFF2-40B4-BE49-F238E27FC236}">
                <a16:creationId xmlns:a16="http://schemas.microsoft.com/office/drawing/2014/main" id="{0000BA51-F805-4D34-9387-2648AC05432A}"/>
              </a:ext>
            </a:extLst>
          </p:cNvPr>
          <p:cNvSpPr>
            <a:spLocks noGrp="1"/>
          </p:cNvSpPr>
          <p:nvPr>
            <p:ph type="body" idx="1"/>
          </p:nvPr>
        </p:nvSpPr>
        <p:spPr>
          <a:xfrm>
            <a:off x="4275909" y="1660863"/>
            <a:ext cx="4048941" cy="2731845"/>
          </a:xfrm>
        </p:spPr>
        <p:txBody>
          <a:bodyPr/>
          <a:lstStyle/>
          <a:p>
            <a:r>
              <a:rPr lang="en-US" sz="1800" dirty="0"/>
              <a:t>Some malware families prefer certain geographical regions</a:t>
            </a:r>
          </a:p>
          <a:p>
            <a:endParaRPr lang="en-US" sz="1800" dirty="0"/>
          </a:p>
          <a:p>
            <a:r>
              <a:rPr lang="en-US" sz="1800" dirty="0"/>
              <a:t>Ensure geographical diversity by using </a:t>
            </a:r>
            <a:r>
              <a:rPr lang="en-US" sz="1800" u="sng" dirty="0"/>
              <a:t>15 Tor circuits</a:t>
            </a:r>
            <a:r>
              <a:rPr lang="en-US" sz="1800" dirty="0"/>
              <a:t>, as per the different price points offered by the PPI services</a:t>
            </a:r>
          </a:p>
        </p:txBody>
      </p:sp>
      <p:pic>
        <p:nvPicPr>
          <p:cNvPr id="1026" name="Picture 2" descr="Imagini pentru tor">
            <a:extLst>
              <a:ext uri="{FF2B5EF4-FFF2-40B4-BE49-F238E27FC236}">
                <a16:creationId xmlns:a16="http://schemas.microsoft.com/office/drawing/2014/main" id="{BC8F3760-BB91-4BA3-B227-B0621B9E9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336" y="2022744"/>
            <a:ext cx="2481126" cy="149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855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1C02C8F-9E75-4BB1-8A0E-43E80D60AC87}"/>
              </a:ext>
            </a:extLst>
          </p:cNvPr>
          <p:cNvSpPr>
            <a:spLocks noGrp="1"/>
          </p:cNvSpPr>
          <p:nvPr>
            <p:ph type="title"/>
          </p:nvPr>
        </p:nvSpPr>
        <p:spPr>
          <a:xfrm>
            <a:off x="819150" y="845600"/>
            <a:ext cx="7505700" cy="713234"/>
          </a:xfrm>
        </p:spPr>
        <p:txBody>
          <a:bodyPr/>
          <a:lstStyle/>
          <a:p>
            <a:r>
              <a:rPr lang="en-US" dirty="0"/>
              <a:t>Running malware executables</a:t>
            </a:r>
          </a:p>
        </p:txBody>
      </p:sp>
      <p:sp>
        <p:nvSpPr>
          <p:cNvPr id="3" name="Substituent text 2">
            <a:extLst>
              <a:ext uri="{FF2B5EF4-FFF2-40B4-BE49-F238E27FC236}">
                <a16:creationId xmlns:a16="http://schemas.microsoft.com/office/drawing/2014/main" id="{AF9FCAD6-F864-4258-9B39-C4513929B139}"/>
              </a:ext>
            </a:extLst>
          </p:cNvPr>
          <p:cNvSpPr>
            <a:spLocks noGrp="1"/>
          </p:cNvSpPr>
          <p:nvPr>
            <p:ph type="body" idx="1"/>
          </p:nvPr>
        </p:nvSpPr>
        <p:spPr>
          <a:xfrm>
            <a:off x="819150" y="1776549"/>
            <a:ext cx="7505700" cy="2662176"/>
          </a:xfrm>
        </p:spPr>
        <p:txBody>
          <a:bodyPr/>
          <a:lstStyle/>
          <a:p>
            <a:r>
              <a:rPr lang="en-US" sz="1600" dirty="0"/>
              <a:t>Analysis of modern malware relies on executing and observing its behavior</a:t>
            </a:r>
          </a:p>
          <a:p>
            <a:r>
              <a:rPr lang="en-US" sz="1600" dirty="0"/>
              <a:t>But: must contain the resulting network activity</a:t>
            </a:r>
          </a:p>
          <a:p>
            <a:r>
              <a:rPr lang="en-US" sz="1600" dirty="0"/>
              <a:t>Solution: GQ malware farm, a platform for malware-driven-research</a:t>
            </a:r>
          </a:p>
          <a:p>
            <a:endParaRPr lang="en-US" sz="1600" dirty="0"/>
          </a:p>
          <a:p>
            <a:pPr marL="146050" indent="0">
              <a:buNone/>
            </a:pPr>
            <a:r>
              <a:rPr lang="en-US" sz="1600" b="1" dirty="0"/>
              <a:t>Key ideas:</a:t>
            </a:r>
          </a:p>
          <a:p>
            <a:r>
              <a:rPr lang="en-US" sz="1600" dirty="0"/>
              <a:t>Intercept and block all network traffic</a:t>
            </a:r>
          </a:p>
          <a:p>
            <a:r>
              <a:rPr lang="en-US" sz="1600" dirty="0"/>
              <a:t>Allow DNS: let it attempt to communicate to the control server</a:t>
            </a:r>
          </a:p>
          <a:p>
            <a:r>
              <a:rPr lang="en-US" sz="1600" dirty="0"/>
              <a:t>Mimic a valid HTTP/SMTP session</a:t>
            </a:r>
          </a:p>
          <a:p>
            <a:r>
              <a:rPr lang="en-US" sz="1600" dirty="0"/>
              <a:t>Account for possible anti-virtualization capabilities</a:t>
            </a:r>
          </a:p>
        </p:txBody>
      </p:sp>
    </p:spTree>
    <p:extLst>
      <p:ext uri="{BB962C8B-B14F-4D97-AF65-F5344CB8AC3E}">
        <p14:creationId xmlns:p14="http://schemas.microsoft.com/office/powerpoint/2010/main" val="197308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825A013-C7C0-4B3C-BA97-BA34DBB1919B}"/>
              </a:ext>
            </a:extLst>
          </p:cNvPr>
          <p:cNvSpPr>
            <a:spLocks noGrp="1"/>
          </p:cNvSpPr>
          <p:nvPr>
            <p:ph type="title"/>
          </p:nvPr>
        </p:nvSpPr>
        <p:spPr/>
        <p:txBody>
          <a:bodyPr/>
          <a:lstStyle/>
          <a:p>
            <a:r>
              <a:rPr lang="en-US" dirty="0"/>
              <a:t>Classifying malware executables</a:t>
            </a:r>
          </a:p>
        </p:txBody>
      </p:sp>
      <p:sp>
        <p:nvSpPr>
          <p:cNvPr id="3" name="Substituent text 2">
            <a:extLst>
              <a:ext uri="{FF2B5EF4-FFF2-40B4-BE49-F238E27FC236}">
                <a16:creationId xmlns:a16="http://schemas.microsoft.com/office/drawing/2014/main" id="{9F4C7D83-2F64-4535-8C45-EBF478363639}"/>
              </a:ext>
            </a:extLst>
          </p:cNvPr>
          <p:cNvSpPr>
            <a:spLocks noGrp="1"/>
          </p:cNvSpPr>
          <p:nvPr>
            <p:ph type="body" idx="1"/>
          </p:nvPr>
        </p:nvSpPr>
        <p:spPr>
          <a:xfrm>
            <a:off x="819150" y="1568452"/>
            <a:ext cx="3752850" cy="2977438"/>
          </a:xfrm>
        </p:spPr>
        <p:txBody>
          <a:bodyPr/>
          <a:lstStyle/>
          <a:p>
            <a:r>
              <a:rPr lang="en-US" sz="1800" dirty="0"/>
              <a:t>Based on the network traffic that they produce</a:t>
            </a:r>
          </a:p>
          <a:p>
            <a:r>
              <a:rPr lang="en-US" sz="1800" dirty="0"/>
              <a:t>Use features such as protocols, endpoints, destination TCP/UDP ports, content</a:t>
            </a:r>
          </a:p>
          <a:p>
            <a:r>
              <a:rPr lang="en-US" sz="1800" dirty="0"/>
              <a:t>Try to match with known malware signatures</a:t>
            </a:r>
          </a:p>
          <a:p>
            <a:r>
              <a:rPr lang="en-US" sz="1800" u="sng" dirty="0"/>
              <a:t>12 out of top 20 malware families were milked</a:t>
            </a:r>
          </a:p>
        </p:txBody>
      </p:sp>
      <p:pic>
        <p:nvPicPr>
          <p:cNvPr id="4" name="Imagine 3">
            <a:extLst>
              <a:ext uri="{FF2B5EF4-FFF2-40B4-BE49-F238E27FC236}">
                <a16:creationId xmlns:a16="http://schemas.microsoft.com/office/drawing/2014/main" id="{2BFE4DB8-60B4-495F-BDC4-2FD0CFD6A93E}"/>
              </a:ext>
            </a:extLst>
          </p:cNvPr>
          <p:cNvPicPr>
            <a:picLocks noChangeAspect="1"/>
          </p:cNvPicPr>
          <p:nvPr/>
        </p:nvPicPr>
        <p:blipFill>
          <a:blip r:embed="rId3"/>
          <a:stretch>
            <a:fillRect/>
          </a:stretch>
        </p:blipFill>
        <p:spPr>
          <a:xfrm>
            <a:off x="5078454" y="1461287"/>
            <a:ext cx="2880611" cy="3084603"/>
          </a:xfrm>
          <a:prstGeom prst="rect">
            <a:avLst/>
          </a:prstGeom>
        </p:spPr>
      </p:pic>
    </p:spTree>
    <p:extLst>
      <p:ext uri="{BB962C8B-B14F-4D97-AF65-F5344CB8AC3E}">
        <p14:creationId xmlns:p14="http://schemas.microsoft.com/office/powerpoint/2010/main" val="232879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a:extLst>
              <a:ext uri="{FF2B5EF4-FFF2-40B4-BE49-F238E27FC236}">
                <a16:creationId xmlns:a16="http://schemas.microsoft.com/office/drawing/2014/main" id="{5EC06038-765D-48F3-BD61-1038A83F9F79}"/>
              </a:ext>
            </a:extLst>
          </p:cNvPr>
          <p:cNvSpPr>
            <a:spLocks noGrp="1"/>
          </p:cNvSpPr>
          <p:nvPr>
            <p:ph type="title"/>
          </p:nvPr>
        </p:nvSpPr>
        <p:spPr/>
        <p:txBody>
          <a:bodyPr/>
          <a:lstStyle/>
          <a:p>
            <a:r>
              <a:rPr lang="en-US" dirty="0"/>
              <a:t>PART 4: Insights into the PPI business </a:t>
            </a:r>
          </a:p>
        </p:txBody>
      </p:sp>
    </p:spTree>
    <p:extLst>
      <p:ext uri="{BB962C8B-B14F-4D97-AF65-F5344CB8AC3E}">
        <p14:creationId xmlns:p14="http://schemas.microsoft.com/office/powerpoint/2010/main" val="145108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t>PART 1: Let’s make malware!</a:t>
            </a:r>
            <a:endParaRPr/>
          </a:p>
          <a:p>
            <a:pPr marL="0" lvl="0" indent="0" algn="ctr" rtl="0">
              <a:spcBef>
                <a:spcPts val="0"/>
              </a:spcBef>
              <a:spcAft>
                <a:spcPts val="0"/>
              </a:spcAft>
              <a:buNone/>
            </a:pPr>
            <a:endParaRPr/>
          </a:p>
          <a:p>
            <a:pPr marL="0" lvl="0" indent="0" algn="ctr" rtl="0">
              <a:spcBef>
                <a:spcPts val="0"/>
              </a:spcBef>
              <a:spcAft>
                <a:spcPts val="0"/>
              </a:spcAft>
              <a:buNone/>
            </a:pPr>
            <a:r>
              <a:rPr lang="ro" sz="1800"/>
              <a:t>(no, not really)</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a:extLst>
              <a:ext uri="{FF2B5EF4-FFF2-40B4-BE49-F238E27FC236}">
                <a16:creationId xmlns:a16="http://schemas.microsoft.com/office/drawing/2014/main" id="{E8B7F1B6-7E19-4A10-94F6-409E2C55D23C}"/>
              </a:ext>
            </a:extLst>
          </p:cNvPr>
          <p:cNvSpPr>
            <a:spLocks noGrp="1"/>
          </p:cNvSpPr>
          <p:nvPr>
            <p:ph type="title"/>
          </p:nvPr>
        </p:nvSpPr>
        <p:spPr>
          <a:xfrm>
            <a:off x="819150" y="845600"/>
            <a:ext cx="7505700" cy="704526"/>
          </a:xfrm>
        </p:spPr>
        <p:txBody>
          <a:bodyPr/>
          <a:lstStyle/>
          <a:p>
            <a:r>
              <a:rPr lang="en-US" dirty="0"/>
              <a:t>Family classification</a:t>
            </a:r>
          </a:p>
        </p:txBody>
      </p:sp>
      <p:sp>
        <p:nvSpPr>
          <p:cNvPr id="4" name="Substituent text 3">
            <a:extLst>
              <a:ext uri="{FF2B5EF4-FFF2-40B4-BE49-F238E27FC236}">
                <a16:creationId xmlns:a16="http://schemas.microsoft.com/office/drawing/2014/main" id="{F76F27C9-AD18-4E8F-8851-C2E7CD7C525C}"/>
              </a:ext>
            </a:extLst>
          </p:cNvPr>
          <p:cNvSpPr>
            <a:spLocks noGrp="1"/>
          </p:cNvSpPr>
          <p:nvPr>
            <p:ph type="body" idx="1"/>
          </p:nvPr>
        </p:nvSpPr>
        <p:spPr>
          <a:xfrm>
            <a:off x="819150" y="1672046"/>
            <a:ext cx="7505700" cy="2766679"/>
          </a:xfrm>
        </p:spPr>
        <p:txBody>
          <a:bodyPr/>
          <a:lstStyle/>
          <a:p>
            <a:r>
              <a:rPr lang="en-US" sz="1800" dirty="0"/>
              <a:t>57 different malware families milked</a:t>
            </a:r>
          </a:p>
          <a:p>
            <a:endParaRPr lang="en-US" sz="1800" dirty="0"/>
          </a:p>
          <a:p>
            <a:r>
              <a:rPr lang="en-US" sz="1800" u="sng" dirty="0"/>
              <a:t>Relevance of signatures decays over time</a:t>
            </a:r>
            <a:r>
              <a:rPr lang="en-US" sz="1800" dirty="0"/>
              <a:t>: 92% of August downloads classified, 86% of September downloads, 77% of October downloads. Not surprising!</a:t>
            </a:r>
          </a:p>
          <a:p>
            <a:endParaRPr lang="en-US" sz="1800" dirty="0"/>
          </a:p>
          <a:p>
            <a:r>
              <a:rPr lang="en-US" sz="1800" dirty="0"/>
              <a:t>Some malware families (7 out of top 20) are distributed by more than one PPI service =&gt; </a:t>
            </a:r>
            <a:r>
              <a:rPr lang="en-US" sz="1800" u="sng" dirty="0"/>
              <a:t>clients do not feel tied to a single PPI provider</a:t>
            </a:r>
            <a:r>
              <a:rPr lang="en-US" sz="1800" dirty="0"/>
              <a:t>.</a:t>
            </a:r>
          </a:p>
        </p:txBody>
      </p:sp>
    </p:spTree>
    <p:extLst>
      <p:ext uri="{BB962C8B-B14F-4D97-AF65-F5344CB8AC3E}">
        <p14:creationId xmlns:p14="http://schemas.microsoft.com/office/powerpoint/2010/main" val="233019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FDD48D9-7E43-4CAE-93B6-60A552794A1E}"/>
              </a:ext>
            </a:extLst>
          </p:cNvPr>
          <p:cNvSpPr>
            <a:spLocks noGrp="1"/>
          </p:cNvSpPr>
          <p:nvPr>
            <p:ph type="title"/>
          </p:nvPr>
        </p:nvSpPr>
        <p:spPr/>
        <p:txBody>
          <a:bodyPr/>
          <a:lstStyle/>
          <a:p>
            <a:r>
              <a:rPr lang="en-US" dirty="0"/>
              <a:t>Repacking rate</a:t>
            </a:r>
          </a:p>
        </p:txBody>
      </p:sp>
      <p:sp>
        <p:nvSpPr>
          <p:cNvPr id="3" name="Substituent text 2">
            <a:extLst>
              <a:ext uri="{FF2B5EF4-FFF2-40B4-BE49-F238E27FC236}">
                <a16:creationId xmlns:a16="http://schemas.microsoft.com/office/drawing/2014/main" id="{A0475E3F-0531-41F1-9EB3-506F63FD98E2}"/>
              </a:ext>
            </a:extLst>
          </p:cNvPr>
          <p:cNvSpPr>
            <a:spLocks noGrp="1"/>
          </p:cNvSpPr>
          <p:nvPr>
            <p:ph type="body" idx="1"/>
          </p:nvPr>
        </p:nvSpPr>
        <p:spPr>
          <a:xfrm>
            <a:off x="819150" y="1668507"/>
            <a:ext cx="7505700" cy="2790281"/>
          </a:xfrm>
        </p:spPr>
        <p:txBody>
          <a:bodyPr/>
          <a:lstStyle/>
          <a:p>
            <a:r>
              <a:rPr lang="en-US" sz="1800" dirty="0"/>
              <a:t>Typically repacked by the clients themselves</a:t>
            </a:r>
          </a:p>
          <a:p>
            <a:r>
              <a:rPr lang="en-US" sz="1800" u="sng" dirty="0"/>
              <a:t>On average, at least once every 11 days</a:t>
            </a:r>
          </a:p>
          <a:p>
            <a:r>
              <a:rPr lang="en-US" sz="1800" dirty="0"/>
              <a:t>Top malware families are repacked more often (average every 6.5 days)</a:t>
            </a:r>
          </a:p>
          <a:p>
            <a:r>
              <a:rPr lang="en-US" sz="1800" dirty="0"/>
              <a:t>Rate varies: between twice a day and only once a month</a:t>
            </a:r>
          </a:p>
          <a:p>
            <a:endParaRPr lang="en-US" sz="1800" dirty="0"/>
          </a:p>
          <a:p>
            <a:r>
              <a:rPr lang="en-US" sz="1800" b="1" dirty="0"/>
              <a:t>Exception:</a:t>
            </a:r>
            <a:r>
              <a:rPr lang="en-US" sz="1800" dirty="0"/>
              <a:t> </a:t>
            </a:r>
            <a:r>
              <a:rPr lang="en-US" sz="1800" dirty="0" err="1"/>
              <a:t>Zlob</a:t>
            </a:r>
            <a:r>
              <a:rPr lang="en-US" sz="1800" dirty="0"/>
              <a:t> performs automatic repacking of their downloader. This could be extended to client executables too!</a:t>
            </a:r>
            <a:endParaRPr lang="en-US" sz="1800" b="1" dirty="0"/>
          </a:p>
        </p:txBody>
      </p:sp>
    </p:spTree>
    <p:extLst>
      <p:ext uri="{BB962C8B-B14F-4D97-AF65-F5344CB8AC3E}">
        <p14:creationId xmlns:p14="http://schemas.microsoft.com/office/powerpoint/2010/main" val="845439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50E7768-0A29-43E7-8008-57873AECAED8}"/>
              </a:ext>
            </a:extLst>
          </p:cNvPr>
          <p:cNvSpPr>
            <a:spLocks noGrp="1"/>
          </p:cNvSpPr>
          <p:nvPr>
            <p:ph type="title"/>
          </p:nvPr>
        </p:nvSpPr>
        <p:spPr/>
        <p:txBody>
          <a:bodyPr/>
          <a:lstStyle/>
          <a:p>
            <a:r>
              <a:rPr lang="en-US" dirty="0"/>
              <a:t>Geographic breakdown</a:t>
            </a:r>
          </a:p>
        </p:txBody>
      </p:sp>
      <p:sp>
        <p:nvSpPr>
          <p:cNvPr id="3" name="Substituent text 2">
            <a:extLst>
              <a:ext uri="{FF2B5EF4-FFF2-40B4-BE49-F238E27FC236}">
                <a16:creationId xmlns:a16="http://schemas.microsoft.com/office/drawing/2014/main" id="{D7753798-D7C2-4C17-B398-F0AEF02E237A}"/>
              </a:ext>
            </a:extLst>
          </p:cNvPr>
          <p:cNvSpPr>
            <a:spLocks noGrp="1"/>
          </p:cNvSpPr>
          <p:nvPr>
            <p:ph type="body" idx="1"/>
          </p:nvPr>
        </p:nvSpPr>
        <p:spPr>
          <a:xfrm>
            <a:off x="819150" y="1524000"/>
            <a:ext cx="7505700" cy="2705719"/>
          </a:xfrm>
        </p:spPr>
        <p:txBody>
          <a:bodyPr/>
          <a:lstStyle/>
          <a:p>
            <a:r>
              <a:rPr lang="en-US" sz="1600" dirty="0"/>
              <a:t>Most malware families have </a:t>
            </a:r>
            <a:r>
              <a:rPr lang="en-US" sz="1600" u="sng" dirty="0"/>
              <a:t>clear geographical preferences</a:t>
            </a:r>
          </a:p>
          <a:p>
            <a:r>
              <a:rPr lang="en-US" sz="1600" dirty="0"/>
              <a:t>Some families exclusively target Europe or the US (e.g. </a:t>
            </a:r>
            <a:r>
              <a:rPr lang="en-US" sz="1600" dirty="0" err="1"/>
              <a:t>Ertfor</a:t>
            </a:r>
            <a:r>
              <a:rPr lang="en-US" sz="1600" dirty="0"/>
              <a:t>, </a:t>
            </a:r>
            <a:r>
              <a:rPr lang="en-US" sz="1600" dirty="0" err="1"/>
              <a:t>Securitysuite</a:t>
            </a:r>
            <a:r>
              <a:rPr lang="en-US" sz="1600" dirty="0"/>
              <a:t>)</a:t>
            </a:r>
          </a:p>
          <a:p>
            <a:r>
              <a:rPr lang="en-US" sz="1600" dirty="0"/>
              <a:t>Some families exclusively target one or two countries (e.g. </a:t>
            </a:r>
            <a:r>
              <a:rPr lang="en-US" sz="1600" dirty="0" err="1"/>
              <a:t>Gleishug</a:t>
            </a:r>
            <a:r>
              <a:rPr lang="en-US" sz="1600" dirty="0"/>
              <a:t> – Germany)</a:t>
            </a:r>
          </a:p>
          <a:p>
            <a:r>
              <a:rPr lang="en-US" sz="1600" dirty="0"/>
              <a:t>Some families have no geographical preferences (e.g. </a:t>
            </a:r>
            <a:r>
              <a:rPr lang="en-US" sz="1600" dirty="0" err="1"/>
              <a:t>Rustock</a:t>
            </a:r>
            <a:r>
              <a:rPr lang="en-US" sz="1600" dirty="0"/>
              <a:t>)</a:t>
            </a:r>
          </a:p>
          <a:p>
            <a:endParaRPr lang="en-US" sz="1600" dirty="0"/>
          </a:p>
          <a:p>
            <a:pPr marL="146050" indent="0">
              <a:buNone/>
            </a:pPr>
            <a:r>
              <a:rPr lang="en-US" sz="1600" b="1" dirty="0"/>
              <a:t>Why is this happening?</a:t>
            </a:r>
          </a:p>
          <a:p>
            <a:r>
              <a:rPr lang="en-US" sz="1600" dirty="0"/>
              <a:t>prices vary between target countries (for 1K installations: from $7-8 to $180)</a:t>
            </a:r>
          </a:p>
          <a:p>
            <a:r>
              <a:rPr lang="en-US" sz="1600" dirty="0"/>
              <a:t>the class of activity has an influence: a spambot only requires a unique IP, whereas a fake antivirus requires localization</a:t>
            </a:r>
          </a:p>
          <a:p>
            <a:r>
              <a:rPr lang="en-US" sz="1600" dirty="0"/>
              <a:t>value of stolen information varies</a:t>
            </a:r>
          </a:p>
        </p:txBody>
      </p:sp>
    </p:spTree>
    <p:extLst>
      <p:ext uri="{BB962C8B-B14F-4D97-AF65-F5344CB8AC3E}">
        <p14:creationId xmlns:p14="http://schemas.microsoft.com/office/powerpoint/2010/main" val="3818815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87E08BA-F63E-4827-BE31-C1DAAF940F47}"/>
              </a:ext>
            </a:extLst>
          </p:cNvPr>
          <p:cNvSpPr>
            <a:spLocks noGrp="1"/>
          </p:cNvSpPr>
          <p:nvPr>
            <p:ph type="title"/>
          </p:nvPr>
        </p:nvSpPr>
        <p:spPr>
          <a:xfrm>
            <a:off x="819152" y="700182"/>
            <a:ext cx="3456757" cy="954600"/>
          </a:xfrm>
        </p:spPr>
        <p:txBody>
          <a:bodyPr/>
          <a:lstStyle/>
          <a:p>
            <a:r>
              <a:rPr lang="en-US" dirty="0"/>
              <a:t>Affiliate-PPI interactions</a:t>
            </a:r>
          </a:p>
        </p:txBody>
      </p:sp>
      <p:sp>
        <p:nvSpPr>
          <p:cNvPr id="3" name="Substituent text 2">
            <a:extLst>
              <a:ext uri="{FF2B5EF4-FFF2-40B4-BE49-F238E27FC236}">
                <a16:creationId xmlns:a16="http://schemas.microsoft.com/office/drawing/2014/main" id="{C4C5D7C0-F8E6-40F2-B56E-6A4C5D7B087A}"/>
              </a:ext>
            </a:extLst>
          </p:cNvPr>
          <p:cNvSpPr>
            <a:spLocks noGrp="1"/>
          </p:cNvSpPr>
          <p:nvPr>
            <p:ph type="body" idx="1"/>
          </p:nvPr>
        </p:nvSpPr>
        <p:spPr>
          <a:xfrm>
            <a:off x="765072" y="1848755"/>
            <a:ext cx="3325679" cy="2248404"/>
          </a:xfrm>
        </p:spPr>
        <p:txBody>
          <a:bodyPr/>
          <a:lstStyle/>
          <a:p>
            <a:r>
              <a:rPr lang="en-US" sz="1600" dirty="0"/>
              <a:t>Surprising interaction: </a:t>
            </a:r>
            <a:r>
              <a:rPr lang="en-US" sz="1600" u="sng" dirty="0"/>
              <a:t>downloaders frequently download other downloaders</a:t>
            </a:r>
            <a:r>
              <a:rPr lang="en-US" sz="1600" dirty="0"/>
              <a:t>!</a:t>
            </a:r>
          </a:p>
          <a:p>
            <a:r>
              <a:rPr lang="en-US" sz="1600" dirty="0"/>
              <a:t>Affiliates from one PPI service sometimes act as clients for another PPI service: e.g. affiliate buys 1k installs from PPI2 for $40, and sells them to PPI1 for $60.</a:t>
            </a:r>
          </a:p>
        </p:txBody>
      </p:sp>
      <p:pic>
        <p:nvPicPr>
          <p:cNvPr id="4" name="Grafic 3" descr="Utilizatori">
            <a:extLst>
              <a:ext uri="{FF2B5EF4-FFF2-40B4-BE49-F238E27FC236}">
                <a16:creationId xmlns:a16="http://schemas.microsoft.com/office/drawing/2014/main" id="{488A189A-C2D6-42CD-B152-D13417D43E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05137" y="512619"/>
            <a:ext cx="914400" cy="914400"/>
          </a:xfrm>
          <a:prstGeom prst="rect">
            <a:avLst/>
          </a:prstGeom>
        </p:spPr>
      </p:pic>
      <p:pic>
        <p:nvPicPr>
          <p:cNvPr id="5" name="Grafic 4" descr="Utilizator">
            <a:extLst>
              <a:ext uri="{FF2B5EF4-FFF2-40B4-BE49-F238E27FC236}">
                <a16:creationId xmlns:a16="http://schemas.microsoft.com/office/drawing/2014/main" id="{706D370A-01E2-4F29-B5E4-BB6062497F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5137" y="1657350"/>
            <a:ext cx="914400" cy="914400"/>
          </a:xfrm>
          <a:prstGeom prst="rect">
            <a:avLst/>
          </a:prstGeom>
        </p:spPr>
      </p:pic>
      <p:pic>
        <p:nvPicPr>
          <p:cNvPr id="6" name="Grafic 5" descr="Computer">
            <a:extLst>
              <a:ext uri="{FF2B5EF4-FFF2-40B4-BE49-F238E27FC236}">
                <a16:creationId xmlns:a16="http://schemas.microsoft.com/office/drawing/2014/main" id="{FBDCA8EE-649B-40E6-A17E-C167E9CD23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04669" y="3405877"/>
            <a:ext cx="914400" cy="914400"/>
          </a:xfrm>
          <a:prstGeom prst="rect">
            <a:avLst/>
          </a:prstGeom>
        </p:spPr>
      </p:pic>
      <p:pic>
        <p:nvPicPr>
          <p:cNvPr id="7" name="Grafic 6" descr="Laptop">
            <a:extLst>
              <a:ext uri="{FF2B5EF4-FFF2-40B4-BE49-F238E27FC236}">
                <a16:creationId xmlns:a16="http://schemas.microsoft.com/office/drawing/2014/main" id="{0974E84E-9347-46CD-9646-2A85256277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5137" y="3405877"/>
            <a:ext cx="914400" cy="914400"/>
          </a:xfrm>
          <a:prstGeom prst="rect">
            <a:avLst/>
          </a:prstGeom>
        </p:spPr>
      </p:pic>
      <p:pic>
        <p:nvPicPr>
          <p:cNvPr id="8" name="Grafic 7" descr="Telefon inteligent">
            <a:extLst>
              <a:ext uri="{FF2B5EF4-FFF2-40B4-BE49-F238E27FC236}">
                <a16:creationId xmlns:a16="http://schemas.microsoft.com/office/drawing/2014/main" id="{2D40E24D-FD7B-43F2-AE9E-6F247054429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47950" y="3505914"/>
            <a:ext cx="714325" cy="714325"/>
          </a:xfrm>
          <a:prstGeom prst="rect">
            <a:avLst/>
          </a:prstGeom>
        </p:spPr>
      </p:pic>
      <p:cxnSp>
        <p:nvCxnSpPr>
          <p:cNvPr id="9" name="Conector drept cu săgeată 8">
            <a:extLst>
              <a:ext uri="{FF2B5EF4-FFF2-40B4-BE49-F238E27FC236}">
                <a16:creationId xmlns:a16="http://schemas.microsoft.com/office/drawing/2014/main" id="{702D5ADA-8ABE-48B4-ADA4-4529C3FC06C7}"/>
              </a:ext>
            </a:extLst>
          </p:cNvPr>
          <p:cNvCxnSpPr>
            <a:cxnSpLocks/>
          </p:cNvCxnSpPr>
          <p:nvPr/>
        </p:nvCxnSpPr>
        <p:spPr>
          <a:xfrm>
            <a:off x="5962337" y="1339611"/>
            <a:ext cx="0" cy="383175"/>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0" name="Conector drept cu săgeată 9">
            <a:extLst>
              <a:ext uri="{FF2B5EF4-FFF2-40B4-BE49-F238E27FC236}">
                <a16:creationId xmlns:a16="http://schemas.microsoft.com/office/drawing/2014/main" id="{CE6563CE-C10F-4CC7-8267-7C45875CBFEF}"/>
              </a:ext>
            </a:extLst>
          </p:cNvPr>
          <p:cNvCxnSpPr>
            <a:cxnSpLocks/>
          </p:cNvCxnSpPr>
          <p:nvPr/>
        </p:nvCxnSpPr>
        <p:spPr>
          <a:xfrm flipH="1">
            <a:off x="4905113" y="2536914"/>
            <a:ext cx="1057224" cy="934164"/>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1" name="Conector drept cu săgeată 10">
            <a:extLst>
              <a:ext uri="{FF2B5EF4-FFF2-40B4-BE49-F238E27FC236}">
                <a16:creationId xmlns:a16="http://schemas.microsoft.com/office/drawing/2014/main" id="{71CFB49C-2810-478A-BAED-451D3130A95F}"/>
              </a:ext>
            </a:extLst>
          </p:cNvPr>
          <p:cNvCxnSpPr>
            <a:cxnSpLocks/>
          </p:cNvCxnSpPr>
          <p:nvPr/>
        </p:nvCxnSpPr>
        <p:spPr>
          <a:xfrm>
            <a:off x="5962337" y="2536914"/>
            <a:ext cx="0" cy="1017331"/>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2" name="Conector drept cu săgeată 11">
            <a:extLst>
              <a:ext uri="{FF2B5EF4-FFF2-40B4-BE49-F238E27FC236}">
                <a16:creationId xmlns:a16="http://schemas.microsoft.com/office/drawing/2014/main" id="{B40E50B3-7B85-4653-80D7-7A3824F4F171}"/>
              </a:ext>
            </a:extLst>
          </p:cNvPr>
          <p:cNvCxnSpPr>
            <a:cxnSpLocks/>
          </p:cNvCxnSpPr>
          <p:nvPr/>
        </p:nvCxnSpPr>
        <p:spPr>
          <a:xfrm>
            <a:off x="5962337" y="2536914"/>
            <a:ext cx="1159748" cy="999405"/>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pic>
        <p:nvPicPr>
          <p:cNvPr id="13" name="Grafic 12" descr="Radioactiv">
            <a:extLst>
              <a:ext uri="{FF2B5EF4-FFF2-40B4-BE49-F238E27FC236}">
                <a16:creationId xmlns:a16="http://schemas.microsoft.com/office/drawing/2014/main" id="{7DF0CEE7-B62A-4549-B88C-C6C6851A4B8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711940" y="3659935"/>
            <a:ext cx="386346" cy="386346"/>
          </a:xfrm>
          <a:prstGeom prst="rect">
            <a:avLst/>
          </a:prstGeom>
        </p:spPr>
      </p:pic>
      <p:pic>
        <p:nvPicPr>
          <p:cNvPr id="14" name="Grafic 13" descr="Radioactiv">
            <a:extLst>
              <a:ext uri="{FF2B5EF4-FFF2-40B4-BE49-F238E27FC236}">
                <a16:creationId xmlns:a16="http://schemas.microsoft.com/office/drawing/2014/main" id="{D24B05E1-00F2-441F-AB4F-02A66098986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33737" y="3589081"/>
            <a:ext cx="457200" cy="457200"/>
          </a:xfrm>
          <a:prstGeom prst="rect">
            <a:avLst/>
          </a:prstGeom>
        </p:spPr>
      </p:pic>
      <p:pic>
        <p:nvPicPr>
          <p:cNvPr id="15" name="Grafic 14" descr="Radioactiv">
            <a:extLst>
              <a:ext uri="{FF2B5EF4-FFF2-40B4-BE49-F238E27FC236}">
                <a16:creationId xmlns:a16="http://schemas.microsoft.com/office/drawing/2014/main" id="{E04F03A5-8ACE-4FA4-A159-9609B4F20D9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893485" y="3571155"/>
            <a:ext cx="457200" cy="457200"/>
          </a:xfrm>
          <a:prstGeom prst="rect">
            <a:avLst/>
          </a:prstGeom>
        </p:spPr>
      </p:pic>
      <p:sp>
        <p:nvSpPr>
          <p:cNvPr id="16" name="CasetăText 15">
            <a:extLst>
              <a:ext uri="{FF2B5EF4-FFF2-40B4-BE49-F238E27FC236}">
                <a16:creationId xmlns:a16="http://schemas.microsoft.com/office/drawing/2014/main" id="{E9CD106E-E31F-4DF9-B72C-D327033923EA}"/>
              </a:ext>
            </a:extLst>
          </p:cNvPr>
          <p:cNvSpPr txBox="1"/>
          <p:nvPr/>
        </p:nvSpPr>
        <p:spPr>
          <a:xfrm>
            <a:off x="6495500" y="823222"/>
            <a:ext cx="1337549" cy="307777"/>
          </a:xfrm>
          <a:prstGeom prst="rect">
            <a:avLst/>
          </a:prstGeom>
          <a:noFill/>
        </p:spPr>
        <p:txBody>
          <a:bodyPr wrap="square" rtlCol="0">
            <a:spAutoFit/>
          </a:bodyPr>
          <a:lstStyle/>
          <a:p>
            <a:r>
              <a:rPr lang="en-US" dirty="0"/>
              <a:t>PPI clients</a:t>
            </a:r>
          </a:p>
        </p:txBody>
      </p:sp>
      <p:sp>
        <p:nvSpPr>
          <p:cNvPr id="17" name="CasetăText 16">
            <a:extLst>
              <a:ext uri="{FF2B5EF4-FFF2-40B4-BE49-F238E27FC236}">
                <a16:creationId xmlns:a16="http://schemas.microsoft.com/office/drawing/2014/main" id="{EEB69192-F273-4722-AFF8-BBC9D51B16D0}"/>
              </a:ext>
            </a:extLst>
          </p:cNvPr>
          <p:cNvSpPr txBox="1"/>
          <p:nvPr/>
        </p:nvSpPr>
        <p:spPr>
          <a:xfrm>
            <a:off x="4275909" y="1882544"/>
            <a:ext cx="1337549" cy="307777"/>
          </a:xfrm>
          <a:prstGeom prst="rect">
            <a:avLst/>
          </a:prstGeom>
          <a:noFill/>
        </p:spPr>
        <p:txBody>
          <a:bodyPr wrap="square" rtlCol="0">
            <a:spAutoFit/>
          </a:bodyPr>
          <a:lstStyle/>
          <a:p>
            <a:r>
              <a:rPr lang="en-US" dirty="0"/>
              <a:t>PPI providers</a:t>
            </a:r>
          </a:p>
        </p:txBody>
      </p:sp>
      <p:sp>
        <p:nvSpPr>
          <p:cNvPr id="18" name="CasetăText 17">
            <a:extLst>
              <a:ext uri="{FF2B5EF4-FFF2-40B4-BE49-F238E27FC236}">
                <a16:creationId xmlns:a16="http://schemas.microsoft.com/office/drawing/2014/main" id="{0C410D66-D3E8-4526-AEB4-D496B22E2FF0}"/>
              </a:ext>
            </a:extLst>
          </p:cNvPr>
          <p:cNvSpPr txBox="1"/>
          <p:nvPr/>
        </p:nvSpPr>
        <p:spPr>
          <a:xfrm>
            <a:off x="5279507" y="4282632"/>
            <a:ext cx="1842578" cy="307777"/>
          </a:xfrm>
          <a:prstGeom prst="rect">
            <a:avLst/>
          </a:prstGeom>
          <a:noFill/>
        </p:spPr>
        <p:txBody>
          <a:bodyPr wrap="square" rtlCol="0">
            <a:spAutoFit/>
          </a:bodyPr>
          <a:lstStyle/>
          <a:p>
            <a:r>
              <a:rPr lang="en-US" dirty="0"/>
              <a:t>Victim systems</a:t>
            </a:r>
          </a:p>
        </p:txBody>
      </p:sp>
      <p:pic>
        <p:nvPicPr>
          <p:cNvPr id="19" name="Grafic 18" descr="Call center">
            <a:extLst>
              <a:ext uri="{FF2B5EF4-FFF2-40B4-BE49-F238E27FC236}">
                <a16:creationId xmlns:a16="http://schemas.microsoft.com/office/drawing/2014/main" id="{7E5F2C28-8134-4B8B-A32D-D56949BAE88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350685" y="2408838"/>
            <a:ext cx="914400" cy="914400"/>
          </a:xfrm>
          <a:prstGeom prst="rect">
            <a:avLst/>
          </a:prstGeom>
        </p:spPr>
      </p:pic>
      <p:cxnSp>
        <p:nvCxnSpPr>
          <p:cNvPr id="20" name="Conector drept cu săgeată 19">
            <a:extLst>
              <a:ext uri="{FF2B5EF4-FFF2-40B4-BE49-F238E27FC236}">
                <a16:creationId xmlns:a16="http://schemas.microsoft.com/office/drawing/2014/main" id="{94D0EF9C-C6D9-4FFD-A7B5-8FEEB8AD6539}"/>
              </a:ext>
            </a:extLst>
          </p:cNvPr>
          <p:cNvCxnSpPr>
            <a:stCxn id="19" idx="1"/>
            <a:endCxn id="8" idx="0"/>
          </p:cNvCxnSpPr>
          <p:nvPr/>
        </p:nvCxnSpPr>
        <p:spPr>
          <a:xfrm flipH="1">
            <a:off x="4905113" y="2866038"/>
            <a:ext cx="2445572" cy="639876"/>
          </a:xfrm>
          <a:prstGeom prst="straightConnector1">
            <a:avLst/>
          </a:prstGeom>
          <a:ln>
            <a:prstDash val="dash"/>
            <a:tailEnd type="triangle"/>
          </a:ln>
        </p:spPr>
        <p:style>
          <a:lnRef idx="2">
            <a:schemeClr val="accent2"/>
          </a:lnRef>
          <a:fillRef idx="0">
            <a:schemeClr val="accent2"/>
          </a:fillRef>
          <a:effectRef idx="1">
            <a:schemeClr val="accent2"/>
          </a:effectRef>
          <a:fontRef idx="minor">
            <a:schemeClr val="tx1"/>
          </a:fontRef>
        </p:style>
      </p:cxnSp>
      <p:cxnSp>
        <p:nvCxnSpPr>
          <p:cNvPr id="21" name="Conector drept cu săgeată 20">
            <a:extLst>
              <a:ext uri="{FF2B5EF4-FFF2-40B4-BE49-F238E27FC236}">
                <a16:creationId xmlns:a16="http://schemas.microsoft.com/office/drawing/2014/main" id="{67172BDA-BF92-40AF-A750-41F97DF11DAD}"/>
              </a:ext>
            </a:extLst>
          </p:cNvPr>
          <p:cNvCxnSpPr>
            <a:cxnSpLocks/>
            <a:stCxn id="19" idx="1"/>
          </p:cNvCxnSpPr>
          <p:nvPr/>
        </p:nvCxnSpPr>
        <p:spPr>
          <a:xfrm flipH="1">
            <a:off x="5962337" y="2866038"/>
            <a:ext cx="1388348" cy="680239"/>
          </a:xfrm>
          <a:prstGeom prst="straightConnector1">
            <a:avLst/>
          </a:prstGeom>
          <a:ln>
            <a:prstDash val="dash"/>
            <a:tailEnd type="triangle"/>
          </a:ln>
        </p:spPr>
        <p:style>
          <a:lnRef idx="2">
            <a:schemeClr val="accent2"/>
          </a:lnRef>
          <a:fillRef idx="0">
            <a:schemeClr val="accent2"/>
          </a:fillRef>
          <a:effectRef idx="1">
            <a:schemeClr val="accent2"/>
          </a:effectRef>
          <a:fontRef idx="minor">
            <a:schemeClr val="tx1"/>
          </a:fontRef>
        </p:style>
      </p:cxnSp>
      <p:cxnSp>
        <p:nvCxnSpPr>
          <p:cNvPr id="22" name="Conector drept cu săgeată 21">
            <a:extLst>
              <a:ext uri="{FF2B5EF4-FFF2-40B4-BE49-F238E27FC236}">
                <a16:creationId xmlns:a16="http://schemas.microsoft.com/office/drawing/2014/main" id="{E870B813-4882-44F5-BFA5-11A5443464F4}"/>
              </a:ext>
            </a:extLst>
          </p:cNvPr>
          <p:cNvCxnSpPr>
            <a:cxnSpLocks/>
            <a:stCxn id="19" idx="1"/>
          </p:cNvCxnSpPr>
          <p:nvPr/>
        </p:nvCxnSpPr>
        <p:spPr>
          <a:xfrm flipH="1">
            <a:off x="7122085" y="2866038"/>
            <a:ext cx="228600" cy="647844"/>
          </a:xfrm>
          <a:prstGeom prst="straightConnector1">
            <a:avLst/>
          </a:prstGeom>
          <a:ln>
            <a:prstDash val="dash"/>
            <a:tailEnd type="triangle"/>
          </a:ln>
        </p:spPr>
        <p:style>
          <a:lnRef idx="2">
            <a:schemeClr val="accent2"/>
          </a:lnRef>
          <a:fillRef idx="0">
            <a:schemeClr val="accent2"/>
          </a:fillRef>
          <a:effectRef idx="1">
            <a:schemeClr val="accent2"/>
          </a:effectRef>
          <a:fontRef idx="minor">
            <a:schemeClr val="tx1"/>
          </a:fontRef>
        </p:style>
      </p:cxnSp>
      <p:cxnSp>
        <p:nvCxnSpPr>
          <p:cNvPr id="23" name="Conector drept cu săgeată 22">
            <a:extLst>
              <a:ext uri="{FF2B5EF4-FFF2-40B4-BE49-F238E27FC236}">
                <a16:creationId xmlns:a16="http://schemas.microsoft.com/office/drawing/2014/main" id="{0FD93681-AF67-4C02-A345-E8209A625D8C}"/>
              </a:ext>
            </a:extLst>
          </p:cNvPr>
          <p:cNvCxnSpPr>
            <a:cxnSpLocks/>
            <a:stCxn id="5" idx="3"/>
            <a:endCxn id="19" idx="1"/>
          </p:cNvCxnSpPr>
          <p:nvPr/>
        </p:nvCxnSpPr>
        <p:spPr>
          <a:xfrm>
            <a:off x="6419537" y="2114550"/>
            <a:ext cx="931148" cy="751488"/>
          </a:xfrm>
          <a:prstGeom prst="straightConnector1">
            <a:avLst/>
          </a:prstGeom>
          <a:ln>
            <a:prstDash val="dash"/>
            <a:tailEnd type="triangle"/>
          </a:ln>
        </p:spPr>
        <p:style>
          <a:lnRef idx="2">
            <a:schemeClr val="accent2"/>
          </a:lnRef>
          <a:fillRef idx="0">
            <a:schemeClr val="accent2"/>
          </a:fillRef>
          <a:effectRef idx="1">
            <a:schemeClr val="accent2"/>
          </a:effectRef>
          <a:fontRef idx="minor">
            <a:schemeClr val="tx1"/>
          </a:fontRef>
        </p:style>
      </p:cxnSp>
      <p:sp>
        <p:nvSpPr>
          <p:cNvPr id="24" name="CasetăText 23">
            <a:extLst>
              <a:ext uri="{FF2B5EF4-FFF2-40B4-BE49-F238E27FC236}">
                <a16:creationId xmlns:a16="http://schemas.microsoft.com/office/drawing/2014/main" id="{1FB10ADC-3A02-4EA3-B435-A1918D705E9D}"/>
              </a:ext>
            </a:extLst>
          </p:cNvPr>
          <p:cNvSpPr txBox="1"/>
          <p:nvPr/>
        </p:nvSpPr>
        <p:spPr>
          <a:xfrm>
            <a:off x="8156764" y="2728210"/>
            <a:ext cx="1337549" cy="307777"/>
          </a:xfrm>
          <a:prstGeom prst="rect">
            <a:avLst/>
          </a:prstGeom>
          <a:noFill/>
        </p:spPr>
        <p:txBody>
          <a:bodyPr wrap="square" rtlCol="0">
            <a:spAutoFit/>
          </a:bodyPr>
          <a:lstStyle/>
          <a:p>
            <a:r>
              <a:rPr lang="en-US" dirty="0"/>
              <a:t>Affiliate</a:t>
            </a:r>
          </a:p>
        </p:txBody>
      </p:sp>
    </p:spTree>
    <p:extLst>
      <p:ext uri="{BB962C8B-B14F-4D97-AF65-F5344CB8AC3E}">
        <p14:creationId xmlns:p14="http://schemas.microsoft.com/office/powerpoint/2010/main" val="1409084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2498131-FF65-4751-9680-B710ED0F4E4A}"/>
              </a:ext>
            </a:extLst>
          </p:cNvPr>
          <p:cNvSpPr>
            <a:spLocks noGrp="1"/>
          </p:cNvSpPr>
          <p:nvPr>
            <p:ph type="title"/>
          </p:nvPr>
        </p:nvSpPr>
        <p:spPr>
          <a:xfrm>
            <a:off x="819150" y="845600"/>
            <a:ext cx="7505700" cy="600023"/>
          </a:xfrm>
        </p:spPr>
        <p:txBody>
          <a:bodyPr/>
          <a:lstStyle/>
          <a:p>
            <a:r>
              <a:rPr lang="en-US" dirty="0"/>
              <a:t>Lessons learned</a:t>
            </a:r>
          </a:p>
        </p:txBody>
      </p:sp>
      <p:sp>
        <p:nvSpPr>
          <p:cNvPr id="3" name="Substituent text 2">
            <a:extLst>
              <a:ext uri="{FF2B5EF4-FFF2-40B4-BE49-F238E27FC236}">
                <a16:creationId xmlns:a16="http://schemas.microsoft.com/office/drawing/2014/main" id="{DE2CA0B3-1ADC-4CF6-A0CA-0D59E82C3C38}"/>
              </a:ext>
            </a:extLst>
          </p:cNvPr>
          <p:cNvSpPr>
            <a:spLocks noGrp="1"/>
          </p:cNvSpPr>
          <p:nvPr>
            <p:ph type="body" idx="1"/>
          </p:nvPr>
        </p:nvSpPr>
        <p:spPr>
          <a:xfrm>
            <a:off x="819150" y="1759132"/>
            <a:ext cx="7505700" cy="2679594"/>
          </a:xfrm>
        </p:spPr>
        <p:txBody>
          <a:bodyPr/>
          <a:lstStyle/>
          <a:p>
            <a:r>
              <a:rPr lang="en-US" sz="2400" dirty="0"/>
              <a:t>Should </a:t>
            </a:r>
            <a:r>
              <a:rPr lang="en-US" sz="2400" u="sng" dirty="0"/>
              <a:t>separate the exploitation mechanism </a:t>
            </a:r>
            <a:r>
              <a:rPr lang="en-US" sz="2400" dirty="0"/>
              <a:t>compromising a system from the malware itself!</a:t>
            </a:r>
          </a:p>
          <a:p>
            <a:r>
              <a:rPr lang="en-US" sz="2400" dirty="0"/>
              <a:t>It’s harder to analyze malware distributed via PPI in isolation.</a:t>
            </a:r>
          </a:p>
          <a:p>
            <a:r>
              <a:rPr lang="en-US" sz="2400" dirty="0"/>
              <a:t>PPI services have </a:t>
            </a:r>
            <a:r>
              <a:rPr lang="en-US" sz="2400" u="sng" dirty="0"/>
              <a:t>implications for takedown efforts</a:t>
            </a:r>
            <a:r>
              <a:rPr lang="en-US" sz="2400" dirty="0"/>
              <a:t>: take down the people running them!</a:t>
            </a:r>
          </a:p>
        </p:txBody>
      </p:sp>
    </p:spTree>
    <p:extLst>
      <p:ext uri="{BB962C8B-B14F-4D97-AF65-F5344CB8AC3E}">
        <p14:creationId xmlns:p14="http://schemas.microsoft.com/office/powerpoint/2010/main" val="8172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a:extLst>
              <a:ext uri="{FF2B5EF4-FFF2-40B4-BE49-F238E27FC236}">
                <a16:creationId xmlns:a16="http://schemas.microsoft.com/office/drawing/2014/main" id="{E46F8B2A-AC2F-4DDB-9111-929FE317E446}"/>
              </a:ext>
            </a:extLst>
          </p:cNvPr>
          <p:cNvSpPr>
            <a:spLocks noGrp="1"/>
          </p:cNvSpPr>
          <p:nvPr>
            <p:ph type="title"/>
          </p:nvPr>
        </p:nvSpPr>
        <p:spPr/>
        <p:txBody>
          <a:bodyPr/>
          <a:lstStyle/>
          <a:p>
            <a:r>
              <a:rPr lang="en-US" dirty="0"/>
              <a:t>Thank you! Questions?</a:t>
            </a:r>
          </a:p>
        </p:txBody>
      </p:sp>
    </p:spTree>
    <p:extLst>
      <p:ext uri="{BB962C8B-B14F-4D97-AF65-F5344CB8AC3E}">
        <p14:creationId xmlns:p14="http://schemas.microsoft.com/office/powerpoint/2010/main" val="186665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dirty="0"/>
              <a:t>What is malware?</a:t>
            </a:r>
            <a:endParaRPr dirty="0"/>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ro" sz="1800" b="1" dirty="0"/>
              <a:t>Malware </a:t>
            </a:r>
            <a:r>
              <a:rPr lang="ro" sz="1800" dirty="0"/>
              <a:t>(</a:t>
            </a:r>
            <a:r>
              <a:rPr lang="ro" sz="1800" i="1" dirty="0"/>
              <a:t>malicious software</a:t>
            </a:r>
            <a:r>
              <a:rPr lang="ro" sz="1800" dirty="0"/>
              <a:t>) is any software intentionally designed to cause damage to a computer, server, client, or computer network. </a:t>
            </a:r>
            <a:r>
              <a:rPr lang="ro" sz="1800" u="sng" baseline="30000" dirty="0">
                <a:solidFill>
                  <a:schemeClr val="hlink"/>
                </a:solidFill>
                <a:hlinkClick r:id="rId3"/>
              </a:rPr>
              <a:t>[1]</a:t>
            </a:r>
            <a:endParaRPr sz="1800" baseline="30000" dirty="0"/>
          </a:p>
          <a:p>
            <a:pPr marL="457200" marR="0" lvl="0" indent="-342900" algn="l" rtl="0">
              <a:lnSpc>
                <a:spcPct val="115000"/>
              </a:lnSpc>
              <a:spcBef>
                <a:spcPts val="0"/>
              </a:spcBef>
              <a:spcAft>
                <a:spcPts val="0"/>
              </a:spcAft>
              <a:buClr>
                <a:schemeClr val="dk2"/>
              </a:buClr>
              <a:buSzPts val="1800"/>
              <a:buFont typeface="Calibri"/>
              <a:buChar char="●"/>
            </a:pPr>
            <a:r>
              <a:rPr lang="ro" sz="1800" dirty="0"/>
              <a:t>Characteristics of malware:</a:t>
            </a:r>
            <a:endParaRPr sz="1800" dirty="0"/>
          </a:p>
          <a:p>
            <a:pPr marL="914400" marR="0" lvl="1" indent="-330200" algn="l" rtl="0">
              <a:lnSpc>
                <a:spcPct val="115000"/>
              </a:lnSpc>
              <a:spcBef>
                <a:spcPts val="0"/>
              </a:spcBef>
              <a:spcAft>
                <a:spcPts val="0"/>
              </a:spcAft>
              <a:buSzPts val="1600"/>
              <a:buChar char="○"/>
            </a:pPr>
            <a:r>
              <a:rPr lang="ro" sz="1600" dirty="0"/>
              <a:t>malicious intent</a:t>
            </a:r>
            <a:endParaRPr lang="en-US" sz="1600" dirty="0"/>
          </a:p>
          <a:p>
            <a:pPr marL="914400" marR="0" lvl="1" indent="-330200" algn="l" rtl="0">
              <a:lnSpc>
                <a:spcPct val="115000"/>
              </a:lnSpc>
              <a:spcBef>
                <a:spcPts val="0"/>
              </a:spcBef>
              <a:spcAft>
                <a:spcPts val="0"/>
              </a:spcAft>
              <a:buSzPts val="1600"/>
              <a:buChar char="○"/>
            </a:pPr>
            <a:r>
              <a:rPr lang="ro" sz="1600" dirty="0"/>
              <a:t>(usually) hidden from the user</a:t>
            </a:r>
            <a:endParaRPr sz="1600" dirty="0"/>
          </a:p>
          <a:p>
            <a:pPr marL="914400" marR="0" lvl="1" indent="-330200" algn="l" rtl="0">
              <a:lnSpc>
                <a:spcPct val="115000"/>
              </a:lnSpc>
              <a:spcBef>
                <a:spcPts val="0"/>
              </a:spcBef>
              <a:spcAft>
                <a:spcPts val="0"/>
              </a:spcAft>
              <a:buSzPts val="1600"/>
              <a:buChar char="○"/>
            </a:pPr>
            <a:r>
              <a:rPr lang="ro" sz="1600" dirty="0"/>
              <a:t>(usually) installed without the user’s consent</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Types of malware</a:t>
            </a:r>
            <a:endParaRPr/>
          </a:p>
        </p:txBody>
      </p:sp>
      <p:sp>
        <p:nvSpPr>
          <p:cNvPr id="4" name="Oval 3">
            <a:extLst>
              <a:ext uri="{FF2B5EF4-FFF2-40B4-BE49-F238E27FC236}">
                <a16:creationId xmlns:a16="http://schemas.microsoft.com/office/drawing/2014/main" id="{01CB269C-CC9A-4A0D-88BD-83D6FCFFF456}"/>
              </a:ext>
            </a:extLst>
          </p:cNvPr>
          <p:cNvSpPr/>
          <p:nvPr/>
        </p:nvSpPr>
        <p:spPr>
          <a:xfrm>
            <a:off x="3605208" y="2475321"/>
            <a:ext cx="1727602" cy="69294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MALWARE</a:t>
            </a:r>
          </a:p>
        </p:txBody>
      </p:sp>
      <p:sp>
        <p:nvSpPr>
          <p:cNvPr id="15" name="Oval 14">
            <a:extLst>
              <a:ext uri="{FF2B5EF4-FFF2-40B4-BE49-F238E27FC236}">
                <a16:creationId xmlns:a16="http://schemas.microsoft.com/office/drawing/2014/main" id="{7653BBD1-F747-4EC5-A022-51E38331D165}"/>
              </a:ext>
            </a:extLst>
          </p:cNvPr>
          <p:cNvSpPr/>
          <p:nvPr/>
        </p:nvSpPr>
        <p:spPr>
          <a:xfrm>
            <a:off x="2383628" y="1873597"/>
            <a:ext cx="1221580" cy="50008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adware</a:t>
            </a:r>
            <a:endParaRPr lang="en-US" sz="1600" b="1" dirty="0"/>
          </a:p>
        </p:txBody>
      </p:sp>
      <p:sp>
        <p:nvSpPr>
          <p:cNvPr id="16" name="Oval 15">
            <a:extLst>
              <a:ext uri="{FF2B5EF4-FFF2-40B4-BE49-F238E27FC236}">
                <a16:creationId xmlns:a16="http://schemas.microsoft.com/office/drawing/2014/main" id="{A01635FA-05CC-41AA-B3C1-3E0F8666582D}"/>
              </a:ext>
            </a:extLst>
          </p:cNvPr>
          <p:cNvSpPr/>
          <p:nvPr/>
        </p:nvSpPr>
        <p:spPr>
          <a:xfrm>
            <a:off x="3971925" y="1721592"/>
            <a:ext cx="1313861" cy="50008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spyware</a:t>
            </a:r>
          </a:p>
        </p:txBody>
      </p:sp>
      <p:sp>
        <p:nvSpPr>
          <p:cNvPr id="17" name="Oval 16">
            <a:extLst>
              <a:ext uri="{FF2B5EF4-FFF2-40B4-BE49-F238E27FC236}">
                <a16:creationId xmlns:a16="http://schemas.microsoft.com/office/drawing/2014/main" id="{449F808D-6987-4720-B31B-611B4C4C12C2}"/>
              </a:ext>
            </a:extLst>
          </p:cNvPr>
          <p:cNvSpPr/>
          <p:nvPr/>
        </p:nvSpPr>
        <p:spPr>
          <a:xfrm>
            <a:off x="5538788" y="1873597"/>
            <a:ext cx="1025127" cy="50008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virus</a:t>
            </a:r>
          </a:p>
        </p:txBody>
      </p:sp>
      <p:sp>
        <p:nvSpPr>
          <p:cNvPr id="18" name="Oval 17">
            <a:extLst>
              <a:ext uri="{FF2B5EF4-FFF2-40B4-BE49-F238E27FC236}">
                <a16:creationId xmlns:a16="http://schemas.microsoft.com/office/drawing/2014/main" id="{B866B36C-8990-434D-BBD0-498237D4089E}"/>
              </a:ext>
            </a:extLst>
          </p:cNvPr>
          <p:cNvSpPr/>
          <p:nvPr/>
        </p:nvSpPr>
        <p:spPr>
          <a:xfrm>
            <a:off x="6051351" y="2571748"/>
            <a:ext cx="1025127" cy="50008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Trojan</a:t>
            </a:r>
          </a:p>
        </p:txBody>
      </p:sp>
      <p:sp>
        <p:nvSpPr>
          <p:cNvPr id="19" name="Oval 18">
            <a:extLst>
              <a:ext uri="{FF2B5EF4-FFF2-40B4-BE49-F238E27FC236}">
                <a16:creationId xmlns:a16="http://schemas.microsoft.com/office/drawing/2014/main" id="{8438F1A7-E25A-45CC-B64C-AF6575E73989}"/>
              </a:ext>
            </a:extLst>
          </p:cNvPr>
          <p:cNvSpPr/>
          <p:nvPr/>
        </p:nvSpPr>
        <p:spPr>
          <a:xfrm>
            <a:off x="1035844" y="2593191"/>
            <a:ext cx="1851421" cy="50008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a:t>cryptominer</a:t>
            </a:r>
            <a:endParaRPr lang="en-US" b="1" dirty="0"/>
          </a:p>
        </p:txBody>
      </p:sp>
      <p:sp>
        <p:nvSpPr>
          <p:cNvPr id="20" name="Oval 19">
            <a:extLst>
              <a:ext uri="{FF2B5EF4-FFF2-40B4-BE49-F238E27FC236}">
                <a16:creationId xmlns:a16="http://schemas.microsoft.com/office/drawing/2014/main" id="{4EC0C8E6-832C-4DE7-BC10-68DA762BD25A}"/>
              </a:ext>
            </a:extLst>
          </p:cNvPr>
          <p:cNvSpPr/>
          <p:nvPr/>
        </p:nvSpPr>
        <p:spPr>
          <a:xfrm>
            <a:off x="2079171" y="3250863"/>
            <a:ext cx="1526036" cy="50008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keylogger</a:t>
            </a:r>
          </a:p>
        </p:txBody>
      </p:sp>
      <p:sp>
        <p:nvSpPr>
          <p:cNvPr id="21" name="Oval 20">
            <a:extLst>
              <a:ext uri="{FF2B5EF4-FFF2-40B4-BE49-F238E27FC236}">
                <a16:creationId xmlns:a16="http://schemas.microsoft.com/office/drawing/2014/main" id="{7F8A2E6F-9126-45A7-BB2E-64E750D4F9FE}"/>
              </a:ext>
            </a:extLst>
          </p:cNvPr>
          <p:cNvSpPr/>
          <p:nvPr/>
        </p:nvSpPr>
        <p:spPr>
          <a:xfrm>
            <a:off x="4059435" y="3452823"/>
            <a:ext cx="1134071" cy="50008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rootkit</a:t>
            </a:r>
          </a:p>
        </p:txBody>
      </p:sp>
      <p:sp>
        <p:nvSpPr>
          <p:cNvPr id="22" name="Oval 21">
            <a:extLst>
              <a:ext uri="{FF2B5EF4-FFF2-40B4-BE49-F238E27FC236}">
                <a16:creationId xmlns:a16="http://schemas.microsoft.com/office/drawing/2014/main" id="{6AAF58B6-35BA-435D-AF8A-DE7972BDEB55}"/>
              </a:ext>
            </a:extLst>
          </p:cNvPr>
          <p:cNvSpPr/>
          <p:nvPr/>
        </p:nvSpPr>
        <p:spPr>
          <a:xfrm>
            <a:off x="5664822" y="3250863"/>
            <a:ext cx="1798184" cy="5000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ransomware</a:t>
            </a:r>
          </a:p>
        </p:txBody>
      </p:sp>
      <p:cxnSp>
        <p:nvCxnSpPr>
          <p:cNvPr id="7" name="Conector drept cu săgeată 6">
            <a:extLst>
              <a:ext uri="{FF2B5EF4-FFF2-40B4-BE49-F238E27FC236}">
                <a16:creationId xmlns:a16="http://schemas.microsoft.com/office/drawing/2014/main" id="{50703527-3E79-4C29-8F30-B04C67A12398}"/>
              </a:ext>
            </a:extLst>
          </p:cNvPr>
          <p:cNvCxnSpPr>
            <a:cxnSpLocks/>
            <a:stCxn id="4" idx="2"/>
          </p:cNvCxnSpPr>
          <p:nvPr/>
        </p:nvCxnSpPr>
        <p:spPr>
          <a:xfrm flipH="1">
            <a:off x="2887266" y="2821793"/>
            <a:ext cx="717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rept cu săgeată 23">
            <a:extLst>
              <a:ext uri="{FF2B5EF4-FFF2-40B4-BE49-F238E27FC236}">
                <a16:creationId xmlns:a16="http://schemas.microsoft.com/office/drawing/2014/main" id="{B94CB8DB-B7DC-4D9E-B255-9A21B84570A5}"/>
              </a:ext>
            </a:extLst>
          </p:cNvPr>
          <p:cNvCxnSpPr>
            <a:cxnSpLocks/>
            <a:stCxn id="4" idx="1"/>
            <a:endCxn id="15" idx="5"/>
          </p:cNvCxnSpPr>
          <p:nvPr/>
        </p:nvCxnSpPr>
        <p:spPr>
          <a:xfrm flipH="1" flipV="1">
            <a:off x="3426312" y="2300449"/>
            <a:ext cx="431897" cy="27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drept cu săgeată 25">
            <a:extLst>
              <a:ext uri="{FF2B5EF4-FFF2-40B4-BE49-F238E27FC236}">
                <a16:creationId xmlns:a16="http://schemas.microsoft.com/office/drawing/2014/main" id="{F4329987-8BEB-4A5E-BF89-32EADA158F0A}"/>
              </a:ext>
            </a:extLst>
          </p:cNvPr>
          <p:cNvCxnSpPr>
            <a:cxnSpLocks/>
            <a:stCxn id="4" idx="0"/>
            <a:endCxn id="16" idx="4"/>
          </p:cNvCxnSpPr>
          <p:nvPr/>
        </p:nvCxnSpPr>
        <p:spPr>
          <a:xfrm flipV="1">
            <a:off x="4469009" y="2221680"/>
            <a:ext cx="159847" cy="253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drept cu săgeată 27">
            <a:extLst>
              <a:ext uri="{FF2B5EF4-FFF2-40B4-BE49-F238E27FC236}">
                <a16:creationId xmlns:a16="http://schemas.microsoft.com/office/drawing/2014/main" id="{B9A7D698-81B8-42EE-829B-086B90721F5C}"/>
              </a:ext>
            </a:extLst>
          </p:cNvPr>
          <p:cNvCxnSpPr>
            <a:cxnSpLocks/>
            <a:stCxn id="4" idx="7"/>
            <a:endCxn id="17" idx="3"/>
          </p:cNvCxnSpPr>
          <p:nvPr/>
        </p:nvCxnSpPr>
        <p:spPr>
          <a:xfrm flipV="1">
            <a:off x="5079809" y="2300449"/>
            <a:ext cx="609105" cy="27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drept cu săgeată 29">
            <a:extLst>
              <a:ext uri="{FF2B5EF4-FFF2-40B4-BE49-F238E27FC236}">
                <a16:creationId xmlns:a16="http://schemas.microsoft.com/office/drawing/2014/main" id="{572733B3-7F85-40AC-A3D9-BDD9FB6A07AC}"/>
              </a:ext>
            </a:extLst>
          </p:cNvPr>
          <p:cNvCxnSpPr>
            <a:cxnSpLocks/>
            <a:stCxn id="4" idx="6"/>
            <a:endCxn id="18" idx="2"/>
          </p:cNvCxnSpPr>
          <p:nvPr/>
        </p:nvCxnSpPr>
        <p:spPr>
          <a:xfrm flipV="1">
            <a:off x="5332810" y="2821792"/>
            <a:ext cx="7185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Conector drept cu săgeată 127">
            <a:extLst>
              <a:ext uri="{FF2B5EF4-FFF2-40B4-BE49-F238E27FC236}">
                <a16:creationId xmlns:a16="http://schemas.microsoft.com/office/drawing/2014/main" id="{00B1AD17-303C-436E-891A-1FCFF5AD66A3}"/>
              </a:ext>
            </a:extLst>
          </p:cNvPr>
          <p:cNvCxnSpPr>
            <a:cxnSpLocks/>
            <a:stCxn id="4" idx="5"/>
            <a:endCxn id="22" idx="2"/>
          </p:cNvCxnSpPr>
          <p:nvPr/>
        </p:nvCxnSpPr>
        <p:spPr>
          <a:xfrm>
            <a:off x="5079809" y="3066785"/>
            <a:ext cx="585013" cy="434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ector drept cu săgeată 129">
            <a:extLst>
              <a:ext uri="{FF2B5EF4-FFF2-40B4-BE49-F238E27FC236}">
                <a16:creationId xmlns:a16="http://schemas.microsoft.com/office/drawing/2014/main" id="{91A02298-6814-44E4-A81D-736D95EEE568}"/>
              </a:ext>
            </a:extLst>
          </p:cNvPr>
          <p:cNvCxnSpPr>
            <a:cxnSpLocks/>
            <a:stCxn id="4" idx="4"/>
            <a:endCxn id="21" idx="0"/>
          </p:cNvCxnSpPr>
          <p:nvPr/>
        </p:nvCxnSpPr>
        <p:spPr>
          <a:xfrm>
            <a:off x="4469009" y="3168264"/>
            <a:ext cx="157462" cy="284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Conector drept cu săgeată 131">
            <a:extLst>
              <a:ext uri="{FF2B5EF4-FFF2-40B4-BE49-F238E27FC236}">
                <a16:creationId xmlns:a16="http://schemas.microsoft.com/office/drawing/2014/main" id="{16B21FC8-14BD-46CC-8B22-47EE915AE8E4}"/>
              </a:ext>
            </a:extLst>
          </p:cNvPr>
          <p:cNvCxnSpPr>
            <a:cxnSpLocks/>
            <a:stCxn id="4" idx="3"/>
            <a:endCxn id="20" idx="7"/>
          </p:cNvCxnSpPr>
          <p:nvPr/>
        </p:nvCxnSpPr>
        <p:spPr>
          <a:xfrm flipH="1">
            <a:off x="3381724" y="3066785"/>
            <a:ext cx="476485" cy="257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CasetăText 141">
            <a:extLst>
              <a:ext uri="{FF2B5EF4-FFF2-40B4-BE49-F238E27FC236}">
                <a16:creationId xmlns:a16="http://schemas.microsoft.com/office/drawing/2014/main" id="{0C06FE46-6B6B-4410-A987-42F9ED52E208}"/>
              </a:ext>
            </a:extLst>
          </p:cNvPr>
          <p:cNvSpPr txBox="1"/>
          <p:nvPr/>
        </p:nvSpPr>
        <p:spPr>
          <a:xfrm>
            <a:off x="1035844" y="4329113"/>
            <a:ext cx="1714500" cy="338554"/>
          </a:xfrm>
          <a:prstGeom prst="rect">
            <a:avLst/>
          </a:prstGeom>
          <a:noFill/>
        </p:spPr>
        <p:txBody>
          <a:bodyPr wrap="square" rtlCol="0">
            <a:spAutoFit/>
          </a:bodyPr>
          <a:lstStyle/>
          <a:p>
            <a:r>
              <a:rPr lang="en-US" sz="1600" dirty="0"/>
              <a:t>… and more!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4780800-7962-4079-AB0B-F331A8116F61}"/>
              </a:ext>
            </a:extLst>
          </p:cNvPr>
          <p:cNvSpPr>
            <a:spLocks noGrp="1"/>
          </p:cNvSpPr>
          <p:nvPr>
            <p:ph type="title"/>
          </p:nvPr>
        </p:nvSpPr>
        <p:spPr>
          <a:xfrm>
            <a:off x="681233" y="749806"/>
            <a:ext cx="3178084" cy="1383000"/>
          </a:xfrm>
        </p:spPr>
        <p:txBody>
          <a:bodyPr/>
          <a:lstStyle/>
          <a:p>
            <a:r>
              <a:rPr lang="en-US" dirty="0"/>
              <a:t>Development cycle of malware</a:t>
            </a:r>
          </a:p>
        </p:txBody>
      </p:sp>
      <p:sp>
        <p:nvSpPr>
          <p:cNvPr id="5" name="Substituent text 4">
            <a:extLst>
              <a:ext uri="{FF2B5EF4-FFF2-40B4-BE49-F238E27FC236}">
                <a16:creationId xmlns:a16="http://schemas.microsoft.com/office/drawing/2014/main" id="{CFA3F16B-1E2D-45A5-BA50-D4C991A4EC53}"/>
              </a:ext>
            </a:extLst>
          </p:cNvPr>
          <p:cNvSpPr>
            <a:spLocks noGrp="1"/>
          </p:cNvSpPr>
          <p:nvPr>
            <p:ph type="body" idx="1"/>
          </p:nvPr>
        </p:nvSpPr>
        <p:spPr>
          <a:xfrm>
            <a:off x="570153" y="1866204"/>
            <a:ext cx="3453917" cy="2119800"/>
          </a:xfrm>
        </p:spPr>
        <p:txBody>
          <a:bodyPr/>
          <a:lstStyle/>
          <a:p>
            <a:r>
              <a:rPr lang="en-US" sz="1800" dirty="0"/>
              <a:t>Every step is becoming more and more complex, requiring highly developed skills and resources.</a:t>
            </a:r>
          </a:p>
          <a:p>
            <a:r>
              <a:rPr lang="en-US" sz="1800" dirty="0"/>
              <a:t>Clear trend toward specialization -&gt; do one thing, do it well, and buy the rest as services!</a:t>
            </a:r>
          </a:p>
        </p:txBody>
      </p:sp>
      <p:graphicFrame>
        <p:nvGraphicFramePr>
          <p:cNvPr id="4" name="Nomogramă 3">
            <a:extLst>
              <a:ext uri="{FF2B5EF4-FFF2-40B4-BE49-F238E27FC236}">
                <a16:creationId xmlns:a16="http://schemas.microsoft.com/office/drawing/2014/main" id="{9500916F-4533-4C68-A7ED-F853F938C2D2}"/>
              </a:ext>
            </a:extLst>
          </p:cNvPr>
          <p:cNvGraphicFramePr/>
          <p:nvPr>
            <p:extLst>
              <p:ext uri="{D42A27DB-BD31-4B8C-83A1-F6EECF244321}">
                <p14:modId xmlns:p14="http://schemas.microsoft.com/office/powerpoint/2010/main" val="1708039199"/>
              </p:ext>
            </p:extLst>
          </p:nvPr>
        </p:nvGraphicFramePr>
        <p:xfrm>
          <a:off x="4188823" y="845600"/>
          <a:ext cx="4467497" cy="3462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486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CFD4F9B6-C408-44B4-B10D-03DF26A21808}"/>
                                            </p:graphicEl>
                                          </p:spTgt>
                                        </p:tgtEl>
                                        <p:attrNameLst>
                                          <p:attrName>style.visibility</p:attrName>
                                        </p:attrNameLst>
                                      </p:cBhvr>
                                      <p:to>
                                        <p:strVal val="visible"/>
                                      </p:to>
                                    </p:set>
                                    <p:animEffect transition="in" filter="fade">
                                      <p:cBhvr>
                                        <p:cTn id="7" dur="500"/>
                                        <p:tgtEl>
                                          <p:spTgt spid="4">
                                            <p:graphicEl>
                                              <a:dgm id="{CFD4F9B6-C408-44B4-B10D-03DF26A2180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29B97F20-D99A-4069-8AFD-2CD3159473E3}"/>
                                            </p:graphicEl>
                                          </p:spTgt>
                                        </p:tgtEl>
                                        <p:attrNameLst>
                                          <p:attrName>style.visibility</p:attrName>
                                        </p:attrNameLst>
                                      </p:cBhvr>
                                      <p:to>
                                        <p:strVal val="visible"/>
                                      </p:to>
                                    </p:set>
                                    <p:animEffect transition="in" filter="fade">
                                      <p:cBhvr>
                                        <p:cTn id="12" dur="500"/>
                                        <p:tgtEl>
                                          <p:spTgt spid="4">
                                            <p:graphicEl>
                                              <a:dgm id="{29B97F20-D99A-4069-8AFD-2CD3159473E3}"/>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3E1997B6-D86A-4926-BE2E-B1DCC8950A3B}"/>
                                            </p:graphicEl>
                                          </p:spTgt>
                                        </p:tgtEl>
                                        <p:attrNameLst>
                                          <p:attrName>style.visibility</p:attrName>
                                        </p:attrNameLst>
                                      </p:cBhvr>
                                      <p:to>
                                        <p:strVal val="visible"/>
                                      </p:to>
                                    </p:set>
                                    <p:animEffect transition="in" filter="fade">
                                      <p:cBhvr>
                                        <p:cTn id="15" dur="500"/>
                                        <p:tgtEl>
                                          <p:spTgt spid="4">
                                            <p:graphicEl>
                                              <a:dgm id="{3E1997B6-D86A-4926-BE2E-B1DCC8950A3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399FFC95-E9C3-4480-8C84-AEA75406FB02}"/>
                                            </p:graphicEl>
                                          </p:spTgt>
                                        </p:tgtEl>
                                        <p:attrNameLst>
                                          <p:attrName>style.visibility</p:attrName>
                                        </p:attrNameLst>
                                      </p:cBhvr>
                                      <p:to>
                                        <p:strVal val="visible"/>
                                      </p:to>
                                    </p:set>
                                    <p:animEffect transition="in" filter="fade">
                                      <p:cBhvr>
                                        <p:cTn id="20" dur="500"/>
                                        <p:tgtEl>
                                          <p:spTgt spid="4">
                                            <p:graphicEl>
                                              <a:dgm id="{399FFC95-E9C3-4480-8C84-AEA75406FB02}"/>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968C0812-C7C1-4639-82D6-633416F8A902}"/>
                                            </p:graphicEl>
                                          </p:spTgt>
                                        </p:tgtEl>
                                        <p:attrNameLst>
                                          <p:attrName>style.visibility</p:attrName>
                                        </p:attrNameLst>
                                      </p:cBhvr>
                                      <p:to>
                                        <p:strVal val="visible"/>
                                      </p:to>
                                    </p:set>
                                    <p:animEffect transition="in" filter="fade">
                                      <p:cBhvr>
                                        <p:cTn id="23" dur="500"/>
                                        <p:tgtEl>
                                          <p:spTgt spid="4">
                                            <p:graphicEl>
                                              <a:dgm id="{968C0812-C7C1-4639-82D6-633416F8A90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BD8AEDB6-60DF-4CA4-8685-E806D629B056}"/>
                                            </p:graphicEl>
                                          </p:spTgt>
                                        </p:tgtEl>
                                        <p:attrNameLst>
                                          <p:attrName>style.visibility</p:attrName>
                                        </p:attrNameLst>
                                      </p:cBhvr>
                                      <p:to>
                                        <p:strVal val="visible"/>
                                      </p:to>
                                    </p:set>
                                    <p:animEffect transition="in" filter="fade">
                                      <p:cBhvr>
                                        <p:cTn id="28" dur="500"/>
                                        <p:tgtEl>
                                          <p:spTgt spid="4">
                                            <p:graphicEl>
                                              <a:dgm id="{BD8AEDB6-60DF-4CA4-8685-E806D629B056}"/>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7264C3BA-CC60-4A61-A607-6863B6F43208}"/>
                                            </p:graphicEl>
                                          </p:spTgt>
                                        </p:tgtEl>
                                        <p:attrNameLst>
                                          <p:attrName>style.visibility</p:attrName>
                                        </p:attrNameLst>
                                      </p:cBhvr>
                                      <p:to>
                                        <p:strVal val="visible"/>
                                      </p:to>
                                    </p:set>
                                    <p:animEffect transition="in" filter="fade">
                                      <p:cBhvr>
                                        <p:cTn id="31" dur="500"/>
                                        <p:tgtEl>
                                          <p:spTgt spid="4">
                                            <p:graphicEl>
                                              <a:dgm id="{7264C3BA-CC60-4A61-A607-6863B6F43208}"/>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BC75D1E2-DDCC-4FE0-846B-6D6647A7C7DF}"/>
                                            </p:graphicEl>
                                          </p:spTgt>
                                        </p:tgtEl>
                                        <p:attrNameLst>
                                          <p:attrName>style.visibility</p:attrName>
                                        </p:attrNameLst>
                                      </p:cBhvr>
                                      <p:to>
                                        <p:strVal val="visible"/>
                                      </p:to>
                                    </p:set>
                                    <p:animEffect transition="in" filter="fade">
                                      <p:cBhvr>
                                        <p:cTn id="36" dur="500"/>
                                        <p:tgtEl>
                                          <p:spTgt spid="4">
                                            <p:graphicEl>
                                              <a:dgm id="{BC75D1E2-DDCC-4FE0-846B-6D6647A7C7DF}"/>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AED6C5CB-2C2B-46B9-86DB-CF048F74AE44}"/>
                                            </p:graphicEl>
                                          </p:spTgt>
                                        </p:tgtEl>
                                        <p:attrNameLst>
                                          <p:attrName>style.visibility</p:attrName>
                                        </p:attrNameLst>
                                      </p:cBhvr>
                                      <p:to>
                                        <p:strVal val="visible"/>
                                      </p:to>
                                    </p:set>
                                    <p:animEffect transition="in" filter="fade">
                                      <p:cBhvr>
                                        <p:cTn id="39" dur="500"/>
                                        <p:tgtEl>
                                          <p:spTgt spid="4">
                                            <p:graphicEl>
                                              <a:dgm id="{AED6C5CB-2C2B-46B9-86DB-CF048F74AE44}"/>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a:extLst>
              <a:ext uri="{FF2B5EF4-FFF2-40B4-BE49-F238E27FC236}">
                <a16:creationId xmlns:a16="http://schemas.microsoft.com/office/drawing/2014/main" id="{DDC2F841-E6C3-4508-A231-CCE6EA2922DE}"/>
              </a:ext>
            </a:extLst>
          </p:cNvPr>
          <p:cNvSpPr>
            <a:spLocks noGrp="1"/>
          </p:cNvSpPr>
          <p:nvPr>
            <p:ph type="title"/>
          </p:nvPr>
        </p:nvSpPr>
        <p:spPr/>
        <p:txBody>
          <a:bodyPr/>
          <a:lstStyle/>
          <a:p>
            <a:r>
              <a:rPr lang="en-US" dirty="0"/>
              <a:t>PART 2: The business of malware distribution</a:t>
            </a:r>
          </a:p>
        </p:txBody>
      </p:sp>
    </p:spTree>
    <p:extLst>
      <p:ext uri="{BB962C8B-B14F-4D97-AF65-F5344CB8AC3E}">
        <p14:creationId xmlns:p14="http://schemas.microsoft.com/office/powerpoint/2010/main" val="156034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a:extLst>
              <a:ext uri="{FF2B5EF4-FFF2-40B4-BE49-F238E27FC236}">
                <a16:creationId xmlns:a16="http://schemas.microsoft.com/office/drawing/2014/main" id="{2E09AD8B-8AA1-432A-8F80-102FF4449222}"/>
              </a:ext>
            </a:extLst>
          </p:cNvPr>
          <p:cNvSpPr>
            <a:spLocks noGrp="1"/>
          </p:cNvSpPr>
          <p:nvPr>
            <p:ph type="title"/>
          </p:nvPr>
        </p:nvSpPr>
        <p:spPr>
          <a:xfrm>
            <a:off x="819150" y="845600"/>
            <a:ext cx="7505700" cy="617440"/>
          </a:xfrm>
        </p:spPr>
        <p:txBody>
          <a:bodyPr/>
          <a:lstStyle/>
          <a:p>
            <a:r>
              <a:rPr lang="en-US" dirty="0"/>
              <a:t>The PPI market</a:t>
            </a:r>
          </a:p>
        </p:txBody>
      </p:sp>
      <p:sp>
        <p:nvSpPr>
          <p:cNvPr id="4" name="Substituent text 3">
            <a:extLst>
              <a:ext uri="{FF2B5EF4-FFF2-40B4-BE49-F238E27FC236}">
                <a16:creationId xmlns:a16="http://schemas.microsoft.com/office/drawing/2014/main" id="{E24E20E0-2347-4514-8559-E3D8140B8BB8}"/>
              </a:ext>
            </a:extLst>
          </p:cNvPr>
          <p:cNvSpPr>
            <a:spLocks noGrp="1"/>
          </p:cNvSpPr>
          <p:nvPr>
            <p:ph type="body" idx="1"/>
          </p:nvPr>
        </p:nvSpPr>
        <p:spPr>
          <a:xfrm>
            <a:off x="819150" y="1724297"/>
            <a:ext cx="7505700" cy="2714428"/>
          </a:xfrm>
        </p:spPr>
        <p:txBody>
          <a:bodyPr/>
          <a:lstStyle/>
          <a:p>
            <a:r>
              <a:rPr lang="en-US" sz="2000" dirty="0"/>
              <a:t>PPI = pay-per-install</a:t>
            </a:r>
          </a:p>
          <a:p>
            <a:r>
              <a:rPr lang="en-US" sz="2000" dirty="0"/>
              <a:t>PPI providers specialize in the infection of victim computers</a:t>
            </a:r>
          </a:p>
          <a:p>
            <a:r>
              <a:rPr lang="en-US" sz="2000" dirty="0"/>
              <a:t>Malware developers just choose their victims (number and even geographical location) and pay a small sum</a:t>
            </a:r>
          </a:p>
          <a:p>
            <a:r>
              <a:rPr lang="en-US" sz="2000" dirty="0"/>
              <a:t>The PPI provider takes care of the rest</a:t>
            </a:r>
          </a:p>
          <a:p>
            <a:endParaRPr lang="en-US" dirty="0"/>
          </a:p>
        </p:txBody>
      </p:sp>
      <p:pic>
        <p:nvPicPr>
          <p:cNvPr id="6" name="Imagine 5">
            <a:extLst>
              <a:ext uri="{FF2B5EF4-FFF2-40B4-BE49-F238E27FC236}">
                <a16:creationId xmlns:a16="http://schemas.microsoft.com/office/drawing/2014/main" id="{292148BF-52D9-4174-BEA4-BD3AC2477B69}"/>
              </a:ext>
            </a:extLst>
          </p:cNvPr>
          <p:cNvPicPr>
            <a:picLocks noChangeAspect="1"/>
          </p:cNvPicPr>
          <p:nvPr/>
        </p:nvPicPr>
        <p:blipFill>
          <a:blip r:embed="rId3"/>
          <a:stretch>
            <a:fillRect/>
          </a:stretch>
        </p:blipFill>
        <p:spPr>
          <a:xfrm>
            <a:off x="5164418" y="434490"/>
            <a:ext cx="3709617" cy="3955245"/>
          </a:xfrm>
          <a:prstGeom prst="rect">
            <a:avLst/>
          </a:prstGeom>
        </p:spPr>
      </p:pic>
      <p:pic>
        <p:nvPicPr>
          <p:cNvPr id="7" name="Imagine 6">
            <a:extLst>
              <a:ext uri="{FF2B5EF4-FFF2-40B4-BE49-F238E27FC236}">
                <a16:creationId xmlns:a16="http://schemas.microsoft.com/office/drawing/2014/main" id="{9E5189E8-529E-49FD-A444-1BFD9E5929A2}"/>
              </a:ext>
            </a:extLst>
          </p:cNvPr>
          <p:cNvPicPr>
            <a:picLocks noChangeAspect="1"/>
          </p:cNvPicPr>
          <p:nvPr/>
        </p:nvPicPr>
        <p:blipFill>
          <a:blip r:embed="rId4"/>
          <a:stretch>
            <a:fillRect/>
          </a:stretch>
        </p:blipFill>
        <p:spPr>
          <a:xfrm>
            <a:off x="269965" y="1037074"/>
            <a:ext cx="4970375" cy="4307658"/>
          </a:xfrm>
          <a:prstGeom prst="rect">
            <a:avLst/>
          </a:prstGeom>
        </p:spPr>
      </p:pic>
      <p:pic>
        <p:nvPicPr>
          <p:cNvPr id="5" name="Imagine 4">
            <a:extLst>
              <a:ext uri="{FF2B5EF4-FFF2-40B4-BE49-F238E27FC236}">
                <a16:creationId xmlns:a16="http://schemas.microsoft.com/office/drawing/2014/main" id="{E78E06EF-88C2-462E-BAD5-5351B73FCEDD}"/>
              </a:ext>
            </a:extLst>
          </p:cNvPr>
          <p:cNvPicPr>
            <a:picLocks noChangeAspect="1"/>
          </p:cNvPicPr>
          <p:nvPr/>
        </p:nvPicPr>
        <p:blipFill>
          <a:blip r:embed="rId5"/>
          <a:stretch>
            <a:fillRect/>
          </a:stretch>
        </p:blipFill>
        <p:spPr>
          <a:xfrm>
            <a:off x="1623667" y="11210"/>
            <a:ext cx="4245910" cy="3260572"/>
          </a:xfrm>
          <a:prstGeom prst="rect">
            <a:avLst/>
          </a:prstGeom>
        </p:spPr>
      </p:pic>
    </p:spTree>
    <p:extLst>
      <p:ext uri="{BB962C8B-B14F-4D97-AF65-F5344CB8AC3E}">
        <p14:creationId xmlns:p14="http://schemas.microsoft.com/office/powerpoint/2010/main" val="8954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a:extLst>
              <a:ext uri="{FF2B5EF4-FFF2-40B4-BE49-F238E27FC236}">
                <a16:creationId xmlns:a16="http://schemas.microsoft.com/office/drawing/2014/main" id="{2E09AD8B-8AA1-432A-8F80-102FF4449222}"/>
              </a:ext>
            </a:extLst>
          </p:cNvPr>
          <p:cNvSpPr>
            <a:spLocks noGrp="1"/>
          </p:cNvSpPr>
          <p:nvPr>
            <p:ph type="title"/>
          </p:nvPr>
        </p:nvSpPr>
        <p:spPr>
          <a:xfrm>
            <a:off x="819150" y="845599"/>
            <a:ext cx="3300004" cy="1416751"/>
          </a:xfrm>
        </p:spPr>
        <p:txBody>
          <a:bodyPr/>
          <a:lstStyle/>
          <a:p>
            <a:r>
              <a:rPr lang="en-US" dirty="0"/>
              <a:t>The PPI business model (direct PPI)</a:t>
            </a:r>
          </a:p>
        </p:txBody>
      </p:sp>
      <p:pic>
        <p:nvPicPr>
          <p:cNvPr id="10" name="Grafic 9" descr="Utilizatori">
            <a:extLst>
              <a:ext uri="{FF2B5EF4-FFF2-40B4-BE49-F238E27FC236}">
                <a16:creationId xmlns:a16="http://schemas.microsoft.com/office/drawing/2014/main" id="{97AB0485-25D8-4DB3-8FEF-70F42EC1C1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32243" y="857614"/>
            <a:ext cx="914400" cy="914400"/>
          </a:xfrm>
          <a:prstGeom prst="rect">
            <a:avLst/>
          </a:prstGeom>
        </p:spPr>
      </p:pic>
      <p:pic>
        <p:nvPicPr>
          <p:cNvPr id="12" name="Grafic 11" descr="Utilizator">
            <a:extLst>
              <a:ext uri="{FF2B5EF4-FFF2-40B4-BE49-F238E27FC236}">
                <a16:creationId xmlns:a16="http://schemas.microsoft.com/office/drawing/2014/main" id="{6ACC7A54-A801-4AB3-A036-BB4549F8FF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32243" y="2083505"/>
            <a:ext cx="914400" cy="914400"/>
          </a:xfrm>
          <a:prstGeom prst="rect">
            <a:avLst/>
          </a:prstGeom>
        </p:spPr>
      </p:pic>
      <p:pic>
        <p:nvPicPr>
          <p:cNvPr id="14" name="Grafic 13" descr="Computer">
            <a:extLst>
              <a:ext uri="{FF2B5EF4-FFF2-40B4-BE49-F238E27FC236}">
                <a16:creationId xmlns:a16="http://schemas.microsoft.com/office/drawing/2014/main" id="{C6E8530B-73A0-4FAB-A3A7-0F1088A6DE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31775" y="3237065"/>
            <a:ext cx="914400" cy="914400"/>
          </a:xfrm>
          <a:prstGeom prst="rect">
            <a:avLst/>
          </a:prstGeom>
        </p:spPr>
      </p:pic>
      <p:pic>
        <p:nvPicPr>
          <p:cNvPr id="16" name="Grafic 15" descr="Laptop">
            <a:extLst>
              <a:ext uri="{FF2B5EF4-FFF2-40B4-BE49-F238E27FC236}">
                <a16:creationId xmlns:a16="http://schemas.microsoft.com/office/drawing/2014/main" id="{3EC0FA23-BED3-4C28-88D3-467B6396BBF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32243" y="3237065"/>
            <a:ext cx="914400" cy="914400"/>
          </a:xfrm>
          <a:prstGeom prst="rect">
            <a:avLst/>
          </a:prstGeom>
        </p:spPr>
      </p:pic>
      <p:pic>
        <p:nvPicPr>
          <p:cNvPr id="18" name="Grafic 17" descr="Telefon inteligent">
            <a:extLst>
              <a:ext uri="{FF2B5EF4-FFF2-40B4-BE49-F238E27FC236}">
                <a16:creationId xmlns:a16="http://schemas.microsoft.com/office/drawing/2014/main" id="{2E9BA1B7-8310-4A0C-8854-67097E58FC8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75056" y="3337102"/>
            <a:ext cx="714325" cy="714325"/>
          </a:xfrm>
          <a:prstGeom prst="rect">
            <a:avLst/>
          </a:prstGeom>
        </p:spPr>
      </p:pic>
      <p:cxnSp>
        <p:nvCxnSpPr>
          <p:cNvPr id="20" name="Conector drept cu săgeată 19">
            <a:extLst>
              <a:ext uri="{FF2B5EF4-FFF2-40B4-BE49-F238E27FC236}">
                <a16:creationId xmlns:a16="http://schemas.microsoft.com/office/drawing/2014/main" id="{0F969D95-86AB-440B-87B9-45D4BF535798}"/>
              </a:ext>
            </a:extLst>
          </p:cNvPr>
          <p:cNvCxnSpPr>
            <a:cxnSpLocks/>
          </p:cNvCxnSpPr>
          <p:nvPr/>
        </p:nvCxnSpPr>
        <p:spPr>
          <a:xfrm>
            <a:off x="6289443" y="1588810"/>
            <a:ext cx="0" cy="529531"/>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ector drept cu săgeată 22">
            <a:extLst>
              <a:ext uri="{FF2B5EF4-FFF2-40B4-BE49-F238E27FC236}">
                <a16:creationId xmlns:a16="http://schemas.microsoft.com/office/drawing/2014/main" id="{0AC63712-06F5-4E16-BEA3-4E97CD79FF8F}"/>
              </a:ext>
            </a:extLst>
          </p:cNvPr>
          <p:cNvCxnSpPr>
            <a:cxnSpLocks/>
            <a:stCxn id="12" idx="2"/>
          </p:cNvCxnSpPr>
          <p:nvPr/>
        </p:nvCxnSpPr>
        <p:spPr>
          <a:xfrm flipH="1">
            <a:off x="5425392" y="2997905"/>
            <a:ext cx="864051" cy="204040"/>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5" name="Conector drept cu săgeată 24">
            <a:extLst>
              <a:ext uri="{FF2B5EF4-FFF2-40B4-BE49-F238E27FC236}">
                <a16:creationId xmlns:a16="http://schemas.microsoft.com/office/drawing/2014/main" id="{A3BDCA14-A30B-4F39-AF50-C9A406AA9DDD}"/>
              </a:ext>
            </a:extLst>
          </p:cNvPr>
          <p:cNvCxnSpPr>
            <a:cxnSpLocks/>
            <a:stCxn id="12" idx="2"/>
            <a:endCxn id="16" idx="0"/>
          </p:cNvCxnSpPr>
          <p:nvPr/>
        </p:nvCxnSpPr>
        <p:spPr>
          <a:xfrm>
            <a:off x="6289443" y="2997905"/>
            <a:ext cx="0" cy="239160"/>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7" name="Conector drept cu săgeată 26">
            <a:extLst>
              <a:ext uri="{FF2B5EF4-FFF2-40B4-BE49-F238E27FC236}">
                <a16:creationId xmlns:a16="http://schemas.microsoft.com/office/drawing/2014/main" id="{BED90063-4D1E-4F0E-9A61-6016227CAABF}"/>
              </a:ext>
            </a:extLst>
          </p:cNvPr>
          <p:cNvCxnSpPr>
            <a:cxnSpLocks/>
            <a:stCxn id="12" idx="2"/>
            <a:endCxn id="14" idx="0"/>
          </p:cNvCxnSpPr>
          <p:nvPr/>
        </p:nvCxnSpPr>
        <p:spPr>
          <a:xfrm>
            <a:off x="6289443" y="2997905"/>
            <a:ext cx="1299532" cy="239160"/>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pic>
        <p:nvPicPr>
          <p:cNvPr id="29" name="Grafic 28" descr="Radioactiv">
            <a:extLst>
              <a:ext uri="{FF2B5EF4-FFF2-40B4-BE49-F238E27FC236}">
                <a16:creationId xmlns:a16="http://schemas.microsoft.com/office/drawing/2014/main" id="{39BD550B-B031-407F-BE46-E92260EE3CE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39046" y="3491123"/>
            <a:ext cx="386346" cy="386346"/>
          </a:xfrm>
          <a:prstGeom prst="rect">
            <a:avLst/>
          </a:prstGeom>
        </p:spPr>
      </p:pic>
      <p:pic>
        <p:nvPicPr>
          <p:cNvPr id="30" name="Grafic 29" descr="Radioactiv">
            <a:extLst>
              <a:ext uri="{FF2B5EF4-FFF2-40B4-BE49-F238E27FC236}">
                <a16:creationId xmlns:a16="http://schemas.microsoft.com/office/drawing/2014/main" id="{A4892B80-485B-4623-8756-8469C7B9354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060843" y="3420269"/>
            <a:ext cx="457200" cy="457200"/>
          </a:xfrm>
          <a:prstGeom prst="rect">
            <a:avLst/>
          </a:prstGeom>
        </p:spPr>
      </p:pic>
      <p:pic>
        <p:nvPicPr>
          <p:cNvPr id="31" name="Grafic 30" descr="Radioactiv">
            <a:extLst>
              <a:ext uri="{FF2B5EF4-FFF2-40B4-BE49-F238E27FC236}">
                <a16:creationId xmlns:a16="http://schemas.microsoft.com/office/drawing/2014/main" id="{67496098-EA28-4B97-99F7-098BC64F45E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20591" y="3402343"/>
            <a:ext cx="457200" cy="457200"/>
          </a:xfrm>
          <a:prstGeom prst="rect">
            <a:avLst/>
          </a:prstGeom>
        </p:spPr>
      </p:pic>
      <p:sp>
        <p:nvSpPr>
          <p:cNvPr id="47" name="CasetăText 46">
            <a:extLst>
              <a:ext uri="{FF2B5EF4-FFF2-40B4-BE49-F238E27FC236}">
                <a16:creationId xmlns:a16="http://schemas.microsoft.com/office/drawing/2014/main" id="{701BE028-8BED-40FB-977D-1483B47135FF}"/>
              </a:ext>
            </a:extLst>
          </p:cNvPr>
          <p:cNvSpPr txBox="1"/>
          <p:nvPr/>
        </p:nvSpPr>
        <p:spPr>
          <a:xfrm>
            <a:off x="6934505" y="1160925"/>
            <a:ext cx="1337549" cy="307777"/>
          </a:xfrm>
          <a:prstGeom prst="rect">
            <a:avLst/>
          </a:prstGeom>
          <a:noFill/>
        </p:spPr>
        <p:txBody>
          <a:bodyPr wrap="square" rtlCol="0">
            <a:spAutoFit/>
          </a:bodyPr>
          <a:lstStyle/>
          <a:p>
            <a:r>
              <a:rPr lang="en-US" dirty="0"/>
              <a:t>PPI clients</a:t>
            </a:r>
          </a:p>
        </p:txBody>
      </p:sp>
      <p:sp>
        <p:nvSpPr>
          <p:cNvPr id="48" name="CasetăText 47">
            <a:extLst>
              <a:ext uri="{FF2B5EF4-FFF2-40B4-BE49-F238E27FC236}">
                <a16:creationId xmlns:a16="http://schemas.microsoft.com/office/drawing/2014/main" id="{D788D40B-9295-42E2-8D35-DF47897E4014}"/>
              </a:ext>
            </a:extLst>
          </p:cNvPr>
          <p:cNvSpPr txBox="1"/>
          <p:nvPr/>
        </p:nvSpPr>
        <p:spPr>
          <a:xfrm>
            <a:off x="6920200" y="2380837"/>
            <a:ext cx="1337549" cy="307777"/>
          </a:xfrm>
          <a:prstGeom prst="rect">
            <a:avLst/>
          </a:prstGeom>
          <a:noFill/>
        </p:spPr>
        <p:txBody>
          <a:bodyPr wrap="square" rtlCol="0">
            <a:spAutoFit/>
          </a:bodyPr>
          <a:lstStyle/>
          <a:p>
            <a:r>
              <a:rPr lang="en-US" dirty="0"/>
              <a:t>PPI providers</a:t>
            </a:r>
          </a:p>
        </p:txBody>
      </p:sp>
      <p:sp>
        <p:nvSpPr>
          <p:cNvPr id="49" name="CasetăText 48">
            <a:extLst>
              <a:ext uri="{FF2B5EF4-FFF2-40B4-BE49-F238E27FC236}">
                <a16:creationId xmlns:a16="http://schemas.microsoft.com/office/drawing/2014/main" id="{6BA107A7-15DD-497B-B437-AD14DB7DA4F6}"/>
              </a:ext>
            </a:extLst>
          </p:cNvPr>
          <p:cNvSpPr txBox="1"/>
          <p:nvPr/>
        </p:nvSpPr>
        <p:spPr>
          <a:xfrm>
            <a:off x="5606613" y="4113820"/>
            <a:ext cx="1842578" cy="307777"/>
          </a:xfrm>
          <a:prstGeom prst="rect">
            <a:avLst/>
          </a:prstGeom>
          <a:noFill/>
        </p:spPr>
        <p:txBody>
          <a:bodyPr wrap="square" rtlCol="0">
            <a:spAutoFit/>
          </a:bodyPr>
          <a:lstStyle/>
          <a:p>
            <a:r>
              <a:rPr lang="en-US" dirty="0"/>
              <a:t>Victim systems</a:t>
            </a:r>
          </a:p>
        </p:txBody>
      </p:sp>
      <p:sp>
        <p:nvSpPr>
          <p:cNvPr id="61" name="CasetăText 60">
            <a:extLst>
              <a:ext uri="{FF2B5EF4-FFF2-40B4-BE49-F238E27FC236}">
                <a16:creationId xmlns:a16="http://schemas.microsoft.com/office/drawing/2014/main" id="{249D6E93-C123-486D-A06C-E8E8E67D667D}"/>
              </a:ext>
            </a:extLst>
          </p:cNvPr>
          <p:cNvSpPr txBox="1"/>
          <p:nvPr/>
        </p:nvSpPr>
        <p:spPr>
          <a:xfrm>
            <a:off x="1023126" y="2266576"/>
            <a:ext cx="3253333"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Clients want to deploy their malware</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PPI providers install the client’s malware on compromised systems (usually using a downloader)</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Client pays for each successful installation</a:t>
            </a:r>
          </a:p>
        </p:txBody>
      </p:sp>
    </p:spTree>
    <p:extLst>
      <p:ext uri="{BB962C8B-B14F-4D97-AF65-F5344CB8AC3E}">
        <p14:creationId xmlns:p14="http://schemas.microsoft.com/office/powerpoint/2010/main" val="132447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a:extLst>
              <a:ext uri="{FF2B5EF4-FFF2-40B4-BE49-F238E27FC236}">
                <a16:creationId xmlns:a16="http://schemas.microsoft.com/office/drawing/2014/main" id="{2E09AD8B-8AA1-432A-8F80-102FF4449222}"/>
              </a:ext>
            </a:extLst>
          </p:cNvPr>
          <p:cNvSpPr>
            <a:spLocks noGrp="1"/>
          </p:cNvSpPr>
          <p:nvPr>
            <p:ph type="title"/>
          </p:nvPr>
        </p:nvSpPr>
        <p:spPr>
          <a:xfrm>
            <a:off x="801416" y="654410"/>
            <a:ext cx="3300004" cy="1416751"/>
          </a:xfrm>
        </p:spPr>
        <p:txBody>
          <a:bodyPr/>
          <a:lstStyle/>
          <a:p>
            <a:r>
              <a:rPr lang="en-US" dirty="0"/>
              <a:t>The PPI business model (affiliate PPI)</a:t>
            </a:r>
          </a:p>
        </p:txBody>
      </p:sp>
      <p:pic>
        <p:nvPicPr>
          <p:cNvPr id="10" name="Grafic 9" descr="Utilizatori">
            <a:extLst>
              <a:ext uri="{FF2B5EF4-FFF2-40B4-BE49-F238E27FC236}">
                <a16:creationId xmlns:a16="http://schemas.microsoft.com/office/drawing/2014/main" id="{97AB0485-25D8-4DB3-8FEF-70F42EC1C1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40061" y="343807"/>
            <a:ext cx="914400" cy="914400"/>
          </a:xfrm>
          <a:prstGeom prst="rect">
            <a:avLst/>
          </a:prstGeom>
        </p:spPr>
      </p:pic>
      <p:pic>
        <p:nvPicPr>
          <p:cNvPr id="12" name="Grafic 11" descr="Utilizator">
            <a:extLst>
              <a:ext uri="{FF2B5EF4-FFF2-40B4-BE49-F238E27FC236}">
                <a16:creationId xmlns:a16="http://schemas.microsoft.com/office/drawing/2014/main" id="{6ACC7A54-A801-4AB3-A036-BB4549F8FF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40061" y="1488538"/>
            <a:ext cx="914400" cy="914400"/>
          </a:xfrm>
          <a:prstGeom prst="rect">
            <a:avLst/>
          </a:prstGeom>
        </p:spPr>
      </p:pic>
      <p:pic>
        <p:nvPicPr>
          <p:cNvPr id="14" name="Grafic 13" descr="Computer">
            <a:extLst>
              <a:ext uri="{FF2B5EF4-FFF2-40B4-BE49-F238E27FC236}">
                <a16:creationId xmlns:a16="http://schemas.microsoft.com/office/drawing/2014/main" id="{C6E8530B-73A0-4FAB-A3A7-0F1088A6DE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39593" y="3237065"/>
            <a:ext cx="914400" cy="914400"/>
          </a:xfrm>
          <a:prstGeom prst="rect">
            <a:avLst/>
          </a:prstGeom>
        </p:spPr>
      </p:pic>
      <p:pic>
        <p:nvPicPr>
          <p:cNvPr id="16" name="Grafic 15" descr="Laptop">
            <a:extLst>
              <a:ext uri="{FF2B5EF4-FFF2-40B4-BE49-F238E27FC236}">
                <a16:creationId xmlns:a16="http://schemas.microsoft.com/office/drawing/2014/main" id="{3EC0FA23-BED3-4C28-88D3-467B6396BBF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40061" y="3237065"/>
            <a:ext cx="914400" cy="914400"/>
          </a:xfrm>
          <a:prstGeom prst="rect">
            <a:avLst/>
          </a:prstGeom>
        </p:spPr>
      </p:pic>
      <p:pic>
        <p:nvPicPr>
          <p:cNvPr id="18" name="Grafic 17" descr="Telefon inteligent">
            <a:extLst>
              <a:ext uri="{FF2B5EF4-FFF2-40B4-BE49-F238E27FC236}">
                <a16:creationId xmlns:a16="http://schemas.microsoft.com/office/drawing/2014/main" id="{2E9BA1B7-8310-4A0C-8854-67097E58FC8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82874" y="3337102"/>
            <a:ext cx="714325" cy="714325"/>
          </a:xfrm>
          <a:prstGeom prst="rect">
            <a:avLst/>
          </a:prstGeom>
        </p:spPr>
      </p:pic>
      <p:cxnSp>
        <p:nvCxnSpPr>
          <p:cNvPr id="20" name="Conector drept cu săgeată 19">
            <a:extLst>
              <a:ext uri="{FF2B5EF4-FFF2-40B4-BE49-F238E27FC236}">
                <a16:creationId xmlns:a16="http://schemas.microsoft.com/office/drawing/2014/main" id="{0F969D95-86AB-440B-87B9-45D4BF535798}"/>
              </a:ext>
            </a:extLst>
          </p:cNvPr>
          <p:cNvCxnSpPr>
            <a:cxnSpLocks/>
          </p:cNvCxnSpPr>
          <p:nvPr/>
        </p:nvCxnSpPr>
        <p:spPr>
          <a:xfrm>
            <a:off x="5697261" y="1170799"/>
            <a:ext cx="0" cy="383175"/>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ector drept cu săgeată 22">
            <a:extLst>
              <a:ext uri="{FF2B5EF4-FFF2-40B4-BE49-F238E27FC236}">
                <a16:creationId xmlns:a16="http://schemas.microsoft.com/office/drawing/2014/main" id="{0AC63712-06F5-4E16-BEA3-4E97CD79FF8F}"/>
              </a:ext>
            </a:extLst>
          </p:cNvPr>
          <p:cNvCxnSpPr>
            <a:cxnSpLocks/>
          </p:cNvCxnSpPr>
          <p:nvPr/>
        </p:nvCxnSpPr>
        <p:spPr>
          <a:xfrm flipH="1">
            <a:off x="4640037" y="2368102"/>
            <a:ext cx="1057224" cy="934164"/>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5" name="Conector drept cu săgeată 24">
            <a:extLst>
              <a:ext uri="{FF2B5EF4-FFF2-40B4-BE49-F238E27FC236}">
                <a16:creationId xmlns:a16="http://schemas.microsoft.com/office/drawing/2014/main" id="{A3BDCA14-A30B-4F39-AF50-C9A406AA9DDD}"/>
              </a:ext>
            </a:extLst>
          </p:cNvPr>
          <p:cNvCxnSpPr>
            <a:cxnSpLocks/>
          </p:cNvCxnSpPr>
          <p:nvPr/>
        </p:nvCxnSpPr>
        <p:spPr>
          <a:xfrm>
            <a:off x="5697261" y="2368102"/>
            <a:ext cx="0" cy="1017331"/>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7" name="Conector drept cu săgeată 26">
            <a:extLst>
              <a:ext uri="{FF2B5EF4-FFF2-40B4-BE49-F238E27FC236}">
                <a16:creationId xmlns:a16="http://schemas.microsoft.com/office/drawing/2014/main" id="{BED90063-4D1E-4F0E-9A61-6016227CAABF}"/>
              </a:ext>
            </a:extLst>
          </p:cNvPr>
          <p:cNvCxnSpPr>
            <a:cxnSpLocks/>
          </p:cNvCxnSpPr>
          <p:nvPr/>
        </p:nvCxnSpPr>
        <p:spPr>
          <a:xfrm>
            <a:off x="5697261" y="2368102"/>
            <a:ext cx="1159748" cy="999405"/>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pic>
        <p:nvPicPr>
          <p:cNvPr id="29" name="Grafic 28" descr="Radioactiv">
            <a:extLst>
              <a:ext uri="{FF2B5EF4-FFF2-40B4-BE49-F238E27FC236}">
                <a16:creationId xmlns:a16="http://schemas.microsoft.com/office/drawing/2014/main" id="{39BD550B-B031-407F-BE46-E92260EE3CE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446864" y="3491123"/>
            <a:ext cx="386346" cy="386346"/>
          </a:xfrm>
          <a:prstGeom prst="rect">
            <a:avLst/>
          </a:prstGeom>
        </p:spPr>
      </p:pic>
      <p:pic>
        <p:nvPicPr>
          <p:cNvPr id="30" name="Grafic 29" descr="Radioactiv">
            <a:extLst>
              <a:ext uri="{FF2B5EF4-FFF2-40B4-BE49-F238E27FC236}">
                <a16:creationId xmlns:a16="http://schemas.microsoft.com/office/drawing/2014/main" id="{A4892B80-485B-4623-8756-8469C7B9354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68661" y="3420269"/>
            <a:ext cx="457200" cy="457200"/>
          </a:xfrm>
          <a:prstGeom prst="rect">
            <a:avLst/>
          </a:prstGeom>
        </p:spPr>
      </p:pic>
      <p:pic>
        <p:nvPicPr>
          <p:cNvPr id="31" name="Grafic 30" descr="Radioactiv">
            <a:extLst>
              <a:ext uri="{FF2B5EF4-FFF2-40B4-BE49-F238E27FC236}">
                <a16:creationId xmlns:a16="http://schemas.microsoft.com/office/drawing/2014/main" id="{67496098-EA28-4B97-99F7-098BC64F45E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628409" y="3402343"/>
            <a:ext cx="457200" cy="457200"/>
          </a:xfrm>
          <a:prstGeom prst="rect">
            <a:avLst/>
          </a:prstGeom>
        </p:spPr>
      </p:pic>
      <p:sp>
        <p:nvSpPr>
          <p:cNvPr id="47" name="CasetăText 46">
            <a:extLst>
              <a:ext uri="{FF2B5EF4-FFF2-40B4-BE49-F238E27FC236}">
                <a16:creationId xmlns:a16="http://schemas.microsoft.com/office/drawing/2014/main" id="{701BE028-8BED-40FB-977D-1483B47135FF}"/>
              </a:ext>
            </a:extLst>
          </p:cNvPr>
          <p:cNvSpPr txBox="1"/>
          <p:nvPr/>
        </p:nvSpPr>
        <p:spPr>
          <a:xfrm>
            <a:off x="6230424" y="654410"/>
            <a:ext cx="1337549" cy="307777"/>
          </a:xfrm>
          <a:prstGeom prst="rect">
            <a:avLst/>
          </a:prstGeom>
          <a:noFill/>
        </p:spPr>
        <p:txBody>
          <a:bodyPr wrap="square" rtlCol="0">
            <a:spAutoFit/>
          </a:bodyPr>
          <a:lstStyle/>
          <a:p>
            <a:r>
              <a:rPr lang="en-US" dirty="0"/>
              <a:t>PPI clients</a:t>
            </a:r>
          </a:p>
        </p:txBody>
      </p:sp>
      <p:sp>
        <p:nvSpPr>
          <p:cNvPr id="48" name="CasetăText 47">
            <a:extLst>
              <a:ext uri="{FF2B5EF4-FFF2-40B4-BE49-F238E27FC236}">
                <a16:creationId xmlns:a16="http://schemas.microsoft.com/office/drawing/2014/main" id="{D788D40B-9295-42E2-8D35-DF47897E4014}"/>
              </a:ext>
            </a:extLst>
          </p:cNvPr>
          <p:cNvSpPr txBox="1"/>
          <p:nvPr/>
        </p:nvSpPr>
        <p:spPr>
          <a:xfrm>
            <a:off x="4010833" y="1713732"/>
            <a:ext cx="1337549" cy="307777"/>
          </a:xfrm>
          <a:prstGeom prst="rect">
            <a:avLst/>
          </a:prstGeom>
          <a:noFill/>
        </p:spPr>
        <p:txBody>
          <a:bodyPr wrap="square" rtlCol="0">
            <a:spAutoFit/>
          </a:bodyPr>
          <a:lstStyle/>
          <a:p>
            <a:r>
              <a:rPr lang="en-US" dirty="0"/>
              <a:t>PPI providers</a:t>
            </a:r>
          </a:p>
        </p:txBody>
      </p:sp>
      <p:sp>
        <p:nvSpPr>
          <p:cNvPr id="49" name="CasetăText 48">
            <a:extLst>
              <a:ext uri="{FF2B5EF4-FFF2-40B4-BE49-F238E27FC236}">
                <a16:creationId xmlns:a16="http://schemas.microsoft.com/office/drawing/2014/main" id="{6BA107A7-15DD-497B-B437-AD14DB7DA4F6}"/>
              </a:ext>
            </a:extLst>
          </p:cNvPr>
          <p:cNvSpPr txBox="1"/>
          <p:nvPr/>
        </p:nvSpPr>
        <p:spPr>
          <a:xfrm>
            <a:off x="5014431" y="4113820"/>
            <a:ext cx="1842578" cy="307777"/>
          </a:xfrm>
          <a:prstGeom prst="rect">
            <a:avLst/>
          </a:prstGeom>
          <a:noFill/>
        </p:spPr>
        <p:txBody>
          <a:bodyPr wrap="square" rtlCol="0">
            <a:spAutoFit/>
          </a:bodyPr>
          <a:lstStyle/>
          <a:p>
            <a:r>
              <a:rPr lang="en-US" dirty="0"/>
              <a:t>Victim systems</a:t>
            </a:r>
          </a:p>
        </p:txBody>
      </p:sp>
      <p:sp>
        <p:nvSpPr>
          <p:cNvPr id="61" name="CasetăText 60">
            <a:extLst>
              <a:ext uri="{FF2B5EF4-FFF2-40B4-BE49-F238E27FC236}">
                <a16:creationId xmlns:a16="http://schemas.microsoft.com/office/drawing/2014/main" id="{249D6E93-C123-486D-A06C-E8E8E67D667D}"/>
              </a:ext>
            </a:extLst>
          </p:cNvPr>
          <p:cNvSpPr txBox="1"/>
          <p:nvPr/>
        </p:nvSpPr>
        <p:spPr>
          <a:xfrm>
            <a:off x="903757" y="2361802"/>
            <a:ext cx="3253333"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Affiliates are usually specialized in certain distribution methods</a:t>
            </a:r>
          </a:p>
          <a:p>
            <a:pPr marL="285750"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PPI providers act as middlemen between the clients and the affiliates</a:t>
            </a:r>
          </a:p>
        </p:txBody>
      </p:sp>
      <p:pic>
        <p:nvPicPr>
          <p:cNvPr id="21" name="Grafic 20" descr="Call center">
            <a:extLst>
              <a:ext uri="{FF2B5EF4-FFF2-40B4-BE49-F238E27FC236}">
                <a16:creationId xmlns:a16="http://schemas.microsoft.com/office/drawing/2014/main" id="{BFA6F7B2-D358-4395-BAFC-239673A59C3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85609" y="2240026"/>
            <a:ext cx="914400" cy="914400"/>
          </a:xfrm>
          <a:prstGeom prst="rect">
            <a:avLst/>
          </a:prstGeom>
        </p:spPr>
      </p:pic>
      <p:sp>
        <p:nvSpPr>
          <p:cNvPr id="28" name="CasetăText 27">
            <a:extLst>
              <a:ext uri="{FF2B5EF4-FFF2-40B4-BE49-F238E27FC236}">
                <a16:creationId xmlns:a16="http://schemas.microsoft.com/office/drawing/2014/main" id="{7EC48474-83D6-4DFE-AC7F-2D3B32865714}"/>
              </a:ext>
            </a:extLst>
          </p:cNvPr>
          <p:cNvSpPr txBox="1"/>
          <p:nvPr/>
        </p:nvSpPr>
        <p:spPr>
          <a:xfrm>
            <a:off x="8000009" y="2571750"/>
            <a:ext cx="1337549" cy="307777"/>
          </a:xfrm>
          <a:prstGeom prst="rect">
            <a:avLst/>
          </a:prstGeom>
          <a:noFill/>
        </p:spPr>
        <p:txBody>
          <a:bodyPr wrap="square" rtlCol="0">
            <a:spAutoFit/>
          </a:bodyPr>
          <a:lstStyle/>
          <a:p>
            <a:r>
              <a:rPr lang="en-US" dirty="0"/>
              <a:t>Affiliate</a:t>
            </a:r>
          </a:p>
        </p:txBody>
      </p:sp>
      <p:cxnSp>
        <p:nvCxnSpPr>
          <p:cNvPr id="15" name="Conector drept cu săgeată 14">
            <a:extLst>
              <a:ext uri="{FF2B5EF4-FFF2-40B4-BE49-F238E27FC236}">
                <a16:creationId xmlns:a16="http://schemas.microsoft.com/office/drawing/2014/main" id="{6C30755F-44B3-439A-BAF7-15F62E21A418}"/>
              </a:ext>
            </a:extLst>
          </p:cNvPr>
          <p:cNvCxnSpPr>
            <a:stCxn id="21" idx="1"/>
            <a:endCxn id="18" idx="0"/>
          </p:cNvCxnSpPr>
          <p:nvPr/>
        </p:nvCxnSpPr>
        <p:spPr>
          <a:xfrm flipH="1">
            <a:off x="4640037" y="2697226"/>
            <a:ext cx="2445572" cy="639876"/>
          </a:xfrm>
          <a:prstGeom prst="straightConnector1">
            <a:avLst/>
          </a:prstGeom>
          <a:ln>
            <a:prstDash val="dash"/>
            <a:tailEnd type="triangle"/>
          </a:ln>
        </p:spPr>
        <p:style>
          <a:lnRef idx="2">
            <a:schemeClr val="accent2"/>
          </a:lnRef>
          <a:fillRef idx="0">
            <a:schemeClr val="accent2"/>
          </a:fillRef>
          <a:effectRef idx="1">
            <a:schemeClr val="accent2"/>
          </a:effectRef>
          <a:fontRef idx="minor">
            <a:schemeClr val="tx1"/>
          </a:fontRef>
        </p:style>
      </p:cxnSp>
      <p:cxnSp>
        <p:nvCxnSpPr>
          <p:cNvPr id="32" name="Conector drept cu săgeată 31">
            <a:extLst>
              <a:ext uri="{FF2B5EF4-FFF2-40B4-BE49-F238E27FC236}">
                <a16:creationId xmlns:a16="http://schemas.microsoft.com/office/drawing/2014/main" id="{73E444AD-325B-4ED5-968D-6DB1759D3FCE}"/>
              </a:ext>
            </a:extLst>
          </p:cNvPr>
          <p:cNvCxnSpPr>
            <a:cxnSpLocks/>
            <a:stCxn id="21" idx="1"/>
          </p:cNvCxnSpPr>
          <p:nvPr/>
        </p:nvCxnSpPr>
        <p:spPr>
          <a:xfrm flipH="1">
            <a:off x="5697261" y="2697226"/>
            <a:ext cx="1388348" cy="680239"/>
          </a:xfrm>
          <a:prstGeom prst="straightConnector1">
            <a:avLst/>
          </a:prstGeom>
          <a:ln>
            <a:prstDash val="dash"/>
            <a:tailEnd type="triangle"/>
          </a:ln>
        </p:spPr>
        <p:style>
          <a:lnRef idx="2">
            <a:schemeClr val="accent2"/>
          </a:lnRef>
          <a:fillRef idx="0">
            <a:schemeClr val="accent2"/>
          </a:fillRef>
          <a:effectRef idx="1">
            <a:schemeClr val="accent2"/>
          </a:effectRef>
          <a:fontRef idx="minor">
            <a:schemeClr val="tx1"/>
          </a:fontRef>
        </p:style>
      </p:cxnSp>
      <p:cxnSp>
        <p:nvCxnSpPr>
          <p:cNvPr id="34" name="Conector drept cu săgeată 33">
            <a:extLst>
              <a:ext uri="{FF2B5EF4-FFF2-40B4-BE49-F238E27FC236}">
                <a16:creationId xmlns:a16="http://schemas.microsoft.com/office/drawing/2014/main" id="{B0CF78E6-757B-407D-BDC8-89F1B8F18B89}"/>
              </a:ext>
            </a:extLst>
          </p:cNvPr>
          <p:cNvCxnSpPr>
            <a:cxnSpLocks/>
            <a:stCxn id="21" idx="1"/>
          </p:cNvCxnSpPr>
          <p:nvPr/>
        </p:nvCxnSpPr>
        <p:spPr>
          <a:xfrm flipH="1">
            <a:off x="6857009" y="2697226"/>
            <a:ext cx="228600" cy="647844"/>
          </a:xfrm>
          <a:prstGeom prst="straightConnector1">
            <a:avLst/>
          </a:prstGeom>
          <a:ln>
            <a:prstDash val="dash"/>
            <a:tailEnd type="triangle"/>
          </a:ln>
        </p:spPr>
        <p:style>
          <a:lnRef idx="2">
            <a:schemeClr val="accent2"/>
          </a:lnRef>
          <a:fillRef idx="0">
            <a:schemeClr val="accent2"/>
          </a:fillRef>
          <a:effectRef idx="1">
            <a:schemeClr val="accent2"/>
          </a:effectRef>
          <a:fontRef idx="minor">
            <a:schemeClr val="tx1"/>
          </a:fontRef>
        </p:style>
      </p:cxnSp>
      <p:cxnSp>
        <p:nvCxnSpPr>
          <p:cNvPr id="37" name="Conector drept cu săgeată 36">
            <a:extLst>
              <a:ext uri="{FF2B5EF4-FFF2-40B4-BE49-F238E27FC236}">
                <a16:creationId xmlns:a16="http://schemas.microsoft.com/office/drawing/2014/main" id="{01E41DD8-591A-4F7A-93D9-FFBDDC675BCF}"/>
              </a:ext>
            </a:extLst>
          </p:cNvPr>
          <p:cNvCxnSpPr>
            <a:cxnSpLocks/>
            <a:stCxn id="12" idx="3"/>
            <a:endCxn id="21" idx="1"/>
          </p:cNvCxnSpPr>
          <p:nvPr/>
        </p:nvCxnSpPr>
        <p:spPr>
          <a:xfrm>
            <a:off x="6154461" y="1945738"/>
            <a:ext cx="931148" cy="751488"/>
          </a:xfrm>
          <a:prstGeom prst="straightConnector1">
            <a:avLst/>
          </a:prstGeom>
          <a:ln>
            <a:prstDash val="dash"/>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85037561"/>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3982</Words>
  <Application>Microsoft Office PowerPoint</Application>
  <PresentationFormat>Expunere pe ecran (16:9)</PresentationFormat>
  <Paragraphs>271</Paragraphs>
  <Slides>25</Slides>
  <Notes>25</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25</vt:i4>
      </vt:variant>
    </vt:vector>
  </HeadingPairs>
  <TitlesOfParts>
    <vt:vector size="29" baseType="lpstr">
      <vt:lpstr>Nunito</vt:lpstr>
      <vt:lpstr>Arial</vt:lpstr>
      <vt:lpstr>Calibri</vt:lpstr>
      <vt:lpstr>Shift</vt:lpstr>
      <vt:lpstr>Measuring Pay-per-Install: The Commoditization of Malware Distribution</vt:lpstr>
      <vt:lpstr>PART 1: Let’s make malware!  (no, not really)</vt:lpstr>
      <vt:lpstr>What is malware?</vt:lpstr>
      <vt:lpstr>Types of malware</vt:lpstr>
      <vt:lpstr>Development cycle of malware</vt:lpstr>
      <vt:lpstr>PART 2: The business of malware distribution</vt:lpstr>
      <vt:lpstr>The PPI market</vt:lpstr>
      <vt:lpstr>The PPI business model (direct PPI)</vt:lpstr>
      <vt:lpstr>The PPI business model (affiliate PPI)</vt:lpstr>
      <vt:lpstr>Key roles in the PPI market</vt:lpstr>
      <vt:lpstr>Evading detection</vt:lpstr>
      <vt:lpstr>PART 3: Infiltrating the PPI Infrastructure</vt:lpstr>
      <vt:lpstr>Why?</vt:lpstr>
      <vt:lpstr>How?</vt:lpstr>
      <vt:lpstr>Milking PPI services</vt:lpstr>
      <vt:lpstr>Anonimity and geographical diversity</vt:lpstr>
      <vt:lpstr>Running malware executables</vt:lpstr>
      <vt:lpstr>Classifying malware executables</vt:lpstr>
      <vt:lpstr>PART 4: Insights into the PPI business </vt:lpstr>
      <vt:lpstr>Family classification</vt:lpstr>
      <vt:lpstr>Repacking rate</vt:lpstr>
      <vt:lpstr>Geographic breakdown</vt:lpstr>
      <vt:lpstr>Affiliate-PPI interactions</vt:lpstr>
      <vt:lpstr>Lessons learned</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Pay-per-Install: The Commoditization of Malware Distribution</dc:title>
  <cp:lastModifiedBy>Razvan</cp:lastModifiedBy>
  <cp:revision>57</cp:revision>
  <dcterms:modified xsi:type="dcterms:W3CDTF">2019-02-19T12:16:51Z</dcterms:modified>
</cp:coreProperties>
</file>