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417" r:id="rId1"/>
    <p:sldMasterId id="2147484429" r:id="rId2"/>
  </p:sldMasterIdLst>
  <p:notesMasterIdLst>
    <p:notesMasterId r:id="rId28"/>
  </p:notesMasterIdLst>
  <p:sldIdLst>
    <p:sldId id="268" r:id="rId3"/>
    <p:sldId id="285" r:id="rId4"/>
    <p:sldId id="299" r:id="rId5"/>
    <p:sldId id="308" r:id="rId6"/>
    <p:sldId id="309" r:id="rId7"/>
    <p:sldId id="310" r:id="rId8"/>
    <p:sldId id="311" r:id="rId9"/>
    <p:sldId id="312" r:id="rId10"/>
    <p:sldId id="313" r:id="rId11"/>
    <p:sldId id="314" r:id="rId12"/>
    <p:sldId id="315" r:id="rId13"/>
    <p:sldId id="278" r:id="rId14"/>
    <p:sldId id="292" r:id="rId15"/>
    <p:sldId id="287" r:id="rId16"/>
    <p:sldId id="291" r:id="rId17"/>
    <p:sldId id="273" r:id="rId18"/>
    <p:sldId id="274" r:id="rId19"/>
    <p:sldId id="307" r:id="rId20"/>
    <p:sldId id="297" r:id="rId21"/>
    <p:sldId id="316" r:id="rId22"/>
    <p:sldId id="296" r:id="rId23"/>
    <p:sldId id="317" r:id="rId24"/>
    <p:sldId id="289" r:id="rId25"/>
    <p:sldId id="272" r:id="rId26"/>
    <p:sldId id="284"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5BF379B-5D9C-412B-88D0-DC67EB11E659}">
          <p14:sldIdLst>
            <p14:sldId id="268"/>
            <p14:sldId id="285"/>
            <p14:sldId id="299"/>
            <p14:sldId id="308"/>
            <p14:sldId id="309"/>
            <p14:sldId id="310"/>
            <p14:sldId id="311"/>
            <p14:sldId id="312"/>
            <p14:sldId id="313"/>
            <p14:sldId id="314"/>
            <p14:sldId id="315"/>
            <p14:sldId id="278"/>
            <p14:sldId id="292"/>
            <p14:sldId id="287"/>
            <p14:sldId id="291"/>
            <p14:sldId id="273"/>
            <p14:sldId id="274"/>
            <p14:sldId id="307"/>
            <p14:sldId id="297"/>
            <p14:sldId id="316"/>
            <p14:sldId id="296"/>
            <p14:sldId id="317"/>
            <p14:sldId id="289"/>
            <p14:sldId id="272"/>
            <p14:sldId id="284"/>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5033" autoAdjust="0"/>
  </p:normalViewPr>
  <p:slideViewPr>
    <p:cSldViewPr snapToGrid="0">
      <p:cViewPr varScale="1">
        <p:scale>
          <a:sx n="78" d="100"/>
          <a:sy n="78" d="100"/>
        </p:scale>
        <p:origin x="878" y="72"/>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07AEB1-D980-4766-B775-01F37015BB39}" type="datetimeFigureOut">
              <a:rPr lang="en-IN" smtClean="0"/>
              <a:pPr/>
              <a:t>02-01-2025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A5A196-7B62-4664-A039-D5BBBDAEF731}" type="slidenum">
              <a:rPr lang="en-IN" smtClean="0"/>
              <a:pPr/>
              <a:t>‹#›</a:t>
            </a:fld>
            <a:endParaRPr lang="en-IN"/>
          </a:p>
        </p:txBody>
      </p:sp>
    </p:spTree>
    <p:extLst>
      <p:ext uri="{BB962C8B-B14F-4D97-AF65-F5344CB8AC3E}">
        <p14:creationId xmlns:p14="http://schemas.microsoft.com/office/powerpoint/2010/main" val="41853054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F105DB2-FD3E-441D-8B7E-7AE83ECE27B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852762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C186B-1E46-7C1A-E0ED-8B5A8E6F7D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5475D8-549E-E4EB-1496-5D85798E57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A5AE79-27A3-613B-07E5-A6B8EF39882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3FAD2107-D7C6-1B61-426C-9510646DE83A}"/>
              </a:ext>
            </a:extLst>
          </p:cNvPr>
          <p:cNvSpPr>
            <a:spLocks noGrp="1"/>
          </p:cNvSpPr>
          <p:nvPr>
            <p:ph type="sldNum" sz="quarter" idx="10"/>
          </p:nvPr>
        </p:nvSpPr>
        <p:spPr/>
        <p:txBody>
          <a:bodyPr/>
          <a:lstStyle/>
          <a:p>
            <a:fld id="{7CA5A196-7B62-4664-A039-D5BBBDAEF731}" type="slidenum">
              <a:rPr lang="en-IN" smtClean="0"/>
              <a:pPr/>
              <a:t>11</a:t>
            </a:fld>
            <a:endParaRPr lang="en-IN"/>
          </a:p>
        </p:txBody>
      </p:sp>
    </p:spTree>
    <p:extLst>
      <p:ext uri="{BB962C8B-B14F-4D97-AF65-F5344CB8AC3E}">
        <p14:creationId xmlns:p14="http://schemas.microsoft.com/office/powerpoint/2010/main" val="12612214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CA5A196-7B62-4664-A039-D5BBBDAEF731}" type="slidenum">
              <a:rPr lang="en-IN" smtClean="0"/>
              <a:pPr/>
              <a:t>24</a:t>
            </a:fld>
            <a:endParaRPr lang="en-IN"/>
          </a:p>
        </p:txBody>
      </p:sp>
    </p:spTree>
    <p:extLst>
      <p:ext uri="{BB962C8B-B14F-4D97-AF65-F5344CB8AC3E}">
        <p14:creationId xmlns:p14="http://schemas.microsoft.com/office/powerpoint/2010/main" val="5270966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35773F-92D7-ABBC-2D70-4C5441FEBF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265281-AE49-B242-3B98-A1F6FA3AD7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8FFC51-1412-055B-7539-3A20A7C8CC1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B99CD411-8ED1-B22D-4115-760837E6586E}"/>
              </a:ext>
            </a:extLst>
          </p:cNvPr>
          <p:cNvSpPr>
            <a:spLocks noGrp="1"/>
          </p:cNvSpPr>
          <p:nvPr>
            <p:ph type="sldNum" sz="quarter" idx="10"/>
          </p:nvPr>
        </p:nvSpPr>
        <p:spPr/>
        <p:txBody>
          <a:bodyPr/>
          <a:lstStyle/>
          <a:p>
            <a:fld id="{7CA5A196-7B62-4664-A039-D5BBBDAEF731}" type="slidenum">
              <a:rPr lang="en-IN" smtClean="0"/>
              <a:pPr/>
              <a:t>3</a:t>
            </a:fld>
            <a:endParaRPr lang="en-IN"/>
          </a:p>
        </p:txBody>
      </p:sp>
    </p:spTree>
    <p:extLst>
      <p:ext uri="{BB962C8B-B14F-4D97-AF65-F5344CB8AC3E}">
        <p14:creationId xmlns:p14="http://schemas.microsoft.com/office/powerpoint/2010/main" val="663652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B98ACD-B3F6-718B-8303-A643A08908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2B2148-7BE6-E8C7-BF7E-36A8B2AA8E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C37530-E7E5-5D8E-20AA-FD434B1B795D}"/>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01A2B4F4-619B-5EF4-560A-2AEBD9DBCB95}"/>
              </a:ext>
            </a:extLst>
          </p:cNvPr>
          <p:cNvSpPr>
            <a:spLocks noGrp="1"/>
          </p:cNvSpPr>
          <p:nvPr>
            <p:ph type="sldNum" sz="quarter" idx="10"/>
          </p:nvPr>
        </p:nvSpPr>
        <p:spPr/>
        <p:txBody>
          <a:bodyPr/>
          <a:lstStyle/>
          <a:p>
            <a:fld id="{7CA5A196-7B62-4664-A039-D5BBBDAEF731}" type="slidenum">
              <a:rPr lang="en-IN" smtClean="0"/>
              <a:pPr/>
              <a:t>4</a:t>
            </a:fld>
            <a:endParaRPr lang="en-IN"/>
          </a:p>
        </p:txBody>
      </p:sp>
    </p:spTree>
    <p:extLst>
      <p:ext uri="{BB962C8B-B14F-4D97-AF65-F5344CB8AC3E}">
        <p14:creationId xmlns:p14="http://schemas.microsoft.com/office/powerpoint/2010/main" val="1152053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4D64E-3BA1-3C22-8117-49359A9476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456CD1-8FAF-935C-A8FF-EAF059376F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558B20F-E1BB-8D0F-D0EF-AF0BF7F7DAE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923BFD6-16AD-82CA-E363-DAF3F7A95B3F}"/>
              </a:ext>
            </a:extLst>
          </p:cNvPr>
          <p:cNvSpPr>
            <a:spLocks noGrp="1"/>
          </p:cNvSpPr>
          <p:nvPr>
            <p:ph type="sldNum" sz="quarter" idx="10"/>
          </p:nvPr>
        </p:nvSpPr>
        <p:spPr/>
        <p:txBody>
          <a:bodyPr/>
          <a:lstStyle/>
          <a:p>
            <a:fld id="{7CA5A196-7B62-4664-A039-D5BBBDAEF731}" type="slidenum">
              <a:rPr lang="en-IN" smtClean="0"/>
              <a:pPr/>
              <a:t>5</a:t>
            </a:fld>
            <a:endParaRPr lang="en-IN"/>
          </a:p>
        </p:txBody>
      </p:sp>
    </p:spTree>
    <p:extLst>
      <p:ext uri="{BB962C8B-B14F-4D97-AF65-F5344CB8AC3E}">
        <p14:creationId xmlns:p14="http://schemas.microsoft.com/office/powerpoint/2010/main" val="2956411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DA2DC-44D3-D8AD-4019-D75DE51422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AA718-0D9B-CC58-D73B-0FAA5B5C5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92D4F7-8566-36B8-3C55-832CC6615BE6}"/>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432A26F1-AACF-5204-5787-48EF0B86F4BC}"/>
              </a:ext>
            </a:extLst>
          </p:cNvPr>
          <p:cNvSpPr>
            <a:spLocks noGrp="1"/>
          </p:cNvSpPr>
          <p:nvPr>
            <p:ph type="sldNum" sz="quarter" idx="10"/>
          </p:nvPr>
        </p:nvSpPr>
        <p:spPr/>
        <p:txBody>
          <a:bodyPr/>
          <a:lstStyle/>
          <a:p>
            <a:fld id="{7CA5A196-7B62-4664-A039-D5BBBDAEF731}" type="slidenum">
              <a:rPr lang="en-IN" smtClean="0"/>
              <a:pPr/>
              <a:t>6</a:t>
            </a:fld>
            <a:endParaRPr lang="en-IN"/>
          </a:p>
        </p:txBody>
      </p:sp>
    </p:spTree>
    <p:extLst>
      <p:ext uri="{BB962C8B-B14F-4D97-AF65-F5344CB8AC3E}">
        <p14:creationId xmlns:p14="http://schemas.microsoft.com/office/powerpoint/2010/main" val="9241741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98461-FD50-9BCB-0B5F-1D195E31D3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184D18-6306-F185-8AA2-B73B7FFDFC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88263D-F540-9B64-7109-D1E1772684A7}"/>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D476AE0A-8C10-8BDC-B157-47F590D9D387}"/>
              </a:ext>
            </a:extLst>
          </p:cNvPr>
          <p:cNvSpPr>
            <a:spLocks noGrp="1"/>
          </p:cNvSpPr>
          <p:nvPr>
            <p:ph type="sldNum" sz="quarter" idx="10"/>
          </p:nvPr>
        </p:nvSpPr>
        <p:spPr/>
        <p:txBody>
          <a:bodyPr/>
          <a:lstStyle/>
          <a:p>
            <a:fld id="{7CA5A196-7B62-4664-A039-D5BBBDAEF731}" type="slidenum">
              <a:rPr lang="en-IN" smtClean="0"/>
              <a:pPr/>
              <a:t>7</a:t>
            </a:fld>
            <a:endParaRPr lang="en-IN"/>
          </a:p>
        </p:txBody>
      </p:sp>
    </p:spTree>
    <p:extLst>
      <p:ext uri="{BB962C8B-B14F-4D97-AF65-F5344CB8AC3E}">
        <p14:creationId xmlns:p14="http://schemas.microsoft.com/office/powerpoint/2010/main" val="24662540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2AF9E-6193-7CCF-894C-CB8600CF4A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11355-D49F-0D59-9F22-FC0C4B74EA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46B8983-4871-3801-670D-B1F412806C88}"/>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C05FEBD8-07A8-9260-1F2F-D7C0ADEA0C78}"/>
              </a:ext>
            </a:extLst>
          </p:cNvPr>
          <p:cNvSpPr>
            <a:spLocks noGrp="1"/>
          </p:cNvSpPr>
          <p:nvPr>
            <p:ph type="sldNum" sz="quarter" idx="10"/>
          </p:nvPr>
        </p:nvSpPr>
        <p:spPr/>
        <p:txBody>
          <a:bodyPr/>
          <a:lstStyle/>
          <a:p>
            <a:fld id="{7CA5A196-7B62-4664-A039-D5BBBDAEF731}" type="slidenum">
              <a:rPr lang="en-IN" smtClean="0"/>
              <a:pPr/>
              <a:t>8</a:t>
            </a:fld>
            <a:endParaRPr lang="en-IN"/>
          </a:p>
        </p:txBody>
      </p:sp>
    </p:spTree>
    <p:extLst>
      <p:ext uri="{BB962C8B-B14F-4D97-AF65-F5344CB8AC3E}">
        <p14:creationId xmlns:p14="http://schemas.microsoft.com/office/powerpoint/2010/main" val="3653159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7A202-BE8D-B178-33DD-7FD1B9624F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444C2B-B906-A4D2-C4CE-3CB577E53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CD9E38-63F4-0341-1BF5-18F234FC0424}"/>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A96A2852-BAD8-57D7-9CE9-BFB7D35A871D}"/>
              </a:ext>
            </a:extLst>
          </p:cNvPr>
          <p:cNvSpPr>
            <a:spLocks noGrp="1"/>
          </p:cNvSpPr>
          <p:nvPr>
            <p:ph type="sldNum" sz="quarter" idx="10"/>
          </p:nvPr>
        </p:nvSpPr>
        <p:spPr/>
        <p:txBody>
          <a:bodyPr/>
          <a:lstStyle/>
          <a:p>
            <a:fld id="{7CA5A196-7B62-4664-A039-D5BBBDAEF731}" type="slidenum">
              <a:rPr lang="en-IN" smtClean="0"/>
              <a:pPr/>
              <a:t>9</a:t>
            </a:fld>
            <a:endParaRPr lang="en-IN"/>
          </a:p>
        </p:txBody>
      </p:sp>
    </p:spTree>
    <p:extLst>
      <p:ext uri="{BB962C8B-B14F-4D97-AF65-F5344CB8AC3E}">
        <p14:creationId xmlns:p14="http://schemas.microsoft.com/office/powerpoint/2010/main" val="1232586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9D982-2CB0-DAA9-87E2-319649EF24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8C8723-91E2-095E-9881-04A90D6D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0B82DE-56EC-1074-6864-ABE072375590}"/>
              </a:ext>
            </a:extLst>
          </p:cNvPr>
          <p:cNvSpPr>
            <a:spLocks noGrp="1"/>
          </p:cNvSpPr>
          <p:nvPr>
            <p:ph type="body" idx="1"/>
          </p:nvPr>
        </p:nvSpPr>
        <p:spPr/>
        <p:txBody>
          <a:bodyPr/>
          <a:lstStyle/>
          <a:p>
            <a:endParaRPr lang="en-IN"/>
          </a:p>
        </p:txBody>
      </p:sp>
      <p:sp>
        <p:nvSpPr>
          <p:cNvPr id="4" name="Slide Number Placeholder 3">
            <a:extLst>
              <a:ext uri="{FF2B5EF4-FFF2-40B4-BE49-F238E27FC236}">
                <a16:creationId xmlns:a16="http://schemas.microsoft.com/office/drawing/2014/main" id="{73810EE7-958C-4004-05BE-B2949311ED2E}"/>
              </a:ext>
            </a:extLst>
          </p:cNvPr>
          <p:cNvSpPr>
            <a:spLocks noGrp="1"/>
          </p:cNvSpPr>
          <p:nvPr>
            <p:ph type="sldNum" sz="quarter" idx="10"/>
          </p:nvPr>
        </p:nvSpPr>
        <p:spPr/>
        <p:txBody>
          <a:bodyPr/>
          <a:lstStyle/>
          <a:p>
            <a:fld id="{7CA5A196-7B62-4664-A039-D5BBBDAEF731}" type="slidenum">
              <a:rPr lang="en-IN" smtClean="0"/>
              <a:pPr/>
              <a:t>10</a:t>
            </a:fld>
            <a:endParaRPr lang="en-IN"/>
          </a:p>
        </p:txBody>
      </p:sp>
    </p:spTree>
    <p:extLst>
      <p:ext uri="{BB962C8B-B14F-4D97-AF65-F5344CB8AC3E}">
        <p14:creationId xmlns:p14="http://schemas.microsoft.com/office/powerpoint/2010/main" val="2618028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4705321-BC22-42F2-8856-487341F0A22E}" type="datetime1">
              <a:rPr lang="en-IN" smtClean="0"/>
              <a:pPr/>
              <a:t>02-01-2025</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2491152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C74CEB3-3BB7-48BE-B58F-670C9EDD8969}" type="datetime1">
              <a:rPr lang="en-IN" smtClean="0"/>
              <a:pPr/>
              <a:t>02-01-2025</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36085703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73DF179-FBAB-431B-A68C-F2E00CCE5E9C}" type="datetime1">
              <a:rPr lang="en-IN" smtClean="0"/>
              <a:pPr/>
              <a:t>02-01-2025</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28178877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title block"/>
          <p:cNvSpPr/>
          <p:nvPr/>
        </p:nvSpPr>
        <p:spPr bwMode="invGray">
          <a:xfrm>
            <a:off x="1141710" y="1600200"/>
            <a:ext cx="11050290" cy="32766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nvGrpSpPr>
          <p:cNvPr id="7" name="top graphic"/>
          <p:cNvGrpSpPr/>
          <p:nvPr/>
        </p:nvGrpSpPr>
        <p:grpSpPr>
          <a:xfrm>
            <a:off x="1279" y="0"/>
            <a:ext cx="12192127" cy="429768"/>
            <a:chOff x="1279" y="0"/>
            <a:chExt cx="12188952" cy="429768"/>
          </a:xfrm>
        </p:grpSpPr>
        <p:sp>
          <p:nvSpPr>
            <p:cNvPr id="8" name="Rectangle 7"/>
            <p:cNvSpPr/>
            <p:nvPr/>
          </p:nvSpPr>
          <p:spPr>
            <a:xfrm>
              <a:off x="1279" y="0"/>
              <a:ext cx="12188952" cy="228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228600"/>
              <a:ext cx="12188952" cy="20116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0" name="Rectangle 9"/>
            <p:cNvSpPr/>
            <p:nvPr/>
          </p:nvSpPr>
          <p:spPr>
            <a:xfrm>
              <a:off x="1279" y="306324"/>
              <a:ext cx="12188952" cy="457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grpSp>
        <p:nvGrpSpPr>
          <p:cNvPr id="23" name="bottom graphic"/>
          <p:cNvGrpSpPr/>
          <p:nvPr/>
        </p:nvGrpSpPr>
        <p:grpSpPr>
          <a:xfrm>
            <a:off x="1" y="6080760"/>
            <a:ext cx="12193406" cy="777240"/>
            <a:chOff x="0" y="6080760"/>
            <a:chExt cx="12190231" cy="777240"/>
          </a:xfrm>
        </p:grpSpPr>
        <p:sp>
          <p:nvSpPr>
            <p:cNvPr id="13" name="Rectangle 12"/>
            <p:cNvSpPr/>
            <p:nvPr/>
          </p:nvSpPr>
          <p:spPr>
            <a:xfrm>
              <a:off x="0" y="6217920"/>
              <a:ext cx="12188825" cy="64008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14" name="Rectangle 13"/>
            <p:cNvSpPr/>
            <p:nvPr/>
          </p:nvSpPr>
          <p:spPr>
            <a:xfrm>
              <a:off x="1279" y="60807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5" name="Rectangle 14"/>
            <p:cNvSpPr/>
            <p:nvPr/>
          </p:nvSpPr>
          <p:spPr>
            <a:xfrm>
              <a:off x="1279" y="6172200"/>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2" name="Title 1"/>
          <p:cNvSpPr>
            <a:spLocks noGrp="1"/>
          </p:cNvSpPr>
          <p:nvPr>
            <p:ph type="ctrTitle"/>
          </p:nvPr>
        </p:nvSpPr>
        <p:spPr bwMode="invGray">
          <a:xfrm>
            <a:off x="1522811" y="1905000"/>
            <a:ext cx="9146380" cy="2667000"/>
          </a:xfrm>
        </p:spPr>
        <p:txBody>
          <a:bodyPr anchor="b">
            <a:normAutofit/>
          </a:bodyPr>
          <a:lstStyle>
            <a:lvl1pPr>
              <a:lnSpc>
                <a:spcPct val="80000"/>
              </a:lnSpc>
              <a:defRPr sz="6600">
                <a:solidFill>
                  <a:schemeClr val="bg1"/>
                </a:solidFill>
                <a:effectLst>
                  <a:outerShdw blurRad="88900" algn="ctr" rotWithShape="0">
                    <a:prstClr val="black">
                      <a:alpha val="35000"/>
                    </a:prstClr>
                  </a:outerShdw>
                </a:effectLst>
              </a:defRPr>
            </a:lvl1pPr>
          </a:lstStyle>
          <a:p>
            <a:r>
              <a:rPr lang="en-US"/>
              <a:t>Click to edit Master title style</a:t>
            </a:r>
            <a:endParaRPr dirty="0"/>
          </a:p>
        </p:txBody>
      </p:sp>
      <p:sp>
        <p:nvSpPr>
          <p:cNvPr id="3" name="Subtitle 2"/>
          <p:cNvSpPr>
            <a:spLocks noGrp="1"/>
          </p:cNvSpPr>
          <p:nvPr>
            <p:ph type="subTitle" idx="1"/>
          </p:nvPr>
        </p:nvSpPr>
        <p:spPr>
          <a:xfrm>
            <a:off x="1522809" y="5029200"/>
            <a:ext cx="8231742" cy="838200"/>
          </a:xfrm>
        </p:spPr>
        <p:txBody>
          <a:bodyPr/>
          <a:lstStyle>
            <a:lvl1pPr marL="0" indent="0" algn="l">
              <a:lnSpc>
                <a:spcPct val="90000"/>
              </a:lnSpc>
              <a:spcBef>
                <a:spcPts val="0"/>
              </a:spcBef>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21" name="Footer Placeholder 20"/>
          <p:cNvSpPr>
            <a:spLocks noGrp="1"/>
          </p:cNvSpPr>
          <p:nvPr>
            <p:ph type="ftr" sz="quarter" idx="11"/>
          </p:nvPr>
        </p:nvSpPr>
        <p:spPr/>
        <p:txBody>
          <a:bodyPr/>
          <a:lstStyle/>
          <a:p>
            <a:r>
              <a:rPr lang="en-US" dirty="0"/>
              <a:t>Add a footer</a:t>
            </a:r>
          </a:p>
        </p:txBody>
      </p:sp>
      <p:sp>
        <p:nvSpPr>
          <p:cNvPr id="20" name="Date Placeholder 19"/>
          <p:cNvSpPr>
            <a:spLocks noGrp="1"/>
          </p:cNvSpPr>
          <p:nvPr>
            <p:ph type="dt" sz="half" idx="10"/>
          </p:nvPr>
        </p:nvSpPr>
        <p:spPr/>
        <p:txBody>
          <a:bodyPr/>
          <a:lstStyle/>
          <a:p>
            <a:fld id="{333B76B7-5811-4114-8A95-998148FFD529}" type="datetime1">
              <a:rPr lang="en-US" smtClean="0"/>
              <a:pPr/>
              <a:t>1/2/2025</a:t>
            </a:fld>
            <a:endParaRPr lang="en-US" dirty="0"/>
          </a:p>
        </p:txBody>
      </p:sp>
      <p:sp>
        <p:nvSpPr>
          <p:cNvPr id="22" name="Slide Number Placeholder 21"/>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596124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FC2180A9-7A83-412D-A8AC-5AF60A8AA507}" type="datetime1">
              <a:rPr lang="en-US" smtClean="0"/>
              <a:pPr/>
              <a:t>1/2/2025</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565913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810" y="1905000"/>
            <a:ext cx="9146382" cy="2667000"/>
          </a:xfrm>
        </p:spPr>
        <p:txBody>
          <a:bodyPr anchor="b">
            <a:normAutofit/>
          </a:bodyPr>
          <a:lstStyle>
            <a:lvl1pPr algn="l">
              <a:defRPr sz="5400" b="0" cap="none" baseline="0"/>
            </a:lvl1pPr>
          </a:lstStyle>
          <a:p>
            <a:r>
              <a:rPr lang="en-US"/>
              <a:t>Click to edit Master title style</a:t>
            </a:r>
            <a:endParaRPr/>
          </a:p>
        </p:txBody>
      </p:sp>
      <p:sp>
        <p:nvSpPr>
          <p:cNvPr id="3" name="Text Placeholder 2"/>
          <p:cNvSpPr>
            <a:spLocks noGrp="1"/>
          </p:cNvSpPr>
          <p:nvPr>
            <p:ph type="body" idx="1"/>
          </p:nvPr>
        </p:nvSpPr>
        <p:spPr>
          <a:xfrm>
            <a:off x="1522809" y="4876800"/>
            <a:ext cx="8231742" cy="1143000"/>
          </a:xfrm>
        </p:spPr>
        <p:txBody>
          <a:bodyPr anchor="t">
            <a:normAutofit/>
          </a:bodyPr>
          <a:lstStyle>
            <a:lvl1pPr marL="0" indent="0">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Add a footer</a:t>
            </a:r>
          </a:p>
        </p:txBody>
      </p:sp>
      <p:sp>
        <p:nvSpPr>
          <p:cNvPr id="4" name="Date Placeholder 3"/>
          <p:cNvSpPr>
            <a:spLocks noGrp="1"/>
          </p:cNvSpPr>
          <p:nvPr>
            <p:ph type="dt" sz="half" idx="10"/>
          </p:nvPr>
        </p:nvSpPr>
        <p:spPr/>
        <p:txBody>
          <a:bodyPr/>
          <a:lstStyle>
            <a:lvl1pPr>
              <a:defRPr>
                <a:solidFill>
                  <a:schemeClr val="tx1"/>
                </a:solidFill>
              </a:defRPr>
            </a:lvl1pPr>
          </a:lstStyle>
          <a:p>
            <a:fld id="{6A563DF0-FDDF-4143-9D8C-6AF41892E174}" type="datetime1">
              <a:rPr lang="en-US" smtClean="0"/>
              <a:pPr/>
              <a:t>1/2/2025</a:t>
            </a:fld>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14055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1522810" y="1904999"/>
            <a:ext cx="4436719"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32472" y="1904999"/>
            <a:ext cx="4436719" cy="4088921"/>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38BB83F9-4677-4C31-8407-7919061A580B}" type="datetime1">
              <a:rPr lang="en-US" smtClean="0"/>
              <a:pPr/>
              <a:t>1/2/2025</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8234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522810" y="1828801"/>
            <a:ext cx="4420750"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810" y="2590801"/>
            <a:ext cx="442075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8442" y="1828801"/>
            <a:ext cx="4420750" cy="685801"/>
          </a:xfrm>
        </p:spPr>
        <p:txBody>
          <a:bodyPr anchor="ctr">
            <a:normAutofit/>
          </a:bodyPr>
          <a:lstStyle>
            <a:lvl1pPr marL="0" indent="0">
              <a:spcBef>
                <a:spcPts val="0"/>
              </a:spcBef>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8442" y="2590801"/>
            <a:ext cx="4420750" cy="3429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C33939A6-3450-434F-A872-BEE63F7EB093}" type="datetime1">
              <a:rPr lang="en-US" smtClean="0"/>
              <a:pPr/>
              <a:t>1/2/2025</a:t>
            </a:fld>
            <a:endParaRPr lang="en-US" dirty="0"/>
          </a:p>
        </p:txBody>
      </p:sp>
      <p:sp>
        <p:nvSpPr>
          <p:cNvPr id="9" name="Slide Number Placeholder 8"/>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42184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E3BABB1C-FA00-4171-BA31-4C5E719472F3}" type="datetime1">
              <a:rPr lang="en-US" smtClean="0"/>
              <a:pPr/>
              <a:t>1/2/2025</a:t>
            </a:fld>
            <a:endParaRPr lang="en-US" dirty="0"/>
          </a:p>
        </p:txBody>
      </p:sp>
      <p:sp>
        <p:nvSpPr>
          <p:cNvPr id="5" name="Slide Number Placeholder 4"/>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48098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6" name="bottom graphic"/>
          <p:cNvGrpSpPr/>
          <p:nvPr userDrawn="1"/>
        </p:nvGrpSpPr>
        <p:grpSpPr>
          <a:xfrm>
            <a:off x="1" y="6309360"/>
            <a:ext cx="12193406"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D76C8610-5B57-4C6B-BF9F-F5397A1F60B8}" type="datetime1">
              <a:rPr lang="en-US" smtClean="0"/>
              <a:pPr/>
              <a:t>1/2/2025</a:t>
            </a:fld>
            <a:endParaRPr lang="en-US" dirty="0"/>
          </a:p>
        </p:txBody>
      </p:sp>
      <p:sp>
        <p:nvSpPr>
          <p:cNvPr id="4" name="Slide Number Placeholder 3"/>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737754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ame"/>
          <p:cNvSpPr/>
          <p:nvPr/>
        </p:nvSpPr>
        <p:spPr>
          <a:xfrm>
            <a:off x="1217927" y="1019175"/>
            <a:ext cx="6128076"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title"/>
          </p:nvPr>
        </p:nvSpPr>
        <p:spPr>
          <a:xfrm>
            <a:off x="7925278" y="1371600"/>
            <a:ext cx="3125014" cy="2057400"/>
          </a:xfrm>
        </p:spPr>
        <p:txBody>
          <a:bodyPr anchor="b">
            <a:normAutofit/>
          </a:bodyPr>
          <a:lstStyle>
            <a:lvl1pPr algn="l">
              <a:defRPr sz="3200" b="1"/>
            </a:lvl1pPr>
          </a:lstStyle>
          <a:p>
            <a:r>
              <a:rPr lang="en-US"/>
              <a:t>Click to edit Master title style</a:t>
            </a:r>
            <a:endParaRPr/>
          </a:p>
        </p:txBody>
      </p:sp>
      <p:sp>
        <p:nvSpPr>
          <p:cNvPr id="3" name="Content Placeholder 2"/>
          <p:cNvSpPr>
            <a:spLocks noGrp="1"/>
          </p:cNvSpPr>
          <p:nvPr>
            <p:ph idx="1"/>
          </p:nvPr>
        </p:nvSpPr>
        <p:spPr>
          <a:xfrm>
            <a:off x="1492319" y="1293495"/>
            <a:ext cx="5579293" cy="402336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7925278" y="3536830"/>
            <a:ext cx="3125014" cy="1797169"/>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ADBF3DD-8B6D-46AA-BCA9-242D4EF63DDF}" type="datetime1">
              <a:rPr lang="en-US" smtClean="0"/>
              <a:pPr/>
              <a:t>1/2/2025</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1372577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272ACF6-5AB6-4DAA-9409-A169F83512C6}" type="datetime1">
              <a:rPr lang="en-IN" smtClean="0"/>
              <a:pPr/>
              <a:t>02-01-2025</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6775778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frame"/>
          <p:cNvSpPr/>
          <p:nvPr/>
        </p:nvSpPr>
        <p:spPr>
          <a:xfrm>
            <a:off x="1217927" y="1019175"/>
            <a:ext cx="6128076" cy="4572000"/>
          </a:xfrm>
          <a:prstGeom prst="rect">
            <a:avLst/>
          </a:prstGeom>
          <a:noFill/>
          <a:ln w="101600">
            <a:solidFill>
              <a:schemeClr val="accent1">
                <a:lumMod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2" name="Title 1"/>
          <p:cNvSpPr>
            <a:spLocks noGrp="1"/>
          </p:cNvSpPr>
          <p:nvPr>
            <p:ph type="title"/>
          </p:nvPr>
        </p:nvSpPr>
        <p:spPr>
          <a:xfrm>
            <a:off x="7925278" y="1371600"/>
            <a:ext cx="3125014" cy="2057400"/>
          </a:xfrm>
        </p:spPr>
        <p:txBody>
          <a:bodyPr anchor="b">
            <a:norm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400855" y="1202055"/>
            <a:ext cx="5762221" cy="4206240"/>
          </a:xfrm>
          <a:solidFill>
            <a:schemeClr val="bg1">
              <a:lumMod val="95000"/>
            </a:schemeClr>
          </a:solidFill>
        </p:spPr>
        <p:txBody>
          <a:bodyPr tIns="914400">
            <a:normAutofit/>
          </a:bodyPr>
          <a:lstStyle>
            <a:lvl1pPr marL="0" indent="0" algn="ctr">
              <a:spcBef>
                <a:spcPts val="0"/>
              </a:spcBef>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dirty="0"/>
          </a:p>
        </p:txBody>
      </p:sp>
      <p:sp>
        <p:nvSpPr>
          <p:cNvPr id="4" name="Text Placeholder 3"/>
          <p:cNvSpPr>
            <a:spLocks noGrp="1"/>
          </p:cNvSpPr>
          <p:nvPr>
            <p:ph type="body" sz="half" idx="2"/>
          </p:nvPr>
        </p:nvSpPr>
        <p:spPr>
          <a:xfrm>
            <a:off x="7925278" y="3536830"/>
            <a:ext cx="3125014" cy="1797171"/>
          </a:xfrm>
        </p:spPr>
        <p:txBody>
          <a:bodyPr>
            <a:normAutofit/>
          </a:bodyPr>
          <a:lstStyle>
            <a:lvl1pPr marL="0" indent="0">
              <a:spcBef>
                <a:spcPts val="8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3C41AE9-3D4A-4A08-B03D-DC6D2ADF5464}" type="datetime1">
              <a:rPr lang="en-US" smtClean="0"/>
              <a:pPr/>
              <a:t>1/2/2025</a:t>
            </a:fld>
            <a:endParaRPr lang="en-US" dirty="0"/>
          </a:p>
        </p:txBody>
      </p:sp>
      <p:sp>
        <p:nvSpPr>
          <p:cNvPr id="7" name="Slide Number Placeholder 6"/>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677111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175C077A-EF7A-41AA-8976-110EB7416C60}" type="datetime1">
              <a:rPr lang="en-US" smtClean="0"/>
              <a:pPr/>
              <a:t>1/2/2025</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83344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96981" y="609600"/>
            <a:ext cx="1143299" cy="54102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522809" y="609600"/>
            <a:ext cx="7698203" cy="54102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CFF5912B-6681-4BDF-AE10-F59636249FF3}" type="datetime1">
              <a:rPr lang="en-US" smtClean="0"/>
              <a:pPr/>
              <a:t>1/2/2025</a:t>
            </a:fld>
            <a:endParaRPr lang="en-US" dirty="0"/>
          </a:p>
        </p:txBody>
      </p:sp>
      <p:sp>
        <p:nvSpPr>
          <p:cNvPr id="6" name="Slide Number Placeholder 5"/>
          <p:cNvSpPr>
            <a:spLocks noGrp="1"/>
          </p:cNvSpPr>
          <p:nvPr>
            <p:ph type="sldNum" sz="quarter" idx="12"/>
          </p:nvPr>
        </p:nvSpPr>
        <p:spPr/>
        <p:txBody>
          <a:body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288046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3200"/>
            </a:lvl1p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905C8E22-D0BA-4CB4-9C32-B27533199514}" type="datetime1">
              <a:rPr lang="en-US" smtClean="0"/>
              <a:pPr/>
              <a:t>1/2/2025</a:t>
            </a:fld>
            <a:endParaRPr dirty="0"/>
          </a:p>
        </p:txBody>
      </p:sp>
      <p:sp>
        <p:nvSpPr>
          <p:cNvPr id="6" name="Slide Number Placeholder 5"/>
          <p:cNvSpPr>
            <a:spLocks noGrp="1"/>
          </p:cNvSpPr>
          <p:nvPr>
            <p:ph type="sldNum" sz="quarter" idx="12"/>
          </p:nvPr>
        </p:nvSpPr>
        <p:spPr/>
        <p:txBody>
          <a:bodyPr/>
          <a:lstStyle/>
          <a:p>
            <a:fld id="{DF28FB93-0A08-4E7D-8E63-9EFA29F1E093}" type="slidenum">
              <a:rPr/>
              <a:pPr/>
              <a:t>‹#›</a:t>
            </a:fld>
            <a:endParaRPr dirty="0"/>
          </a:p>
        </p:txBody>
      </p:sp>
    </p:spTree>
    <p:extLst>
      <p:ext uri="{BB962C8B-B14F-4D97-AF65-F5344CB8AC3E}">
        <p14:creationId xmlns:p14="http://schemas.microsoft.com/office/powerpoint/2010/main" val="2362243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7D51E8F-EE7A-44D0-A3DC-AF32751E5BAA}" type="datetime1">
              <a:rPr lang="en-IN" smtClean="0"/>
              <a:pPr/>
              <a:t>02-01-2025</a:t>
            </a:fld>
            <a:endParaRPr lang="en-IN"/>
          </a:p>
        </p:txBody>
      </p:sp>
      <p:sp>
        <p:nvSpPr>
          <p:cNvPr id="5" name="Footer Placeholder 4"/>
          <p:cNvSpPr>
            <a:spLocks noGrp="1"/>
          </p:cNvSpPr>
          <p:nvPr>
            <p:ph type="ftr" sz="quarter" idx="11"/>
          </p:nvPr>
        </p:nvSpPr>
        <p:spPr/>
        <p:txBody>
          <a:bodyPr/>
          <a:lstStyle/>
          <a:p>
            <a:r>
              <a:rPr lang="en-GB"/>
              <a:t>Dept. of CSE                                             </a:t>
            </a:r>
            <a:endParaRPr lang="en-IN"/>
          </a:p>
        </p:txBody>
      </p:sp>
      <p:sp>
        <p:nvSpPr>
          <p:cNvPr id="6" name="Slide Number Placeholder 5"/>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35454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0CABF19B-B9B5-4075-8C45-FD057E94F16C}" type="datetime1">
              <a:rPr lang="en-IN" smtClean="0"/>
              <a:pPr/>
              <a:t>02-01-2025</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9151323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AFAC255A-C089-4E71-9A32-299B71FBD5D6}" type="datetime1">
              <a:rPr lang="en-IN" smtClean="0"/>
              <a:pPr/>
              <a:t>02-01-2025</a:t>
            </a:fld>
            <a:endParaRPr lang="en-IN"/>
          </a:p>
        </p:txBody>
      </p:sp>
      <p:sp>
        <p:nvSpPr>
          <p:cNvPr id="8" name="Footer Placeholder 7"/>
          <p:cNvSpPr>
            <a:spLocks noGrp="1"/>
          </p:cNvSpPr>
          <p:nvPr>
            <p:ph type="ftr" sz="quarter" idx="11"/>
          </p:nvPr>
        </p:nvSpPr>
        <p:spPr/>
        <p:txBody>
          <a:bodyPr/>
          <a:lstStyle/>
          <a:p>
            <a:r>
              <a:rPr lang="en-GB"/>
              <a:t>Dept. of CSE                                             </a:t>
            </a:r>
            <a:endParaRPr lang="en-IN"/>
          </a:p>
        </p:txBody>
      </p:sp>
      <p:sp>
        <p:nvSpPr>
          <p:cNvPr id="9" name="Slide Number Placeholder 8"/>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31387533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3BD92270-5E32-46D7-A34D-0DE0F4E6D25F}" type="datetime1">
              <a:rPr lang="en-IN" smtClean="0"/>
              <a:pPr/>
              <a:t>02-01-2025</a:t>
            </a:fld>
            <a:endParaRPr lang="en-IN"/>
          </a:p>
        </p:txBody>
      </p:sp>
      <p:sp>
        <p:nvSpPr>
          <p:cNvPr id="4" name="Footer Placeholder 3"/>
          <p:cNvSpPr>
            <a:spLocks noGrp="1"/>
          </p:cNvSpPr>
          <p:nvPr>
            <p:ph type="ftr" sz="quarter" idx="11"/>
          </p:nvPr>
        </p:nvSpPr>
        <p:spPr/>
        <p:txBody>
          <a:bodyPr/>
          <a:lstStyle/>
          <a:p>
            <a:r>
              <a:rPr lang="en-GB"/>
              <a:t>Dept. of CSE                                             </a:t>
            </a:r>
            <a:endParaRPr lang="en-IN"/>
          </a:p>
        </p:txBody>
      </p:sp>
      <p:sp>
        <p:nvSpPr>
          <p:cNvPr id="5" name="Slide Number Placeholder 4"/>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2038187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02B3142-FD70-4BAC-ABBA-9BA26EE38AF7}" type="datetime1">
              <a:rPr lang="en-IN" smtClean="0"/>
              <a:pPr/>
              <a:t>02-01-2025</a:t>
            </a:fld>
            <a:endParaRPr lang="en-IN"/>
          </a:p>
        </p:txBody>
      </p:sp>
      <p:sp>
        <p:nvSpPr>
          <p:cNvPr id="3" name="Footer Placeholder 2"/>
          <p:cNvSpPr>
            <a:spLocks noGrp="1"/>
          </p:cNvSpPr>
          <p:nvPr>
            <p:ph type="ftr" sz="quarter" idx="11"/>
          </p:nvPr>
        </p:nvSpPr>
        <p:spPr/>
        <p:txBody>
          <a:bodyPr/>
          <a:lstStyle/>
          <a:p>
            <a:r>
              <a:rPr lang="en-GB"/>
              <a:t>Dept. of CSE                                             </a:t>
            </a:r>
            <a:endParaRPr lang="en-IN"/>
          </a:p>
        </p:txBody>
      </p:sp>
      <p:sp>
        <p:nvSpPr>
          <p:cNvPr id="4" name="Slide Number Placeholder 3"/>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15353689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2A3C459-5196-410B-9B3B-E4591370980B}" type="datetime1">
              <a:rPr lang="en-IN" smtClean="0"/>
              <a:pPr/>
              <a:t>02-01-2025</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125148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6B033D1-42F4-4FF7-B7B3-A8DD521C4EC2}" type="datetime1">
              <a:rPr lang="en-IN" smtClean="0"/>
              <a:pPr/>
              <a:t>02-01-2025</a:t>
            </a:fld>
            <a:endParaRPr lang="en-IN"/>
          </a:p>
        </p:txBody>
      </p:sp>
      <p:sp>
        <p:nvSpPr>
          <p:cNvPr id="6" name="Footer Placeholder 5"/>
          <p:cNvSpPr>
            <a:spLocks noGrp="1"/>
          </p:cNvSpPr>
          <p:nvPr>
            <p:ph type="ftr" sz="quarter" idx="11"/>
          </p:nvPr>
        </p:nvSpPr>
        <p:spPr/>
        <p:txBody>
          <a:bodyPr/>
          <a:lstStyle/>
          <a:p>
            <a:r>
              <a:rPr lang="en-GB"/>
              <a:t>Dept. of CSE                                             </a:t>
            </a:r>
            <a:endParaRPr lang="en-IN"/>
          </a:p>
        </p:txBody>
      </p:sp>
      <p:sp>
        <p:nvSpPr>
          <p:cNvPr id="7" name="Slide Number Placeholder 6"/>
          <p:cNvSpPr>
            <a:spLocks noGrp="1"/>
          </p:cNvSpPr>
          <p:nvPr>
            <p:ph type="sldNum" sz="quarter" idx="12"/>
          </p:nvPr>
        </p:nvSpPr>
        <p:spPr/>
        <p:txBody>
          <a:bodyPr/>
          <a:lstStyle/>
          <a:p>
            <a:fld id="{00320281-AA44-47DE-A12A-EF7A9AB715F5}" type="slidenum">
              <a:rPr lang="en-IN" smtClean="0"/>
              <a:pPr/>
              <a:t>‹#›</a:t>
            </a:fld>
            <a:endParaRPr lang="en-IN"/>
          </a:p>
        </p:txBody>
      </p:sp>
    </p:spTree>
    <p:extLst>
      <p:ext uri="{BB962C8B-B14F-4D97-AF65-F5344CB8AC3E}">
        <p14:creationId xmlns:p14="http://schemas.microsoft.com/office/powerpoint/2010/main" val="42697330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9204B6-5D08-4885-8E48-6EDAEFAFAF41}" type="datetime1">
              <a:rPr lang="en-IN" smtClean="0"/>
              <a:pPr/>
              <a:t>02-01-2025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GB"/>
              <a:t>Dept. of CSE                                             </a:t>
            </a: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320281-AA44-47DE-A12A-EF7A9AB715F5}" type="slidenum">
              <a:rPr lang="en-IN" smtClean="0"/>
              <a:pPr/>
              <a:t>‹#›</a:t>
            </a:fld>
            <a:endParaRPr lang="en-IN"/>
          </a:p>
        </p:txBody>
      </p:sp>
    </p:spTree>
    <p:extLst>
      <p:ext uri="{BB962C8B-B14F-4D97-AF65-F5344CB8AC3E}">
        <p14:creationId xmlns:p14="http://schemas.microsoft.com/office/powerpoint/2010/main" val="2465613808"/>
      </p:ext>
    </p:extLst>
  </p:cSld>
  <p:clrMap bg1="lt1" tx1="dk1" bg2="lt2" tx2="dk2" accent1="accent1" accent2="accent2" accent3="accent3" accent4="accent4" accent5="accent5" accent6="accent6" hlink="hlink" folHlink="folHlink"/>
  <p:sldLayoutIdLst>
    <p:sldLayoutId id="2147484418" r:id="rId1"/>
    <p:sldLayoutId id="2147484419" r:id="rId2"/>
    <p:sldLayoutId id="2147484420" r:id="rId3"/>
    <p:sldLayoutId id="2147484421" r:id="rId4"/>
    <p:sldLayoutId id="2147484422" r:id="rId5"/>
    <p:sldLayoutId id="2147484423" r:id="rId6"/>
    <p:sldLayoutId id="2147484424" r:id="rId7"/>
    <p:sldLayoutId id="2147484425" r:id="rId8"/>
    <p:sldLayoutId id="2147484426" r:id="rId9"/>
    <p:sldLayoutId id="2147484427" r:id="rId10"/>
    <p:sldLayoutId id="2147484428"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4" name="bottom graphic"/>
          <p:cNvGrpSpPr/>
          <p:nvPr/>
        </p:nvGrpSpPr>
        <p:grpSpPr>
          <a:xfrm>
            <a:off x="1" y="6309360"/>
            <a:ext cx="12193406" cy="548640"/>
            <a:chOff x="0" y="6309360"/>
            <a:chExt cx="12190231" cy="548640"/>
          </a:xfrm>
        </p:grpSpPr>
        <p:sp>
          <p:nvSpPr>
            <p:cNvPr id="7" name="Rectangle 6"/>
            <p:cNvSpPr/>
            <p:nvPr/>
          </p:nvSpPr>
          <p:spPr>
            <a:xfrm>
              <a:off x="0" y="6400800"/>
              <a:ext cx="12188825" cy="4572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sz="1800" dirty="0"/>
            </a:p>
          </p:txBody>
        </p:sp>
        <p:sp>
          <p:nvSpPr>
            <p:cNvPr id="8" name="Rectangle 7"/>
            <p:cNvSpPr/>
            <p:nvPr/>
          </p:nvSpPr>
          <p:spPr>
            <a:xfrm>
              <a:off x="1279" y="6309360"/>
              <a:ext cx="12188952" cy="9721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9" name="Rectangle 8"/>
            <p:cNvSpPr/>
            <p:nvPr/>
          </p:nvSpPr>
          <p:spPr>
            <a:xfrm>
              <a:off x="1279" y="6379143"/>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grpSp>
        <p:nvGrpSpPr>
          <p:cNvPr id="10" name="top graphic"/>
          <p:cNvGrpSpPr/>
          <p:nvPr/>
        </p:nvGrpSpPr>
        <p:grpSpPr>
          <a:xfrm>
            <a:off x="1279" y="0"/>
            <a:ext cx="12192127" cy="320040"/>
            <a:chOff x="1279" y="0"/>
            <a:chExt cx="12188952" cy="320040"/>
          </a:xfrm>
        </p:grpSpPr>
        <p:sp>
          <p:nvSpPr>
            <p:cNvPr id="11" name="Rectangle 10"/>
            <p:cNvSpPr/>
            <p:nvPr/>
          </p:nvSpPr>
          <p:spPr>
            <a:xfrm>
              <a:off x="1279" y="0"/>
              <a:ext cx="12188952" cy="170234"/>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2" name="Rectangle 11"/>
            <p:cNvSpPr/>
            <p:nvPr/>
          </p:nvSpPr>
          <p:spPr>
            <a:xfrm>
              <a:off x="1279" y="170234"/>
              <a:ext cx="12188952" cy="14980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sp>
          <p:nvSpPr>
            <p:cNvPr id="13" name="Rectangle 12"/>
            <p:cNvSpPr/>
            <p:nvPr/>
          </p:nvSpPr>
          <p:spPr>
            <a:xfrm>
              <a:off x="1279" y="231421"/>
              <a:ext cx="12188952" cy="274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dirty="0"/>
            </a:p>
          </p:txBody>
        </p:sp>
      </p:grpSp>
      <p:sp>
        <p:nvSpPr>
          <p:cNvPr id="2" name="Title Placeholder 1"/>
          <p:cNvSpPr>
            <a:spLocks noGrp="1"/>
          </p:cNvSpPr>
          <p:nvPr>
            <p:ph type="title"/>
          </p:nvPr>
        </p:nvSpPr>
        <p:spPr>
          <a:xfrm>
            <a:off x="1523273" y="609600"/>
            <a:ext cx="9145920" cy="10668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3273" y="1905001"/>
            <a:ext cx="9145920" cy="369746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Footer Placeholder 4"/>
          <p:cNvSpPr>
            <a:spLocks noGrp="1"/>
          </p:cNvSpPr>
          <p:nvPr>
            <p:ph type="ftr" sz="quarter" idx="3"/>
          </p:nvPr>
        </p:nvSpPr>
        <p:spPr bwMode="auto">
          <a:xfrm>
            <a:off x="1507891" y="6516865"/>
            <a:ext cx="6063724" cy="228600"/>
          </a:xfrm>
          <a:prstGeom prst="rect">
            <a:avLst/>
          </a:prstGeom>
        </p:spPr>
        <p:txBody>
          <a:bodyPr vert="horz" lIns="91440" tIns="45720" rIns="91440" bIns="45720" rtlCol="0" anchor="ctr"/>
          <a:lstStyle>
            <a:lvl1pPr algn="l">
              <a:defRPr sz="1100" cap="all" baseline="0">
                <a:solidFill>
                  <a:schemeClr val="bg1"/>
                </a:solidFill>
              </a:defRPr>
            </a:lvl1pPr>
          </a:lstStyle>
          <a:p>
            <a:r>
              <a:rPr lang="en-US" dirty="0"/>
              <a:t>Add a footer</a:t>
            </a:r>
          </a:p>
        </p:txBody>
      </p:sp>
      <p:sp>
        <p:nvSpPr>
          <p:cNvPr id="4" name="Date Placeholder 3"/>
          <p:cNvSpPr>
            <a:spLocks noGrp="1"/>
          </p:cNvSpPr>
          <p:nvPr>
            <p:ph type="dt" sz="half" idx="2"/>
          </p:nvPr>
        </p:nvSpPr>
        <p:spPr bwMode="auto">
          <a:xfrm>
            <a:off x="7996445" y="6516865"/>
            <a:ext cx="1327968" cy="228600"/>
          </a:xfrm>
          <a:prstGeom prst="rect">
            <a:avLst/>
          </a:prstGeom>
        </p:spPr>
        <p:txBody>
          <a:bodyPr vert="horz" lIns="91440" tIns="45720" rIns="91440" bIns="45720" rtlCol="0" anchor="ctr"/>
          <a:lstStyle>
            <a:lvl1pPr algn="r">
              <a:defRPr sz="1100">
                <a:solidFill>
                  <a:schemeClr val="bg1"/>
                </a:solidFill>
              </a:defRPr>
            </a:lvl1pPr>
          </a:lstStyle>
          <a:p>
            <a:fld id="{5C6E67D0-0200-42BE-A0B2-78C70FBBB312}" type="datetime1">
              <a:rPr lang="en-US" smtClean="0"/>
              <a:pPr/>
              <a:t>1/2/2025</a:t>
            </a:fld>
            <a:endParaRPr lang="en-US" dirty="0"/>
          </a:p>
        </p:txBody>
      </p:sp>
      <p:sp>
        <p:nvSpPr>
          <p:cNvPr id="6" name="Slide Number Placeholder 5"/>
          <p:cNvSpPr>
            <a:spLocks noGrp="1"/>
          </p:cNvSpPr>
          <p:nvPr>
            <p:ph type="sldNum" sz="quarter" idx="4"/>
          </p:nvPr>
        </p:nvSpPr>
        <p:spPr bwMode="auto">
          <a:xfrm>
            <a:off x="9732629" y="6516865"/>
            <a:ext cx="936563" cy="228600"/>
          </a:xfrm>
          <a:prstGeom prst="rect">
            <a:avLst/>
          </a:prstGeom>
        </p:spPr>
        <p:txBody>
          <a:bodyPr vert="horz" lIns="91440" tIns="45720" rIns="91440" bIns="45720" rtlCol="0" anchor="ctr"/>
          <a:lstStyle>
            <a:lvl1pPr algn="r">
              <a:defRPr sz="1100">
                <a:solidFill>
                  <a:schemeClr val="bg1"/>
                </a:solidFill>
              </a:defRPr>
            </a:lvl1pPr>
          </a:lstStyle>
          <a:p>
            <a:fld id="{DF28FB93-0A08-4E7D-8E63-9EFA29F1E093}" type="slidenum">
              <a:rPr lang="en-US" smtClean="0"/>
              <a:pPr/>
              <a:t>‹#›</a:t>
            </a:fld>
            <a:endParaRPr lang="en-US" dirty="0"/>
          </a:p>
        </p:txBody>
      </p:sp>
    </p:spTree>
    <p:extLst>
      <p:ext uri="{BB962C8B-B14F-4D97-AF65-F5344CB8AC3E}">
        <p14:creationId xmlns:p14="http://schemas.microsoft.com/office/powerpoint/2010/main" val="3362263325"/>
      </p:ext>
    </p:extLst>
  </p:cSld>
  <p:clrMap bg1="lt1" tx1="dk1" bg2="lt2" tx2="dk2" accent1="accent1" accent2="accent2" accent3="accent3" accent4="accent4" accent5="accent5" accent6="accent6" hlink="hlink" folHlink="folHlink"/>
  <p:sldLayoutIdLst>
    <p:sldLayoutId id="2147484430" r:id="rId1"/>
    <p:sldLayoutId id="2147484431" r:id="rId2"/>
    <p:sldLayoutId id="2147484432" r:id="rId3"/>
    <p:sldLayoutId id="2147484433" r:id="rId4"/>
    <p:sldLayoutId id="2147484434" r:id="rId5"/>
    <p:sldLayoutId id="2147484435" r:id="rId6"/>
    <p:sldLayoutId id="2147484436" r:id="rId7"/>
    <p:sldLayoutId id="2147484437" r:id="rId8"/>
    <p:sldLayoutId id="2147484438" r:id="rId9"/>
    <p:sldLayoutId id="2147484439" r:id="rId10"/>
    <p:sldLayoutId id="2147484440" r:id="rId11"/>
    <p:sldLayoutId id="2147484441"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3200" kern="1200">
          <a:solidFill>
            <a:schemeClr val="accent1">
              <a:lumMod val="50000"/>
            </a:schemeClr>
          </a:solidFill>
          <a:latin typeface="+mj-lt"/>
          <a:ea typeface="+mj-ea"/>
          <a:cs typeface="+mj-cs"/>
        </a:defRPr>
      </a:lvl1pPr>
    </p:titleStyle>
    <p:bodyStyle>
      <a:lvl1pPr marL="274320" indent="-274320" algn="l" defTabSz="914400" rtl="0" eaLnBrk="1" latinLnBrk="0" hangingPunct="1">
        <a:lnSpc>
          <a:spcPct val="90000"/>
        </a:lnSpc>
        <a:spcBef>
          <a:spcPts val="1800"/>
        </a:spcBef>
        <a:buClr>
          <a:schemeClr val="tx1"/>
        </a:buClr>
        <a:buSzPct val="80000"/>
        <a:buFont typeface="Wingdings"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90000"/>
        </a:lnSpc>
        <a:spcBef>
          <a:spcPts val="1000"/>
        </a:spcBef>
        <a:buClr>
          <a:schemeClr val="tx1"/>
        </a:buClr>
        <a:buSzPct val="100000"/>
        <a:buFont typeface="Arial" pitchFamily="34" charset="0"/>
        <a:buChar char="–"/>
        <a:defRPr sz="2000" kern="1200">
          <a:solidFill>
            <a:schemeClr val="tx1"/>
          </a:solidFill>
          <a:latin typeface="+mn-lt"/>
          <a:ea typeface="+mn-ea"/>
          <a:cs typeface="+mn-cs"/>
        </a:defRPr>
      </a:lvl2pPr>
      <a:lvl3pPr marL="822960" indent="-228600" algn="l" defTabSz="914400" rtl="0" eaLnBrk="1" latinLnBrk="0" hangingPunct="1">
        <a:lnSpc>
          <a:spcPct val="90000"/>
        </a:lnSpc>
        <a:spcBef>
          <a:spcPts val="800"/>
        </a:spcBef>
        <a:buClr>
          <a:schemeClr val="tx1"/>
        </a:buClr>
        <a:buSzPct val="80000"/>
        <a:buFont typeface="Wingdings" pitchFamily="2" charset="2"/>
        <a:buChar char="§"/>
        <a:defRPr sz="1800" kern="1200">
          <a:solidFill>
            <a:schemeClr val="tx1"/>
          </a:solidFill>
          <a:latin typeface="+mn-lt"/>
          <a:ea typeface="+mn-ea"/>
          <a:cs typeface="+mn-cs"/>
        </a:defRPr>
      </a:lvl3pPr>
      <a:lvl4pPr marL="10972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4pPr>
      <a:lvl5pPr marL="13258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5pPr>
      <a:lvl6pPr marL="15544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6pPr>
      <a:lvl7pPr marL="17830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7pPr>
      <a:lvl8pPr marL="2011680" indent="-228600" algn="l" defTabSz="914400" rtl="0" eaLnBrk="1" latinLnBrk="0" hangingPunct="1">
        <a:lnSpc>
          <a:spcPct val="90000"/>
        </a:lnSpc>
        <a:spcBef>
          <a:spcPts val="800"/>
        </a:spcBef>
        <a:buClr>
          <a:schemeClr val="tx1"/>
        </a:buClr>
        <a:buSzPct val="100000"/>
        <a:buFont typeface="Arial" pitchFamily="34" charset="0"/>
        <a:buChar char="–"/>
        <a:defRPr sz="1600" kern="1200">
          <a:solidFill>
            <a:schemeClr val="tx1"/>
          </a:solidFill>
          <a:latin typeface="+mn-lt"/>
          <a:ea typeface="+mn-ea"/>
          <a:cs typeface="+mn-cs"/>
        </a:defRPr>
      </a:lvl8pPr>
      <a:lvl9pPr marL="2240280" indent="-228600" algn="l" defTabSz="914400" rtl="0" eaLnBrk="1" latinLnBrk="0" hangingPunct="1">
        <a:lnSpc>
          <a:spcPct val="90000"/>
        </a:lnSpc>
        <a:spcBef>
          <a:spcPts val="800"/>
        </a:spcBef>
        <a:buClr>
          <a:schemeClr val="tx1"/>
        </a:buClr>
        <a:buSzPct val="80000"/>
        <a:buFont typeface="Wingdings" pitchFamily="2" charset="2"/>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eact.de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cs.djangoproject.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2810" y="1782144"/>
            <a:ext cx="9146380" cy="1523981"/>
          </a:xfrm>
        </p:spPr>
        <p:txBody>
          <a:bodyPr>
            <a:normAutofit fontScale="90000"/>
          </a:bodyPr>
          <a:lstStyle/>
          <a:p>
            <a:pPr lvl="0" algn="ctr">
              <a:lnSpc>
                <a:spcPct val="100000"/>
              </a:lnSpc>
              <a:spcBef>
                <a:spcPts val="0"/>
              </a:spcBef>
              <a:defRPr/>
            </a:pPr>
            <a: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t>Internship on “</a:t>
            </a:r>
            <a:r>
              <a:rPr lang="en-US" sz="3200" b="1" dirty="0">
                <a:effectLst/>
                <a:latin typeface="Times New Roman" pitchFamily="18" charset="0"/>
                <a:ea typeface="+mn-ea"/>
                <a:cs typeface="Times New Roman" pitchFamily="18" charset="0"/>
              </a:rPr>
              <a:t>Skill Enhancement Courses &amp; Implementation on Interactive Chart Generator</a:t>
            </a:r>
            <a: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t>”</a:t>
            </a:r>
            <a:b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br>
            <a:br>
              <a:rPr kumimoji="0" lang="en-US" sz="3200" b="1" i="0" u="none" strike="noStrike" kern="1200" cap="none" spc="0" normalizeH="0" baseline="0" noProof="0" dirty="0">
                <a:ln>
                  <a:noFill/>
                </a:ln>
                <a:effectLst/>
                <a:uLnTx/>
                <a:uFillTx/>
                <a:latin typeface="Times New Roman" pitchFamily="18" charset="0"/>
                <a:ea typeface="+mn-ea"/>
                <a:cs typeface="Times New Roman" pitchFamily="18" charset="0"/>
              </a:rPr>
            </a:br>
            <a:r>
              <a:rPr kumimoji="0" lang="en-US" sz="2800" b="1" i="0" u="none" strike="noStrike" kern="1200" cap="none" spc="0" normalizeH="0" baseline="0" noProof="0" dirty="0">
                <a:ln>
                  <a:noFill/>
                </a:ln>
                <a:effectLst/>
                <a:uLnTx/>
                <a:uFillTx/>
                <a:latin typeface="Times New Roman" pitchFamily="18" charset="0"/>
                <a:ea typeface="+mn-ea"/>
                <a:cs typeface="Times New Roman" pitchFamily="18" charset="0"/>
              </a:rPr>
              <a:t>Subject Code : 21INT82 </a:t>
            </a:r>
          </a:p>
        </p:txBody>
      </p:sp>
      <p:sp>
        <p:nvSpPr>
          <p:cNvPr id="3" name="Content Placeholder 2"/>
          <p:cNvSpPr>
            <a:spLocks noGrp="1"/>
          </p:cNvSpPr>
          <p:nvPr>
            <p:ph type="subTitle" idx="1"/>
          </p:nvPr>
        </p:nvSpPr>
        <p:spPr>
          <a:xfrm>
            <a:off x="7529804" y="4068116"/>
            <a:ext cx="5011242" cy="838200"/>
          </a:xfrm>
        </p:spPr>
        <p:txBody>
          <a:bodyPr>
            <a:normAutofit/>
          </a:bodyPr>
          <a:lstStyle/>
          <a:p>
            <a:r>
              <a:rPr lang="en-US" dirty="0">
                <a:solidFill>
                  <a:schemeClr val="bg1"/>
                </a:solidFill>
              </a:rPr>
              <a:t>Rupam Bhattacharyya (1EP21CS089) </a:t>
            </a:r>
            <a:r>
              <a:rPr lang="en-US" dirty="0"/>
              <a:t>			</a:t>
            </a:r>
          </a:p>
        </p:txBody>
      </p:sp>
      <p:sp>
        <p:nvSpPr>
          <p:cNvPr id="5" name="Content Placeholder 2">
            <a:extLst>
              <a:ext uri="{FF2B5EF4-FFF2-40B4-BE49-F238E27FC236}">
                <a16:creationId xmlns:a16="http://schemas.microsoft.com/office/drawing/2014/main" id="{AF4E1BF3-320F-026B-5756-F093D702CB44}"/>
              </a:ext>
            </a:extLst>
          </p:cNvPr>
          <p:cNvSpPr txBox="1">
            <a:spLocks/>
          </p:cNvSpPr>
          <p:nvPr/>
        </p:nvSpPr>
        <p:spPr>
          <a:xfrm>
            <a:off x="3527322" y="4906317"/>
            <a:ext cx="5894439" cy="1052032"/>
          </a:xfrm>
          <a:prstGeom prst="rect">
            <a:avLst/>
          </a:prstGeom>
        </p:spPr>
        <p:txBody>
          <a:bodyPr vert="horz" lIns="91440" tIns="45720" rIns="91440" bIns="45720" rtlCol="0">
            <a:normAutofit fontScale="25000" lnSpcReduction="20000"/>
          </a:bodyPr>
          <a:lstStyle>
            <a:lvl1pPr marL="0" indent="0" algn="l" defTabSz="914400" rtl="0" eaLnBrk="1" latinLnBrk="0" hangingPunct="1">
              <a:lnSpc>
                <a:spcPct val="90000"/>
              </a:lnSpc>
              <a:spcBef>
                <a:spcPts val="0"/>
              </a:spcBef>
              <a:buClr>
                <a:schemeClr val="tx1"/>
              </a:buClr>
              <a:buSzPct val="80000"/>
              <a:buFont typeface="Wingdings" pitchFamily="2" charset="2"/>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1000"/>
              </a:spcBef>
              <a:buClr>
                <a:schemeClr val="tx1"/>
              </a:buClr>
              <a:buSzPct val="100000"/>
              <a:buFont typeface="Arial" pitchFamily="34" charset="0"/>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800"/>
              </a:spcBef>
              <a:buClr>
                <a:schemeClr val="tx1"/>
              </a:buClr>
              <a:buSzPct val="80000"/>
              <a:buFont typeface="Wingdings" pitchFamily="2" charset="2"/>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800"/>
              </a:spcBef>
              <a:buClr>
                <a:schemeClr val="tx1"/>
              </a:buClr>
              <a:buSzPct val="100000"/>
              <a:buFont typeface="Arial" pitchFamily="34" charset="0"/>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800"/>
              </a:spcBef>
              <a:buClr>
                <a:schemeClr val="tx1"/>
              </a:buClr>
              <a:buSzPct val="80000"/>
              <a:buFont typeface="Wingdings" pitchFamily="2" charset="2"/>
              <a:buNone/>
              <a:defRPr sz="1600" kern="1200">
                <a:solidFill>
                  <a:schemeClr val="tx1">
                    <a:tint val="75000"/>
                  </a:schemeClr>
                </a:solidFill>
                <a:latin typeface="+mn-lt"/>
                <a:ea typeface="+mn-ea"/>
                <a:cs typeface="+mn-cs"/>
              </a:defRPr>
            </a:lvl9pPr>
          </a:lstStyle>
          <a:p>
            <a:pPr algn="ctr"/>
            <a:r>
              <a:rPr lang="en-GB" sz="6400" b="1" dirty="0"/>
              <a:t>Under the Guidance of</a:t>
            </a:r>
            <a:endParaRPr lang="en-GB" sz="6400" dirty="0"/>
          </a:p>
          <a:p>
            <a:pPr algn="ctr">
              <a:lnSpc>
                <a:spcPct val="120000"/>
              </a:lnSpc>
            </a:pPr>
            <a:r>
              <a:rPr lang="en-GB" sz="6400" dirty="0"/>
              <a:t>Mrs. Manimegalai  A</a:t>
            </a:r>
          </a:p>
          <a:p>
            <a:pPr algn="ctr">
              <a:lnSpc>
                <a:spcPct val="120000"/>
              </a:lnSpc>
            </a:pPr>
            <a:r>
              <a:rPr lang="en-GB" sz="6400" dirty="0"/>
              <a:t> Assistant Professor</a:t>
            </a:r>
          </a:p>
          <a:p>
            <a:pPr algn="ctr">
              <a:lnSpc>
                <a:spcPct val="120000"/>
              </a:lnSpc>
            </a:pPr>
            <a:r>
              <a:rPr lang="en-GB" sz="6400" dirty="0"/>
              <a:t>Department of CSE, EPCET</a:t>
            </a:r>
          </a:p>
          <a:p>
            <a:r>
              <a:rPr lang="en-US" dirty="0"/>
              <a:t> 			</a:t>
            </a:r>
          </a:p>
        </p:txBody>
      </p:sp>
      <p:pic>
        <p:nvPicPr>
          <p:cNvPr id="4" name="Picture 3">
            <a:extLst>
              <a:ext uri="{FF2B5EF4-FFF2-40B4-BE49-F238E27FC236}">
                <a16:creationId xmlns:a16="http://schemas.microsoft.com/office/drawing/2014/main" id="{896073AA-BF44-4665-98C6-3AF31BBDBD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43666" y="523364"/>
            <a:ext cx="6731001" cy="865169"/>
          </a:xfrm>
          <a:prstGeom prst="rect">
            <a:avLst/>
          </a:prstGeom>
        </p:spPr>
      </p:pic>
      <p:pic>
        <p:nvPicPr>
          <p:cNvPr id="6" name="image1.png">
            <a:extLst>
              <a:ext uri="{FF2B5EF4-FFF2-40B4-BE49-F238E27FC236}">
                <a16:creationId xmlns:a16="http://schemas.microsoft.com/office/drawing/2014/main" id="{DD99F3A2-E689-E658-73E0-81AF09552E08}"/>
              </a:ext>
            </a:extLst>
          </p:cNvPr>
          <p:cNvPicPr/>
          <p:nvPr/>
        </p:nvPicPr>
        <p:blipFill>
          <a:blip r:embed="rId4" cstate="print"/>
          <a:srcRect/>
          <a:stretch>
            <a:fillRect/>
          </a:stretch>
        </p:blipFill>
        <p:spPr>
          <a:xfrm>
            <a:off x="9421761" y="601049"/>
            <a:ext cx="424180" cy="533400"/>
          </a:xfrm>
          <a:prstGeom prst="rect">
            <a:avLst/>
          </a:prstGeom>
          <a:ln/>
        </p:spPr>
      </p:pic>
      <p:pic>
        <p:nvPicPr>
          <p:cNvPr id="9" name="image2.png">
            <a:extLst>
              <a:ext uri="{FF2B5EF4-FFF2-40B4-BE49-F238E27FC236}">
                <a16:creationId xmlns:a16="http://schemas.microsoft.com/office/drawing/2014/main" id="{37CA56B2-C2E5-A1E0-038B-DB889002F6C1}"/>
              </a:ext>
            </a:extLst>
          </p:cNvPr>
          <p:cNvPicPr/>
          <p:nvPr/>
        </p:nvPicPr>
        <p:blipFill>
          <a:blip r:embed="rId5" cstate="print"/>
          <a:srcRect/>
          <a:stretch>
            <a:fillRect/>
          </a:stretch>
        </p:blipFill>
        <p:spPr>
          <a:xfrm>
            <a:off x="10095023" y="667089"/>
            <a:ext cx="424180" cy="401320"/>
          </a:xfrm>
          <a:prstGeom prst="rect">
            <a:avLst/>
          </a:prstGeom>
          <a:ln/>
        </p:spPr>
      </p:pic>
    </p:spTree>
    <p:extLst>
      <p:ext uri="{BB962C8B-B14F-4D97-AF65-F5344CB8AC3E}">
        <p14:creationId xmlns:p14="http://schemas.microsoft.com/office/powerpoint/2010/main" val="2957189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F35A5-A20D-9E28-6487-34E42850751F}"/>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BC2D12E7-8403-B646-6C09-F1C25C0A3CB0}"/>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Data Structure using C</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62DA3114-92E1-D962-9BFE-FF2AECBF95AF}"/>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ECC89729-D65D-1486-BCC6-DA26F4F3312F}"/>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10</a:t>
            </a:fld>
            <a:endParaRPr lang="en-IN" dirty="0"/>
          </a:p>
        </p:txBody>
      </p:sp>
      <p:sp>
        <p:nvSpPr>
          <p:cNvPr id="13" name="Rectangle 2">
            <a:extLst>
              <a:ext uri="{FF2B5EF4-FFF2-40B4-BE49-F238E27FC236}">
                <a16:creationId xmlns:a16="http://schemas.microsoft.com/office/drawing/2014/main" id="{581B6566-2FA6-17E5-951B-13F3018EE365}"/>
              </a:ext>
            </a:extLst>
          </p:cNvPr>
          <p:cNvSpPr>
            <a:spLocks noGrp="1" noChangeArrowheads="1"/>
          </p:cNvSpPr>
          <p:nvPr>
            <p:ph idx="1"/>
          </p:nvPr>
        </p:nvSpPr>
        <p:spPr bwMode="auto">
          <a:xfrm>
            <a:off x="335903" y="1341448"/>
            <a:ext cx="6820678" cy="4792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400" b="1" dirty="0"/>
              <a:t>Types of Data Structures</a:t>
            </a:r>
          </a:p>
          <a:p>
            <a:pPr>
              <a:buFont typeface="+mj-lt"/>
              <a:buAutoNum type="arabicPeriod"/>
            </a:pPr>
            <a:r>
              <a:rPr lang="en-US" sz="1800" b="1" dirty="0"/>
              <a:t>Primitive Data Structures</a:t>
            </a:r>
            <a:endParaRPr lang="en-US" sz="1800" dirty="0"/>
          </a:p>
          <a:p>
            <a:pPr marL="742950" lvl="1" indent="-285750">
              <a:buFont typeface="+mj-lt"/>
              <a:buAutoNum type="arabicPeriod"/>
            </a:pPr>
            <a:r>
              <a:rPr lang="en-US" sz="1600" dirty="0"/>
              <a:t>Basic data types: integers, floats, characters, and pointers.</a:t>
            </a:r>
          </a:p>
          <a:p>
            <a:pPr>
              <a:buFont typeface="+mj-lt"/>
              <a:buAutoNum type="arabicPeriod"/>
            </a:pPr>
            <a:r>
              <a:rPr lang="en-US" sz="1800" b="1" dirty="0"/>
              <a:t>Linear Data Structures</a:t>
            </a:r>
            <a:endParaRPr lang="en-US" sz="1800" dirty="0"/>
          </a:p>
          <a:p>
            <a:pPr marL="742950" lvl="1" indent="-285750">
              <a:buFont typeface="+mj-lt"/>
              <a:buAutoNum type="arabicPeriod"/>
            </a:pPr>
            <a:r>
              <a:rPr lang="en-US" sz="1600" b="1" dirty="0"/>
              <a:t>Arrays:</a:t>
            </a:r>
            <a:r>
              <a:rPr lang="en-US" sz="1600" dirty="0"/>
              <a:t> Fixed-size, sequential memory allocation.</a:t>
            </a:r>
          </a:p>
          <a:p>
            <a:pPr marL="742950" lvl="1" indent="-285750">
              <a:buFont typeface="+mj-lt"/>
              <a:buAutoNum type="arabicPeriod"/>
            </a:pPr>
            <a:r>
              <a:rPr lang="en-US" sz="1600" b="1" dirty="0"/>
              <a:t>Linked Lists:</a:t>
            </a:r>
            <a:r>
              <a:rPr lang="en-US" sz="1600" dirty="0"/>
              <a:t> Nodes connected by pointers for dynamic memory usage.</a:t>
            </a:r>
          </a:p>
          <a:p>
            <a:pPr marL="742950" lvl="1" indent="-285750">
              <a:buFont typeface="+mj-lt"/>
              <a:buAutoNum type="arabicPeriod"/>
            </a:pPr>
            <a:r>
              <a:rPr lang="en-US" sz="1600" b="1" dirty="0"/>
              <a:t>Stacks:</a:t>
            </a:r>
            <a:r>
              <a:rPr lang="en-US" sz="1600" dirty="0"/>
              <a:t> Last In, First Out (LIFO) operations (e.g., undo functionality).</a:t>
            </a:r>
          </a:p>
          <a:p>
            <a:pPr marL="742950" lvl="1" indent="-285750">
              <a:buFont typeface="+mj-lt"/>
              <a:buAutoNum type="arabicPeriod"/>
            </a:pPr>
            <a:r>
              <a:rPr lang="en-US" sz="1600" b="1" dirty="0"/>
              <a:t>Queues:</a:t>
            </a:r>
            <a:r>
              <a:rPr lang="en-US" sz="1600" dirty="0"/>
              <a:t> First In, First Out (FIFO) operations (e.g., task scheduling).</a:t>
            </a:r>
          </a:p>
          <a:p>
            <a:pPr>
              <a:buFont typeface="+mj-lt"/>
              <a:buAutoNum type="arabicPeriod"/>
            </a:pPr>
            <a:r>
              <a:rPr lang="en-US" sz="1800" b="1" dirty="0"/>
              <a:t>Non-Linear Data Structures</a:t>
            </a:r>
            <a:endParaRPr lang="en-US" sz="1800" dirty="0"/>
          </a:p>
          <a:p>
            <a:pPr marL="742950" lvl="1" indent="-285750">
              <a:buFont typeface="+mj-lt"/>
              <a:buAutoNum type="arabicPeriod"/>
            </a:pPr>
            <a:r>
              <a:rPr lang="en-US" sz="1600" b="1" dirty="0"/>
              <a:t>Trees:</a:t>
            </a:r>
            <a:r>
              <a:rPr lang="en-US" sz="1600" dirty="0"/>
              <a:t> Hierarchical structures (e.g., binary trees, AVL trees).</a:t>
            </a:r>
          </a:p>
          <a:p>
            <a:pPr marL="742950" lvl="1" indent="-285750">
              <a:buFont typeface="+mj-lt"/>
              <a:buAutoNum type="arabicPeriod"/>
            </a:pPr>
            <a:r>
              <a:rPr lang="en-US" sz="1600" b="1" dirty="0"/>
              <a:t>Graphs:</a:t>
            </a:r>
            <a:r>
              <a:rPr lang="en-US" sz="1600" dirty="0"/>
              <a:t> Nodes (vertices) connected by edges (e.g., social networks).</a:t>
            </a:r>
          </a:p>
          <a:p>
            <a:pPr marL="742950" lvl="1" indent="-285750">
              <a:buFont typeface="+mj-lt"/>
              <a:buAutoNum type="arabicPeriod"/>
            </a:pPr>
            <a:r>
              <a:rPr lang="en-US" sz="1600" b="1" dirty="0"/>
              <a:t>Heaps:</a:t>
            </a:r>
            <a:r>
              <a:rPr lang="en-US" sz="1600" dirty="0"/>
              <a:t> Specialized trees for priority-based operations.</a:t>
            </a:r>
          </a:p>
          <a:p>
            <a:pPr>
              <a:buFont typeface="+mj-lt"/>
              <a:buAutoNum type="arabicPeriod"/>
            </a:pPr>
            <a:r>
              <a:rPr lang="en-US" sz="1800" b="1" dirty="0"/>
              <a:t>Hash-Based Data Structures</a:t>
            </a:r>
            <a:endParaRPr lang="en-US" sz="1800" dirty="0"/>
          </a:p>
          <a:p>
            <a:pPr marL="742950" lvl="1" indent="-285750">
              <a:buFont typeface="+mj-lt"/>
              <a:buAutoNum type="arabicPeriod"/>
            </a:pPr>
            <a:r>
              <a:rPr lang="en-US" sz="1600" b="1" dirty="0"/>
              <a:t>Hash Tables:</a:t>
            </a:r>
            <a:r>
              <a:rPr lang="en-US" sz="1600" dirty="0"/>
              <a:t> Key-value pairs for quick lookups.</a:t>
            </a:r>
          </a:p>
          <a:p>
            <a:pPr marL="742950" lvl="1" indent="-285750">
              <a:buFont typeface="+mj-lt"/>
              <a:buAutoNum type="arabicPeriod"/>
            </a:pPr>
            <a:r>
              <a:rPr lang="en-US" sz="1600" dirty="0"/>
              <a:t>Common in database indexing and caching.</a:t>
            </a: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3" name="Picture 2">
            <a:extLst>
              <a:ext uri="{FF2B5EF4-FFF2-40B4-BE49-F238E27FC236}">
                <a16:creationId xmlns:a16="http://schemas.microsoft.com/office/drawing/2014/main" id="{DEA93416-1289-2CFB-D79A-EC9C1C1D7C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9172" y="1005486"/>
            <a:ext cx="5746750" cy="2205355"/>
          </a:xfrm>
          <a:prstGeom prst="rect">
            <a:avLst/>
          </a:prstGeom>
        </p:spPr>
      </p:pic>
    </p:spTree>
    <p:extLst>
      <p:ext uri="{BB962C8B-B14F-4D97-AF65-F5344CB8AC3E}">
        <p14:creationId xmlns:p14="http://schemas.microsoft.com/office/powerpoint/2010/main" val="35416302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93A3D-125D-56EA-6752-B24F47D6548A}"/>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806D6E93-5115-7A27-2442-49B4E1648D2F}"/>
              </a:ext>
            </a:extLst>
          </p:cNvPr>
          <p:cNvPicPr>
            <a:picLocks noChangeAspect="1"/>
          </p:cNvPicPr>
          <p:nvPr/>
        </p:nvPicPr>
        <p:blipFill rotWithShape="1">
          <a:blip r:embed="rId3">
            <a:extLst>
              <a:ext uri="{28A0092B-C50C-407E-A947-70E740481C1C}">
                <a14:useLocalDpi xmlns:a14="http://schemas.microsoft.com/office/drawing/2010/main" val="0"/>
              </a:ext>
            </a:extLst>
          </a:blip>
          <a:srcRect l="11147" t="5177" r="5001" b="11393"/>
          <a:stretch/>
        </p:blipFill>
        <p:spPr bwMode="auto">
          <a:xfrm>
            <a:off x="5505060" y="3652350"/>
            <a:ext cx="5645019" cy="2703999"/>
          </a:xfrm>
          <a:prstGeom prst="rect">
            <a:avLst/>
          </a:prstGeom>
          <a:ln>
            <a:noFill/>
          </a:ln>
          <a:extLst>
            <a:ext uri="{53640926-AAD7-44D8-BBD7-CCE9431645EC}">
              <a14:shadowObscured xmlns:a14="http://schemas.microsoft.com/office/drawing/2010/main"/>
            </a:ext>
          </a:extLst>
        </p:spPr>
      </p:pic>
      <p:sp>
        <p:nvSpPr>
          <p:cNvPr id="7" name="Title 6">
            <a:extLst>
              <a:ext uri="{FF2B5EF4-FFF2-40B4-BE49-F238E27FC236}">
                <a16:creationId xmlns:a16="http://schemas.microsoft.com/office/drawing/2014/main" id="{7BA1BE34-7846-F55F-F28B-9C0582B71016}"/>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Python for Data Science</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4B8DCE12-D659-D3D2-AA40-55AA60F25BC9}"/>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4FD55932-F369-C43F-AA66-96D61F3F731B}"/>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11</a:t>
            </a:fld>
            <a:endParaRPr lang="en-IN" dirty="0"/>
          </a:p>
        </p:txBody>
      </p:sp>
      <p:sp>
        <p:nvSpPr>
          <p:cNvPr id="13" name="Rectangle 2">
            <a:extLst>
              <a:ext uri="{FF2B5EF4-FFF2-40B4-BE49-F238E27FC236}">
                <a16:creationId xmlns:a16="http://schemas.microsoft.com/office/drawing/2014/main" id="{BECF36B3-2620-8DAF-D356-0A48CC2EF86F}"/>
              </a:ext>
            </a:extLst>
          </p:cNvPr>
          <p:cNvSpPr>
            <a:spLocks noGrp="1" noChangeArrowheads="1"/>
          </p:cNvSpPr>
          <p:nvPr>
            <p:ph idx="1"/>
          </p:nvPr>
        </p:nvSpPr>
        <p:spPr bwMode="auto">
          <a:xfrm>
            <a:off x="335903" y="853106"/>
            <a:ext cx="5645019" cy="5768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t>Python Libraries for Data Science</a:t>
            </a:r>
          </a:p>
          <a:p>
            <a:pPr>
              <a:buFont typeface="+mj-lt"/>
              <a:buAutoNum type="arabicPeriod"/>
            </a:pPr>
            <a:r>
              <a:rPr lang="en-IN" sz="1800" b="1" dirty="0"/>
              <a:t>Data Manipulation and Analysis</a:t>
            </a:r>
            <a:endParaRPr lang="en-IN" sz="1800" dirty="0"/>
          </a:p>
          <a:p>
            <a:pPr marL="742950" lvl="1" indent="-285750">
              <a:buFont typeface="+mj-lt"/>
              <a:buAutoNum type="arabicPeriod"/>
            </a:pPr>
            <a:r>
              <a:rPr lang="en-IN" sz="1600" b="1" dirty="0"/>
              <a:t>Pandas:</a:t>
            </a:r>
            <a:r>
              <a:rPr lang="en-IN" sz="1600" dirty="0"/>
              <a:t> Handling structured data with </a:t>
            </a:r>
            <a:r>
              <a:rPr lang="en-IN" sz="1600" dirty="0" err="1"/>
              <a:t>DataFrames</a:t>
            </a:r>
            <a:r>
              <a:rPr lang="en-IN" sz="1600" dirty="0"/>
              <a:t>.</a:t>
            </a:r>
          </a:p>
          <a:p>
            <a:pPr marL="742950" lvl="1" indent="-285750">
              <a:buFont typeface="+mj-lt"/>
              <a:buAutoNum type="arabicPeriod"/>
            </a:pPr>
            <a:r>
              <a:rPr lang="en-IN" sz="1600" b="1" dirty="0"/>
              <a:t>NumPy:</a:t>
            </a:r>
            <a:r>
              <a:rPr lang="en-IN" sz="1600" dirty="0"/>
              <a:t> Efficient array computations.</a:t>
            </a:r>
          </a:p>
          <a:p>
            <a:pPr>
              <a:buFont typeface="+mj-lt"/>
              <a:buAutoNum type="arabicPeriod"/>
            </a:pPr>
            <a:r>
              <a:rPr lang="en-IN" sz="1800" b="1" dirty="0"/>
              <a:t>Data Visualization</a:t>
            </a:r>
            <a:endParaRPr lang="en-IN" sz="1800" dirty="0"/>
          </a:p>
          <a:p>
            <a:pPr marL="742950" lvl="1" indent="-285750">
              <a:buFont typeface="+mj-lt"/>
              <a:buAutoNum type="arabicPeriod"/>
            </a:pPr>
            <a:r>
              <a:rPr lang="en-IN" sz="1600" b="1" dirty="0"/>
              <a:t>Matplotlib:</a:t>
            </a:r>
            <a:r>
              <a:rPr lang="en-IN" sz="1600" dirty="0"/>
              <a:t> Basic plotting capabilities.</a:t>
            </a:r>
          </a:p>
          <a:p>
            <a:pPr marL="742950" lvl="1" indent="-285750">
              <a:buFont typeface="+mj-lt"/>
              <a:buAutoNum type="arabicPeriod"/>
            </a:pPr>
            <a:r>
              <a:rPr lang="en-IN" sz="1600" b="1" dirty="0"/>
              <a:t>Seaborn:</a:t>
            </a:r>
            <a:r>
              <a:rPr lang="en-IN" sz="1600" dirty="0"/>
              <a:t> Advanced statistical visualizations.</a:t>
            </a:r>
          </a:p>
          <a:p>
            <a:pPr marL="742950" lvl="1" indent="-285750">
              <a:buFont typeface="+mj-lt"/>
              <a:buAutoNum type="arabicPeriod"/>
            </a:pPr>
            <a:r>
              <a:rPr lang="en-IN" sz="1600" b="1" dirty="0" err="1"/>
              <a:t>Plotly</a:t>
            </a:r>
            <a:r>
              <a:rPr lang="en-IN" sz="1600" b="1" dirty="0"/>
              <a:t>/Dash:</a:t>
            </a:r>
            <a:r>
              <a:rPr lang="en-IN" sz="1600" dirty="0"/>
              <a:t> Interactive and dynamic plots.</a:t>
            </a:r>
          </a:p>
          <a:p>
            <a:pPr>
              <a:buFont typeface="+mj-lt"/>
              <a:buAutoNum type="arabicPeriod"/>
            </a:pPr>
            <a:r>
              <a:rPr lang="en-IN" sz="1800" b="1" dirty="0"/>
              <a:t>Machine Learning and AI</a:t>
            </a:r>
            <a:endParaRPr lang="en-IN" sz="1800" dirty="0"/>
          </a:p>
          <a:p>
            <a:pPr marL="742950" lvl="1" indent="-285750">
              <a:buFont typeface="+mj-lt"/>
              <a:buAutoNum type="arabicPeriod"/>
            </a:pPr>
            <a:r>
              <a:rPr lang="en-IN" sz="1600" b="1" dirty="0"/>
              <a:t>Scikit-learn:</a:t>
            </a:r>
            <a:r>
              <a:rPr lang="en-IN" sz="1600" dirty="0"/>
              <a:t> For classical machine learning algorithms.</a:t>
            </a:r>
          </a:p>
          <a:p>
            <a:pPr marL="742950" lvl="1" indent="-285750">
              <a:buFont typeface="+mj-lt"/>
              <a:buAutoNum type="arabicPeriod"/>
            </a:pPr>
            <a:r>
              <a:rPr lang="en-IN" sz="1600" b="1" dirty="0"/>
              <a:t>TensorFlow/PyTorch:</a:t>
            </a:r>
            <a:r>
              <a:rPr lang="en-IN" sz="1600" dirty="0"/>
              <a:t> For deep learning applications.</a:t>
            </a:r>
          </a:p>
          <a:p>
            <a:pPr>
              <a:buFont typeface="+mj-lt"/>
              <a:buAutoNum type="arabicPeriod"/>
            </a:pPr>
            <a:r>
              <a:rPr lang="en-IN" sz="1800" b="1" dirty="0"/>
              <a:t>Big Data and Distributed Computing</a:t>
            </a:r>
            <a:endParaRPr lang="en-IN" sz="1800" dirty="0"/>
          </a:p>
          <a:p>
            <a:pPr marL="742950" lvl="1" indent="-285750">
              <a:buFont typeface="+mj-lt"/>
              <a:buAutoNum type="arabicPeriod"/>
            </a:pPr>
            <a:r>
              <a:rPr lang="en-IN" sz="1600" b="1" dirty="0" err="1"/>
              <a:t>Dask</a:t>
            </a:r>
            <a:r>
              <a:rPr lang="en-IN" sz="1600" b="1" dirty="0"/>
              <a:t>:</a:t>
            </a:r>
            <a:r>
              <a:rPr lang="en-IN" sz="1600" dirty="0"/>
              <a:t> For parallel computing and large datasets.</a:t>
            </a:r>
          </a:p>
          <a:p>
            <a:pPr marL="742950" lvl="1" indent="-285750">
              <a:buFont typeface="+mj-lt"/>
              <a:buAutoNum type="arabicPeriod"/>
            </a:pPr>
            <a:r>
              <a:rPr lang="en-IN" sz="1600" b="1" dirty="0" err="1"/>
              <a:t>PySpark</a:t>
            </a:r>
            <a:r>
              <a:rPr lang="en-IN" sz="1600" b="1" dirty="0"/>
              <a:t>:</a:t>
            </a:r>
            <a:r>
              <a:rPr lang="en-IN" sz="1600" dirty="0"/>
              <a:t> For big data processing.</a:t>
            </a:r>
          </a:p>
          <a:p>
            <a:pPr>
              <a:buFont typeface="+mj-lt"/>
              <a:buAutoNum type="arabicPeriod"/>
            </a:pPr>
            <a:r>
              <a:rPr lang="en-IN" sz="1800" b="1" dirty="0"/>
              <a:t>Natural Language Processing (NLP)</a:t>
            </a:r>
            <a:endParaRPr lang="en-IN" sz="1800" dirty="0"/>
          </a:p>
          <a:p>
            <a:pPr marL="742950" lvl="1" indent="-285750">
              <a:buFont typeface="+mj-lt"/>
              <a:buAutoNum type="arabicPeriod"/>
            </a:pPr>
            <a:r>
              <a:rPr lang="en-IN" sz="1600" b="1" dirty="0"/>
              <a:t>NLTK/Spacy:</a:t>
            </a:r>
            <a:r>
              <a:rPr lang="en-IN" sz="1600" dirty="0"/>
              <a:t> For text preprocessing and sentiment analysis.</a:t>
            </a:r>
          </a:p>
          <a:p>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F59F56B8-823D-0505-22D0-E6B437A194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15319" y="931833"/>
            <a:ext cx="5746750" cy="2641791"/>
          </a:xfrm>
          <a:prstGeom prst="rect">
            <a:avLst/>
          </a:prstGeom>
        </p:spPr>
      </p:pic>
    </p:spTree>
    <p:extLst>
      <p:ext uri="{BB962C8B-B14F-4D97-AF65-F5344CB8AC3E}">
        <p14:creationId xmlns:p14="http://schemas.microsoft.com/office/powerpoint/2010/main" val="19660582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GB" sz="3600" dirty="0">
                <a:latin typeface="Arial Black" panose="020B0A04020102020204" pitchFamily="34" charset="0"/>
                <a:cs typeface="Times New Roman" panose="02020603050405020304" pitchFamily="18" charset="0"/>
              </a:rPr>
              <a:t>Objectives of the Internship</a:t>
            </a:r>
            <a:endParaRPr lang="en-IN" sz="3600" dirty="0">
              <a:latin typeface="Arial Black" panose="020B0A04020102020204" pitchFamily="34" charset="0"/>
              <a:cs typeface="Times New Roman" panose="02020603050405020304" pitchFamily="18" charset="0"/>
            </a:endParaRPr>
          </a:p>
        </p:txBody>
      </p:sp>
      <p:sp>
        <p:nvSpPr>
          <p:cNvPr id="3" name="Content Placeholder 2"/>
          <p:cNvSpPr>
            <a:spLocks noGrp="1"/>
          </p:cNvSpPr>
          <p:nvPr>
            <p:ph idx="1"/>
          </p:nvPr>
        </p:nvSpPr>
        <p:spPr>
          <a:xfrm>
            <a:off x="838200" y="1690688"/>
            <a:ext cx="10515600" cy="4224920"/>
          </a:xfrm>
        </p:spPr>
        <p:txBody>
          <a:bodyPr>
            <a:normAutofit fontScale="92500" lnSpcReduction="10000"/>
          </a:bodyPr>
          <a:lstStyle/>
          <a:p>
            <a:pPr>
              <a:buFont typeface="+mj-lt"/>
              <a:buAutoNum type="arabicPeriod"/>
            </a:pPr>
            <a:r>
              <a:rPr lang="en-US" dirty="0"/>
              <a:t> Develop a user-friendly interface using React.js.</a:t>
            </a:r>
          </a:p>
          <a:p>
            <a:pPr>
              <a:buFont typeface="+mj-lt"/>
              <a:buAutoNum type="arabicPeriod"/>
            </a:pPr>
            <a:r>
              <a:rPr lang="en-US" dirty="0"/>
              <a:t> Enable dynamic chart generation in multiple formats (bar, pie, line, scatter).</a:t>
            </a:r>
          </a:p>
          <a:p>
            <a:pPr>
              <a:buFont typeface="+mj-lt"/>
              <a:buAutoNum type="arabicPeriod"/>
            </a:pPr>
            <a:r>
              <a:rPr lang="en-US" dirty="0"/>
              <a:t> Build a secure backend with Django for data processing and chart generation.</a:t>
            </a:r>
          </a:p>
          <a:p>
            <a:pPr>
              <a:buFont typeface="+mj-lt"/>
              <a:buAutoNum type="arabicPeriod"/>
            </a:pPr>
            <a:r>
              <a:rPr lang="en-US" dirty="0"/>
              <a:t> Allow users to download charts as image files.</a:t>
            </a:r>
          </a:p>
          <a:p>
            <a:pPr>
              <a:buFont typeface="+mj-lt"/>
              <a:buAutoNum type="arabicPeriod"/>
            </a:pPr>
            <a:r>
              <a:rPr lang="en-US" dirty="0"/>
              <a:t> Ensure cross-browser compatibility and responsive design.</a:t>
            </a:r>
          </a:p>
          <a:p>
            <a:pPr>
              <a:buFont typeface="+mj-lt"/>
              <a:buAutoNum type="arabicPeriod"/>
            </a:pPr>
            <a:r>
              <a:rPr lang="en-US" dirty="0"/>
              <a:t> Incorporate secure data handling practices.</a:t>
            </a:r>
          </a:p>
          <a:p>
            <a:pPr>
              <a:buFont typeface="+mj-lt"/>
              <a:buAutoNum type="arabicPeriod"/>
            </a:pPr>
            <a:r>
              <a:rPr lang="en-US" dirty="0"/>
              <a:t> Design the system for future extensibility and integration with external data sources.</a:t>
            </a:r>
          </a:p>
          <a:p>
            <a:endParaRPr lang="en-IN" dirty="0"/>
          </a:p>
        </p:txBody>
      </p:sp>
      <p:sp>
        <p:nvSpPr>
          <p:cNvPr id="4" name="Slide Number Placeholder 3">
            <a:extLst>
              <a:ext uri="{FF2B5EF4-FFF2-40B4-BE49-F238E27FC236}">
                <a16:creationId xmlns:a16="http://schemas.microsoft.com/office/drawing/2014/main" id="{81BD1921-5DB7-276B-E21E-7850889F93FE}"/>
              </a:ext>
            </a:extLst>
          </p:cNvPr>
          <p:cNvSpPr>
            <a:spLocks noGrp="1"/>
          </p:cNvSpPr>
          <p:nvPr>
            <p:ph type="sldNum" sz="quarter" idx="12"/>
          </p:nvPr>
        </p:nvSpPr>
        <p:spPr/>
        <p:txBody>
          <a:bodyPr/>
          <a:lstStyle/>
          <a:p>
            <a:fld id="{00320281-AA44-47DE-A12A-EF7A9AB715F5}" type="slidenum">
              <a:rPr lang="en-IN" smtClean="0"/>
              <a:pPr/>
              <a:t>12</a:t>
            </a:fld>
            <a:endParaRPr lang="en-IN"/>
          </a:p>
        </p:txBody>
      </p:sp>
      <p:sp>
        <p:nvSpPr>
          <p:cNvPr id="7" name="Footer Placeholder 6">
            <a:extLst>
              <a:ext uri="{FF2B5EF4-FFF2-40B4-BE49-F238E27FC236}">
                <a16:creationId xmlns:a16="http://schemas.microsoft.com/office/drawing/2014/main" id="{1871F771-58D3-2B7D-4E6B-019A59CF9335}"/>
              </a:ext>
            </a:extLst>
          </p:cNvPr>
          <p:cNvSpPr>
            <a:spLocks noGrp="1"/>
          </p:cNvSpPr>
          <p:nvPr>
            <p:ph type="ftr" sz="quarter" idx="11"/>
          </p:nvPr>
        </p:nvSpPr>
        <p:spPr/>
        <p:txBody>
          <a:bodyPr/>
          <a:lstStyle/>
          <a:p>
            <a:r>
              <a:rPr lang="en-GB"/>
              <a:t>Dept. of CSE                                             </a:t>
            </a:r>
            <a:endParaRPr lang="en-IN"/>
          </a:p>
        </p:txBody>
      </p:sp>
    </p:spTree>
    <p:extLst>
      <p:ext uri="{BB962C8B-B14F-4D97-AF65-F5344CB8AC3E}">
        <p14:creationId xmlns:p14="http://schemas.microsoft.com/office/powerpoint/2010/main" val="800150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11F258E-3308-4A40-A30C-13E86A4F69DF}"/>
              </a:ext>
            </a:extLst>
          </p:cNvPr>
          <p:cNvSpPr>
            <a:spLocks noGrp="1"/>
          </p:cNvSpPr>
          <p:nvPr>
            <p:ph type="ftr" sz="quarter" idx="11"/>
          </p:nvPr>
        </p:nvSpPr>
        <p:spPr/>
        <p:txBody>
          <a:bodyPr/>
          <a:lstStyle/>
          <a:p>
            <a:r>
              <a:rPr lang="en-GB"/>
              <a:t>Dept. of CSE                                             </a:t>
            </a:r>
            <a:endParaRPr lang="en-IN"/>
          </a:p>
        </p:txBody>
      </p:sp>
      <p:sp>
        <p:nvSpPr>
          <p:cNvPr id="3" name="Slide Number Placeholder 2">
            <a:extLst>
              <a:ext uri="{FF2B5EF4-FFF2-40B4-BE49-F238E27FC236}">
                <a16:creationId xmlns:a16="http://schemas.microsoft.com/office/drawing/2014/main" id="{1AA6D645-B700-4B3B-9031-D4A0D14844E3}"/>
              </a:ext>
            </a:extLst>
          </p:cNvPr>
          <p:cNvSpPr>
            <a:spLocks noGrp="1"/>
          </p:cNvSpPr>
          <p:nvPr>
            <p:ph type="sldNum" sz="quarter" idx="12"/>
          </p:nvPr>
        </p:nvSpPr>
        <p:spPr/>
        <p:txBody>
          <a:bodyPr/>
          <a:lstStyle/>
          <a:p>
            <a:fld id="{00320281-AA44-47DE-A12A-EF7A9AB715F5}" type="slidenum">
              <a:rPr lang="en-IN" smtClean="0"/>
              <a:pPr/>
              <a:t>13</a:t>
            </a:fld>
            <a:endParaRPr lang="en-IN"/>
          </a:p>
        </p:txBody>
      </p:sp>
      <p:sp>
        <p:nvSpPr>
          <p:cNvPr id="5" name="TextBox 4">
            <a:extLst>
              <a:ext uri="{FF2B5EF4-FFF2-40B4-BE49-F238E27FC236}">
                <a16:creationId xmlns:a16="http://schemas.microsoft.com/office/drawing/2014/main" id="{AA4F4F0A-5DD4-4B52-9F18-CF24993B906C}"/>
              </a:ext>
            </a:extLst>
          </p:cNvPr>
          <p:cNvSpPr txBox="1"/>
          <p:nvPr/>
        </p:nvSpPr>
        <p:spPr>
          <a:xfrm>
            <a:off x="844329" y="689917"/>
            <a:ext cx="9798424" cy="5878532"/>
          </a:xfrm>
          <a:prstGeom prst="rect">
            <a:avLst/>
          </a:prstGeom>
          <a:noFill/>
        </p:spPr>
        <p:txBody>
          <a:bodyPr wrap="square">
            <a:spAutoFit/>
          </a:bodyPr>
          <a:lstStyle/>
          <a:p>
            <a:r>
              <a:rPr lang="en-US" sz="2800" b="1" dirty="0"/>
              <a:t>Future Implications:</a:t>
            </a:r>
          </a:p>
          <a:p>
            <a:endParaRPr lang="en-US" sz="2400" b="1" dirty="0"/>
          </a:p>
          <a:p>
            <a:pPr algn="just">
              <a:lnSpc>
                <a:spcPct val="150000"/>
              </a:lnSpc>
              <a:buFont typeface="Arial" panose="020B0604020202020204" pitchFamily="34" charset="0"/>
              <a:buChar char="•"/>
            </a:pPr>
            <a:r>
              <a:rPr lang="en-US" sz="2000" b="1" dirty="0"/>
              <a:t>Enhanced Data Accessibility</a:t>
            </a:r>
            <a:r>
              <a:rPr lang="en-US" sz="2000" dirty="0"/>
              <a:t>:</a:t>
            </a:r>
          </a:p>
          <a:p>
            <a:pPr marL="742950" lvl="1" indent="-285750" algn="just">
              <a:lnSpc>
                <a:spcPct val="150000"/>
              </a:lnSpc>
              <a:buFont typeface="Arial" panose="020B0604020202020204" pitchFamily="34" charset="0"/>
              <a:buChar char="•"/>
            </a:pPr>
            <a:r>
              <a:rPr lang="en-US" sz="2000" dirty="0"/>
              <a:t>Simplify data representation for diverse users.</a:t>
            </a:r>
          </a:p>
          <a:p>
            <a:pPr algn="just">
              <a:lnSpc>
                <a:spcPct val="150000"/>
              </a:lnSpc>
              <a:buFont typeface="Arial" panose="020B0604020202020204" pitchFamily="34" charset="0"/>
              <a:buChar char="•"/>
            </a:pPr>
            <a:r>
              <a:rPr lang="en-US" sz="2000" b="1" dirty="0"/>
              <a:t>Skill Development</a:t>
            </a:r>
            <a:r>
              <a:rPr lang="en-US" sz="2000" dirty="0"/>
              <a:t>:</a:t>
            </a:r>
          </a:p>
          <a:p>
            <a:pPr marL="742950" lvl="1" indent="-285750" algn="just">
              <a:lnSpc>
                <a:spcPct val="150000"/>
              </a:lnSpc>
              <a:buFont typeface="Arial" panose="020B0604020202020204" pitchFamily="34" charset="0"/>
              <a:buChar char="•"/>
            </a:pPr>
            <a:r>
              <a:rPr lang="en-US" sz="2000" dirty="0"/>
              <a:t>Practical experience with React.js, Django, and Matplotlib.</a:t>
            </a:r>
          </a:p>
          <a:p>
            <a:pPr algn="just">
              <a:lnSpc>
                <a:spcPct val="150000"/>
              </a:lnSpc>
              <a:buFont typeface="Arial" panose="020B0604020202020204" pitchFamily="34" charset="0"/>
              <a:buChar char="•"/>
            </a:pPr>
            <a:r>
              <a:rPr lang="en-US" sz="2000" b="1" dirty="0"/>
              <a:t>Scalable Solutions</a:t>
            </a:r>
            <a:r>
              <a:rPr lang="en-US" sz="2000" dirty="0"/>
              <a:t>:</a:t>
            </a:r>
          </a:p>
          <a:p>
            <a:pPr marL="742950" lvl="1" indent="-285750" algn="just">
              <a:lnSpc>
                <a:spcPct val="150000"/>
              </a:lnSpc>
              <a:buFont typeface="Arial" panose="020B0604020202020204" pitchFamily="34" charset="0"/>
              <a:buChar char="•"/>
            </a:pPr>
            <a:r>
              <a:rPr lang="en-US" sz="2000" dirty="0"/>
              <a:t>Foundation for advanced tools like real-time analytics.</a:t>
            </a:r>
          </a:p>
          <a:p>
            <a:pPr algn="just">
              <a:lnSpc>
                <a:spcPct val="150000"/>
              </a:lnSpc>
              <a:buFont typeface="Arial" panose="020B0604020202020204" pitchFamily="34" charset="0"/>
              <a:buChar char="•"/>
            </a:pPr>
            <a:r>
              <a:rPr lang="en-US" sz="2000" b="1" dirty="0"/>
              <a:t>Professional Applications</a:t>
            </a:r>
            <a:r>
              <a:rPr lang="en-US" sz="2000" dirty="0"/>
              <a:t>:</a:t>
            </a:r>
          </a:p>
          <a:p>
            <a:pPr marL="742950" lvl="1" indent="-285750" algn="just">
              <a:lnSpc>
                <a:spcPct val="150000"/>
              </a:lnSpc>
              <a:buFont typeface="Arial" panose="020B0604020202020204" pitchFamily="34" charset="0"/>
              <a:buChar char="•"/>
            </a:pPr>
            <a:r>
              <a:rPr lang="en-US" sz="2000" dirty="0"/>
              <a:t>Usable in industries like education, finance, and healthcare.</a:t>
            </a:r>
          </a:p>
          <a:p>
            <a:pPr algn="just">
              <a:lnSpc>
                <a:spcPct val="150000"/>
              </a:lnSpc>
              <a:buFont typeface="Arial" panose="020B0604020202020204" pitchFamily="34" charset="0"/>
              <a:buChar char="•"/>
            </a:pPr>
            <a:r>
              <a:rPr lang="en-US" sz="2000" b="1" dirty="0"/>
              <a:t>Innovation</a:t>
            </a:r>
            <a:r>
              <a:rPr lang="en-US" sz="2000" dirty="0"/>
              <a:t>:</a:t>
            </a:r>
          </a:p>
          <a:p>
            <a:pPr marL="742950" lvl="1" indent="-285750" algn="just">
              <a:lnSpc>
                <a:spcPct val="150000"/>
              </a:lnSpc>
              <a:buFont typeface="Arial" panose="020B0604020202020204" pitchFamily="34" charset="0"/>
              <a:buChar char="•"/>
            </a:pPr>
            <a:r>
              <a:rPr lang="en-US" sz="2000" dirty="0"/>
              <a:t>Basis for interactive dashboards and machine learning insights.</a:t>
            </a:r>
          </a:p>
          <a:p>
            <a:endParaRPr lang="en-US" sz="2400" dirty="0"/>
          </a:p>
        </p:txBody>
      </p:sp>
    </p:spTree>
    <p:extLst>
      <p:ext uri="{BB962C8B-B14F-4D97-AF65-F5344CB8AC3E}">
        <p14:creationId xmlns:p14="http://schemas.microsoft.com/office/powerpoint/2010/main" val="15132317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DB37F-6BD9-793B-ECFA-C8DDBDA4A6D6}"/>
              </a:ext>
            </a:extLst>
          </p:cNvPr>
          <p:cNvSpPr>
            <a:spLocks noGrp="1"/>
          </p:cNvSpPr>
          <p:nvPr>
            <p:ph type="title"/>
          </p:nvPr>
        </p:nvSpPr>
        <p:spPr>
          <a:xfrm>
            <a:off x="838200" y="-68234"/>
            <a:ext cx="10515600" cy="842675"/>
          </a:xfrm>
        </p:spPr>
        <p:txBody>
          <a:bodyPr>
            <a:normAutofit/>
          </a:bodyPr>
          <a:lstStyle/>
          <a:p>
            <a:pPr algn="ctr"/>
            <a:r>
              <a:rPr lang="en-GB" sz="3600" dirty="0">
                <a:latin typeface="Arial Black" panose="020B0A04020102020204" pitchFamily="34" charset="0"/>
              </a:rPr>
              <a:t>Technical Skills Gained </a:t>
            </a:r>
            <a:endParaRPr lang="en-IN" sz="3600"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78EFB7C0-8FA8-CCDA-A8B2-180AB8E76FE8}"/>
              </a:ext>
            </a:extLst>
          </p:cNvPr>
          <p:cNvSpPr>
            <a:spLocks noGrp="1"/>
          </p:cNvSpPr>
          <p:nvPr>
            <p:ph type="sldNum" sz="quarter" idx="12"/>
          </p:nvPr>
        </p:nvSpPr>
        <p:spPr/>
        <p:txBody>
          <a:bodyPr/>
          <a:lstStyle/>
          <a:p>
            <a:fld id="{00320281-AA44-47DE-A12A-EF7A9AB715F5}" type="slidenum">
              <a:rPr lang="en-IN" smtClean="0"/>
              <a:pPr/>
              <a:t>14</a:t>
            </a:fld>
            <a:endParaRPr lang="en-IN"/>
          </a:p>
        </p:txBody>
      </p:sp>
      <p:sp>
        <p:nvSpPr>
          <p:cNvPr id="7" name="Footer Placeholder 6">
            <a:extLst>
              <a:ext uri="{FF2B5EF4-FFF2-40B4-BE49-F238E27FC236}">
                <a16:creationId xmlns:a16="http://schemas.microsoft.com/office/drawing/2014/main" id="{844AE2BF-30FB-9CFB-C263-220A3C07CE7C}"/>
              </a:ext>
            </a:extLst>
          </p:cNvPr>
          <p:cNvSpPr>
            <a:spLocks noGrp="1"/>
          </p:cNvSpPr>
          <p:nvPr>
            <p:ph type="ftr" sz="quarter" idx="11"/>
          </p:nvPr>
        </p:nvSpPr>
        <p:spPr/>
        <p:txBody>
          <a:bodyPr/>
          <a:lstStyle/>
          <a:p>
            <a:r>
              <a:rPr lang="en-GB"/>
              <a:t>Dept. of CSE                                             </a:t>
            </a:r>
            <a:endParaRPr lang="en-IN"/>
          </a:p>
        </p:txBody>
      </p:sp>
      <p:sp>
        <p:nvSpPr>
          <p:cNvPr id="32" name="Rectangle 27">
            <a:extLst>
              <a:ext uri="{FF2B5EF4-FFF2-40B4-BE49-F238E27FC236}">
                <a16:creationId xmlns:a16="http://schemas.microsoft.com/office/drawing/2014/main" id="{971028CD-6182-650B-769C-F05147B13213}"/>
              </a:ext>
            </a:extLst>
          </p:cNvPr>
          <p:cNvSpPr>
            <a:spLocks noGrp="1" noChangeArrowheads="1"/>
          </p:cNvSpPr>
          <p:nvPr>
            <p:ph idx="1"/>
          </p:nvPr>
        </p:nvSpPr>
        <p:spPr bwMode="auto">
          <a:xfrm>
            <a:off x="383458" y="702511"/>
            <a:ext cx="11041626" cy="5909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Programming Proficiency</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Mastery of multiple programming languages (e.g., Python, C, Kotlin, React) for diverse applications like web development, data science, and system-level programming.</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Problem-Solving and Algorithm Design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Strong understanding of data structures and algorithms to efficiently solve computational problems and optimize software performance.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Application Development</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Hands-on experience in building robust applications, including Android apps with Kotlin, React-based web apps, and AI-powered tools like resume builders and vehicle detection systems.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Data Analysis and Visualization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Expertise in processing, analyzing, and visualizing data using Python libraries (e.g., Pandas, Matplotlib) and integrating them into interactive systems.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rPr>
              <a:t>Advanced Technology Integration</a:t>
            </a:r>
            <a:endParaRPr kumimoji="0" lang="en-US" altLang="en-US"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rPr>
              <a:t>Skills in integrating cutting-edge tools and frameworks (</a:t>
            </a:r>
            <a:r>
              <a:rPr kumimoji="0" lang="en-US" altLang="en-US" sz="1600" b="0" i="0" u="none" strike="noStrike" cap="none" normalizeH="0" baseline="0" dirty="0" err="1">
                <a:ln>
                  <a:noFill/>
                </a:ln>
                <a:solidFill>
                  <a:schemeClr val="tx1"/>
                </a:solidFill>
                <a:effectLst/>
              </a:rPr>
              <a:t>e.g.,TensorFlow</a:t>
            </a:r>
            <a:r>
              <a:rPr kumimoji="0" lang="en-US" altLang="en-US" sz="1600" b="0" i="0" u="none" strike="noStrike" cap="none" normalizeH="0" baseline="0" dirty="0">
                <a:ln>
                  <a:noFill/>
                </a:ln>
                <a:solidFill>
                  <a:schemeClr val="tx1"/>
                </a:solidFill>
                <a:effectLst/>
              </a:rPr>
              <a:t>) into projects for real-world applications like object detection, speed tracking, and predictive modeling.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954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5A02DA5-D9D1-4E2B-A31A-5009A42C8C69}"/>
              </a:ext>
            </a:extLst>
          </p:cNvPr>
          <p:cNvSpPr>
            <a:spLocks noGrp="1"/>
          </p:cNvSpPr>
          <p:nvPr>
            <p:ph type="ftr" sz="quarter" idx="11"/>
          </p:nvPr>
        </p:nvSpPr>
        <p:spPr/>
        <p:txBody>
          <a:bodyPr/>
          <a:lstStyle/>
          <a:p>
            <a:r>
              <a:rPr lang="en-GB"/>
              <a:t>Dept. of CSE                                             </a:t>
            </a:r>
            <a:endParaRPr lang="en-IN"/>
          </a:p>
        </p:txBody>
      </p:sp>
      <p:sp>
        <p:nvSpPr>
          <p:cNvPr id="3" name="Slide Number Placeholder 2">
            <a:extLst>
              <a:ext uri="{FF2B5EF4-FFF2-40B4-BE49-F238E27FC236}">
                <a16:creationId xmlns:a16="http://schemas.microsoft.com/office/drawing/2014/main" id="{0EC53270-5991-4592-B434-8D95900C0B1A}"/>
              </a:ext>
            </a:extLst>
          </p:cNvPr>
          <p:cNvSpPr>
            <a:spLocks noGrp="1"/>
          </p:cNvSpPr>
          <p:nvPr>
            <p:ph type="sldNum" sz="quarter" idx="12"/>
          </p:nvPr>
        </p:nvSpPr>
        <p:spPr/>
        <p:txBody>
          <a:bodyPr/>
          <a:lstStyle/>
          <a:p>
            <a:fld id="{00320281-AA44-47DE-A12A-EF7A9AB715F5}" type="slidenum">
              <a:rPr lang="en-IN" smtClean="0"/>
              <a:pPr/>
              <a:t>15</a:t>
            </a:fld>
            <a:endParaRPr lang="en-IN"/>
          </a:p>
        </p:txBody>
      </p:sp>
      <p:sp>
        <p:nvSpPr>
          <p:cNvPr id="5" name="TextBox 4">
            <a:extLst>
              <a:ext uri="{FF2B5EF4-FFF2-40B4-BE49-F238E27FC236}">
                <a16:creationId xmlns:a16="http://schemas.microsoft.com/office/drawing/2014/main" id="{B217F973-5DF6-472E-85DA-4A6633834586}"/>
              </a:ext>
            </a:extLst>
          </p:cNvPr>
          <p:cNvSpPr txBox="1"/>
          <p:nvPr/>
        </p:nvSpPr>
        <p:spPr>
          <a:xfrm>
            <a:off x="555811" y="451338"/>
            <a:ext cx="11080377" cy="5447645"/>
          </a:xfrm>
          <a:prstGeom prst="rect">
            <a:avLst/>
          </a:prstGeom>
          <a:noFill/>
        </p:spPr>
        <p:txBody>
          <a:bodyPr wrap="square">
            <a:spAutoFit/>
          </a:bodyPr>
          <a:lstStyle/>
          <a:p>
            <a:pPr algn="ctr"/>
            <a:r>
              <a:rPr lang="en-US" sz="3600" b="1" dirty="0">
                <a:latin typeface="Arial Black" panose="020B0A04020102020204" pitchFamily="34" charset="0"/>
              </a:rPr>
              <a:t>Project Overview</a:t>
            </a:r>
          </a:p>
          <a:p>
            <a:pPr algn="just">
              <a:lnSpc>
                <a:spcPct val="150000"/>
              </a:lnSpc>
              <a:spcAft>
                <a:spcPts val="1200"/>
              </a:spcAft>
              <a:tabLst>
                <a:tab pos="632460" algn="l"/>
              </a:tabLst>
            </a:pPr>
            <a:r>
              <a:rPr lang="en-IN" sz="1800" dirty="0">
                <a:effectLst/>
                <a:ea typeface="Times New Roman" panose="02020603050405020304" pitchFamily="18" charset="0"/>
              </a:rPr>
              <a:t>The "Interactive Chart Generator Using React and Python" is a web-based application designed to simplify the visualization of data through customizable charts. This tool enables users to input data manually, specify categories and values, and dynamically generate various chart types, including bar, pie, line, and scatter plots. Leveraging a user-friendly interface, the application allows for seamless data entry and editing, with options to add or remove rows as needed.</a:t>
            </a:r>
          </a:p>
          <a:p>
            <a:pPr algn="just">
              <a:lnSpc>
                <a:spcPct val="150000"/>
              </a:lnSpc>
            </a:pPr>
            <a:r>
              <a:rPr lang="en-IN" sz="1800" dirty="0">
                <a:effectLst/>
                <a:ea typeface="Times New Roman" panose="02020603050405020304" pitchFamily="18" charset="0"/>
              </a:rPr>
              <a:t>The generated charts are displayed in real-time, and users can download them in high-quality image format for offline use. The application utilizes React.js for its responsive front-end and Axios for secure API communication with the server. It also incorporates CSRF token-based protection to ensure data security during user interactions. Designed for researchers, educators, and professionals, this tool eliminates the complexities of traditional chart creation, offering an efficient and intuitive solution for data visualization needs.</a:t>
            </a:r>
          </a:p>
          <a:p>
            <a:endParaRPr lang="en-IN" sz="2400" dirty="0"/>
          </a:p>
        </p:txBody>
      </p:sp>
    </p:spTree>
    <p:extLst>
      <p:ext uri="{BB962C8B-B14F-4D97-AF65-F5344CB8AC3E}">
        <p14:creationId xmlns:p14="http://schemas.microsoft.com/office/powerpoint/2010/main" val="23345087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1129552"/>
          </a:xfrm>
        </p:spPr>
        <p:txBody>
          <a:bodyPr>
            <a:normAutofit/>
          </a:bodyPr>
          <a:lstStyle/>
          <a:p>
            <a:pPr algn="ctr"/>
            <a:r>
              <a:rPr lang="en-GB" sz="3600" dirty="0">
                <a:latin typeface="Arial Black" panose="020B0A04020102020204" pitchFamily="34" charset="0"/>
                <a:cs typeface="Times New Roman" panose="02020603050405020304" pitchFamily="18" charset="0"/>
              </a:rPr>
              <a:t>Hardware and Software Requirements</a:t>
            </a:r>
            <a:endParaRPr lang="en-IN" sz="3600" dirty="0">
              <a:latin typeface="Arial Black" panose="020B0A04020102020204" pitchFamily="34" charset="0"/>
              <a:cs typeface="Times New Roman" panose="02020603050405020304" pitchFamily="18" charset="0"/>
            </a:endParaRPr>
          </a:p>
        </p:txBody>
      </p:sp>
      <p:sp>
        <p:nvSpPr>
          <p:cNvPr id="3" name="Content Placeholder 2"/>
          <p:cNvSpPr>
            <a:spLocks noGrp="1"/>
          </p:cNvSpPr>
          <p:nvPr>
            <p:ph idx="1"/>
          </p:nvPr>
        </p:nvSpPr>
        <p:spPr>
          <a:xfrm>
            <a:off x="493059" y="995082"/>
            <a:ext cx="11241741" cy="5361268"/>
          </a:xfrm>
        </p:spPr>
        <p:txBody>
          <a:bodyPr>
            <a:normAutofit fontScale="70000" lnSpcReduction="20000"/>
          </a:bodyPr>
          <a:lstStyle/>
          <a:p>
            <a:pPr>
              <a:lnSpc>
                <a:spcPct val="120000"/>
              </a:lnSpc>
            </a:pPr>
            <a:r>
              <a:rPr lang="en-US" sz="3400" b="1" dirty="0"/>
              <a:t>Hardware Requirements</a:t>
            </a:r>
            <a:endParaRPr lang="en-US" sz="3400" dirty="0"/>
          </a:p>
          <a:p>
            <a:pPr marL="514350" indent="-514350">
              <a:lnSpc>
                <a:spcPct val="120000"/>
              </a:lnSpc>
              <a:buFont typeface="+mj-lt"/>
              <a:buAutoNum type="arabicPeriod"/>
            </a:pPr>
            <a:r>
              <a:rPr lang="en-US" sz="2900" b="1" dirty="0"/>
              <a:t>Processor</a:t>
            </a:r>
            <a:r>
              <a:rPr lang="en-US" sz="2900" dirty="0"/>
              <a:t>: A modern multi-core processor (e.g., Intel i5/i7 or AMD Ryzen 5/7) is recommended to handle data processing and model training efficiently.</a:t>
            </a:r>
          </a:p>
          <a:p>
            <a:pPr marL="514350" indent="-514350">
              <a:lnSpc>
                <a:spcPct val="120000"/>
              </a:lnSpc>
              <a:buFont typeface="+mj-lt"/>
              <a:buAutoNum type="arabicPeriod"/>
            </a:pPr>
            <a:r>
              <a:rPr lang="en-US" sz="2900" b="1" dirty="0"/>
              <a:t>Memory</a:t>
            </a:r>
            <a:r>
              <a:rPr lang="en-US" sz="2900" dirty="0"/>
              <a:t>: At least 8 GB of RAM is ideal to manage large datasets and perform computations smoothly.</a:t>
            </a:r>
          </a:p>
          <a:p>
            <a:pPr marL="514350" indent="-514350">
              <a:lnSpc>
                <a:spcPct val="120000"/>
              </a:lnSpc>
              <a:buFont typeface="+mj-lt"/>
              <a:buAutoNum type="arabicPeriod"/>
            </a:pPr>
            <a:r>
              <a:rPr lang="en-US" sz="2900" b="1" dirty="0"/>
              <a:t>Graphics Processing Unit (GPU)</a:t>
            </a:r>
            <a:r>
              <a:rPr lang="en-US" sz="2900" dirty="0"/>
              <a:t>: A dedicated GPU (e.g., NVIDIA GTX 1060 or higher) is beneficial for accelerating deep learning model training.</a:t>
            </a:r>
          </a:p>
          <a:p>
            <a:pPr>
              <a:lnSpc>
                <a:spcPct val="120000"/>
              </a:lnSpc>
            </a:pPr>
            <a:r>
              <a:rPr lang="en-US" sz="3400" b="1" dirty="0"/>
              <a:t>Software Requirements</a:t>
            </a:r>
            <a:endParaRPr lang="en-US" sz="3400" dirty="0"/>
          </a:p>
          <a:p>
            <a:pPr marL="514350" indent="-514350">
              <a:lnSpc>
                <a:spcPct val="120000"/>
              </a:lnSpc>
              <a:buFont typeface="+mj-lt"/>
              <a:buAutoNum type="arabicPeriod"/>
            </a:pPr>
            <a:r>
              <a:rPr lang="en-US" sz="2900" b="1" dirty="0"/>
              <a:t>Operating System</a:t>
            </a:r>
            <a:r>
              <a:rPr lang="en-US" sz="2900" dirty="0"/>
              <a:t>: Windows 10 or later, macOS, or a modern Linux distribution (e.g., Ubuntu) for compatibility with development tools and libraries.</a:t>
            </a:r>
          </a:p>
          <a:p>
            <a:pPr marL="514350" indent="-514350">
              <a:lnSpc>
                <a:spcPct val="120000"/>
              </a:lnSpc>
              <a:buFont typeface="+mj-lt"/>
              <a:buAutoNum type="arabicPeriod"/>
            </a:pPr>
            <a:r>
              <a:rPr lang="en-US" sz="2900" b="1" dirty="0"/>
              <a:t>Python</a:t>
            </a:r>
            <a:r>
              <a:rPr lang="en-US" sz="2900" dirty="0"/>
              <a:t>: Version 3.7 or later, which is essential for running the Python scripts and libraries used in the project.</a:t>
            </a:r>
          </a:p>
          <a:p>
            <a:pPr marL="514350" indent="-514350">
              <a:lnSpc>
                <a:spcPct val="120000"/>
              </a:lnSpc>
              <a:buFont typeface="+mj-lt"/>
              <a:buAutoNum type="arabicPeriod"/>
            </a:pPr>
            <a:r>
              <a:rPr lang="en-US" sz="2900" b="1" dirty="0"/>
              <a:t>IDE</a:t>
            </a:r>
            <a:r>
              <a:rPr lang="en-US" sz="2900" dirty="0"/>
              <a:t>: VS Code or any other preferred IDE for efficient coding and debugging.</a:t>
            </a:r>
          </a:p>
          <a:p>
            <a:pPr marL="514350" indent="-514350">
              <a:lnSpc>
                <a:spcPct val="120000"/>
              </a:lnSpc>
              <a:buFont typeface="+mj-lt"/>
              <a:buAutoNum type="arabicPeriod"/>
            </a:pPr>
            <a:r>
              <a:rPr lang="en-US" sz="2900" b="1" dirty="0"/>
              <a:t>Node </a:t>
            </a:r>
            <a:r>
              <a:rPr lang="en-US" sz="2900" b="1" dirty="0" err="1"/>
              <a:t>Js</a:t>
            </a:r>
            <a:r>
              <a:rPr lang="en-US" sz="2900" b="1" dirty="0"/>
              <a:t>: </a:t>
            </a:r>
            <a:r>
              <a:rPr lang="en-US" sz="2900" dirty="0"/>
              <a:t>The latest version of node </a:t>
            </a:r>
            <a:r>
              <a:rPr lang="en-US" sz="2900" dirty="0" err="1"/>
              <a:t>js</a:t>
            </a:r>
            <a:r>
              <a:rPr lang="en-US" sz="2900" dirty="0"/>
              <a:t> to run the frontend react.</a:t>
            </a:r>
          </a:p>
          <a:p>
            <a:pPr>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07F492ED-22AB-3226-BFAD-CFF501E3AE0E}"/>
              </a:ext>
            </a:extLst>
          </p:cNvPr>
          <p:cNvSpPr>
            <a:spLocks noGrp="1"/>
          </p:cNvSpPr>
          <p:nvPr>
            <p:ph type="sldNum" sz="quarter" idx="12"/>
          </p:nvPr>
        </p:nvSpPr>
        <p:spPr/>
        <p:txBody>
          <a:bodyPr/>
          <a:lstStyle/>
          <a:p>
            <a:fld id="{00320281-AA44-47DE-A12A-EF7A9AB715F5}" type="slidenum">
              <a:rPr lang="en-IN" smtClean="0"/>
              <a:pPr/>
              <a:t>16</a:t>
            </a:fld>
            <a:endParaRPr lang="en-IN"/>
          </a:p>
        </p:txBody>
      </p:sp>
      <p:sp>
        <p:nvSpPr>
          <p:cNvPr id="7" name="Footer Placeholder 6">
            <a:extLst>
              <a:ext uri="{FF2B5EF4-FFF2-40B4-BE49-F238E27FC236}">
                <a16:creationId xmlns:a16="http://schemas.microsoft.com/office/drawing/2014/main" id="{2FE551FA-0BB5-E183-A230-96FEBF80C628}"/>
              </a:ext>
            </a:extLst>
          </p:cNvPr>
          <p:cNvSpPr>
            <a:spLocks noGrp="1"/>
          </p:cNvSpPr>
          <p:nvPr>
            <p:ph type="ftr" sz="quarter" idx="11"/>
          </p:nvPr>
        </p:nvSpPr>
        <p:spPr/>
        <p:txBody>
          <a:bodyPr/>
          <a:lstStyle/>
          <a:p>
            <a:r>
              <a:rPr lang="en-GB"/>
              <a:t>Dept. of CSE                                             </a:t>
            </a:r>
            <a:endParaRPr lang="en-IN"/>
          </a:p>
        </p:txBody>
      </p:sp>
    </p:spTree>
    <p:extLst>
      <p:ext uri="{BB962C8B-B14F-4D97-AF65-F5344CB8AC3E}">
        <p14:creationId xmlns:p14="http://schemas.microsoft.com/office/powerpoint/2010/main" val="42568176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06680"/>
          </a:xfrm>
        </p:spPr>
        <p:txBody>
          <a:bodyPr>
            <a:normAutofit/>
          </a:bodyPr>
          <a:lstStyle/>
          <a:p>
            <a:pPr algn="ctr"/>
            <a:r>
              <a:rPr lang="en-GB" sz="3600" dirty="0">
                <a:latin typeface="Arial Black" panose="020B0A04020102020204" pitchFamily="34" charset="0"/>
                <a:cs typeface="Times New Roman" panose="02020603050405020304" pitchFamily="18" charset="0"/>
              </a:rPr>
              <a:t>Internship Implementation</a:t>
            </a:r>
            <a:endParaRPr lang="en-IN" sz="3600" dirty="0">
              <a:latin typeface="Arial Black" panose="020B0A040201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C9AEB3-B03F-617B-B113-FDF7CED3D812}"/>
              </a:ext>
            </a:extLst>
          </p:cNvPr>
          <p:cNvSpPr>
            <a:spLocks noGrp="1"/>
          </p:cNvSpPr>
          <p:nvPr>
            <p:ph type="sldNum" sz="quarter" idx="12"/>
          </p:nvPr>
        </p:nvSpPr>
        <p:spPr/>
        <p:txBody>
          <a:bodyPr/>
          <a:lstStyle/>
          <a:p>
            <a:fld id="{00320281-AA44-47DE-A12A-EF7A9AB715F5}" type="slidenum">
              <a:rPr lang="en-IN" smtClean="0"/>
              <a:pPr/>
              <a:t>17</a:t>
            </a:fld>
            <a:endParaRPr lang="en-IN"/>
          </a:p>
        </p:txBody>
      </p:sp>
      <p:sp>
        <p:nvSpPr>
          <p:cNvPr id="7" name="Footer Placeholder 6">
            <a:extLst>
              <a:ext uri="{FF2B5EF4-FFF2-40B4-BE49-F238E27FC236}">
                <a16:creationId xmlns:a16="http://schemas.microsoft.com/office/drawing/2014/main" id="{982F6C81-C66B-1A82-113E-A6C829BBB9C1}"/>
              </a:ext>
            </a:extLst>
          </p:cNvPr>
          <p:cNvSpPr>
            <a:spLocks noGrp="1"/>
          </p:cNvSpPr>
          <p:nvPr>
            <p:ph type="ftr" sz="quarter" idx="11"/>
          </p:nvPr>
        </p:nvSpPr>
        <p:spPr/>
        <p:txBody>
          <a:bodyPr/>
          <a:lstStyle/>
          <a:p>
            <a:r>
              <a:rPr lang="en-GB"/>
              <a:t>Dept. of CSE                                             </a:t>
            </a:r>
            <a:endParaRPr lang="en-IN"/>
          </a:p>
        </p:txBody>
      </p:sp>
      <p:sp>
        <p:nvSpPr>
          <p:cNvPr id="5" name="Rectangle 1">
            <a:extLst>
              <a:ext uri="{FF2B5EF4-FFF2-40B4-BE49-F238E27FC236}">
                <a16:creationId xmlns:a16="http://schemas.microsoft.com/office/drawing/2014/main" id="{B6EDE3B2-531C-8ABD-B668-07DCA2BECCE1}"/>
              </a:ext>
            </a:extLst>
          </p:cNvPr>
          <p:cNvSpPr>
            <a:spLocks noGrp="1" noChangeArrowheads="1"/>
          </p:cNvSpPr>
          <p:nvPr>
            <p:ph idx="1"/>
          </p:nvPr>
        </p:nvSpPr>
        <p:spPr bwMode="auto">
          <a:xfrm>
            <a:off x="838201" y="1624645"/>
            <a:ext cx="10881852" cy="4478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Title: Interactive Chart Generator</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Update </a:t>
            </a:r>
            <a:r>
              <a:rPr kumimoji="0" lang="en-US" altLang="en-US" sz="1600" b="1" i="0" u="none" strike="noStrike" cap="none" normalizeH="0" baseline="0" dirty="0">
                <a:ln>
                  <a:noFill/>
                </a:ln>
                <a:solidFill>
                  <a:schemeClr val="tx1"/>
                </a:solidFill>
                <a:effectLst/>
                <a:latin typeface="Arial Unicode MS"/>
              </a:rPr>
              <a:t>settings.py</a:t>
            </a:r>
            <a:r>
              <a:rPr kumimoji="0" lang="en-US" altLang="en-US" sz="1600" b="0" i="0" u="none" strike="noStrike" cap="none" normalizeH="0" baseline="0" dirty="0">
                <a:ln>
                  <a:noFill/>
                </a:ln>
                <a:solidFill>
                  <a:schemeClr val="tx1"/>
                </a:solidFill>
                <a:effectLst/>
              </a:rPr>
              <a:t>: Define </a:t>
            </a:r>
            <a:r>
              <a:rPr kumimoji="0" lang="en-US" altLang="en-US" sz="1600" b="0" i="0" u="none" strike="noStrike" cap="none" normalizeH="0" baseline="0" dirty="0">
                <a:ln>
                  <a:noFill/>
                </a:ln>
                <a:solidFill>
                  <a:schemeClr val="tx1"/>
                </a:solidFill>
                <a:effectLst/>
                <a:latin typeface="Arial Unicode MS"/>
              </a:rPr>
              <a:t>MEDIA_URL</a:t>
            </a:r>
            <a:r>
              <a:rPr kumimoji="0" lang="en-US" altLang="en-US" sz="1600" b="0" i="0" u="none" strike="noStrike" cap="none" normalizeH="0" baseline="0" dirty="0">
                <a:ln>
                  <a:noFill/>
                </a:ln>
                <a:solidFill>
                  <a:schemeClr val="tx1"/>
                </a:solidFill>
                <a:effectLst/>
              </a:rPr>
              <a:t> and </a:t>
            </a:r>
            <a:r>
              <a:rPr kumimoji="0" lang="en-US" altLang="en-US" sz="1600" b="0" i="0" u="none" strike="noStrike" cap="none" normalizeH="0" baseline="0" dirty="0">
                <a:ln>
                  <a:noFill/>
                </a:ln>
                <a:solidFill>
                  <a:schemeClr val="tx1"/>
                </a:solidFill>
                <a:effectLst/>
                <a:latin typeface="Arial Unicode MS"/>
              </a:rPr>
              <a:t>MEDIA_ROOT</a:t>
            </a:r>
            <a:r>
              <a:rPr kumimoji="0" lang="en-US" altLang="en-US" sz="1600" b="0" i="0" u="none" strike="noStrike" cap="none" normalizeH="0" baseline="0" dirty="0">
                <a:ln>
                  <a:noFill/>
                </a:ln>
                <a:solidFill>
                  <a:schemeClr val="tx1"/>
                </a:solidFill>
                <a:effectLst/>
              </a:rPr>
              <a:t> to handle media files.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Update </a:t>
            </a:r>
            <a:r>
              <a:rPr kumimoji="0" lang="en-US" altLang="en-US" sz="1600" b="1" i="0" u="none" strike="noStrike" cap="none" normalizeH="0" baseline="0" dirty="0">
                <a:ln>
                  <a:noFill/>
                </a:ln>
                <a:solidFill>
                  <a:schemeClr val="tx1"/>
                </a:solidFill>
                <a:effectLst/>
                <a:latin typeface="Arial Unicode MS"/>
              </a:rPr>
              <a:t>urls.py</a:t>
            </a:r>
            <a:r>
              <a:rPr kumimoji="0" lang="en-US" altLang="en-US" sz="1600" b="0" i="0" u="none" strike="noStrike" cap="none" normalizeH="0" baseline="0" dirty="0">
                <a:ln>
                  <a:noFill/>
                </a:ln>
                <a:solidFill>
                  <a:schemeClr val="tx1"/>
                </a:solidFill>
                <a:effectLst/>
              </a:rPr>
              <a:t>: Add </a:t>
            </a:r>
            <a:r>
              <a:rPr kumimoji="0" lang="en-US" altLang="en-US" sz="1600" b="0" i="0" u="none" strike="noStrike" cap="none" normalizeH="0" baseline="0" dirty="0">
                <a:ln>
                  <a:noFill/>
                </a:ln>
                <a:solidFill>
                  <a:schemeClr val="tx1"/>
                </a:solidFill>
                <a:effectLst/>
                <a:latin typeface="Arial Unicode MS"/>
              </a:rPr>
              <a:t>static</a:t>
            </a:r>
            <a:r>
              <a:rPr kumimoji="0" lang="en-US" altLang="en-US" sz="1600" b="0" i="0" u="none" strike="noStrike" cap="none" normalizeH="0" baseline="0" dirty="0">
                <a:ln>
                  <a:noFill/>
                </a:ln>
                <a:solidFill>
                  <a:schemeClr val="tx1"/>
                </a:solidFill>
                <a:effectLst/>
              </a:rPr>
              <a:t> URL patterns to serve media files during development.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Modify Chart Saving Path</a:t>
            </a:r>
            <a:r>
              <a:rPr kumimoji="0" lang="en-US" altLang="en-US" sz="1600" b="0" i="0" u="none" strike="noStrike" cap="none" normalizeH="0" baseline="0" dirty="0">
                <a:ln>
                  <a:noFill/>
                </a:ln>
                <a:solidFill>
                  <a:schemeClr val="tx1"/>
                </a:solidFill>
                <a:effectLst/>
                <a:latin typeface="Arial" panose="020B0604020202020204" pitchFamily="34" charset="0"/>
              </a:rPr>
              <a:t>: Use </a:t>
            </a:r>
            <a:r>
              <a:rPr kumimoji="0" lang="en-US" altLang="en-US" sz="1600" b="0" i="0" u="none" strike="noStrike" cap="none" normalizeH="0" baseline="0" dirty="0">
                <a:ln>
                  <a:noFill/>
                </a:ln>
                <a:solidFill>
                  <a:schemeClr val="tx1"/>
                </a:solidFill>
                <a:effectLst/>
                <a:latin typeface="Arial Unicode MS"/>
              </a:rPr>
              <a:t>MEDIA_ROOT</a:t>
            </a:r>
            <a:r>
              <a:rPr kumimoji="0" lang="en-US" altLang="en-US" sz="1600" b="0" i="0" u="none" strike="noStrike" cap="none" normalizeH="0" baseline="0" dirty="0">
                <a:ln>
                  <a:noFill/>
                </a:ln>
                <a:solidFill>
                  <a:schemeClr val="tx1"/>
                </a:solidFill>
                <a:effectLst/>
              </a:rPr>
              <a:t> in </a:t>
            </a:r>
            <a:r>
              <a:rPr kumimoji="0" lang="en-US" altLang="en-US" sz="1600" b="0" i="0" u="none" strike="noStrike" cap="none" normalizeH="0" baseline="0" dirty="0" err="1">
                <a:ln>
                  <a:noFill/>
                </a:ln>
                <a:solidFill>
                  <a:schemeClr val="tx1"/>
                </a:solidFill>
                <a:effectLst/>
                <a:latin typeface="Arial Unicode MS"/>
              </a:rPr>
              <a:t>manual_data_view</a:t>
            </a:r>
            <a:r>
              <a:rPr kumimoji="0" lang="en-US" altLang="en-US" sz="1600" b="0" i="0" u="none" strike="noStrike" cap="none" normalizeH="0" baseline="0" dirty="0">
                <a:ln>
                  <a:noFill/>
                </a:ln>
                <a:solidFill>
                  <a:schemeClr val="tx1"/>
                </a:solidFill>
                <a:effectLst/>
              </a:rPr>
              <a:t> to save charts in the </a:t>
            </a:r>
            <a:r>
              <a:rPr kumimoji="0" lang="en-US" altLang="en-US" sz="1600" b="0" i="0" u="none" strike="noStrike" cap="none" normalizeH="0" baseline="0" dirty="0">
                <a:ln>
                  <a:noFill/>
                </a:ln>
                <a:solidFill>
                  <a:schemeClr val="tx1"/>
                </a:solidFill>
                <a:effectLst/>
                <a:latin typeface="Arial Unicode MS"/>
              </a:rPr>
              <a:t>media/charts</a:t>
            </a:r>
            <a:r>
              <a:rPr kumimoji="0" lang="en-US" altLang="en-US" sz="1600" b="0" i="0" u="none" strike="noStrike" cap="none" normalizeH="0" baseline="0" dirty="0">
                <a:ln>
                  <a:noFill/>
                </a:ln>
                <a:solidFill>
                  <a:schemeClr val="tx1"/>
                </a:solidFill>
                <a:effectLst/>
              </a:rPr>
              <a:t> directory.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Return Chart URL</a:t>
            </a:r>
            <a:r>
              <a:rPr kumimoji="0" lang="en-US" altLang="en-US" sz="1600" b="0" i="0" u="none" strike="noStrike" cap="none" normalizeH="0" baseline="0" dirty="0">
                <a:ln>
                  <a:noFill/>
                </a:ln>
                <a:solidFill>
                  <a:schemeClr val="tx1"/>
                </a:solidFill>
                <a:effectLst/>
                <a:latin typeface="Arial" panose="020B0604020202020204" pitchFamily="34" charset="0"/>
              </a:rPr>
              <a:t>: Construct the chart URL using </a:t>
            </a:r>
            <a:r>
              <a:rPr kumimoji="0" lang="en-US" altLang="en-US" sz="1600" b="0" i="0" u="none" strike="noStrike" cap="none" normalizeH="0" baseline="0" dirty="0">
                <a:ln>
                  <a:noFill/>
                </a:ln>
                <a:solidFill>
                  <a:schemeClr val="tx1"/>
                </a:solidFill>
                <a:effectLst/>
                <a:latin typeface="Arial Unicode MS"/>
              </a:rPr>
              <a:t>MEDIA_URL</a:t>
            </a:r>
            <a:r>
              <a:rPr kumimoji="0" lang="en-US" altLang="en-US" sz="1600" b="0" i="0" u="none" strike="noStrike" cap="none" normalizeH="0" baseline="0" dirty="0">
                <a:ln>
                  <a:noFill/>
                </a:ln>
                <a:solidFill>
                  <a:schemeClr val="tx1"/>
                </a:solidFill>
                <a:effectLst/>
              </a:rPr>
              <a:t> in the JSON response.</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Support Multiple Chart Types</a:t>
            </a:r>
            <a:r>
              <a:rPr kumimoji="0" lang="en-US" altLang="en-US" sz="1600" b="0" i="0" u="none" strike="noStrike" cap="none" normalizeH="0" baseline="0" dirty="0">
                <a:ln>
                  <a:noFill/>
                </a:ln>
                <a:solidFill>
                  <a:schemeClr val="tx1"/>
                </a:solidFill>
                <a:effectLst/>
                <a:latin typeface="Arial" panose="020B0604020202020204" pitchFamily="34" charset="0"/>
              </a:rPr>
              <a:t>: Add a </a:t>
            </a:r>
            <a:r>
              <a:rPr kumimoji="0" lang="en-US" altLang="en-US" sz="1600" b="0" i="0" u="none" strike="noStrike" cap="none" normalizeH="0" baseline="0" dirty="0" err="1">
                <a:ln>
                  <a:noFill/>
                </a:ln>
                <a:solidFill>
                  <a:schemeClr val="tx1"/>
                </a:solidFill>
                <a:effectLst/>
                <a:latin typeface="Arial Unicode MS"/>
              </a:rPr>
              <a:t>chart_type</a:t>
            </a:r>
            <a:r>
              <a:rPr kumimoji="0" lang="en-US" altLang="en-US" sz="1600" b="0" i="0" u="none" strike="noStrike" cap="none" normalizeH="0" baseline="0" dirty="0">
                <a:ln>
                  <a:noFill/>
                </a:ln>
                <a:solidFill>
                  <a:schemeClr val="tx1"/>
                </a:solidFill>
                <a:effectLst/>
              </a:rPr>
              <a:t> field in the request and handle various chart types (e.g., bar, pie, line, scatter) in the view.</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FontTx/>
              <a:buAutoNum type="arabicPeriod" startAt="6"/>
              <a:tabLst/>
            </a:pPr>
            <a:r>
              <a:rPr kumimoji="0" lang="en-US" altLang="en-US" sz="1600" b="1" i="0" u="none" strike="noStrike" cap="none" normalizeH="0" baseline="0" dirty="0">
                <a:ln>
                  <a:noFill/>
                </a:ln>
                <a:solidFill>
                  <a:schemeClr val="tx1"/>
                </a:solidFill>
                <a:effectLst/>
                <a:latin typeface="Arial" panose="020B0604020202020204" pitchFamily="34" charset="0"/>
              </a:rPr>
              <a:t>Frontend Dropdown</a:t>
            </a:r>
            <a:r>
              <a:rPr kumimoji="0" lang="en-US" altLang="en-US" sz="1600" b="0" i="0" u="none" strike="noStrike" cap="none" normalizeH="0" baseline="0" dirty="0">
                <a:ln>
                  <a:noFill/>
                </a:ln>
                <a:solidFill>
                  <a:schemeClr val="tx1"/>
                </a:solidFill>
                <a:effectLst/>
                <a:latin typeface="Arial" panose="020B0604020202020204" pitchFamily="34" charset="0"/>
              </a:rPr>
              <a:t>: Add a dropdown in React to let users select a chart type.</a:t>
            </a:r>
          </a:p>
          <a:p>
            <a:pPr marL="0" marR="0" lvl="0" indent="0" algn="l" defTabSz="914400" rtl="0" eaLnBrk="0" fontAlgn="base" latinLnBrk="0" hangingPunct="0">
              <a:lnSpc>
                <a:spcPct val="150000"/>
              </a:lnSpc>
              <a:spcBef>
                <a:spcPct val="0"/>
              </a:spcBef>
              <a:spcAft>
                <a:spcPct val="0"/>
              </a:spcAft>
              <a:buClrTx/>
              <a:buSzTx/>
              <a:buFontTx/>
              <a:buAutoNum type="arabicPeriod" startAt="7"/>
              <a:tabLst/>
            </a:pPr>
            <a:r>
              <a:rPr kumimoji="0" lang="en-US" altLang="en-US" sz="1600" b="1" i="0" u="none" strike="noStrike" cap="none" normalizeH="0" baseline="0" dirty="0">
                <a:ln>
                  <a:noFill/>
                </a:ln>
                <a:solidFill>
                  <a:schemeClr val="tx1"/>
                </a:solidFill>
                <a:effectLst/>
                <a:latin typeface="Arial" panose="020B0604020202020204" pitchFamily="34" charset="0"/>
              </a:rPr>
              <a:t>Send Chart Type</a:t>
            </a:r>
            <a:r>
              <a:rPr kumimoji="0" lang="en-US" altLang="en-US" sz="1600" b="0" i="0" u="none" strike="noStrike" cap="none" normalizeH="0" baseline="0" dirty="0">
                <a:ln>
                  <a:noFill/>
                </a:ln>
                <a:solidFill>
                  <a:schemeClr val="tx1"/>
                </a:solidFill>
                <a:effectLst/>
                <a:latin typeface="Arial" panose="020B0604020202020204" pitchFamily="34" charset="0"/>
              </a:rPr>
              <a:t>: Include the selected chart type in the POST request from React.</a:t>
            </a:r>
          </a:p>
          <a:p>
            <a:pPr marL="0" marR="0" lvl="0" indent="0" algn="l" defTabSz="914400" rtl="0" eaLnBrk="0" fontAlgn="base" latinLnBrk="0" hangingPunct="0">
              <a:lnSpc>
                <a:spcPct val="150000"/>
              </a:lnSpc>
              <a:spcBef>
                <a:spcPct val="0"/>
              </a:spcBef>
              <a:spcAft>
                <a:spcPct val="0"/>
              </a:spcAft>
              <a:buClrTx/>
              <a:buSzTx/>
              <a:buFontTx/>
              <a:buAutoNum type="arabicPeriod" startAt="8"/>
              <a:tabLst/>
            </a:pPr>
            <a:r>
              <a:rPr kumimoji="0" lang="en-US" altLang="en-US" sz="1600" b="1" i="0" u="none" strike="noStrike" cap="none" normalizeH="0" baseline="0" dirty="0">
                <a:ln>
                  <a:noFill/>
                </a:ln>
                <a:solidFill>
                  <a:schemeClr val="tx1"/>
                </a:solidFill>
                <a:effectLst/>
                <a:latin typeface="Arial" panose="020B0604020202020204" pitchFamily="34" charset="0"/>
              </a:rPr>
              <a:t>Test Changes</a:t>
            </a:r>
            <a:r>
              <a:rPr kumimoji="0" lang="en-US" altLang="en-US" sz="1600" b="0" i="0" u="none" strike="noStrike" cap="none" normalizeH="0" baseline="0" dirty="0">
                <a:ln>
                  <a:noFill/>
                </a:ln>
                <a:solidFill>
                  <a:schemeClr val="tx1"/>
                </a:solidFill>
                <a:effectLst/>
                <a:latin typeface="Arial" panose="020B0604020202020204" pitchFamily="34" charset="0"/>
              </a:rPr>
              <a:t>: Verify the functionality by generating different chart types and ensuring they appear correctly in the frontend.</a:t>
            </a:r>
          </a:p>
          <a:p>
            <a:pPr marL="0" marR="0" lvl="0" indent="0" algn="l" defTabSz="914400" rtl="0" eaLnBrk="0" fontAlgn="base" latinLnBrk="0" hangingPunct="0">
              <a:lnSpc>
                <a:spcPct val="150000"/>
              </a:lnSpc>
              <a:spcBef>
                <a:spcPct val="0"/>
              </a:spcBef>
              <a:spcAft>
                <a:spcPct val="0"/>
              </a:spcAft>
              <a:buClrTx/>
              <a:buSzTx/>
              <a:buFontTx/>
              <a:buAutoNum type="arabicPeriod" startAt="9"/>
              <a:tabLst/>
            </a:pPr>
            <a:r>
              <a:rPr kumimoji="0" lang="en-US" altLang="en-US" sz="1600" b="1" i="0" u="none" strike="noStrike" cap="none" normalizeH="0" baseline="0" dirty="0">
                <a:ln>
                  <a:noFill/>
                </a:ln>
                <a:solidFill>
                  <a:schemeClr val="tx1"/>
                </a:solidFill>
                <a:effectLst/>
                <a:latin typeface="Arial" panose="020B0604020202020204" pitchFamily="34" charset="0"/>
              </a:rPr>
              <a:t>Check Media Serving</a:t>
            </a:r>
            <a:r>
              <a:rPr kumimoji="0" lang="en-US" altLang="en-US" sz="1600" b="0" i="0" u="none" strike="noStrike" cap="none" normalizeH="0" baseline="0" dirty="0">
                <a:ln>
                  <a:noFill/>
                </a:ln>
                <a:solidFill>
                  <a:schemeClr val="tx1"/>
                </a:solidFill>
                <a:effectLst/>
                <a:latin typeface="Arial" panose="020B0604020202020204" pitchFamily="34" charset="0"/>
              </a:rPr>
              <a:t>: Confirm that the Django server serves the media files properly in development mode.</a:t>
            </a:r>
          </a:p>
        </p:txBody>
      </p:sp>
    </p:spTree>
    <p:extLst>
      <p:ext uri="{BB962C8B-B14F-4D97-AF65-F5344CB8AC3E}">
        <p14:creationId xmlns:p14="http://schemas.microsoft.com/office/powerpoint/2010/main" val="1108877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B36DCA-E0CA-0ACF-0719-2685195E524C}"/>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94AFBAC-9BF7-1730-F141-5DB504048260}"/>
              </a:ext>
            </a:extLst>
          </p:cNvPr>
          <p:cNvSpPr>
            <a:spLocks noGrp="1"/>
          </p:cNvSpPr>
          <p:nvPr>
            <p:ph type="sldNum" sz="quarter" idx="12"/>
          </p:nvPr>
        </p:nvSpPr>
        <p:spPr/>
        <p:txBody>
          <a:bodyPr/>
          <a:lstStyle/>
          <a:p>
            <a:fld id="{00320281-AA44-47DE-A12A-EF7A9AB715F5}" type="slidenum">
              <a:rPr lang="en-IN" smtClean="0"/>
              <a:pPr/>
              <a:t>18</a:t>
            </a:fld>
            <a:endParaRPr lang="en-IN"/>
          </a:p>
        </p:txBody>
      </p:sp>
      <p:sp>
        <p:nvSpPr>
          <p:cNvPr id="7" name="Footer Placeholder 6">
            <a:extLst>
              <a:ext uri="{FF2B5EF4-FFF2-40B4-BE49-F238E27FC236}">
                <a16:creationId xmlns:a16="http://schemas.microsoft.com/office/drawing/2014/main" id="{76BB6F87-628F-88A3-2DE3-F5A470F8EB7C}"/>
              </a:ext>
            </a:extLst>
          </p:cNvPr>
          <p:cNvSpPr>
            <a:spLocks noGrp="1"/>
          </p:cNvSpPr>
          <p:nvPr>
            <p:ph type="ftr" sz="quarter" idx="11"/>
          </p:nvPr>
        </p:nvSpPr>
        <p:spPr/>
        <p:txBody>
          <a:bodyPr/>
          <a:lstStyle/>
          <a:p>
            <a:r>
              <a:rPr lang="en-GB"/>
              <a:t>Dept. of CSE                                             </a:t>
            </a:r>
            <a:endParaRPr lang="en-IN"/>
          </a:p>
        </p:txBody>
      </p:sp>
      <p:sp>
        <p:nvSpPr>
          <p:cNvPr id="6" name="Title 5">
            <a:extLst>
              <a:ext uri="{FF2B5EF4-FFF2-40B4-BE49-F238E27FC236}">
                <a16:creationId xmlns:a16="http://schemas.microsoft.com/office/drawing/2014/main" id="{1DF9C21E-9773-5F3D-2A3C-0000B36D8E8E}"/>
              </a:ext>
            </a:extLst>
          </p:cNvPr>
          <p:cNvSpPr>
            <a:spLocks noGrp="1"/>
          </p:cNvSpPr>
          <p:nvPr>
            <p:ph type="title"/>
          </p:nvPr>
        </p:nvSpPr>
        <p:spPr>
          <a:xfrm>
            <a:off x="0" y="-1325563"/>
            <a:ext cx="10515600" cy="1325563"/>
          </a:xfrm>
        </p:spPr>
        <p:txBody>
          <a:bodyPr/>
          <a:lstStyle/>
          <a:p>
            <a:endParaRPr lang="en-IN" dirty="0"/>
          </a:p>
        </p:txBody>
      </p:sp>
      <p:sp>
        <p:nvSpPr>
          <p:cNvPr id="2" name="Content Placeholder 1">
            <a:extLst>
              <a:ext uri="{FF2B5EF4-FFF2-40B4-BE49-F238E27FC236}">
                <a16:creationId xmlns:a16="http://schemas.microsoft.com/office/drawing/2014/main" id="{9AF99FDF-A325-A424-CB0A-988A920CD66F}"/>
              </a:ext>
            </a:extLst>
          </p:cNvPr>
          <p:cNvSpPr>
            <a:spLocks noGrp="1" noChangeArrowheads="1"/>
          </p:cNvSpPr>
          <p:nvPr>
            <p:ph idx="1"/>
          </p:nvPr>
        </p:nvSpPr>
        <p:spPr bwMode="auto">
          <a:xfrm>
            <a:off x="917299" y="387668"/>
            <a:ext cx="10148932" cy="55810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400" b="1" i="0" u="none" strike="noStrike" cap="none" normalizeH="0" baseline="0" dirty="0">
                <a:ln>
                  <a:noFill/>
                </a:ln>
                <a:solidFill>
                  <a:schemeClr val="tx1"/>
                </a:solidFill>
                <a:effectLst/>
                <a:latin typeface="Arial" panose="020B0604020202020204" pitchFamily="34" charset="0"/>
              </a:rPr>
              <a:t>Frontend Set Up:</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Add State for Chart Type</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Add a </a:t>
            </a:r>
            <a:r>
              <a:rPr kumimoji="0" lang="en-US" altLang="en-US" sz="1800" b="0" i="0" u="none" strike="noStrike" cap="none" normalizeH="0" baseline="0" dirty="0" err="1">
                <a:ln>
                  <a:noFill/>
                </a:ln>
                <a:solidFill>
                  <a:schemeClr val="tx1"/>
                </a:solidFill>
                <a:effectLst/>
                <a:latin typeface="Arial Unicode MS"/>
              </a:rPr>
              <a:t>chartType</a:t>
            </a:r>
            <a:r>
              <a:rPr kumimoji="0" lang="en-US" altLang="en-US" sz="1800" b="0" i="0" u="none" strike="noStrike" cap="none" normalizeH="0" baseline="0" dirty="0">
                <a:ln>
                  <a:noFill/>
                </a:ln>
                <a:solidFill>
                  <a:schemeClr val="tx1"/>
                </a:solidFill>
                <a:effectLst/>
              </a:rPr>
              <a:t> state in React to store the selected chart type.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Create Dropdown Menu</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Add a dropdown in the form to let users choose the chart type (e.g., Bar, Pie, Line, Scatter, etc.).</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Update Form Submission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Include the selected </a:t>
            </a:r>
            <a:r>
              <a:rPr kumimoji="0" lang="en-US" altLang="en-US" sz="1800" b="0" i="0" u="none" strike="noStrike" cap="none" normalizeH="0" baseline="0" dirty="0" err="1">
                <a:ln>
                  <a:noFill/>
                </a:ln>
                <a:solidFill>
                  <a:schemeClr val="tx1"/>
                </a:solidFill>
                <a:effectLst/>
                <a:latin typeface="Arial Unicode MS"/>
              </a:rPr>
              <a:t>chartType</a:t>
            </a:r>
            <a:r>
              <a:rPr kumimoji="0" lang="en-US" altLang="en-US" sz="1800" b="0" i="0" u="none" strike="noStrike" cap="none" normalizeH="0" baseline="0" dirty="0">
                <a:ln>
                  <a:noFill/>
                </a:ln>
                <a:solidFill>
                  <a:schemeClr val="tx1"/>
                </a:solidFill>
                <a:effectLst/>
              </a:rPr>
              <a:t> along with the </a:t>
            </a:r>
            <a:r>
              <a:rPr kumimoji="0" lang="en-US" altLang="en-US" sz="1800" b="0" i="0" u="none" strike="noStrike" cap="none" normalizeH="0" baseline="0" dirty="0">
                <a:ln>
                  <a:noFill/>
                </a:ln>
                <a:solidFill>
                  <a:schemeClr val="tx1"/>
                </a:solidFill>
                <a:effectLst/>
                <a:latin typeface="Arial Unicode MS"/>
              </a:rPr>
              <a:t>data</a:t>
            </a:r>
            <a:r>
              <a:rPr kumimoji="0" lang="en-US" altLang="en-US" sz="1800" b="0" i="0" u="none" strike="noStrike" cap="none" normalizeH="0" baseline="0" dirty="0">
                <a:ln>
                  <a:noFill/>
                </a:ln>
                <a:solidFill>
                  <a:schemeClr val="tx1"/>
                </a:solidFill>
                <a:effectLst/>
              </a:rPr>
              <a:t> in the POST request body.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Handle Dynamic Inputs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Adjust the input fields dynamically based on the chart type (e.g., </a:t>
            </a:r>
            <a:r>
              <a:rPr kumimoji="0" lang="en-US" altLang="en-US" sz="1800" b="0" i="0" u="none" strike="noStrike" cap="none" normalizeH="0" baseline="0" dirty="0">
                <a:ln>
                  <a:noFill/>
                </a:ln>
                <a:solidFill>
                  <a:schemeClr val="tx1"/>
                </a:solidFill>
                <a:effectLst/>
                <a:latin typeface="Arial Unicode MS"/>
              </a:rPr>
              <a:t>x</a:t>
            </a:r>
            <a:r>
              <a:rPr kumimoji="0" lang="en-US" altLang="en-US" sz="1800" b="0" i="0" u="none" strike="noStrike" cap="none" normalizeH="0" baseline="0" dirty="0">
                <a:ln>
                  <a:noFill/>
                </a:ln>
                <a:solidFill>
                  <a:schemeClr val="tx1"/>
                </a:solidFill>
                <a:effectLst/>
              </a:rPr>
              <a:t> and </a:t>
            </a:r>
            <a:r>
              <a:rPr kumimoji="0" lang="en-US" altLang="en-US" sz="1800" b="0" i="0" u="none" strike="noStrike" cap="none" normalizeH="0" baseline="0" dirty="0">
                <a:ln>
                  <a:noFill/>
                </a:ln>
                <a:solidFill>
                  <a:schemeClr val="tx1"/>
                </a:solidFill>
                <a:effectLst/>
                <a:latin typeface="Arial Unicode MS"/>
              </a:rPr>
              <a:t>y</a:t>
            </a:r>
            <a:r>
              <a:rPr kumimoji="0" lang="en-US" altLang="en-US" sz="1800" b="0" i="0" u="none" strike="noStrike" cap="none" normalizeH="0" baseline="0" dirty="0">
                <a:ln>
                  <a:noFill/>
                </a:ln>
                <a:solidFill>
                  <a:schemeClr val="tx1"/>
                </a:solidFill>
                <a:effectLst/>
              </a:rPr>
              <a:t> fields for scatter plots).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Modify Request Headers</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Ensure the CSRF token is sent with the POST request for security.</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Enhance Visualization Logic</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Update the logic to fetch and display the generated chart dynamically based on the returned URL.</a:t>
            </a:r>
          </a:p>
        </p:txBody>
      </p:sp>
    </p:spTree>
    <p:extLst>
      <p:ext uri="{BB962C8B-B14F-4D97-AF65-F5344CB8AC3E}">
        <p14:creationId xmlns:p14="http://schemas.microsoft.com/office/powerpoint/2010/main" val="33771680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563329"/>
            <a:ext cx="10945761" cy="4601497"/>
          </a:xfrm>
        </p:spPr>
        <p:txBody>
          <a:bodyPr/>
          <a:lstStyle/>
          <a:p>
            <a:pPr marL="0" indent="0">
              <a:buNone/>
            </a:pPr>
            <a:r>
              <a:rPr lang="en-GB"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C9AEB3-B03F-617B-B113-FDF7CED3D812}"/>
              </a:ext>
            </a:extLst>
          </p:cNvPr>
          <p:cNvSpPr>
            <a:spLocks noGrp="1"/>
          </p:cNvSpPr>
          <p:nvPr>
            <p:ph type="sldNum" sz="quarter" idx="12"/>
          </p:nvPr>
        </p:nvSpPr>
        <p:spPr/>
        <p:txBody>
          <a:bodyPr/>
          <a:lstStyle/>
          <a:p>
            <a:fld id="{00320281-AA44-47DE-A12A-EF7A9AB715F5}" type="slidenum">
              <a:rPr lang="en-IN" smtClean="0"/>
              <a:pPr/>
              <a:t>19</a:t>
            </a:fld>
            <a:endParaRPr lang="en-IN"/>
          </a:p>
        </p:txBody>
      </p:sp>
      <p:sp>
        <p:nvSpPr>
          <p:cNvPr id="7" name="Footer Placeholder 6">
            <a:extLst>
              <a:ext uri="{FF2B5EF4-FFF2-40B4-BE49-F238E27FC236}">
                <a16:creationId xmlns:a16="http://schemas.microsoft.com/office/drawing/2014/main" id="{982F6C81-C66B-1A82-113E-A6C829BBB9C1}"/>
              </a:ext>
            </a:extLst>
          </p:cNvPr>
          <p:cNvSpPr>
            <a:spLocks noGrp="1"/>
          </p:cNvSpPr>
          <p:nvPr>
            <p:ph type="ftr" sz="quarter" idx="11"/>
          </p:nvPr>
        </p:nvSpPr>
        <p:spPr/>
        <p:txBody>
          <a:bodyPr/>
          <a:lstStyle/>
          <a:p>
            <a:r>
              <a:rPr lang="en-GB"/>
              <a:t>Dept. of CSE                                             </a:t>
            </a:r>
            <a:endParaRPr lang="en-IN"/>
          </a:p>
        </p:txBody>
      </p:sp>
      <p:pic>
        <p:nvPicPr>
          <p:cNvPr id="6" name="Picture 5">
            <a:extLst>
              <a:ext uri="{FF2B5EF4-FFF2-40B4-BE49-F238E27FC236}">
                <a16:creationId xmlns:a16="http://schemas.microsoft.com/office/drawing/2014/main" id="{6DD8B977-96CA-7E77-A77D-D9C9D43A1B7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0"/>
            <a:ext cx="5899355" cy="6056671"/>
          </a:xfrm>
          <a:prstGeom prst="rect">
            <a:avLst/>
          </a:prstGeom>
        </p:spPr>
      </p:pic>
      <p:pic>
        <p:nvPicPr>
          <p:cNvPr id="8" name="Picture 7">
            <a:extLst>
              <a:ext uri="{FF2B5EF4-FFF2-40B4-BE49-F238E27FC236}">
                <a16:creationId xmlns:a16="http://schemas.microsoft.com/office/drawing/2014/main" id="{169594D2-1BCA-3024-CA11-F9BAD49D5D98}"/>
              </a:ext>
            </a:extLst>
          </p:cNvPr>
          <p:cNvPicPr>
            <a:picLocks noChangeAspect="1"/>
          </p:cNvPicPr>
          <p:nvPr/>
        </p:nvPicPr>
        <p:blipFill>
          <a:blip r:embed="rId3"/>
          <a:stretch>
            <a:fillRect/>
          </a:stretch>
        </p:blipFill>
        <p:spPr>
          <a:xfrm>
            <a:off x="5899355" y="0"/>
            <a:ext cx="6292645" cy="6056670"/>
          </a:xfrm>
          <a:prstGeom prst="rect">
            <a:avLst/>
          </a:prstGeom>
        </p:spPr>
      </p:pic>
    </p:spTree>
    <p:extLst>
      <p:ext uri="{BB962C8B-B14F-4D97-AF65-F5344CB8AC3E}">
        <p14:creationId xmlns:p14="http://schemas.microsoft.com/office/powerpoint/2010/main" val="3523448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83110" y="33048"/>
            <a:ext cx="9232490" cy="937203"/>
          </a:xfrm>
        </p:spPr>
        <p:txBody>
          <a:bodyPr>
            <a:normAutofit/>
          </a:bodyPr>
          <a:lstStyle/>
          <a:p>
            <a:pPr algn="ctr"/>
            <a:r>
              <a:rPr lang="en-US" sz="3600" b="1" dirty="0">
                <a:latin typeface="Arial Black" panose="020B0A04020102020204" pitchFamily="34" charset="0"/>
              </a:rPr>
              <a:t>Contents</a:t>
            </a:r>
          </a:p>
        </p:txBody>
      </p:sp>
      <p:sp>
        <p:nvSpPr>
          <p:cNvPr id="3" name="Content Placeholder 2"/>
          <p:cNvSpPr>
            <a:spLocks noGrp="1"/>
          </p:cNvSpPr>
          <p:nvPr>
            <p:ph idx="1"/>
          </p:nvPr>
        </p:nvSpPr>
        <p:spPr>
          <a:xfrm>
            <a:off x="536825" y="1028394"/>
            <a:ext cx="11485195" cy="5693081"/>
          </a:xfrm>
        </p:spPr>
        <p:txBody>
          <a:bodyPr numCol="2">
            <a:noAutofit/>
          </a:bodyPr>
          <a:lstStyle/>
          <a:p>
            <a:r>
              <a:rPr lang="en-GB" dirty="0">
                <a:cs typeface="Times New Roman" panose="02020603050405020304" pitchFamily="18" charset="0"/>
              </a:rPr>
              <a:t>Introduction to Skill Enhancement Courses</a:t>
            </a:r>
          </a:p>
          <a:p>
            <a:r>
              <a:rPr lang="en-GB" dirty="0">
                <a:cs typeface="Times New Roman" panose="02020603050405020304" pitchFamily="18" charset="0"/>
              </a:rPr>
              <a:t>Objectives/Future Implications of the Internship</a:t>
            </a:r>
          </a:p>
          <a:p>
            <a:r>
              <a:rPr lang="en-US" dirty="0">
                <a:cs typeface="Times New Roman" panose="02020603050405020304" pitchFamily="18" charset="0"/>
              </a:rPr>
              <a:t>Technical Skills Gained</a:t>
            </a:r>
          </a:p>
          <a:p>
            <a:r>
              <a:rPr lang="en-US" dirty="0">
                <a:cs typeface="Times New Roman" panose="02020603050405020304" pitchFamily="18" charset="0"/>
              </a:rPr>
              <a:t>Project Overview</a:t>
            </a:r>
          </a:p>
          <a:p>
            <a:r>
              <a:rPr lang="en-GB" dirty="0">
                <a:cs typeface="Times New Roman" panose="02020603050405020304" pitchFamily="18" charset="0"/>
              </a:rPr>
              <a:t>Hardware and Software Requirements</a:t>
            </a:r>
          </a:p>
          <a:p>
            <a:r>
              <a:rPr lang="en-GB" dirty="0">
                <a:cs typeface="Times New Roman" panose="02020603050405020304" pitchFamily="18" charset="0"/>
              </a:rPr>
              <a:t>Internship Implementation</a:t>
            </a:r>
          </a:p>
          <a:p>
            <a:r>
              <a:rPr lang="en-GB" dirty="0">
                <a:cs typeface="Times New Roman" panose="02020603050405020304" pitchFamily="18" charset="0"/>
              </a:rPr>
              <a:t>Learning Outcome</a:t>
            </a:r>
          </a:p>
          <a:p>
            <a:r>
              <a:rPr lang="en-GB" dirty="0">
                <a:cs typeface="Times New Roman" panose="02020603050405020304" pitchFamily="18" charset="0"/>
              </a:rPr>
              <a:t>Challenges Faced</a:t>
            </a:r>
          </a:p>
          <a:p>
            <a:r>
              <a:rPr lang="en-GB" dirty="0">
                <a:cs typeface="Times New Roman" panose="02020603050405020304" pitchFamily="18" charset="0"/>
              </a:rPr>
              <a:t>References</a:t>
            </a:r>
            <a:br>
              <a:rPr lang="en-IN" dirty="0"/>
            </a:br>
            <a:endParaRPr lang="en-US" dirty="0"/>
          </a:p>
        </p:txBody>
      </p:sp>
      <p:sp>
        <p:nvSpPr>
          <p:cNvPr id="4" name="Slide Number Placeholder 3">
            <a:extLst>
              <a:ext uri="{FF2B5EF4-FFF2-40B4-BE49-F238E27FC236}">
                <a16:creationId xmlns:a16="http://schemas.microsoft.com/office/drawing/2014/main" id="{E6585836-1766-E858-6FF5-A550CA562440}"/>
              </a:ext>
            </a:extLst>
          </p:cNvPr>
          <p:cNvSpPr>
            <a:spLocks noGrp="1"/>
          </p:cNvSpPr>
          <p:nvPr>
            <p:ph type="sldNum" sz="quarter" idx="12"/>
          </p:nvPr>
        </p:nvSpPr>
        <p:spPr/>
        <p:txBody>
          <a:bodyPr/>
          <a:lstStyle/>
          <a:p>
            <a:fld id="{00320281-AA44-47DE-A12A-EF7A9AB715F5}" type="slidenum">
              <a:rPr lang="en-IN" smtClean="0"/>
              <a:pPr/>
              <a:t>2</a:t>
            </a:fld>
            <a:endParaRPr lang="en-IN"/>
          </a:p>
        </p:txBody>
      </p:sp>
      <p:sp>
        <p:nvSpPr>
          <p:cNvPr id="7" name="Footer Placeholder 6">
            <a:extLst>
              <a:ext uri="{FF2B5EF4-FFF2-40B4-BE49-F238E27FC236}">
                <a16:creationId xmlns:a16="http://schemas.microsoft.com/office/drawing/2014/main" id="{25C90B25-4C62-CD5F-BDEE-5487646F63E5}"/>
              </a:ext>
            </a:extLst>
          </p:cNvPr>
          <p:cNvSpPr>
            <a:spLocks noGrp="1"/>
          </p:cNvSpPr>
          <p:nvPr>
            <p:ph type="ftr" sz="quarter" idx="11"/>
          </p:nvPr>
        </p:nvSpPr>
        <p:spPr/>
        <p:txBody>
          <a:bodyPr/>
          <a:lstStyle/>
          <a:p>
            <a:r>
              <a:rPr lang="en-GB" sz="1400" dirty="0"/>
              <a:t>Dept</a:t>
            </a:r>
            <a:r>
              <a:rPr lang="en-GB" dirty="0"/>
              <a:t>. of CSE                                             </a:t>
            </a:r>
            <a:endParaRPr lang="en-IN"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A782E-6899-1BBF-EE7D-B3F3212BD9F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23EAA-0EB6-856B-DA8D-06FD89541A61}"/>
              </a:ext>
            </a:extLst>
          </p:cNvPr>
          <p:cNvSpPr>
            <a:spLocks noGrp="1"/>
          </p:cNvSpPr>
          <p:nvPr>
            <p:ph idx="1"/>
          </p:nvPr>
        </p:nvSpPr>
        <p:spPr>
          <a:xfrm>
            <a:off x="838199" y="1563329"/>
            <a:ext cx="10945761" cy="4601497"/>
          </a:xfrm>
        </p:spPr>
        <p:txBody>
          <a:bodyPr/>
          <a:lstStyle/>
          <a:p>
            <a:pPr marL="0" indent="0">
              <a:buNone/>
            </a:pPr>
            <a:r>
              <a:rPr lang="en-GB"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307087B0-8F0C-4BFA-5A55-C07047472D93}"/>
              </a:ext>
            </a:extLst>
          </p:cNvPr>
          <p:cNvSpPr>
            <a:spLocks noGrp="1"/>
          </p:cNvSpPr>
          <p:nvPr>
            <p:ph type="sldNum" sz="quarter" idx="12"/>
          </p:nvPr>
        </p:nvSpPr>
        <p:spPr/>
        <p:txBody>
          <a:bodyPr/>
          <a:lstStyle/>
          <a:p>
            <a:fld id="{00320281-AA44-47DE-A12A-EF7A9AB715F5}" type="slidenum">
              <a:rPr lang="en-IN" smtClean="0"/>
              <a:pPr/>
              <a:t>20</a:t>
            </a:fld>
            <a:endParaRPr lang="en-IN"/>
          </a:p>
        </p:txBody>
      </p:sp>
      <p:sp>
        <p:nvSpPr>
          <p:cNvPr id="7" name="Footer Placeholder 6">
            <a:extLst>
              <a:ext uri="{FF2B5EF4-FFF2-40B4-BE49-F238E27FC236}">
                <a16:creationId xmlns:a16="http://schemas.microsoft.com/office/drawing/2014/main" id="{72E5AD0F-7C54-3BFE-A19B-1D56F3DEC051}"/>
              </a:ext>
            </a:extLst>
          </p:cNvPr>
          <p:cNvSpPr>
            <a:spLocks noGrp="1"/>
          </p:cNvSpPr>
          <p:nvPr>
            <p:ph type="ftr" sz="quarter" idx="11"/>
          </p:nvPr>
        </p:nvSpPr>
        <p:spPr/>
        <p:txBody>
          <a:bodyPr/>
          <a:lstStyle/>
          <a:p>
            <a:r>
              <a:rPr lang="en-GB"/>
              <a:t>Dept. of CSE                                             </a:t>
            </a:r>
            <a:endParaRPr lang="en-IN"/>
          </a:p>
        </p:txBody>
      </p:sp>
      <p:pic>
        <p:nvPicPr>
          <p:cNvPr id="2" name="Picture 1">
            <a:extLst>
              <a:ext uri="{FF2B5EF4-FFF2-40B4-BE49-F238E27FC236}">
                <a16:creationId xmlns:a16="http://schemas.microsoft.com/office/drawing/2014/main" id="{6B4BEBD3-2F7B-D03E-687C-D6B871CAFF4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5863506" cy="6263148"/>
          </a:xfrm>
          <a:prstGeom prst="rect">
            <a:avLst/>
          </a:prstGeom>
        </p:spPr>
      </p:pic>
      <p:pic>
        <p:nvPicPr>
          <p:cNvPr id="5" name="Picture 4">
            <a:extLst>
              <a:ext uri="{FF2B5EF4-FFF2-40B4-BE49-F238E27FC236}">
                <a16:creationId xmlns:a16="http://schemas.microsoft.com/office/drawing/2014/main" id="{B97FBEEF-F50D-0E87-03AB-7F94489EECE9}"/>
              </a:ext>
            </a:extLst>
          </p:cNvPr>
          <p:cNvPicPr>
            <a:picLocks noChangeAspect="1"/>
          </p:cNvPicPr>
          <p:nvPr/>
        </p:nvPicPr>
        <p:blipFill>
          <a:blip r:embed="rId3"/>
          <a:stretch>
            <a:fillRect/>
          </a:stretch>
        </p:blipFill>
        <p:spPr>
          <a:xfrm>
            <a:off x="6194323" y="0"/>
            <a:ext cx="5863506" cy="6213987"/>
          </a:xfrm>
          <a:prstGeom prst="rect">
            <a:avLst/>
          </a:prstGeom>
        </p:spPr>
      </p:pic>
    </p:spTree>
    <p:extLst>
      <p:ext uri="{BB962C8B-B14F-4D97-AF65-F5344CB8AC3E}">
        <p14:creationId xmlns:p14="http://schemas.microsoft.com/office/powerpoint/2010/main" val="706179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1563329"/>
            <a:ext cx="10945761" cy="4601497"/>
          </a:xfrm>
        </p:spPr>
        <p:txBody>
          <a:bodyPr/>
          <a:lstStyle/>
          <a:p>
            <a:pPr marL="0" indent="0">
              <a:buNone/>
            </a:pPr>
            <a:r>
              <a:rPr lang="en-GB"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CC9AEB3-B03F-617B-B113-FDF7CED3D812}"/>
              </a:ext>
            </a:extLst>
          </p:cNvPr>
          <p:cNvSpPr>
            <a:spLocks noGrp="1"/>
          </p:cNvSpPr>
          <p:nvPr>
            <p:ph type="sldNum" sz="quarter" idx="12"/>
          </p:nvPr>
        </p:nvSpPr>
        <p:spPr/>
        <p:txBody>
          <a:bodyPr/>
          <a:lstStyle/>
          <a:p>
            <a:fld id="{00320281-AA44-47DE-A12A-EF7A9AB715F5}" type="slidenum">
              <a:rPr lang="en-IN" smtClean="0"/>
              <a:pPr/>
              <a:t>21</a:t>
            </a:fld>
            <a:endParaRPr lang="en-IN"/>
          </a:p>
        </p:txBody>
      </p:sp>
      <p:sp>
        <p:nvSpPr>
          <p:cNvPr id="7" name="Footer Placeholder 6">
            <a:extLst>
              <a:ext uri="{FF2B5EF4-FFF2-40B4-BE49-F238E27FC236}">
                <a16:creationId xmlns:a16="http://schemas.microsoft.com/office/drawing/2014/main" id="{982F6C81-C66B-1A82-113E-A6C829BBB9C1}"/>
              </a:ext>
            </a:extLst>
          </p:cNvPr>
          <p:cNvSpPr>
            <a:spLocks noGrp="1"/>
          </p:cNvSpPr>
          <p:nvPr>
            <p:ph type="ftr" sz="quarter" idx="11"/>
          </p:nvPr>
        </p:nvSpPr>
        <p:spPr/>
        <p:txBody>
          <a:bodyPr/>
          <a:lstStyle/>
          <a:p>
            <a:r>
              <a:rPr lang="en-GB" dirty="0"/>
              <a:t>Dept. of CSE                                             </a:t>
            </a:r>
            <a:endParaRPr lang="en-IN" dirty="0"/>
          </a:p>
        </p:txBody>
      </p:sp>
      <p:pic>
        <p:nvPicPr>
          <p:cNvPr id="6" name="Picture 5">
            <a:extLst>
              <a:ext uri="{FF2B5EF4-FFF2-40B4-BE49-F238E27FC236}">
                <a16:creationId xmlns:a16="http://schemas.microsoft.com/office/drawing/2014/main" id="{03D0985B-E767-39D7-ABA8-9393B684742C}"/>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08040" y="464576"/>
            <a:ext cx="5746750" cy="5939605"/>
          </a:xfrm>
          <a:prstGeom prst="rect">
            <a:avLst/>
          </a:prstGeom>
          <a:noFill/>
          <a:ln>
            <a:noFill/>
          </a:ln>
        </p:spPr>
      </p:pic>
      <p:pic>
        <p:nvPicPr>
          <p:cNvPr id="8" name="Picture 7">
            <a:extLst>
              <a:ext uri="{FF2B5EF4-FFF2-40B4-BE49-F238E27FC236}">
                <a16:creationId xmlns:a16="http://schemas.microsoft.com/office/drawing/2014/main" id="{99992D6C-6A88-7D81-B6D0-BDF75BC7C74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65810" y="464576"/>
            <a:ext cx="5746750" cy="5891774"/>
          </a:xfrm>
          <a:prstGeom prst="rect">
            <a:avLst/>
          </a:prstGeom>
          <a:noFill/>
          <a:ln>
            <a:noFill/>
          </a:ln>
        </p:spPr>
      </p:pic>
    </p:spTree>
    <p:extLst>
      <p:ext uri="{BB962C8B-B14F-4D97-AF65-F5344CB8AC3E}">
        <p14:creationId xmlns:p14="http://schemas.microsoft.com/office/powerpoint/2010/main" val="24407897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ED7D73-8616-22E1-F2F5-672FCCAE449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B650F8-7F6E-19B2-25DA-3B1E42558C6B}"/>
              </a:ext>
            </a:extLst>
          </p:cNvPr>
          <p:cNvSpPr>
            <a:spLocks noGrp="1"/>
          </p:cNvSpPr>
          <p:nvPr>
            <p:ph idx="1"/>
          </p:nvPr>
        </p:nvSpPr>
        <p:spPr>
          <a:xfrm>
            <a:off x="838199" y="1563329"/>
            <a:ext cx="10945761" cy="4601497"/>
          </a:xfrm>
        </p:spPr>
        <p:txBody>
          <a:bodyPr/>
          <a:lstStyle/>
          <a:p>
            <a:pPr marL="0" indent="0">
              <a:buNone/>
            </a:pPr>
            <a:r>
              <a:rPr lang="en-GB" dirty="0">
                <a:latin typeface="Times New Roman" panose="02020603050405020304" pitchFamily="18" charset="0"/>
                <a:cs typeface="Times New Roman" panose="02020603050405020304" pitchFamily="18" charset="0"/>
              </a:rPr>
              <a:t> </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4660E5B3-E25A-AEF8-44C1-FCE14F128C76}"/>
              </a:ext>
            </a:extLst>
          </p:cNvPr>
          <p:cNvSpPr>
            <a:spLocks noGrp="1"/>
          </p:cNvSpPr>
          <p:nvPr>
            <p:ph type="sldNum" sz="quarter" idx="12"/>
          </p:nvPr>
        </p:nvSpPr>
        <p:spPr/>
        <p:txBody>
          <a:bodyPr/>
          <a:lstStyle/>
          <a:p>
            <a:fld id="{00320281-AA44-47DE-A12A-EF7A9AB715F5}" type="slidenum">
              <a:rPr lang="en-IN" smtClean="0"/>
              <a:pPr/>
              <a:t>22</a:t>
            </a:fld>
            <a:endParaRPr lang="en-IN"/>
          </a:p>
        </p:txBody>
      </p:sp>
      <p:sp>
        <p:nvSpPr>
          <p:cNvPr id="7" name="Footer Placeholder 6">
            <a:extLst>
              <a:ext uri="{FF2B5EF4-FFF2-40B4-BE49-F238E27FC236}">
                <a16:creationId xmlns:a16="http://schemas.microsoft.com/office/drawing/2014/main" id="{CDD07216-AAA9-96B1-4A7B-E6A5180FF556}"/>
              </a:ext>
            </a:extLst>
          </p:cNvPr>
          <p:cNvSpPr>
            <a:spLocks noGrp="1"/>
          </p:cNvSpPr>
          <p:nvPr>
            <p:ph type="ftr" sz="quarter" idx="11"/>
          </p:nvPr>
        </p:nvSpPr>
        <p:spPr/>
        <p:txBody>
          <a:bodyPr/>
          <a:lstStyle/>
          <a:p>
            <a:r>
              <a:rPr lang="en-GB" dirty="0"/>
              <a:t>Dept. of CSE                                             </a:t>
            </a:r>
            <a:endParaRPr lang="en-IN" dirty="0"/>
          </a:p>
        </p:txBody>
      </p:sp>
      <p:pic>
        <p:nvPicPr>
          <p:cNvPr id="2" name="Picture 1">
            <a:extLst>
              <a:ext uri="{FF2B5EF4-FFF2-40B4-BE49-F238E27FC236}">
                <a16:creationId xmlns:a16="http://schemas.microsoft.com/office/drawing/2014/main" id="{89770F67-8F41-CA36-59BA-028556FAA5D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3284" y="136524"/>
            <a:ext cx="5746750" cy="5733333"/>
          </a:xfrm>
          <a:prstGeom prst="rect">
            <a:avLst/>
          </a:prstGeom>
          <a:noFill/>
          <a:ln>
            <a:noFill/>
          </a:ln>
        </p:spPr>
      </p:pic>
      <p:pic>
        <p:nvPicPr>
          <p:cNvPr id="5" name="Picture 4">
            <a:extLst>
              <a:ext uri="{FF2B5EF4-FFF2-40B4-BE49-F238E27FC236}">
                <a16:creationId xmlns:a16="http://schemas.microsoft.com/office/drawing/2014/main" id="{E6F09E83-DA48-87BD-48BE-00BB171AC40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91968" y="136524"/>
            <a:ext cx="5746750" cy="5733333"/>
          </a:xfrm>
          <a:prstGeom prst="rect">
            <a:avLst/>
          </a:prstGeom>
          <a:noFill/>
          <a:ln>
            <a:noFill/>
          </a:ln>
        </p:spPr>
      </p:pic>
    </p:spTree>
    <p:extLst>
      <p:ext uri="{BB962C8B-B14F-4D97-AF65-F5344CB8AC3E}">
        <p14:creationId xmlns:p14="http://schemas.microsoft.com/office/powerpoint/2010/main" val="10838701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21E3D-33FF-43A9-BD36-7EE935697D01}"/>
              </a:ext>
            </a:extLst>
          </p:cNvPr>
          <p:cNvSpPr>
            <a:spLocks noGrp="1"/>
          </p:cNvSpPr>
          <p:nvPr>
            <p:ph type="title"/>
          </p:nvPr>
        </p:nvSpPr>
        <p:spPr>
          <a:xfrm>
            <a:off x="838200" y="1"/>
            <a:ext cx="10515600" cy="1075764"/>
          </a:xfrm>
        </p:spPr>
        <p:txBody>
          <a:bodyPr>
            <a:normAutofit/>
          </a:bodyPr>
          <a:lstStyle/>
          <a:p>
            <a:pPr algn="ctr"/>
            <a:r>
              <a:rPr lang="en-GB" sz="3600" dirty="0">
                <a:latin typeface="Arial Black" panose="020B0A04020102020204" pitchFamily="34" charset="0"/>
              </a:rPr>
              <a:t>Challenges Faced</a:t>
            </a:r>
            <a:endParaRPr lang="en-IN" sz="3600" dirty="0">
              <a:latin typeface="Arial Black" panose="020B0A04020102020204" pitchFamily="34" charset="0"/>
            </a:endParaRPr>
          </a:p>
        </p:txBody>
      </p:sp>
      <p:sp>
        <p:nvSpPr>
          <p:cNvPr id="5" name="Slide Number Placeholder 4">
            <a:extLst>
              <a:ext uri="{FF2B5EF4-FFF2-40B4-BE49-F238E27FC236}">
                <a16:creationId xmlns:a16="http://schemas.microsoft.com/office/drawing/2014/main" id="{4387CE98-1999-7773-735C-82B31FCF8AA8}"/>
              </a:ext>
            </a:extLst>
          </p:cNvPr>
          <p:cNvSpPr>
            <a:spLocks noGrp="1"/>
          </p:cNvSpPr>
          <p:nvPr>
            <p:ph type="sldNum" sz="quarter" idx="12"/>
          </p:nvPr>
        </p:nvSpPr>
        <p:spPr/>
        <p:txBody>
          <a:bodyPr/>
          <a:lstStyle/>
          <a:p>
            <a:fld id="{00320281-AA44-47DE-A12A-EF7A9AB715F5}" type="slidenum">
              <a:rPr lang="en-IN" smtClean="0"/>
              <a:pPr/>
              <a:t>23</a:t>
            </a:fld>
            <a:endParaRPr lang="en-IN"/>
          </a:p>
        </p:txBody>
      </p:sp>
      <p:sp>
        <p:nvSpPr>
          <p:cNvPr id="7" name="Footer Placeholder 6">
            <a:extLst>
              <a:ext uri="{FF2B5EF4-FFF2-40B4-BE49-F238E27FC236}">
                <a16:creationId xmlns:a16="http://schemas.microsoft.com/office/drawing/2014/main" id="{BBB08188-CABF-5C13-06C8-79839517DCD0}"/>
              </a:ext>
            </a:extLst>
          </p:cNvPr>
          <p:cNvSpPr>
            <a:spLocks noGrp="1"/>
          </p:cNvSpPr>
          <p:nvPr>
            <p:ph type="ftr" sz="quarter" idx="11"/>
          </p:nvPr>
        </p:nvSpPr>
        <p:spPr/>
        <p:txBody>
          <a:bodyPr/>
          <a:lstStyle/>
          <a:p>
            <a:r>
              <a:rPr lang="en-GB"/>
              <a:t>Dept. of CSE                                             </a:t>
            </a:r>
            <a:endParaRPr lang="en-IN"/>
          </a:p>
        </p:txBody>
      </p:sp>
      <p:sp>
        <p:nvSpPr>
          <p:cNvPr id="6" name="Rectangle 2">
            <a:extLst>
              <a:ext uri="{FF2B5EF4-FFF2-40B4-BE49-F238E27FC236}">
                <a16:creationId xmlns:a16="http://schemas.microsoft.com/office/drawing/2014/main" id="{E4CD135F-18C2-9BC4-220E-DFC615FCD33B}"/>
              </a:ext>
            </a:extLst>
          </p:cNvPr>
          <p:cNvSpPr>
            <a:spLocks noGrp="1" noChangeArrowheads="1"/>
          </p:cNvSpPr>
          <p:nvPr>
            <p:ph idx="1"/>
          </p:nvPr>
        </p:nvSpPr>
        <p:spPr bwMode="auto">
          <a:xfrm>
            <a:off x="528639" y="887130"/>
            <a:ext cx="11279904" cy="5442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Dynamic Input Handling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Managing form inputs dynamically for different chart types without cluttering the UI can be complex.</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Data Validation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Ensuring the user inputs match the requirements for each chart type (e.g., numeric data for bar charts, paired data for scatter plots).</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Backend Coordination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Synchronizing frontend changes with the backend to handle multiple chart types seamlessly.</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Error Handling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Providing meaningful feedback to users when they input invalid data or if the backend fails to process their request.</a:t>
            </a:r>
          </a:p>
          <a:p>
            <a:pPr marL="0" marR="0" lvl="0" indent="0"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Chart Rendering</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Displaying different chart images dynamically without caching issues, especially when the same file name is reused.</a:t>
            </a:r>
          </a:p>
        </p:txBody>
      </p:sp>
    </p:spTree>
    <p:extLst>
      <p:ext uri="{BB962C8B-B14F-4D97-AF65-F5344CB8AC3E}">
        <p14:creationId xmlns:p14="http://schemas.microsoft.com/office/powerpoint/2010/main" val="3944578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2222"/>
            <a:ext cx="10515600" cy="1325563"/>
          </a:xfrm>
        </p:spPr>
        <p:txBody>
          <a:bodyPr>
            <a:normAutofit/>
          </a:bodyPr>
          <a:lstStyle/>
          <a:p>
            <a:pPr algn="ctr"/>
            <a:r>
              <a:rPr lang="en-GB" sz="3600" dirty="0">
                <a:latin typeface="Arial Black" panose="020B0A04020102020204" pitchFamily="34" charset="0"/>
                <a:cs typeface="Times New Roman" panose="02020603050405020304" pitchFamily="18" charset="0"/>
              </a:rPr>
              <a:t>References</a:t>
            </a:r>
            <a:endParaRPr lang="en-IN" sz="3600" dirty="0">
              <a:latin typeface="Arial Black" panose="020B0A04020102020204" pitchFamily="34"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06AD794E-F352-C2B6-05F9-9B8D2A50B153}"/>
              </a:ext>
            </a:extLst>
          </p:cNvPr>
          <p:cNvSpPr>
            <a:spLocks noGrp="1"/>
          </p:cNvSpPr>
          <p:nvPr>
            <p:ph type="sldNum" sz="quarter" idx="12"/>
          </p:nvPr>
        </p:nvSpPr>
        <p:spPr/>
        <p:txBody>
          <a:bodyPr/>
          <a:lstStyle/>
          <a:p>
            <a:fld id="{00320281-AA44-47DE-A12A-EF7A9AB715F5}" type="slidenum">
              <a:rPr lang="en-IN" smtClean="0"/>
              <a:pPr/>
              <a:t>24</a:t>
            </a:fld>
            <a:endParaRPr lang="en-IN"/>
          </a:p>
        </p:txBody>
      </p:sp>
      <p:sp>
        <p:nvSpPr>
          <p:cNvPr id="7" name="Footer Placeholder 6">
            <a:extLst>
              <a:ext uri="{FF2B5EF4-FFF2-40B4-BE49-F238E27FC236}">
                <a16:creationId xmlns:a16="http://schemas.microsoft.com/office/drawing/2014/main" id="{88DBFD63-B18F-C5BC-2D91-43DAF49A27E4}"/>
              </a:ext>
            </a:extLst>
          </p:cNvPr>
          <p:cNvSpPr>
            <a:spLocks noGrp="1"/>
          </p:cNvSpPr>
          <p:nvPr>
            <p:ph type="ftr" sz="quarter" idx="11"/>
          </p:nvPr>
        </p:nvSpPr>
        <p:spPr/>
        <p:txBody>
          <a:bodyPr/>
          <a:lstStyle/>
          <a:p>
            <a:r>
              <a:rPr lang="en-GB"/>
              <a:t>Dept. of CSE                                             </a:t>
            </a:r>
            <a:endParaRPr lang="en-IN"/>
          </a:p>
        </p:txBody>
      </p:sp>
      <p:sp>
        <p:nvSpPr>
          <p:cNvPr id="5" name="Rectangle 1">
            <a:extLst>
              <a:ext uri="{FF2B5EF4-FFF2-40B4-BE49-F238E27FC236}">
                <a16:creationId xmlns:a16="http://schemas.microsoft.com/office/drawing/2014/main" id="{96A3AC77-105F-7920-E845-06636A591801}"/>
              </a:ext>
            </a:extLst>
          </p:cNvPr>
          <p:cNvSpPr>
            <a:spLocks noGrp="1" noChangeArrowheads="1"/>
          </p:cNvSpPr>
          <p:nvPr>
            <p:ph idx="1"/>
          </p:nvPr>
        </p:nvSpPr>
        <p:spPr bwMode="auto">
          <a:xfrm>
            <a:off x="848032" y="1251811"/>
            <a:ext cx="9996948" cy="5027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React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3"/>
              </a:rPr>
              <a:t>https://react.dev/</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Official documentation for building user interfaces with React.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Django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hlinkClick r:id="rId4"/>
              </a:rPr>
              <a:t>https://docs.djangoproject.com/</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Comprehensive documentation for Django, including views, routing, and handling APIs.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Matplotlib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https://matplotlib.org/stable/contents.html</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Guide on generating different chart types using Matplotlib.</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Pandas Documentation</a:t>
            </a:r>
            <a:r>
              <a:rPr kumimoji="0" lang="en-US" altLang="en-US" sz="1800" b="0" i="0" u="none" strike="noStrike" cap="none" normalizeH="0" baseline="0" dirty="0">
                <a:ln>
                  <a:noFill/>
                </a:ln>
                <a:solidFill>
                  <a:schemeClr val="tx1"/>
                </a:solidFill>
                <a:effectLst/>
                <a:latin typeface="Arial" panose="020B0604020202020204" pitchFamily="34" charset="0"/>
              </a:rPr>
              <a: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https://pandas.pydata.org/docs/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Instructions for handling and transforming data in Python.</a:t>
            </a:r>
          </a:p>
        </p:txBody>
      </p:sp>
    </p:spTree>
    <p:extLst>
      <p:ext uri="{BB962C8B-B14F-4D97-AF65-F5344CB8AC3E}">
        <p14:creationId xmlns:p14="http://schemas.microsoft.com/office/powerpoint/2010/main" val="9112785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37891" y="2480252"/>
            <a:ext cx="3860800" cy="1325563"/>
          </a:xfrm>
        </p:spPr>
        <p:txBody>
          <a:bodyPr/>
          <a:lstStyle/>
          <a:p>
            <a:r>
              <a:rPr lang="en-US" dirty="0">
                <a:latin typeface="Aharoni" pitchFamily="2" charset="-79"/>
                <a:cs typeface="Aharoni" pitchFamily="2" charset="-79"/>
              </a:rPr>
              <a:t>THANK YOU</a:t>
            </a:r>
          </a:p>
        </p:txBody>
      </p:sp>
      <p:sp>
        <p:nvSpPr>
          <p:cNvPr id="3" name="Footer Placeholder 2">
            <a:extLst>
              <a:ext uri="{FF2B5EF4-FFF2-40B4-BE49-F238E27FC236}">
                <a16:creationId xmlns:a16="http://schemas.microsoft.com/office/drawing/2014/main" id="{38223601-B9CD-F27A-0C16-744E946D1F21}"/>
              </a:ext>
            </a:extLst>
          </p:cNvPr>
          <p:cNvSpPr>
            <a:spLocks noGrp="1"/>
          </p:cNvSpPr>
          <p:nvPr>
            <p:ph type="ftr" sz="quarter" idx="11"/>
          </p:nvPr>
        </p:nvSpPr>
        <p:spPr/>
        <p:txBody>
          <a:bodyPr/>
          <a:lstStyle/>
          <a:p>
            <a:r>
              <a:rPr lang="en-GB"/>
              <a:t>Dept. of CSE                                             </a:t>
            </a:r>
            <a:endParaRPr lang="en-IN"/>
          </a:p>
        </p:txBody>
      </p:sp>
      <p:sp>
        <p:nvSpPr>
          <p:cNvPr id="4" name="Slide Number Placeholder 3">
            <a:extLst>
              <a:ext uri="{FF2B5EF4-FFF2-40B4-BE49-F238E27FC236}">
                <a16:creationId xmlns:a16="http://schemas.microsoft.com/office/drawing/2014/main" id="{2158B5B2-14D8-52F1-FE1E-333C0F538781}"/>
              </a:ext>
            </a:extLst>
          </p:cNvPr>
          <p:cNvSpPr>
            <a:spLocks noGrp="1"/>
          </p:cNvSpPr>
          <p:nvPr>
            <p:ph type="sldNum" sz="quarter" idx="12"/>
          </p:nvPr>
        </p:nvSpPr>
        <p:spPr/>
        <p:txBody>
          <a:bodyPr/>
          <a:lstStyle/>
          <a:p>
            <a:fld id="{00320281-AA44-47DE-A12A-EF7A9AB715F5}" type="slidenum">
              <a:rPr lang="en-IN" smtClean="0"/>
              <a:pPr/>
              <a:t>25</a:t>
            </a:fld>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E1C6C-CC55-91FC-01A4-5E3EC4EDCA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1E2E176-C574-09B3-B8CB-290DA25B7D43}"/>
              </a:ext>
            </a:extLst>
          </p:cNvPr>
          <p:cNvSpPr>
            <a:spLocks noGrp="1"/>
          </p:cNvSpPr>
          <p:nvPr>
            <p:ph type="title"/>
          </p:nvPr>
        </p:nvSpPr>
        <p:spPr>
          <a:xfrm>
            <a:off x="838200" y="136525"/>
            <a:ext cx="10515600" cy="843189"/>
          </a:xfrm>
        </p:spPr>
        <p:txBody>
          <a:bodyPr>
            <a:normAutofit fontScale="90000"/>
          </a:bodyPr>
          <a:lstStyle/>
          <a:p>
            <a:pPr algn="ctr">
              <a:lnSpc>
                <a:spcPct val="150000"/>
              </a:lnSpc>
              <a:tabLst>
                <a:tab pos="632460" algn="l"/>
              </a:tabLst>
            </a:pPr>
            <a:r>
              <a:rPr lang="en-GB" sz="3100" dirty="0">
                <a:latin typeface="Arial Black" panose="020B0A04020102020204" pitchFamily="34" charset="0"/>
                <a:cs typeface="Times New Roman" panose="02020603050405020304" pitchFamily="18" charset="0"/>
              </a:rPr>
              <a:t>INTRODUCTION TO </a:t>
            </a:r>
            <a:r>
              <a:rPr lang="en-IN" sz="3100" b="1" dirty="0">
                <a:effectLst/>
                <a:latin typeface="Arial Black" panose="020B0A04020102020204" pitchFamily="34" charset="0"/>
                <a:ea typeface="Times New Roman" panose="02020603050405020304" pitchFamily="18" charset="0"/>
              </a:rPr>
              <a:t>SKILL ENHANCEMENT COURSES</a:t>
            </a:r>
            <a:endParaRPr lang="en-IN" sz="3600" dirty="0">
              <a:latin typeface="Arial Black" panose="020B0A04020102020204" pitchFamily="34"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0CAB1F39-8080-7308-1557-4E262A842DF1}"/>
              </a:ext>
            </a:extLst>
          </p:cNvPr>
          <p:cNvSpPr>
            <a:spLocks noGrp="1"/>
          </p:cNvSpPr>
          <p:nvPr>
            <p:ph idx="1"/>
          </p:nvPr>
        </p:nvSpPr>
        <p:spPr>
          <a:xfrm>
            <a:off x="541176" y="1474238"/>
            <a:ext cx="11159412" cy="4882112"/>
          </a:xfrm>
        </p:spPr>
        <p:txBody>
          <a:bodyPr>
            <a:normAutofit fontScale="92500" lnSpcReduction="10000"/>
          </a:bodyPr>
          <a:lstStyle/>
          <a:p>
            <a:pPr marL="0" lvl="0" indent="0" algn="just">
              <a:lnSpc>
                <a:spcPct val="150000"/>
              </a:lnSpc>
              <a:spcBef>
                <a:spcPts val="1200"/>
              </a:spcBef>
              <a:buNone/>
              <a:tabLst>
                <a:tab pos="457200" algn="l"/>
                <a:tab pos="632460" algn="l"/>
              </a:tabLst>
            </a:pPr>
            <a:r>
              <a:rPr lang="en-IN" sz="1800" b="1" dirty="0">
                <a:effectLst/>
                <a:ea typeface="Times New Roman" panose="02020603050405020304" pitchFamily="18" charset="0"/>
              </a:rPr>
              <a:t>Practical Knowledge</a:t>
            </a:r>
            <a:r>
              <a:rPr lang="en-IN" sz="1800" dirty="0">
                <a:effectLst/>
                <a:ea typeface="Times New Roman" panose="02020603050405020304" pitchFamily="18" charset="0"/>
              </a:rPr>
              <a:t>: These courses emphasize hands-on training in key areas such as programming, data science, web development, and mobile app development, enhancing technical proficiency.</a:t>
            </a:r>
          </a:p>
          <a:p>
            <a:pPr marL="0" lvl="0" indent="0" algn="just">
              <a:lnSpc>
                <a:spcPct val="150000"/>
              </a:lnSpc>
              <a:spcBef>
                <a:spcPts val="1200"/>
              </a:spcBef>
              <a:buNone/>
              <a:tabLst>
                <a:tab pos="457200" algn="l"/>
                <a:tab pos="632460" algn="l"/>
              </a:tabLst>
            </a:pPr>
            <a:r>
              <a:rPr lang="en-IN" sz="1800" b="1" dirty="0">
                <a:effectLst/>
                <a:ea typeface="Times New Roman" panose="02020603050405020304" pitchFamily="18" charset="0"/>
              </a:rPr>
              <a:t>Industry Readiness</a:t>
            </a:r>
            <a:r>
              <a:rPr lang="en-IN" sz="1800" dirty="0">
                <a:effectLst/>
                <a:ea typeface="Times New Roman" panose="02020603050405020304" pitchFamily="18" charset="0"/>
              </a:rPr>
              <a:t>: By simulating real-world challenges through projects and assignments, students gain the confidence and skills required for professional roles.</a:t>
            </a:r>
          </a:p>
          <a:p>
            <a:pPr marL="0" lvl="0" indent="0" algn="just">
              <a:lnSpc>
                <a:spcPct val="150000"/>
              </a:lnSpc>
              <a:spcBef>
                <a:spcPts val="1200"/>
              </a:spcBef>
              <a:buNone/>
              <a:tabLst>
                <a:tab pos="457200" algn="l"/>
                <a:tab pos="632460" algn="l"/>
              </a:tabLst>
            </a:pPr>
            <a:r>
              <a:rPr lang="en-IN" sz="1800" b="1" dirty="0">
                <a:effectLst/>
                <a:ea typeface="Times New Roman" panose="02020603050405020304" pitchFamily="18" charset="0"/>
              </a:rPr>
              <a:t>Flexibility</a:t>
            </a:r>
            <a:r>
              <a:rPr lang="en-IN" sz="1800" dirty="0">
                <a:effectLst/>
                <a:ea typeface="Times New Roman" panose="02020603050405020304" pitchFamily="18" charset="0"/>
              </a:rPr>
              <a:t>: Offered as an alternative to internships, these courses provide a structured learning experience within a flexible timeframe.</a:t>
            </a:r>
          </a:p>
          <a:p>
            <a:pPr marL="0" lvl="0" indent="0" algn="just">
              <a:lnSpc>
                <a:spcPct val="150000"/>
              </a:lnSpc>
              <a:spcBef>
                <a:spcPts val="1200"/>
              </a:spcBef>
              <a:buNone/>
              <a:tabLst>
                <a:tab pos="457200" algn="l"/>
                <a:tab pos="632460" algn="l"/>
              </a:tabLst>
            </a:pPr>
            <a:r>
              <a:rPr lang="en-IN" sz="1800" b="1" dirty="0">
                <a:effectLst/>
                <a:ea typeface="Times New Roman" panose="02020603050405020304" pitchFamily="18" charset="0"/>
              </a:rPr>
              <a:t>Enhanced Employability</a:t>
            </a:r>
            <a:r>
              <a:rPr lang="en-IN" sz="1800" dirty="0">
                <a:effectLst/>
                <a:ea typeface="Times New Roman" panose="02020603050405020304" pitchFamily="18" charset="0"/>
              </a:rPr>
              <a:t>: Completing these courses adds value to students' resumes, making them more attractive to potential employers.</a:t>
            </a:r>
          </a:p>
          <a:p>
            <a:pPr marL="0" lvl="0" indent="0" algn="just">
              <a:lnSpc>
                <a:spcPct val="150000"/>
              </a:lnSpc>
              <a:spcBef>
                <a:spcPts val="1200"/>
              </a:spcBef>
              <a:buNone/>
              <a:tabLst>
                <a:tab pos="457200" algn="l"/>
                <a:tab pos="632460" algn="l"/>
              </a:tabLst>
            </a:pPr>
            <a:r>
              <a:rPr lang="en-IN" sz="1800" b="1" dirty="0">
                <a:effectLst/>
                <a:ea typeface="Times New Roman" panose="02020603050405020304" pitchFamily="18" charset="0"/>
              </a:rPr>
              <a:t>Skill Development</a:t>
            </a:r>
            <a:r>
              <a:rPr lang="en-IN" sz="1800" dirty="0">
                <a:effectLst/>
                <a:ea typeface="Times New Roman" panose="02020603050405020304" pitchFamily="18" charset="0"/>
              </a:rPr>
              <a:t>: Students acquire both foundational and advanced technical skills, improving their problem-solving abilities and innovation potential.</a:t>
            </a:r>
          </a:p>
          <a:p>
            <a:pPr lvl="1">
              <a:buNone/>
            </a:pPr>
            <a:r>
              <a:rPr lang="en-IN" dirty="0">
                <a:latin typeface="Times New Roman" panose="02020603050405020304" pitchFamily="18" charset="0"/>
                <a:cs typeface="Times New Roman" panose="02020603050405020304" pitchFamily="18" charset="0"/>
              </a:rPr>
              <a:t>                                      </a:t>
            </a:r>
          </a:p>
        </p:txBody>
      </p:sp>
      <p:sp>
        <p:nvSpPr>
          <p:cNvPr id="2" name="Slide Number Placeholder 1">
            <a:extLst>
              <a:ext uri="{FF2B5EF4-FFF2-40B4-BE49-F238E27FC236}">
                <a16:creationId xmlns:a16="http://schemas.microsoft.com/office/drawing/2014/main" id="{9C6D6394-4DBE-7C8E-3A8D-2F9470A372FB}"/>
              </a:ext>
            </a:extLst>
          </p:cNvPr>
          <p:cNvSpPr>
            <a:spLocks noGrp="1"/>
          </p:cNvSpPr>
          <p:nvPr>
            <p:ph type="sldNum" sz="quarter" idx="12"/>
          </p:nvPr>
        </p:nvSpPr>
        <p:spPr/>
        <p:txBody>
          <a:bodyPr/>
          <a:lstStyle/>
          <a:p>
            <a:fld id="{00320281-AA44-47DE-A12A-EF7A9AB715F5}" type="slidenum">
              <a:rPr lang="en-IN" smtClean="0"/>
              <a:pPr/>
              <a:t>3</a:t>
            </a:fld>
            <a:endParaRPr lang="en-IN"/>
          </a:p>
        </p:txBody>
      </p:sp>
      <p:sp>
        <p:nvSpPr>
          <p:cNvPr id="4" name="Footer Placeholder 3">
            <a:extLst>
              <a:ext uri="{FF2B5EF4-FFF2-40B4-BE49-F238E27FC236}">
                <a16:creationId xmlns:a16="http://schemas.microsoft.com/office/drawing/2014/main" id="{56FDC895-E916-3F1D-04D2-5A6CB4C17B82}"/>
              </a:ext>
            </a:extLst>
          </p:cNvPr>
          <p:cNvSpPr>
            <a:spLocks noGrp="1"/>
          </p:cNvSpPr>
          <p:nvPr>
            <p:ph type="ftr" sz="quarter" idx="11"/>
          </p:nvPr>
        </p:nvSpPr>
        <p:spPr/>
        <p:txBody>
          <a:bodyPr/>
          <a:lstStyle/>
          <a:p>
            <a:r>
              <a:rPr lang="en-GB"/>
              <a:t>Dept. of CSE                                             </a:t>
            </a:r>
            <a:endParaRPr lang="en-IN"/>
          </a:p>
        </p:txBody>
      </p:sp>
    </p:spTree>
    <p:extLst>
      <p:ext uri="{BB962C8B-B14F-4D97-AF65-F5344CB8AC3E}">
        <p14:creationId xmlns:p14="http://schemas.microsoft.com/office/powerpoint/2010/main" val="1132633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376BDB-466A-74C4-60AB-19EFEBCE51E6}"/>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B7AB998-AFAB-1EFB-36A6-655BF5FEC413}"/>
              </a:ext>
            </a:extLst>
          </p:cNvPr>
          <p:cNvSpPr>
            <a:spLocks noGrp="1"/>
          </p:cNvSpPr>
          <p:nvPr>
            <p:ph type="title"/>
          </p:nvPr>
        </p:nvSpPr>
        <p:spPr>
          <a:xfrm>
            <a:off x="838200" y="136525"/>
            <a:ext cx="10515600" cy="843189"/>
          </a:xfrm>
        </p:spPr>
        <p:txBody>
          <a:bodyPr>
            <a:normAutofit/>
          </a:bodyPr>
          <a:lstStyle/>
          <a:p>
            <a:pPr algn="ctr">
              <a:lnSpc>
                <a:spcPct val="150000"/>
              </a:lnSpc>
              <a:tabLst>
                <a:tab pos="632460" algn="l"/>
              </a:tabLst>
            </a:pPr>
            <a:r>
              <a:rPr lang="en-US" sz="3100" dirty="0">
                <a:latin typeface="Arial Black" panose="020B0A04020102020204" pitchFamily="34" charset="0"/>
                <a:cs typeface="Times New Roman" panose="02020603050405020304" pitchFamily="18" charset="0"/>
              </a:rPr>
              <a:t>React in Web Development</a:t>
            </a:r>
            <a:endParaRPr lang="en-IN" sz="3600" dirty="0">
              <a:latin typeface="Arial Black" panose="020B0A04020102020204" pitchFamily="34" charset="0"/>
              <a:cs typeface="Times New Roman" panose="02020603050405020304" pitchFamily="18" charset="0"/>
            </a:endParaRPr>
          </a:p>
        </p:txBody>
      </p:sp>
      <p:sp>
        <p:nvSpPr>
          <p:cNvPr id="8" name="Content Placeholder 7">
            <a:extLst>
              <a:ext uri="{FF2B5EF4-FFF2-40B4-BE49-F238E27FC236}">
                <a16:creationId xmlns:a16="http://schemas.microsoft.com/office/drawing/2014/main" id="{8908CEAE-50C9-E955-2C3A-22B5AAA59300}"/>
              </a:ext>
            </a:extLst>
          </p:cNvPr>
          <p:cNvSpPr>
            <a:spLocks noGrp="1"/>
          </p:cNvSpPr>
          <p:nvPr>
            <p:ph idx="1"/>
          </p:nvPr>
        </p:nvSpPr>
        <p:spPr>
          <a:xfrm>
            <a:off x="342725" y="1127900"/>
            <a:ext cx="11308702" cy="5228449"/>
          </a:xfrm>
        </p:spPr>
        <p:txBody>
          <a:bodyPr>
            <a:normAutofit/>
          </a:bodyPr>
          <a:lstStyle/>
          <a:p>
            <a:pPr marL="0" indent="0">
              <a:buNone/>
            </a:pPr>
            <a:r>
              <a:rPr lang="en-IN" b="1" dirty="0"/>
              <a:t>Features:</a:t>
            </a:r>
          </a:p>
          <a:p>
            <a:pPr>
              <a:buFont typeface="+mj-lt"/>
              <a:buAutoNum type="arabicPeriod"/>
            </a:pPr>
            <a:r>
              <a:rPr lang="en-IN" sz="1900" b="1" dirty="0"/>
              <a:t>Component-Based Architecture</a:t>
            </a:r>
            <a:endParaRPr lang="en-IN" sz="1900" dirty="0"/>
          </a:p>
          <a:p>
            <a:pPr marL="742950" lvl="1" indent="-285750">
              <a:buFont typeface="+mj-lt"/>
              <a:buAutoNum type="arabicPeriod"/>
            </a:pPr>
            <a:r>
              <a:rPr lang="en-IN" sz="1700" dirty="0"/>
              <a:t>UI is broken down into reusable components.</a:t>
            </a:r>
          </a:p>
          <a:p>
            <a:pPr marL="742950" lvl="1" indent="-285750">
              <a:buFont typeface="+mj-lt"/>
              <a:buAutoNum type="arabicPeriod"/>
            </a:pPr>
            <a:r>
              <a:rPr lang="en-IN" sz="1700" dirty="0"/>
              <a:t>Encourages code reusability and modularity.</a:t>
            </a:r>
          </a:p>
          <a:p>
            <a:pPr>
              <a:buFont typeface="+mj-lt"/>
              <a:buAutoNum type="arabicPeriod"/>
            </a:pPr>
            <a:r>
              <a:rPr lang="en-IN" sz="1900" b="1" dirty="0"/>
              <a:t>Virtual DOM</a:t>
            </a:r>
            <a:endParaRPr lang="en-IN" sz="1900" dirty="0"/>
          </a:p>
          <a:p>
            <a:pPr marL="742950" lvl="1" indent="-285750">
              <a:buFont typeface="+mj-lt"/>
              <a:buAutoNum type="arabicPeriod"/>
            </a:pPr>
            <a:r>
              <a:rPr lang="en-IN" sz="1700" dirty="0"/>
              <a:t>Efficiently updates and renders components.</a:t>
            </a:r>
          </a:p>
          <a:p>
            <a:pPr marL="742950" lvl="1" indent="-285750">
              <a:buFont typeface="+mj-lt"/>
              <a:buAutoNum type="arabicPeriod"/>
            </a:pPr>
            <a:r>
              <a:rPr lang="en-IN" sz="1700" dirty="0"/>
              <a:t>Minimizes direct DOM manipulation for better performance.</a:t>
            </a:r>
            <a:endParaRPr lang="en-IN" sz="900" b="1" dirty="0"/>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600" b="1" i="0" u="none" strike="noStrike" cap="none" normalizeH="0" baseline="0" dirty="0">
                <a:ln>
                  <a:noFill/>
                </a:ln>
                <a:solidFill>
                  <a:schemeClr val="tx1"/>
                </a:solidFill>
                <a:effectLst/>
                <a:latin typeface="Arial" panose="020B0604020202020204" pitchFamily="34" charset="0"/>
              </a:rPr>
              <a:t>3</a:t>
            </a:r>
            <a:r>
              <a:rPr kumimoji="0" lang="en-US" altLang="en-US" sz="2000" b="1" i="0" u="none" strike="noStrike" cap="none" normalizeH="0" baseline="0" dirty="0">
                <a:ln>
                  <a:noFill/>
                </a:ln>
                <a:solidFill>
                  <a:schemeClr val="tx1"/>
                </a:solidFill>
                <a:effectLst/>
                <a:latin typeface="Arial" panose="020B0604020202020204" pitchFamily="34" charset="0"/>
              </a:rPr>
              <a:t>. </a:t>
            </a:r>
            <a:r>
              <a:rPr kumimoji="0" lang="en-US" altLang="en-US" sz="2000" b="1" i="0" u="none" strike="noStrike" cap="none" normalizeH="0" baseline="0" dirty="0">
                <a:ln>
                  <a:noFill/>
                </a:ln>
                <a:solidFill>
                  <a:schemeClr val="tx1"/>
                </a:solidFill>
                <a:effectLst/>
              </a:rPr>
              <a:t>Declarative Syntax</a:t>
            </a:r>
            <a:endParaRPr kumimoji="0" lang="en-US" altLang="en-US" sz="2000" b="0" i="0" u="none" strike="noStrike" cap="none" normalizeH="0" baseline="0" dirty="0">
              <a:ln>
                <a:noFill/>
              </a:ln>
              <a:solidFill>
                <a:schemeClr val="tx1"/>
              </a:solidFill>
              <a:effectLst/>
            </a:endParaRPr>
          </a:p>
          <a:p>
            <a:pPr lvl="1" eaLnBrk="0" fontAlgn="base" hangingPunct="0">
              <a:lnSpc>
                <a:spcPct val="150000"/>
              </a:lnSpc>
              <a:spcBef>
                <a:spcPct val="0"/>
              </a:spcBef>
              <a:spcAft>
                <a:spcPct val="0"/>
              </a:spcAft>
              <a:buFont typeface="+mj-lt"/>
              <a:buAutoNum type="arabicPeriod"/>
            </a:pPr>
            <a:r>
              <a:rPr kumimoji="0" lang="en-US" altLang="en-US" sz="1700" b="0" i="0" u="none" strike="noStrike" cap="none" normalizeH="0" baseline="0" dirty="0">
                <a:ln>
                  <a:noFill/>
                </a:ln>
                <a:solidFill>
                  <a:schemeClr val="tx1"/>
                </a:solidFill>
                <a:effectLst/>
              </a:rPr>
              <a:t>Developers describe </a:t>
            </a:r>
            <a:r>
              <a:rPr kumimoji="0" lang="en-US" altLang="en-US" sz="1700" b="0" i="1" u="none" strike="noStrike" cap="none" normalizeH="0" baseline="0" dirty="0">
                <a:ln>
                  <a:noFill/>
                </a:ln>
                <a:solidFill>
                  <a:schemeClr val="tx1"/>
                </a:solidFill>
                <a:effectLst/>
              </a:rPr>
              <a:t>what</a:t>
            </a:r>
            <a:r>
              <a:rPr kumimoji="0" lang="en-US" altLang="en-US" sz="1700" b="0" i="0" u="none" strike="noStrike" cap="none" normalizeH="0" baseline="0" dirty="0">
                <a:ln>
                  <a:noFill/>
                </a:ln>
                <a:solidFill>
                  <a:schemeClr val="tx1"/>
                </a:solidFill>
                <a:effectLst/>
              </a:rPr>
              <a:t> the UI should look like.</a:t>
            </a:r>
          </a:p>
          <a:p>
            <a:pPr lvl="1" eaLnBrk="0" fontAlgn="base" hangingPunct="0">
              <a:lnSpc>
                <a:spcPct val="150000"/>
              </a:lnSpc>
              <a:spcBef>
                <a:spcPct val="0"/>
              </a:spcBef>
              <a:spcAft>
                <a:spcPct val="0"/>
              </a:spcAft>
              <a:buFont typeface="+mj-lt"/>
              <a:buAutoNum type="arabicPeriod"/>
            </a:pPr>
            <a:r>
              <a:rPr kumimoji="0" lang="en-US" altLang="en-US" sz="1700" b="0" i="0" u="none" strike="noStrike" cap="none" normalizeH="0" baseline="0" dirty="0">
                <a:ln>
                  <a:noFill/>
                </a:ln>
                <a:solidFill>
                  <a:schemeClr val="tx1"/>
                </a:solidFill>
                <a:effectLst/>
              </a:rPr>
              <a:t>React handles the underlying rendering.</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rPr>
              <a:t>4. One-Way Data Binding</a:t>
            </a:r>
            <a:endParaRPr kumimoji="0" lang="en-US" altLang="en-US" sz="2000" b="0" i="0" u="none" strike="noStrike" cap="none" normalizeH="0" baseline="0" dirty="0">
              <a:ln>
                <a:noFill/>
              </a:ln>
              <a:solidFill>
                <a:schemeClr val="tx1"/>
              </a:solidFill>
              <a:effectLst/>
            </a:endParaRPr>
          </a:p>
          <a:p>
            <a:pPr lvl="1" eaLnBrk="0" fontAlgn="base" hangingPunct="0">
              <a:lnSpc>
                <a:spcPct val="150000"/>
              </a:lnSpc>
              <a:spcBef>
                <a:spcPct val="0"/>
              </a:spcBef>
              <a:spcAft>
                <a:spcPct val="0"/>
              </a:spcAft>
              <a:buFont typeface="+mj-lt"/>
              <a:buAutoNum type="arabicPeriod"/>
            </a:pPr>
            <a:r>
              <a:rPr kumimoji="0" lang="en-US" altLang="en-US" sz="1700" b="0" i="0" u="none" strike="noStrike" cap="none" normalizeH="0" baseline="0" dirty="0">
                <a:ln>
                  <a:noFill/>
                </a:ln>
                <a:solidFill>
                  <a:schemeClr val="tx1"/>
                </a:solidFill>
                <a:effectLst/>
              </a:rPr>
              <a:t>Ensures better control over data flow.</a:t>
            </a:r>
          </a:p>
          <a:p>
            <a:pPr lvl="1" eaLnBrk="0" fontAlgn="base" hangingPunct="0">
              <a:lnSpc>
                <a:spcPct val="150000"/>
              </a:lnSpc>
              <a:spcBef>
                <a:spcPct val="0"/>
              </a:spcBef>
              <a:spcAft>
                <a:spcPct val="0"/>
              </a:spcAft>
              <a:buFont typeface="+mj-lt"/>
              <a:buAutoNum type="arabicPeriod"/>
            </a:pPr>
            <a:r>
              <a:rPr kumimoji="0" lang="en-US" altLang="en-US" sz="1700" b="0" i="0" u="none" strike="noStrike" cap="none" normalizeH="0" baseline="0" dirty="0">
                <a:ln>
                  <a:noFill/>
                </a:ln>
                <a:solidFill>
                  <a:schemeClr val="tx1"/>
                </a:solidFill>
                <a:effectLst/>
              </a:rPr>
              <a:t>Simplifies debugging and state management</a:t>
            </a:r>
            <a:endParaRPr lang="en-IN" sz="1700" dirty="0"/>
          </a:p>
        </p:txBody>
      </p:sp>
      <p:sp>
        <p:nvSpPr>
          <p:cNvPr id="2" name="Slide Number Placeholder 1">
            <a:extLst>
              <a:ext uri="{FF2B5EF4-FFF2-40B4-BE49-F238E27FC236}">
                <a16:creationId xmlns:a16="http://schemas.microsoft.com/office/drawing/2014/main" id="{A17F1D83-02DF-0CE9-3EAA-1C882028A352}"/>
              </a:ext>
            </a:extLst>
          </p:cNvPr>
          <p:cNvSpPr>
            <a:spLocks noGrp="1"/>
          </p:cNvSpPr>
          <p:nvPr>
            <p:ph type="sldNum" sz="quarter" idx="12"/>
          </p:nvPr>
        </p:nvSpPr>
        <p:spPr/>
        <p:txBody>
          <a:bodyPr/>
          <a:lstStyle/>
          <a:p>
            <a:fld id="{00320281-AA44-47DE-A12A-EF7A9AB715F5}" type="slidenum">
              <a:rPr lang="en-IN" smtClean="0"/>
              <a:pPr/>
              <a:t>4</a:t>
            </a:fld>
            <a:endParaRPr lang="en-IN"/>
          </a:p>
        </p:txBody>
      </p:sp>
      <p:sp>
        <p:nvSpPr>
          <p:cNvPr id="4" name="Footer Placeholder 3">
            <a:extLst>
              <a:ext uri="{FF2B5EF4-FFF2-40B4-BE49-F238E27FC236}">
                <a16:creationId xmlns:a16="http://schemas.microsoft.com/office/drawing/2014/main" id="{0A3578E4-9E2B-3C21-19B8-4245729CFC8A}"/>
              </a:ext>
            </a:extLst>
          </p:cNvPr>
          <p:cNvSpPr>
            <a:spLocks noGrp="1"/>
          </p:cNvSpPr>
          <p:nvPr>
            <p:ph type="ftr" sz="quarter" idx="11"/>
          </p:nvPr>
        </p:nvSpPr>
        <p:spPr/>
        <p:txBody>
          <a:bodyPr/>
          <a:lstStyle/>
          <a:p>
            <a:r>
              <a:rPr lang="en-GB"/>
              <a:t>Dept. of CSE                                             </a:t>
            </a:r>
            <a:endParaRPr lang="en-IN"/>
          </a:p>
        </p:txBody>
      </p:sp>
      <p:pic>
        <p:nvPicPr>
          <p:cNvPr id="5" name="Picture 4">
            <a:extLst>
              <a:ext uri="{FF2B5EF4-FFF2-40B4-BE49-F238E27FC236}">
                <a16:creationId xmlns:a16="http://schemas.microsoft.com/office/drawing/2014/main" id="{B1A3E039-DF88-27E3-78E4-0DED0BC1D4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96743" y="1567542"/>
            <a:ext cx="4907902" cy="4002833"/>
          </a:xfrm>
          <a:prstGeom prst="rect">
            <a:avLst/>
          </a:prstGeom>
        </p:spPr>
      </p:pic>
    </p:spTree>
    <p:extLst>
      <p:ext uri="{BB962C8B-B14F-4D97-AF65-F5344CB8AC3E}">
        <p14:creationId xmlns:p14="http://schemas.microsoft.com/office/powerpoint/2010/main" val="13179509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FBF5C-BB07-7C48-C518-232D2E6B19AB}"/>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D30BE1E1-5D1E-E60B-43D0-BAC21D85B4CD}"/>
              </a:ext>
            </a:extLst>
          </p:cNvPr>
          <p:cNvSpPr>
            <a:spLocks noGrp="1"/>
          </p:cNvSpPr>
          <p:nvPr>
            <p:ph type="title"/>
          </p:nvPr>
        </p:nvSpPr>
        <p:spPr>
          <a:xfrm>
            <a:off x="838200" y="136525"/>
            <a:ext cx="10515600" cy="843189"/>
          </a:xfrm>
        </p:spPr>
        <p:txBody>
          <a:bodyPr>
            <a:normAutofit/>
          </a:bodyPr>
          <a:lstStyle/>
          <a:p>
            <a:pPr algn="ctr">
              <a:lnSpc>
                <a:spcPct val="150000"/>
              </a:lnSpc>
              <a:tabLst>
                <a:tab pos="632460" algn="l"/>
              </a:tabLst>
            </a:pPr>
            <a:r>
              <a:rPr lang="en-US" sz="3100" dirty="0">
                <a:latin typeface="Arial Black" panose="020B0A04020102020204" pitchFamily="34" charset="0"/>
                <a:cs typeface="Times New Roman" panose="02020603050405020304" pitchFamily="18" charset="0"/>
              </a:rPr>
              <a:t>React in Web Development</a:t>
            </a:r>
            <a:endParaRPr lang="en-IN" sz="3600" dirty="0">
              <a:latin typeface="Arial Black" panose="020B0A0402010202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5D6EA295-67B4-1FE3-75B0-16F80A3EC9D5}"/>
              </a:ext>
            </a:extLst>
          </p:cNvPr>
          <p:cNvSpPr>
            <a:spLocks noGrp="1"/>
          </p:cNvSpPr>
          <p:nvPr>
            <p:ph type="sldNum" sz="quarter" idx="12"/>
          </p:nvPr>
        </p:nvSpPr>
        <p:spPr/>
        <p:txBody>
          <a:bodyPr/>
          <a:lstStyle/>
          <a:p>
            <a:fld id="{00320281-AA44-47DE-A12A-EF7A9AB715F5}" type="slidenum">
              <a:rPr lang="en-IN" smtClean="0"/>
              <a:pPr/>
              <a:t>5</a:t>
            </a:fld>
            <a:endParaRPr lang="en-IN"/>
          </a:p>
        </p:txBody>
      </p:sp>
      <p:sp>
        <p:nvSpPr>
          <p:cNvPr id="4" name="Footer Placeholder 3">
            <a:extLst>
              <a:ext uri="{FF2B5EF4-FFF2-40B4-BE49-F238E27FC236}">
                <a16:creationId xmlns:a16="http://schemas.microsoft.com/office/drawing/2014/main" id="{223245E0-5192-0EC5-2162-96C808AC5989}"/>
              </a:ext>
            </a:extLst>
          </p:cNvPr>
          <p:cNvSpPr>
            <a:spLocks noGrp="1"/>
          </p:cNvSpPr>
          <p:nvPr>
            <p:ph type="ftr" sz="quarter" idx="11"/>
          </p:nvPr>
        </p:nvSpPr>
        <p:spPr/>
        <p:txBody>
          <a:bodyPr/>
          <a:lstStyle/>
          <a:p>
            <a:r>
              <a:rPr lang="en-GB"/>
              <a:t>Dept. of CSE                                             </a:t>
            </a:r>
            <a:endParaRPr lang="en-IN"/>
          </a:p>
        </p:txBody>
      </p:sp>
      <p:sp>
        <p:nvSpPr>
          <p:cNvPr id="6" name="Rectangle 2">
            <a:extLst>
              <a:ext uri="{FF2B5EF4-FFF2-40B4-BE49-F238E27FC236}">
                <a16:creationId xmlns:a16="http://schemas.microsoft.com/office/drawing/2014/main" id="{BE521CF8-BFFC-C119-8C7A-E46BDADD5F14}"/>
              </a:ext>
            </a:extLst>
          </p:cNvPr>
          <p:cNvSpPr>
            <a:spLocks noGrp="1" noChangeArrowheads="1"/>
          </p:cNvSpPr>
          <p:nvPr>
            <p:ph idx="1"/>
          </p:nvPr>
        </p:nvSpPr>
        <p:spPr bwMode="auto">
          <a:xfrm>
            <a:off x="363894" y="849825"/>
            <a:ext cx="6685923" cy="56364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React Workflow</a:t>
            </a:r>
          </a:p>
          <a:p>
            <a:pPr marL="0" marR="0" lvl="0" indent="0" algn="just" defTabSz="914400" rtl="0" eaLnBrk="0" fontAlgn="base" latinLnBrk="0" hangingPunct="0">
              <a:lnSpc>
                <a:spcPct val="15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rPr>
              <a:t> Define components in JSX.</a:t>
            </a:r>
          </a:p>
          <a:p>
            <a:pPr marL="0" marR="0" lvl="0" indent="0" algn="just"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rPr>
              <a:t> Use state and props for data management.</a:t>
            </a:r>
          </a:p>
          <a:p>
            <a:pPr marL="0" marR="0" lvl="0" indent="0" algn="just"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rPr>
              <a:t> Interact with APIs to fetch or send data.</a:t>
            </a:r>
          </a:p>
          <a:p>
            <a:pPr marL="0" marR="0" lvl="0" indent="0" algn="just" defTabSz="914400" rtl="0" eaLnBrk="0" fontAlgn="base" latinLnBrk="0" hangingPunct="0">
              <a:lnSpc>
                <a:spcPct val="150000"/>
              </a:lnSpc>
              <a:spcBef>
                <a:spcPct val="0"/>
              </a:spcBef>
              <a:spcAft>
                <a:spcPct val="0"/>
              </a:spcAft>
              <a:buClrTx/>
              <a:buSzTx/>
              <a:buFontTx/>
              <a:buAutoNum type="arabicPeriod" startAt="4"/>
              <a:tabLst/>
            </a:pPr>
            <a:r>
              <a:rPr kumimoji="0" lang="en-US" altLang="en-US" sz="1800" b="0" i="0" u="none" strike="noStrike" cap="none" normalizeH="0" baseline="0" dirty="0">
                <a:ln>
                  <a:noFill/>
                </a:ln>
                <a:solidFill>
                  <a:schemeClr val="tx1"/>
                </a:solidFill>
                <a:effectLst/>
              </a:rPr>
              <a:t> Apply lifecycle methods (e.g., </a:t>
            </a:r>
            <a:r>
              <a:rPr kumimoji="0" lang="en-US" altLang="en-US" sz="1800" b="0" i="0" u="none" strike="noStrike" cap="none" normalizeH="0" baseline="0" dirty="0" err="1">
                <a:ln>
                  <a:noFill/>
                </a:ln>
                <a:solidFill>
                  <a:schemeClr val="tx1"/>
                </a:solidFill>
                <a:effectLst/>
              </a:rPr>
              <a:t>useEffect</a:t>
            </a:r>
            <a:r>
              <a:rPr kumimoji="0" lang="en-US" altLang="en-US" sz="1800" b="0" i="0" u="none" strike="noStrike" cap="none" normalizeH="0" baseline="0" dirty="0">
                <a:ln>
                  <a:noFill/>
                </a:ln>
                <a:solidFill>
                  <a:schemeClr val="tx1"/>
                </a:solidFill>
                <a:effectLst/>
              </a:rPr>
              <a:t>) for dynamic behaviors.</a:t>
            </a:r>
          </a:p>
          <a:p>
            <a:pPr marL="0" indent="0">
              <a:buNone/>
            </a:pPr>
            <a:r>
              <a:rPr lang="en-IN" sz="2400" b="1" dirty="0"/>
              <a:t>Tools and Libraries</a:t>
            </a:r>
          </a:p>
          <a:p>
            <a:pPr marL="342900" indent="-342900">
              <a:lnSpc>
                <a:spcPct val="150000"/>
              </a:lnSpc>
              <a:buFont typeface="+mj-lt"/>
              <a:buAutoNum type="arabicPeriod"/>
            </a:pPr>
            <a:r>
              <a:rPr lang="en-IN" sz="1800" b="1" dirty="0"/>
              <a:t>React Router:</a:t>
            </a:r>
            <a:r>
              <a:rPr lang="en-IN" sz="1800" dirty="0"/>
              <a:t> For navigation and routing in single-page applications.</a:t>
            </a:r>
          </a:p>
          <a:p>
            <a:pPr marL="342900" indent="-342900">
              <a:lnSpc>
                <a:spcPct val="150000"/>
              </a:lnSpc>
              <a:buFont typeface="+mj-lt"/>
              <a:buAutoNum type="arabicPeriod"/>
            </a:pPr>
            <a:r>
              <a:rPr lang="en-IN" sz="1800" b="1" dirty="0"/>
              <a:t>Redux/Context API:</a:t>
            </a:r>
            <a:r>
              <a:rPr lang="en-IN" sz="1800" dirty="0"/>
              <a:t> For state management.</a:t>
            </a:r>
          </a:p>
          <a:p>
            <a:pPr marL="342900" indent="-342900">
              <a:lnSpc>
                <a:spcPct val="150000"/>
              </a:lnSpc>
              <a:buFont typeface="+mj-lt"/>
              <a:buAutoNum type="arabicPeriod"/>
            </a:pPr>
            <a:r>
              <a:rPr lang="en-IN" sz="1800" b="1" dirty="0"/>
              <a:t>Material-UI/Chakra UI:</a:t>
            </a:r>
            <a:r>
              <a:rPr lang="en-IN" sz="1800" dirty="0"/>
              <a:t> For pre-built UI components.</a:t>
            </a:r>
          </a:p>
          <a:p>
            <a:pPr marL="342900" indent="-342900">
              <a:lnSpc>
                <a:spcPct val="150000"/>
              </a:lnSpc>
              <a:buFont typeface="+mj-lt"/>
              <a:buAutoNum type="arabicPeriod"/>
            </a:pPr>
            <a:r>
              <a:rPr lang="en-IN" sz="1800" b="1" dirty="0"/>
              <a:t>Axios/Fetch:</a:t>
            </a:r>
            <a:r>
              <a:rPr lang="en-IN" sz="1800" dirty="0"/>
              <a:t> For API calls.</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9" name="Picture 8">
            <a:extLst>
              <a:ext uri="{FF2B5EF4-FFF2-40B4-BE49-F238E27FC236}">
                <a16:creationId xmlns:a16="http://schemas.microsoft.com/office/drawing/2014/main" id="{EC4CA54E-BAD7-DE0F-79B3-B2C0CD79DE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40759" y="849825"/>
            <a:ext cx="5097170" cy="2960370"/>
          </a:xfrm>
          <a:prstGeom prst="rect">
            <a:avLst/>
          </a:prstGeom>
        </p:spPr>
      </p:pic>
      <p:pic>
        <p:nvPicPr>
          <p:cNvPr id="10" name="Picture 9">
            <a:extLst>
              <a:ext uri="{FF2B5EF4-FFF2-40B4-BE49-F238E27FC236}">
                <a16:creationId xmlns:a16="http://schemas.microsoft.com/office/drawing/2014/main" id="{0276B471-FC5A-88F4-B938-5C5AB5D0DF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85674" y="3698021"/>
            <a:ext cx="4552255" cy="2658330"/>
          </a:xfrm>
          <a:prstGeom prst="rect">
            <a:avLst/>
          </a:prstGeom>
        </p:spPr>
      </p:pic>
    </p:spTree>
    <p:extLst>
      <p:ext uri="{BB962C8B-B14F-4D97-AF65-F5344CB8AC3E}">
        <p14:creationId xmlns:p14="http://schemas.microsoft.com/office/powerpoint/2010/main" val="876858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7BEC9-690E-56D1-5075-E49651C3856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A5F29BEF-0090-9205-38D2-5A2D08C6B82F}"/>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Kotlin in App Development</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C842FE11-9CCE-3885-D118-DA1B3B96C145}"/>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4637CF9F-7891-060A-B2D0-F2E6054547BB}"/>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6</a:t>
            </a:fld>
            <a:endParaRPr lang="en-IN"/>
          </a:p>
        </p:txBody>
      </p:sp>
      <p:sp>
        <p:nvSpPr>
          <p:cNvPr id="13" name="Rectangle 2">
            <a:extLst>
              <a:ext uri="{FF2B5EF4-FFF2-40B4-BE49-F238E27FC236}">
                <a16:creationId xmlns:a16="http://schemas.microsoft.com/office/drawing/2014/main" id="{B138A9BA-EC01-2F98-F9EF-578A48F0D6AE}"/>
              </a:ext>
            </a:extLst>
          </p:cNvPr>
          <p:cNvSpPr>
            <a:spLocks noGrp="1" noChangeArrowheads="1"/>
          </p:cNvSpPr>
          <p:nvPr>
            <p:ph idx="1"/>
          </p:nvPr>
        </p:nvSpPr>
        <p:spPr bwMode="auto">
          <a:xfrm>
            <a:off x="335902" y="598166"/>
            <a:ext cx="6867331" cy="6278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Key Features of Kotlin</a:t>
            </a: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tx1"/>
                </a:solidFill>
                <a:effectLst/>
                <a:latin typeface="Arial" panose="020B0604020202020204" pitchFamily="34" charset="0"/>
              </a:rPr>
              <a:t>Concise Syntax</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Reduces boilerplate code compared to Java.</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Easier to write and maintain.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600" b="1" i="0" u="none" strike="noStrike" cap="none" normalizeH="0" baseline="0" dirty="0">
                <a:ln>
                  <a:noFill/>
                </a:ln>
                <a:solidFill>
                  <a:schemeClr val="tx1"/>
                </a:solidFill>
                <a:effectLst/>
                <a:latin typeface="Arial" panose="020B0604020202020204" pitchFamily="34" charset="0"/>
              </a:rPr>
              <a:t>Interoperability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Fully compatible with Java.</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Can call Java code within Kotlin and vice versa.</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600" b="1" i="0" u="none" strike="noStrike" cap="none" normalizeH="0" baseline="0" dirty="0">
                <a:ln>
                  <a:noFill/>
                </a:ln>
                <a:solidFill>
                  <a:schemeClr val="tx1"/>
                </a:solidFill>
                <a:effectLst/>
                <a:latin typeface="Arial" panose="020B0604020202020204" pitchFamily="34" charset="0"/>
              </a:rPr>
              <a:t>Null Safety</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Built-in support to eliminate </a:t>
            </a:r>
            <a:r>
              <a:rPr kumimoji="0" lang="en-US" altLang="en-US" sz="1600" b="0" i="0" u="none" strike="noStrike" cap="none" normalizeH="0" baseline="0" dirty="0" err="1">
                <a:ln>
                  <a:noFill/>
                </a:ln>
                <a:solidFill>
                  <a:schemeClr val="tx1"/>
                </a:solidFill>
                <a:effectLst/>
                <a:latin typeface="Arial Unicode MS"/>
              </a:rPr>
              <a:t>NullPointerException</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Ensures safer code execution.</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600" b="1" i="0" u="none" strike="noStrike" cap="none" normalizeH="0" baseline="0" dirty="0">
                <a:ln>
                  <a:noFill/>
                </a:ln>
                <a:solidFill>
                  <a:schemeClr val="tx1"/>
                </a:solidFill>
                <a:effectLst/>
                <a:latin typeface="Arial" panose="020B0604020202020204" pitchFamily="34" charset="0"/>
              </a:rPr>
              <a:t>Extension Functions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 new functionality to existing classes without altering their source.</a:t>
            </a:r>
          </a:p>
          <a:p>
            <a:pPr marL="0" marR="0" lvl="0" indent="0" algn="l" defTabSz="914400" rtl="0" eaLnBrk="0" fontAlgn="base" latinLnBrk="0" hangingPunct="0">
              <a:lnSpc>
                <a:spcPct val="150000"/>
              </a:lnSpc>
              <a:spcBef>
                <a:spcPct val="0"/>
              </a:spcBef>
              <a:spcAft>
                <a:spcPct val="0"/>
              </a:spcAft>
              <a:buClrTx/>
              <a:buSzTx/>
              <a:buFontTx/>
              <a:buAutoNum type="arabicPeriod" startAt="5"/>
              <a:tabLst/>
            </a:pPr>
            <a:r>
              <a:rPr kumimoji="0" lang="en-US" altLang="en-US" sz="1600" b="1" i="0" u="none" strike="noStrike" cap="none" normalizeH="0" baseline="0" dirty="0">
                <a:ln>
                  <a:noFill/>
                </a:ln>
                <a:solidFill>
                  <a:schemeClr val="tx1"/>
                </a:solidFill>
                <a:effectLst/>
                <a:latin typeface="Arial" panose="020B0604020202020204" pitchFamily="34" charset="0"/>
              </a:rPr>
              <a:t>Coroutines for Asynchronous Programming</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Simplifies handling asynchronous tasks.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Reduces complexity in multi-threaded programming.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4" name="Picture 13">
            <a:extLst>
              <a:ext uri="{FF2B5EF4-FFF2-40B4-BE49-F238E27FC236}">
                <a16:creationId xmlns:a16="http://schemas.microsoft.com/office/drawing/2014/main" id="{E42C55CE-21AB-94A4-CF1F-469DA624B0F7}"/>
              </a:ext>
            </a:extLst>
          </p:cNvPr>
          <p:cNvPicPr>
            <a:picLocks noChangeAspect="1"/>
          </p:cNvPicPr>
          <p:nvPr/>
        </p:nvPicPr>
        <p:blipFill>
          <a:blip r:embed="rId3">
            <a:extLst>
              <a:ext uri="{28A0092B-C50C-407E-A947-70E740481C1C}">
                <a14:useLocalDpi xmlns:a14="http://schemas.microsoft.com/office/drawing/2010/main" val="0"/>
              </a:ext>
            </a:extLst>
          </a:blip>
          <a:srcRect l="9329" r="8905"/>
          <a:stretch/>
        </p:blipFill>
        <p:spPr>
          <a:xfrm>
            <a:off x="5374433" y="838641"/>
            <a:ext cx="5979367" cy="2653665"/>
          </a:xfrm>
          <a:prstGeom prst="rect">
            <a:avLst/>
          </a:prstGeom>
        </p:spPr>
      </p:pic>
      <p:pic>
        <p:nvPicPr>
          <p:cNvPr id="15" name="Picture 14">
            <a:extLst>
              <a:ext uri="{FF2B5EF4-FFF2-40B4-BE49-F238E27FC236}">
                <a16:creationId xmlns:a16="http://schemas.microsoft.com/office/drawing/2014/main" id="{F44ECA7E-1A88-071A-7E6C-02DA502468DA}"/>
              </a:ext>
            </a:extLst>
          </p:cNvPr>
          <p:cNvPicPr>
            <a:picLocks noChangeAspect="1"/>
          </p:cNvPicPr>
          <p:nvPr/>
        </p:nvPicPr>
        <p:blipFill rotWithShape="1">
          <a:blip r:embed="rId4">
            <a:extLst>
              <a:ext uri="{28A0092B-C50C-407E-A947-70E740481C1C}">
                <a14:useLocalDpi xmlns:a14="http://schemas.microsoft.com/office/drawing/2010/main" val="0"/>
              </a:ext>
            </a:extLst>
          </a:blip>
          <a:srcRect l="24458" t="-4" r="22542" b="4"/>
          <a:stretch/>
        </p:blipFill>
        <p:spPr bwMode="auto">
          <a:xfrm>
            <a:off x="7109927" y="3492306"/>
            <a:ext cx="4243873" cy="2807433"/>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1262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05CE0-06F1-2A8D-A171-AA24B7FE986B}"/>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F98FF55D-E1B8-F5CB-A33E-CC51E5FD30B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926151"/>
            <a:ext cx="5548604" cy="3385866"/>
          </a:xfrm>
          <a:prstGeom prst="rect">
            <a:avLst/>
          </a:prstGeom>
        </p:spPr>
      </p:pic>
      <p:sp>
        <p:nvSpPr>
          <p:cNvPr id="7" name="Title 6">
            <a:extLst>
              <a:ext uri="{FF2B5EF4-FFF2-40B4-BE49-F238E27FC236}">
                <a16:creationId xmlns:a16="http://schemas.microsoft.com/office/drawing/2014/main" id="{E3AF3FF8-11CE-1D78-EA08-7D851ED4FD4C}"/>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Kotlin in App Development</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8AC2BC12-C283-96DD-D824-B3998595FDC3}"/>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D6FA34C1-806C-70EB-67FD-5BCDC2B85A12}"/>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7</a:t>
            </a:fld>
            <a:endParaRPr lang="en-IN" dirty="0"/>
          </a:p>
        </p:txBody>
      </p:sp>
      <p:sp>
        <p:nvSpPr>
          <p:cNvPr id="13" name="Rectangle 2">
            <a:extLst>
              <a:ext uri="{FF2B5EF4-FFF2-40B4-BE49-F238E27FC236}">
                <a16:creationId xmlns:a16="http://schemas.microsoft.com/office/drawing/2014/main" id="{D5F31270-C6A8-A738-6D9E-7AE4F7C94D53}"/>
              </a:ext>
            </a:extLst>
          </p:cNvPr>
          <p:cNvSpPr>
            <a:spLocks noGrp="1" noChangeArrowheads="1"/>
          </p:cNvSpPr>
          <p:nvPr>
            <p:ph idx="1"/>
          </p:nvPr>
        </p:nvSpPr>
        <p:spPr bwMode="auto">
          <a:xfrm>
            <a:off x="335903" y="796684"/>
            <a:ext cx="6820678" cy="588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t>Tools and Libraries</a:t>
            </a:r>
          </a:p>
          <a:p>
            <a:pPr marL="342900" indent="-342900">
              <a:lnSpc>
                <a:spcPct val="150000"/>
              </a:lnSpc>
              <a:buFont typeface="+mj-lt"/>
              <a:buAutoNum type="arabicPeriod"/>
            </a:pPr>
            <a:r>
              <a:rPr lang="en-IN" sz="1600" b="1" dirty="0" err="1"/>
              <a:t>Ktor</a:t>
            </a:r>
            <a:r>
              <a:rPr lang="en-IN" sz="1600" b="1" dirty="0"/>
              <a:t>:</a:t>
            </a:r>
            <a:r>
              <a:rPr lang="en-IN" sz="1600" dirty="0"/>
              <a:t> Framework for building web applications.</a:t>
            </a:r>
          </a:p>
          <a:p>
            <a:pPr marL="342900" indent="-342900">
              <a:lnSpc>
                <a:spcPct val="150000"/>
              </a:lnSpc>
              <a:buFont typeface="+mj-lt"/>
              <a:buAutoNum type="arabicPeriod"/>
            </a:pPr>
            <a:r>
              <a:rPr lang="en-IN" sz="1600" b="1" dirty="0" err="1"/>
              <a:t>Kotlinx</a:t>
            </a:r>
            <a:r>
              <a:rPr lang="en-IN" sz="1600" b="1" dirty="0"/>
              <a:t> Serialization:</a:t>
            </a:r>
            <a:r>
              <a:rPr lang="en-IN" sz="1600" dirty="0"/>
              <a:t> For data serialization.</a:t>
            </a:r>
          </a:p>
          <a:p>
            <a:pPr marL="342900" indent="-342900">
              <a:lnSpc>
                <a:spcPct val="150000"/>
              </a:lnSpc>
              <a:buFont typeface="+mj-lt"/>
              <a:buAutoNum type="arabicPeriod"/>
            </a:pPr>
            <a:r>
              <a:rPr lang="en-IN" sz="1600" b="1" dirty="0" err="1"/>
              <a:t>Anko</a:t>
            </a:r>
            <a:r>
              <a:rPr lang="en-IN" sz="1600" b="1" dirty="0"/>
              <a:t>:</a:t>
            </a:r>
            <a:r>
              <a:rPr lang="en-IN" sz="1600" dirty="0"/>
              <a:t> Simplifies Android development.</a:t>
            </a:r>
          </a:p>
          <a:p>
            <a:pPr marL="342900" indent="-342900">
              <a:lnSpc>
                <a:spcPct val="150000"/>
              </a:lnSpc>
              <a:buFont typeface="+mj-lt"/>
              <a:buAutoNum type="arabicPeriod"/>
            </a:pPr>
            <a:r>
              <a:rPr lang="en-IN" sz="1600" b="1" dirty="0"/>
              <a:t>Kotlin Multiplatform Mobile (KMM):</a:t>
            </a:r>
            <a:r>
              <a:rPr lang="en-IN" sz="1600" dirty="0"/>
              <a:t> Write shared code for Android and iOS.</a:t>
            </a:r>
          </a:p>
          <a:p>
            <a:r>
              <a:rPr lang="en-IN" sz="2400" b="1" dirty="0"/>
              <a:t>Kotlin Workflow</a:t>
            </a:r>
          </a:p>
          <a:p>
            <a:pPr>
              <a:lnSpc>
                <a:spcPct val="150000"/>
              </a:lnSpc>
              <a:buFont typeface="+mj-lt"/>
              <a:buAutoNum type="arabicPeriod"/>
            </a:pPr>
            <a:r>
              <a:rPr lang="en-IN" sz="1600" dirty="0"/>
              <a:t>Write concise and expressive code in the IDE (e.g., IntelliJ IDEA, Android Studio).</a:t>
            </a:r>
          </a:p>
          <a:p>
            <a:pPr>
              <a:lnSpc>
                <a:spcPct val="150000"/>
              </a:lnSpc>
              <a:buFont typeface="+mj-lt"/>
              <a:buAutoNum type="arabicPeriod"/>
            </a:pPr>
            <a:r>
              <a:rPr lang="en-IN" sz="1600" dirty="0"/>
              <a:t>Leverage Java libraries and frameworks seamlessly.</a:t>
            </a:r>
          </a:p>
          <a:p>
            <a:pPr>
              <a:lnSpc>
                <a:spcPct val="150000"/>
              </a:lnSpc>
              <a:buFont typeface="+mj-lt"/>
              <a:buAutoNum type="arabicPeriod"/>
            </a:pPr>
            <a:r>
              <a:rPr lang="en-IN" sz="1600" dirty="0"/>
              <a:t>Use coroutines for asynchronous programming.</a:t>
            </a:r>
          </a:p>
          <a:p>
            <a:pPr>
              <a:lnSpc>
                <a:spcPct val="150000"/>
              </a:lnSpc>
              <a:buFont typeface="+mj-lt"/>
              <a:buAutoNum type="arabicPeriod"/>
            </a:pPr>
            <a:r>
              <a:rPr lang="en-IN" sz="1600" dirty="0"/>
              <a:t>Test code using Kotlin’s built-in testing tools.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448207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DFEC49-6ACF-427B-1B62-00267819231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8C7849D9-6C40-473A-9E29-C71333EC3C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893" y="606939"/>
            <a:ext cx="4814596" cy="3130550"/>
          </a:xfrm>
          <a:prstGeom prst="rect">
            <a:avLst/>
          </a:prstGeom>
        </p:spPr>
      </p:pic>
      <p:sp>
        <p:nvSpPr>
          <p:cNvPr id="7" name="Title 6">
            <a:extLst>
              <a:ext uri="{FF2B5EF4-FFF2-40B4-BE49-F238E27FC236}">
                <a16:creationId xmlns:a16="http://schemas.microsoft.com/office/drawing/2014/main" id="{A0241C63-FAEB-D74C-A532-0F2877518596}"/>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C Programming Language</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60001889-EF5E-3745-55A0-3B8BA685DAE5}"/>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3515A782-6B86-5CDC-E44C-DB05E64A61C8}"/>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8</a:t>
            </a:fld>
            <a:endParaRPr lang="en-IN" dirty="0"/>
          </a:p>
        </p:txBody>
      </p:sp>
      <p:sp>
        <p:nvSpPr>
          <p:cNvPr id="13" name="Rectangle 2">
            <a:extLst>
              <a:ext uri="{FF2B5EF4-FFF2-40B4-BE49-F238E27FC236}">
                <a16:creationId xmlns:a16="http://schemas.microsoft.com/office/drawing/2014/main" id="{9E6D7F2B-4D22-2AB1-F305-D606EA88A334}"/>
              </a:ext>
            </a:extLst>
          </p:cNvPr>
          <p:cNvSpPr>
            <a:spLocks noGrp="1" noChangeArrowheads="1"/>
          </p:cNvSpPr>
          <p:nvPr>
            <p:ph idx="1"/>
          </p:nvPr>
        </p:nvSpPr>
        <p:spPr bwMode="auto">
          <a:xfrm>
            <a:off x="335903" y="744362"/>
            <a:ext cx="6820678" cy="59862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sz="2400" b="1" dirty="0">
                <a:effectLst/>
                <a:ea typeface="Times New Roman" panose="02020603050405020304" pitchFamily="18" charset="0"/>
              </a:rPr>
              <a:t>Features of C Language</a:t>
            </a:r>
            <a:endParaRPr lang="en-IN" sz="2400" dirty="0">
              <a:effectLst/>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b="1" dirty="0">
                <a:effectLst/>
                <a:ea typeface="Times New Roman" panose="02020603050405020304" pitchFamily="18" charset="0"/>
              </a:rPr>
              <a:t>Simplicity</a:t>
            </a:r>
            <a:r>
              <a:rPr lang="en-US" sz="1600" dirty="0">
                <a:effectLst/>
                <a:ea typeface="Times New Roman" panose="02020603050405020304" pitchFamily="18" charset="0"/>
              </a:rPr>
              <a:t>: Easy to understand and implement.</a:t>
            </a:r>
            <a:endParaRPr lang="en-IN" sz="1600" dirty="0">
              <a:effectLst/>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b="1" dirty="0">
                <a:effectLst/>
                <a:ea typeface="Times New Roman" panose="02020603050405020304" pitchFamily="18" charset="0"/>
              </a:rPr>
              <a:t>Portability</a:t>
            </a:r>
            <a:r>
              <a:rPr lang="en-US" sz="1600" dirty="0">
                <a:effectLst/>
                <a:ea typeface="Times New Roman" panose="02020603050405020304" pitchFamily="18" charset="0"/>
              </a:rPr>
              <a:t>: Code can be executed on different machines with minimal changes.</a:t>
            </a:r>
            <a:endParaRPr lang="en-IN" sz="1600" dirty="0">
              <a:effectLst/>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b="1" dirty="0">
                <a:effectLst/>
                <a:ea typeface="Times New Roman" panose="02020603050405020304" pitchFamily="18" charset="0"/>
              </a:rPr>
              <a:t>Structured Language</a:t>
            </a:r>
            <a:r>
              <a:rPr lang="en-US" sz="1600" dirty="0">
                <a:effectLst/>
                <a:ea typeface="Times New Roman" panose="02020603050405020304" pitchFamily="18" charset="0"/>
              </a:rPr>
              <a:t>: Programs can be divided into functions, improving readability.</a:t>
            </a:r>
            <a:endParaRPr lang="en-IN" sz="1600" dirty="0">
              <a:effectLst/>
              <a:ea typeface="Times New Roman" panose="02020603050405020304" pitchFamily="18" charset="0"/>
            </a:endParaRPr>
          </a:p>
          <a:p>
            <a:pPr marL="342900" lvl="0" indent="-342900" algn="just">
              <a:lnSpc>
                <a:spcPct val="150000"/>
              </a:lnSpc>
              <a:buFont typeface="+mj-lt"/>
              <a:buAutoNum type="arabicPeriod"/>
              <a:tabLst>
                <a:tab pos="457200" algn="l"/>
              </a:tabLst>
            </a:pPr>
            <a:r>
              <a:rPr lang="en-US" sz="1600" b="1" dirty="0">
                <a:effectLst/>
                <a:ea typeface="Times New Roman" panose="02020603050405020304" pitchFamily="18" charset="0"/>
              </a:rPr>
              <a:t>Efficiency</a:t>
            </a:r>
            <a:r>
              <a:rPr lang="en-US" sz="1600" dirty="0">
                <a:effectLst/>
                <a:ea typeface="Times New Roman" panose="02020603050405020304" pitchFamily="18" charset="0"/>
              </a:rPr>
              <a:t>: Offers fast and efficient execution.</a:t>
            </a:r>
            <a:endParaRPr lang="en-IN" sz="1600" dirty="0">
              <a:effectLst/>
              <a:ea typeface="Times New Roman" panose="02020603050405020304" pitchFamily="18" charset="0"/>
            </a:endParaRPr>
          </a:p>
          <a:p>
            <a:pPr algn="just">
              <a:lnSpc>
                <a:spcPct val="150000"/>
              </a:lnSpc>
            </a:pPr>
            <a:r>
              <a:rPr lang="en-IN" sz="2400" b="1" dirty="0">
                <a:effectLst/>
                <a:ea typeface="Times New Roman" panose="02020603050405020304" pitchFamily="18" charset="0"/>
              </a:rPr>
              <a:t>File Handling in C</a:t>
            </a:r>
            <a:endParaRPr lang="en-IN" sz="2400" dirty="0">
              <a:effectLst/>
              <a:ea typeface="Times New Roman" panose="02020603050405020304" pitchFamily="18" charset="0"/>
            </a:endParaRPr>
          </a:p>
          <a:p>
            <a:pPr marL="0" indent="0" algn="just">
              <a:lnSpc>
                <a:spcPct val="150000"/>
              </a:lnSpc>
              <a:buNone/>
            </a:pPr>
            <a:r>
              <a:rPr lang="en-IN" sz="1800" dirty="0">
                <a:effectLst/>
                <a:ea typeface="Times New Roman" panose="02020603050405020304" pitchFamily="18" charset="0"/>
              </a:rPr>
              <a:t>	</a:t>
            </a:r>
            <a:r>
              <a:rPr lang="en-IN" sz="1600" dirty="0">
                <a:effectLst/>
                <a:ea typeface="Times New Roman" panose="02020603050405020304" pitchFamily="18" charset="0"/>
              </a:rPr>
              <a:t>File handling in C is a mechanism that allows programs to read from and write to files stored on a storage device. It provides a way to persist data beyond the runtime of a program and is essential for tasks such as data logging, configuration management, and structured data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5" name="Picture 4">
            <a:extLst>
              <a:ext uri="{FF2B5EF4-FFF2-40B4-BE49-F238E27FC236}">
                <a16:creationId xmlns:a16="http://schemas.microsoft.com/office/drawing/2014/main" id="{5A598717-48E3-8D2C-5E59-248CCB8EF5B3}"/>
              </a:ext>
            </a:extLst>
          </p:cNvPr>
          <p:cNvPicPr>
            <a:picLocks noChangeAspect="1"/>
          </p:cNvPicPr>
          <p:nvPr/>
        </p:nvPicPr>
        <p:blipFill rotWithShape="1">
          <a:blip r:embed="rId4">
            <a:extLst>
              <a:ext uri="{28A0092B-C50C-407E-A947-70E740481C1C}">
                <a14:useLocalDpi xmlns:a14="http://schemas.microsoft.com/office/drawing/2010/main" val="0"/>
              </a:ext>
            </a:extLst>
          </a:blip>
          <a:srcRect b="18228"/>
          <a:stretch/>
        </p:blipFill>
        <p:spPr bwMode="auto">
          <a:xfrm>
            <a:off x="7441617" y="3883634"/>
            <a:ext cx="3912183" cy="245872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83916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4DFD9-0F1B-ABCD-8451-600D47D43A4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1EA51D8D-3A7F-DCE4-7F55-B93CB2A307CF}"/>
              </a:ext>
            </a:extLst>
          </p:cNvPr>
          <p:cNvSpPr>
            <a:spLocks noGrp="1"/>
          </p:cNvSpPr>
          <p:nvPr>
            <p:ph type="title"/>
          </p:nvPr>
        </p:nvSpPr>
        <p:spPr>
          <a:xfrm>
            <a:off x="838200" y="186737"/>
            <a:ext cx="10515600" cy="595928"/>
          </a:xfrm>
        </p:spPr>
        <p:txBody>
          <a:bodyPr>
            <a:noAutofit/>
          </a:bodyPr>
          <a:lstStyle/>
          <a:p>
            <a:pPr algn="ctr"/>
            <a:r>
              <a:rPr lang="en-US" sz="2800" b="1" dirty="0">
                <a:latin typeface="Arial Black" panose="020B0A04020102020204" pitchFamily="34" charset="0"/>
              </a:rPr>
              <a:t>C Programming Language</a:t>
            </a:r>
            <a:endParaRPr lang="en-IN" sz="2800" b="1" dirty="0">
              <a:latin typeface="Arial Black" panose="020B0A04020102020204" pitchFamily="34" charset="0"/>
            </a:endParaRPr>
          </a:p>
        </p:txBody>
      </p:sp>
      <p:sp>
        <p:nvSpPr>
          <p:cNvPr id="4" name="Footer Placeholder 3">
            <a:extLst>
              <a:ext uri="{FF2B5EF4-FFF2-40B4-BE49-F238E27FC236}">
                <a16:creationId xmlns:a16="http://schemas.microsoft.com/office/drawing/2014/main" id="{7D8FACC6-2DFF-FB75-456B-D51D5309B41C}"/>
              </a:ext>
            </a:extLst>
          </p:cNvPr>
          <p:cNvSpPr>
            <a:spLocks noGrp="1"/>
          </p:cNvSpPr>
          <p:nvPr>
            <p:ph type="ftr" sz="quarter" idx="11"/>
          </p:nvPr>
        </p:nvSpPr>
        <p:spPr>
          <a:xfrm>
            <a:off x="4038600" y="6356350"/>
            <a:ext cx="4114800" cy="365125"/>
          </a:xfrm>
        </p:spPr>
        <p:txBody>
          <a:bodyPr/>
          <a:lstStyle/>
          <a:p>
            <a:r>
              <a:rPr lang="en-GB"/>
              <a:t>Dept. of CSE                                             </a:t>
            </a:r>
            <a:endParaRPr lang="en-IN"/>
          </a:p>
        </p:txBody>
      </p:sp>
      <p:sp>
        <p:nvSpPr>
          <p:cNvPr id="2" name="Slide Number Placeholder 1">
            <a:extLst>
              <a:ext uri="{FF2B5EF4-FFF2-40B4-BE49-F238E27FC236}">
                <a16:creationId xmlns:a16="http://schemas.microsoft.com/office/drawing/2014/main" id="{76825AD1-3035-49B1-0E48-F460298C2B55}"/>
              </a:ext>
            </a:extLst>
          </p:cNvPr>
          <p:cNvSpPr>
            <a:spLocks noGrp="1"/>
          </p:cNvSpPr>
          <p:nvPr>
            <p:ph type="sldNum" sz="quarter" idx="12"/>
          </p:nvPr>
        </p:nvSpPr>
        <p:spPr>
          <a:xfrm>
            <a:off x="8610600" y="6356350"/>
            <a:ext cx="2743200" cy="365125"/>
          </a:xfrm>
        </p:spPr>
        <p:txBody>
          <a:bodyPr/>
          <a:lstStyle/>
          <a:p>
            <a:fld id="{00320281-AA44-47DE-A12A-EF7A9AB715F5}" type="slidenum">
              <a:rPr lang="en-IN" smtClean="0"/>
              <a:pPr/>
              <a:t>9</a:t>
            </a:fld>
            <a:endParaRPr lang="en-IN" dirty="0"/>
          </a:p>
        </p:txBody>
      </p:sp>
      <p:sp>
        <p:nvSpPr>
          <p:cNvPr id="13" name="Rectangle 2">
            <a:extLst>
              <a:ext uri="{FF2B5EF4-FFF2-40B4-BE49-F238E27FC236}">
                <a16:creationId xmlns:a16="http://schemas.microsoft.com/office/drawing/2014/main" id="{4DB4638C-896E-F766-AE0E-BC58078E200D}"/>
              </a:ext>
            </a:extLst>
          </p:cNvPr>
          <p:cNvSpPr>
            <a:spLocks noGrp="1" noChangeArrowheads="1"/>
          </p:cNvSpPr>
          <p:nvPr>
            <p:ph idx="1"/>
          </p:nvPr>
        </p:nvSpPr>
        <p:spPr bwMode="auto">
          <a:xfrm>
            <a:off x="335903" y="1783108"/>
            <a:ext cx="6820678"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pPr>
            <a:r>
              <a:rPr lang="en-IN" sz="2400" b="1" dirty="0">
                <a:effectLst/>
                <a:ea typeface="Times New Roman" panose="02020603050405020304" pitchFamily="18" charset="0"/>
              </a:rPr>
              <a:t>File Operations</a:t>
            </a:r>
            <a:endParaRPr lang="en-IN" sz="2400" dirty="0">
              <a:effectLst/>
              <a:ea typeface="Times New Roman" panose="02020603050405020304" pitchFamily="18" charset="0"/>
            </a:endParaRPr>
          </a:p>
          <a:p>
            <a:pPr marL="0" indent="0" algn="just">
              <a:lnSpc>
                <a:spcPct val="150000"/>
              </a:lnSpc>
              <a:buNone/>
            </a:pPr>
            <a:r>
              <a:rPr lang="en-IN" sz="1600" dirty="0">
                <a:effectLst/>
                <a:ea typeface="Times New Roman" panose="02020603050405020304" pitchFamily="18" charset="0"/>
              </a:rPr>
              <a:t>C supports the following basic file operations:</a:t>
            </a:r>
          </a:p>
          <a:p>
            <a:pPr marL="342900" lvl="0" indent="-342900" algn="just">
              <a:lnSpc>
                <a:spcPct val="150000"/>
              </a:lnSpc>
              <a:buFont typeface="+mj-lt"/>
              <a:buAutoNum type="arabicPeriod"/>
              <a:tabLst>
                <a:tab pos="457200" algn="l"/>
              </a:tabLst>
            </a:pPr>
            <a:r>
              <a:rPr lang="en-IN" sz="1600" b="1" dirty="0">
                <a:effectLst/>
                <a:ea typeface="Times New Roman" panose="02020603050405020304" pitchFamily="18" charset="0"/>
              </a:rPr>
              <a:t>Creating a file</a:t>
            </a:r>
            <a:r>
              <a:rPr lang="en-IN" sz="1600" dirty="0">
                <a:effectLst/>
                <a:ea typeface="Times New Roman" panose="02020603050405020304" pitchFamily="18" charset="0"/>
              </a:rPr>
              <a:t>: Creating a new file for storing data.</a:t>
            </a:r>
          </a:p>
          <a:p>
            <a:pPr marL="342900" lvl="0" indent="-342900" algn="just">
              <a:lnSpc>
                <a:spcPct val="150000"/>
              </a:lnSpc>
              <a:buFont typeface="+mj-lt"/>
              <a:buAutoNum type="arabicPeriod"/>
              <a:tabLst>
                <a:tab pos="457200" algn="l"/>
              </a:tabLst>
            </a:pPr>
            <a:r>
              <a:rPr lang="en-IN" sz="1600" b="1" dirty="0">
                <a:effectLst/>
                <a:ea typeface="Times New Roman" panose="02020603050405020304" pitchFamily="18" charset="0"/>
              </a:rPr>
              <a:t>Opening a file</a:t>
            </a:r>
            <a:r>
              <a:rPr lang="en-IN" sz="1600" dirty="0">
                <a:effectLst/>
                <a:ea typeface="Times New Roman" panose="02020603050405020304" pitchFamily="18" charset="0"/>
              </a:rPr>
              <a:t>: Associating a file with a stream.</a:t>
            </a:r>
          </a:p>
          <a:p>
            <a:pPr marL="342900" lvl="0" indent="-342900" algn="just">
              <a:lnSpc>
                <a:spcPct val="150000"/>
              </a:lnSpc>
              <a:buFont typeface="+mj-lt"/>
              <a:buAutoNum type="arabicPeriod"/>
              <a:tabLst>
                <a:tab pos="457200" algn="l"/>
              </a:tabLst>
            </a:pPr>
            <a:r>
              <a:rPr lang="en-IN" sz="1600" b="1" dirty="0">
                <a:effectLst/>
                <a:ea typeface="Times New Roman" panose="02020603050405020304" pitchFamily="18" charset="0"/>
              </a:rPr>
              <a:t>Reading from a file</a:t>
            </a:r>
            <a:r>
              <a:rPr lang="en-IN" sz="1600" dirty="0">
                <a:effectLst/>
                <a:ea typeface="Times New Roman" panose="02020603050405020304" pitchFamily="18" charset="0"/>
              </a:rPr>
              <a:t>: Extracting data from a file.</a:t>
            </a:r>
          </a:p>
          <a:p>
            <a:pPr marL="342900" lvl="0" indent="-342900" algn="just">
              <a:lnSpc>
                <a:spcPct val="150000"/>
              </a:lnSpc>
              <a:buFont typeface="+mj-lt"/>
              <a:buAutoNum type="arabicPeriod"/>
              <a:tabLst>
                <a:tab pos="457200" algn="l"/>
              </a:tabLst>
            </a:pPr>
            <a:r>
              <a:rPr lang="en-IN" sz="1600" b="1" dirty="0">
                <a:effectLst/>
                <a:ea typeface="Times New Roman" panose="02020603050405020304" pitchFamily="18" charset="0"/>
              </a:rPr>
              <a:t>Writing to a file</a:t>
            </a:r>
            <a:r>
              <a:rPr lang="en-IN" sz="1600" dirty="0">
                <a:effectLst/>
                <a:ea typeface="Times New Roman" panose="02020603050405020304" pitchFamily="18" charset="0"/>
              </a:rPr>
              <a:t>: Storing data into a file.</a:t>
            </a:r>
          </a:p>
          <a:p>
            <a:pPr marL="342900" lvl="0" indent="-342900" algn="just">
              <a:lnSpc>
                <a:spcPct val="150000"/>
              </a:lnSpc>
              <a:buFont typeface="+mj-lt"/>
              <a:buAutoNum type="arabicPeriod"/>
              <a:tabLst>
                <a:tab pos="457200" algn="l"/>
              </a:tabLst>
            </a:pPr>
            <a:r>
              <a:rPr lang="en-IN" sz="1600" b="1" dirty="0">
                <a:effectLst/>
                <a:ea typeface="Times New Roman" panose="02020603050405020304" pitchFamily="18" charset="0"/>
              </a:rPr>
              <a:t>Closing a file</a:t>
            </a:r>
            <a:r>
              <a:rPr lang="en-IN" sz="1600" dirty="0">
                <a:effectLst/>
                <a:ea typeface="Times New Roman" panose="02020603050405020304" pitchFamily="18" charset="0"/>
              </a:rPr>
              <a:t>: Releasing resources associated with the file.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1"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C380A424-D9D5-7A56-1753-729DB0E8EB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37225" y="1082847"/>
            <a:ext cx="5746750" cy="2486660"/>
          </a:xfrm>
          <a:prstGeom prst="rect">
            <a:avLst/>
          </a:prstGeom>
        </p:spPr>
      </p:pic>
      <p:pic>
        <p:nvPicPr>
          <p:cNvPr id="8" name="Picture 7">
            <a:extLst>
              <a:ext uri="{FF2B5EF4-FFF2-40B4-BE49-F238E27FC236}">
                <a16:creationId xmlns:a16="http://schemas.microsoft.com/office/drawing/2014/main" id="{E673E3AE-6556-67C5-7957-C384C85271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9765" y="3902925"/>
            <a:ext cx="5744210" cy="1966030"/>
          </a:xfrm>
          <a:prstGeom prst="rect">
            <a:avLst/>
          </a:prstGeom>
        </p:spPr>
      </p:pic>
    </p:spTree>
    <p:extLst>
      <p:ext uri="{BB962C8B-B14F-4D97-AF65-F5344CB8AC3E}">
        <p14:creationId xmlns:p14="http://schemas.microsoft.com/office/powerpoint/2010/main" val="3018280339"/>
      </p:ext>
    </p:extLst>
  </p:cSld>
  <p:clrMapOvr>
    <a:masterClrMapping/>
  </p:clrMapOvr>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Project planning overview presentatio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Calibri">
      <a:maj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blipFill rotWithShape="1">
          <a:blip xmlns:r="http://schemas.openxmlformats.org/officeDocument/2006/relationships" r:embed="rId1">
            <a:duotone>
              <a:schemeClr val="phClr">
                <a:shade val="12000"/>
                <a:satMod val="240000"/>
              </a:schemeClr>
              <a:schemeClr val="phClr">
                <a:tint val="98000"/>
              </a:schemeClr>
            </a:duotone>
          </a:blip>
          <a:tile tx="0" ty="0" sx="100000" sy="100000" flip="none" algn="ctr"/>
        </a:blipFill>
      </a:bgFillStyleLst>
    </a:fmtScheme>
  </a:themeElements>
  <a:objectDefaults>
    <a:spDef>
      <a:spPr>
        <a:solidFill>
          <a:schemeClr val="accent1">
            <a:lumMod val="50000"/>
          </a:schemeClr>
        </a:solidFill>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pPr>
      <a:bodyPr/>
      <a:lstStyle/>
      <a:style>
        <a:lnRef idx="1">
          <a:schemeClr val="accent1"/>
        </a:lnRef>
        <a:fillRef idx="0">
          <a:schemeClr val="accent1"/>
        </a:fillRef>
        <a:effectRef idx="0">
          <a:schemeClr val="accent1"/>
        </a:effectRef>
        <a:fontRef idx="minor">
          <a:schemeClr val="tx1"/>
        </a:fontRef>
      </a:style>
    </a:lnDef>
    <a:txDef>
      <a:spPr>
        <a:noFill/>
        <a:ln>
          <a:solidFill>
            <a:schemeClr val="accent1">
              <a:lumMod val="20000"/>
              <a:lumOff val="80000"/>
            </a:schemeClr>
          </a:solidFill>
        </a:ln>
      </a:spPr>
      <a:bodyPr wrap="square" rtlCol="0" anchor="ctr" anchorCtr="1">
        <a:spAutoFit/>
      </a:bodyPr>
      <a:lstStyle>
        <a:defPPr>
          <a:defRPr dirty="0" smtClean="0"/>
        </a:defPPr>
      </a:lstStyle>
    </a:txDef>
  </a:objectDefaults>
  <a:extraClrSchemeLst/>
  <a:extLst>
    <a:ext uri="{05A4C25C-085E-4340-85A3-A5531E510DB2}">
      <thm15:themeFamily xmlns:thm15="http://schemas.microsoft.com/office/thememl/2012/main" name="Business project planning overview presentation.potx" id="{0D6D6775-FC9F-484B-A889-C0FCD86449E3}" vid="{CBE6795F-D548-4056-89FC-5BC618C494F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2694</TotalTime>
  <Words>2281</Words>
  <Application>Microsoft Office PowerPoint</Application>
  <PresentationFormat>Widescreen</PresentationFormat>
  <Paragraphs>262</Paragraphs>
  <Slides>25</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25</vt:i4>
      </vt:variant>
    </vt:vector>
  </HeadingPairs>
  <TitlesOfParts>
    <vt:vector size="35" baseType="lpstr">
      <vt:lpstr>Aharoni</vt:lpstr>
      <vt:lpstr>Arial</vt:lpstr>
      <vt:lpstr>Arial Black</vt:lpstr>
      <vt:lpstr>Arial Unicode MS</vt:lpstr>
      <vt:lpstr>Calibri</vt:lpstr>
      <vt:lpstr>Calibri Light</vt:lpstr>
      <vt:lpstr>Times New Roman</vt:lpstr>
      <vt:lpstr>Wingdings</vt:lpstr>
      <vt:lpstr>Office Theme</vt:lpstr>
      <vt:lpstr>Project planning overview presentation</vt:lpstr>
      <vt:lpstr>Internship on “Skill Enhancement Courses &amp; Implementation on Interactive Chart Generator”  Subject Code : 21INT82 </vt:lpstr>
      <vt:lpstr>Contents</vt:lpstr>
      <vt:lpstr>INTRODUCTION TO SKILL ENHANCEMENT COURSES</vt:lpstr>
      <vt:lpstr>React in Web Development</vt:lpstr>
      <vt:lpstr>React in Web Development</vt:lpstr>
      <vt:lpstr>Kotlin in App Development</vt:lpstr>
      <vt:lpstr>Kotlin in App Development</vt:lpstr>
      <vt:lpstr>C Programming Language</vt:lpstr>
      <vt:lpstr>C Programming Language</vt:lpstr>
      <vt:lpstr>Data Structure using C</vt:lpstr>
      <vt:lpstr>Python for Data Science</vt:lpstr>
      <vt:lpstr>Objectives of the Internship</vt:lpstr>
      <vt:lpstr>PowerPoint Presentation</vt:lpstr>
      <vt:lpstr>Technical Skills Gained </vt:lpstr>
      <vt:lpstr>PowerPoint Presentation</vt:lpstr>
      <vt:lpstr>Hardware and Software Requirements</vt:lpstr>
      <vt:lpstr>Internship Implementation</vt:lpstr>
      <vt:lpstr>PowerPoint Presentation</vt:lpstr>
      <vt:lpstr>PowerPoint Presentation</vt:lpstr>
      <vt:lpstr>PowerPoint Presentation</vt:lpstr>
      <vt:lpstr>PowerPoint Presentation</vt:lpstr>
      <vt:lpstr>PowerPoint Presentation</vt:lpstr>
      <vt:lpstr>Challenges Faced</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EAST POINT COLLEGE OF ENGINEERING AND TECHNOLOGY                DEPARTMENT COMPUTER SCIENCE AND ENGINEERINGT</dc:title>
  <dc:creator>admin</dc:creator>
  <cp:lastModifiedBy>Rupam Bhattacharyya</cp:lastModifiedBy>
  <cp:revision>151</cp:revision>
  <dcterms:created xsi:type="dcterms:W3CDTF">2021-05-07T16:54:36Z</dcterms:created>
  <dcterms:modified xsi:type="dcterms:W3CDTF">2025-01-02T05:40:07Z</dcterms:modified>
</cp:coreProperties>
</file>