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34"/>
  </p:notesMasterIdLst>
  <p:sldIdLst>
    <p:sldId id="256" r:id="rId2"/>
    <p:sldId id="257" r:id="rId3"/>
    <p:sldId id="291" r:id="rId4"/>
    <p:sldId id="258" r:id="rId5"/>
    <p:sldId id="269" r:id="rId6"/>
    <p:sldId id="270" r:id="rId7"/>
    <p:sldId id="273" r:id="rId8"/>
    <p:sldId id="267" r:id="rId9"/>
    <p:sldId id="271" r:id="rId10"/>
    <p:sldId id="293" r:id="rId11"/>
    <p:sldId id="292" r:id="rId12"/>
    <p:sldId id="275" r:id="rId13"/>
    <p:sldId id="274" r:id="rId14"/>
    <p:sldId id="276" r:id="rId15"/>
    <p:sldId id="283" r:id="rId16"/>
    <p:sldId id="294" r:id="rId17"/>
    <p:sldId id="295" r:id="rId18"/>
    <p:sldId id="296" r:id="rId19"/>
    <p:sldId id="278" r:id="rId20"/>
    <p:sldId id="297" r:id="rId21"/>
    <p:sldId id="284" r:id="rId22"/>
    <p:sldId id="285" r:id="rId23"/>
    <p:sldId id="286" r:id="rId24"/>
    <p:sldId id="287" r:id="rId25"/>
    <p:sldId id="299" r:id="rId26"/>
    <p:sldId id="279" r:id="rId27"/>
    <p:sldId id="298" r:id="rId28"/>
    <p:sldId id="268" r:id="rId29"/>
    <p:sldId id="288" r:id="rId30"/>
    <p:sldId id="272" r:id="rId31"/>
    <p:sldId id="289"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91"/>
            <p14:sldId id="258"/>
            <p14:sldId id="269"/>
            <p14:sldId id="270"/>
            <p14:sldId id="273"/>
            <p14:sldId id="267"/>
            <p14:sldId id="271"/>
            <p14:sldId id="293"/>
            <p14:sldId id="292"/>
            <p14:sldId id="275"/>
            <p14:sldId id="274"/>
            <p14:sldId id="276"/>
            <p14:sldId id="283"/>
            <p14:sldId id="294"/>
            <p14:sldId id="295"/>
            <p14:sldId id="296"/>
            <p14:sldId id="278"/>
            <p14:sldId id="297"/>
            <p14:sldId id="284"/>
            <p14:sldId id="285"/>
            <p14:sldId id="286"/>
            <p14:sldId id="287"/>
            <p14:sldId id="299"/>
            <p14:sldId id="279"/>
            <p14:sldId id="298"/>
            <p14:sldId id="268"/>
            <p14:sldId id="288"/>
            <p14:sldId id="272"/>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75" d="100"/>
          <a:sy n="75" d="100"/>
        </p:scale>
        <p:origin x="99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rbad Sai" userId="25a1ed349aaf3238" providerId="LiveId" clId="{2555EE5F-BADB-42ED-B659-463979638C72}"/>
    <pc:docChg chg="modSld">
      <pc:chgData name="Ashirbad Sai" userId="25a1ed349aaf3238" providerId="LiveId" clId="{2555EE5F-BADB-42ED-B659-463979638C72}" dt="2024-10-23T04:18:21.044" v="46" actId="20577"/>
      <pc:docMkLst>
        <pc:docMk/>
      </pc:docMkLst>
      <pc:sldChg chg="modSp mod">
        <pc:chgData name="Ashirbad Sai" userId="25a1ed349aaf3238" providerId="LiveId" clId="{2555EE5F-BADB-42ED-B659-463979638C72}" dt="2024-10-23T04:18:21.044" v="46" actId="20577"/>
        <pc:sldMkLst>
          <pc:docMk/>
          <pc:sldMk cId="1179514246" sldId="256"/>
        </pc:sldMkLst>
        <pc:graphicFrameChg chg="modGraphic">
          <ac:chgData name="Ashirbad Sai" userId="25a1ed349aaf3238" providerId="LiveId" clId="{2555EE5F-BADB-42ED-B659-463979638C72}" dt="2024-10-23T04:18:21.044" v="46" actId="20577"/>
          <ac:graphicFrameMkLst>
            <pc:docMk/>
            <pc:sldMk cId="1179514246" sldId="256"/>
            <ac:graphicFrameMk id="6"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70F0-D9A9-7F72-5A9D-8596663B56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7DAC9-44A7-7063-A6A0-C2404F7529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00963D-D39A-BCD8-4279-C75929C3F0F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8D7D6A5-5A3E-D33D-ABA0-8B62CA5EA6E9}"/>
              </a:ext>
            </a:extLst>
          </p:cNvPr>
          <p:cNvSpPr>
            <a:spLocks noGrp="1"/>
          </p:cNvSpPr>
          <p:nvPr>
            <p:ph type="sldNum" sz="quarter" idx="10"/>
          </p:nvPr>
        </p:nvSpPr>
        <p:spPr/>
        <p:txBody>
          <a:bodyPr/>
          <a:lstStyle/>
          <a:p>
            <a:fld id="{7CA5A196-7B62-4664-A039-D5BBBDAEF731}" type="slidenum">
              <a:rPr lang="en-IN" smtClean="0"/>
              <a:t>3</a:t>
            </a:fld>
            <a:endParaRPr lang="en-IN"/>
          </a:p>
        </p:txBody>
      </p:sp>
    </p:spTree>
    <p:extLst>
      <p:ext uri="{BB962C8B-B14F-4D97-AF65-F5344CB8AC3E}">
        <p14:creationId xmlns:p14="http://schemas.microsoft.com/office/powerpoint/2010/main" val="2698624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E5C7D4-8A76-4C04-8D96-60B15C1C2F5A}" type="datetime1">
              <a:rPr lang="en-IN" smtClean="0"/>
              <a:t>26-12-2024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6DDDE1-AD24-4174-B85C-9E04DAD96104}" type="datetime1">
              <a:rPr lang="en-IN" smtClean="0"/>
              <a:t>26-12-2024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1F530F-8450-4964-9DB7-706AB3EFD33B}" type="datetime1">
              <a:rPr lang="en-IN" smtClean="0"/>
              <a:t>26-12-2024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F9EC78-F3AB-43C5-8DE6-E43E554C1E44}" type="datetime1">
              <a:rPr lang="en-IN" smtClean="0"/>
              <a:t>26-12-2024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8EC68-F3F5-4E84-8BFB-0C991740BD48}" type="datetime1">
              <a:rPr lang="en-IN" smtClean="0"/>
              <a:t>26-12-2024</a:t>
            </a:fld>
            <a:endParaRPr lang="en-IN"/>
          </a:p>
        </p:txBody>
      </p:sp>
      <p:sp>
        <p:nvSpPr>
          <p:cNvPr id="5" name="Footer Placeholder 4"/>
          <p:cNvSpPr>
            <a:spLocks noGrp="1"/>
          </p:cNvSpPr>
          <p:nvPr>
            <p:ph type="ftr" sz="quarter" idx="11"/>
          </p:nvPr>
        </p:nvSpPr>
        <p:spPr/>
        <p:txBody>
          <a:bodyPr/>
          <a:lstStyle/>
          <a:p>
            <a:r>
              <a:rPr lang="en-IN"/>
              <a:t>2023-24</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D3F09E8-D4EB-415E-AE35-D47F2BA05E5D}" type="datetime1">
              <a:rPr lang="en-IN" smtClean="0"/>
              <a:t>26-12-2024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8628015-2E34-48BE-B5A8-C06F3EE052B7}" type="datetime1">
              <a:rPr lang="en-IN" smtClean="0"/>
              <a:t>26-12-2024</a:t>
            </a:fld>
            <a:endParaRPr lang="en-IN"/>
          </a:p>
        </p:txBody>
      </p:sp>
      <p:sp>
        <p:nvSpPr>
          <p:cNvPr id="8" name="Footer Placeholder 7"/>
          <p:cNvSpPr>
            <a:spLocks noGrp="1"/>
          </p:cNvSpPr>
          <p:nvPr>
            <p:ph type="ftr" sz="quarter" idx="11"/>
          </p:nvPr>
        </p:nvSpPr>
        <p:spPr/>
        <p:txBody>
          <a:bodyPr/>
          <a:lstStyle/>
          <a:p>
            <a:r>
              <a:rPr lang="en-IN"/>
              <a:t>2023-24</a:t>
            </a:r>
          </a:p>
        </p:txBody>
      </p:sp>
      <p:sp>
        <p:nvSpPr>
          <p:cNvPr id="9" name="Slide Number Placeholder 8"/>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75FC19D-E2B2-4B68-9701-89C36E741D3E}" type="datetime1">
              <a:rPr lang="en-IN" smtClean="0"/>
              <a:t>26-12-2024</a:t>
            </a:fld>
            <a:endParaRPr lang="en-IN"/>
          </a:p>
        </p:txBody>
      </p:sp>
      <p:sp>
        <p:nvSpPr>
          <p:cNvPr id="4" name="Footer Placeholder 3"/>
          <p:cNvSpPr>
            <a:spLocks noGrp="1"/>
          </p:cNvSpPr>
          <p:nvPr>
            <p:ph type="ftr" sz="quarter" idx="11"/>
          </p:nvPr>
        </p:nvSpPr>
        <p:spPr/>
        <p:txBody>
          <a:bodyPr/>
          <a:lstStyle/>
          <a:p>
            <a:r>
              <a:rPr lang="en-IN"/>
              <a:t>2023-24</a:t>
            </a:r>
          </a:p>
        </p:txBody>
      </p:sp>
      <p:sp>
        <p:nvSpPr>
          <p:cNvPr id="5" name="Slide Number Placeholder 4"/>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CA655-0DC3-4B13-BBB8-76617F2B54A6}" type="datetime1">
              <a:rPr lang="en-IN" smtClean="0"/>
              <a:t>26-12-2024</a:t>
            </a:fld>
            <a:endParaRPr lang="en-IN"/>
          </a:p>
        </p:txBody>
      </p:sp>
      <p:sp>
        <p:nvSpPr>
          <p:cNvPr id="3" name="Footer Placeholder 2"/>
          <p:cNvSpPr>
            <a:spLocks noGrp="1"/>
          </p:cNvSpPr>
          <p:nvPr>
            <p:ph type="ftr" sz="quarter" idx="11"/>
          </p:nvPr>
        </p:nvSpPr>
        <p:spPr/>
        <p:txBody>
          <a:bodyPr/>
          <a:lstStyle/>
          <a:p>
            <a:r>
              <a:rPr lang="en-IN"/>
              <a:t>2023-24</a:t>
            </a:r>
          </a:p>
        </p:txBody>
      </p:sp>
      <p:sp>
        <p:nvSpPr>
          <p:cNvPr id="4" name="Slide Number Placeholder 3"/>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0F0353-A489-4744-87DC-CF7524417EDB}" type="datetime1">
              <a:rPr lang="en-IN" smtClean="0"/>
              <a:t>26-12-2024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C3FC8-4B58-4A07-8761-F2D0D23E0CD4}" type="datetime1">
              <a:rPr lang="en-IN" smtClean="0"/>
              <a:t>26-12-2024</a:t>
            </a:fld>
            <a:endParaRPr lang="en-IN"/>
          </a:p>
        </p:txBody>
      </p:sp>
      <p:sp>
        <p:nvSpPr>
          <p:cNvPr id="6" name="Footer Placeholder 5"/>
          <p:cNvSpPr>
            <a:spLocks noGrp="1"/>
          </p:cNvSpPr>
          <p:nvPr>
            <p:ph type="ftr" sz="quarter" idx="11"/>
          </p:nvPr>
        </p:nvSpPr>
        <p:spPr/>
        <p:txBody>
          <a:bodyPr/>
          <a:lstStyle/>
          <a:p>
            <a:r>
              <a:rPr lang="en-IN"/>
              <a:t>2023-24</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4F3CF-55FA-461E-AF42-05B3A2A6FA4B}" type="datetime1">
              <a:rPr lang="en-IN" smtClean="0"/>
              <a:t>26-12-2024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2023-24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94522" y="2005263"/>
            <a:ext cx="10632265" cy="3835700"/>
          </a:xfrm>
        </p:spPr>
        <p:txBody>
          <a:bodyPr>
            <a:normAutofit/>
          </a:bodyPr>
          <a:lstStyle/>
          <a:p>
            <a:pPr marL="0" indent="0" algn="ctr">
              <a:lnSpc>
                <a:spcPct val="100000"/>
              </a:lnSpc>
              <a:buNone/>
            </a:pPr>
            <a:r>
              <a:rPr lang="en-US" sz="2400" b="1" dirty="0">
                <a:effectLst/>
                <a:latin typeface="Bookman Old Style" panose="02050604050505020204" pitchFamily="18" charset="0"/>
                <a:ea typeface="Times New Roman" panose="02020603050405020304" pitchFamily="18" charset="0"/>
                <a:cs typeface="Times New Roman" panose="02020603050405020304" pitchFamily="18" charset="0"/>
              </a:rPr>
              <a:t>Intelligent Traffic Violation Detection and Notification System Using Deep Learning</a:t>
            </a:r>
            <a:endParaRPr lang="en-IN" sz="3600" b="1"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27333043"/>
              </p:ext>
            </p:extLst>
          </p:nvPr>
        </p:nvGraphicFramePr>
        <p:xfrm>
          <a:off x="634482" y="3649041"/>
          <a:ext cx="11257282" cy="2668711"/>
        </p:xfrm>
        <a:graphic>
          <a:graphicData uri="http://schemas.openxmlformats.org/drawingml/2006/table">
            <a:tbl>
              <a:tblPr firstRow="1" bandRow="1">
                <a:tableStyleId>{2D5ABB26-0587-4C30-8999-92F81FD0307C}</a:tableStyleId>
              </a:tblPr>
              <a:tblGrid>
                <a:gridCol w="3728929">
                  <a:extLst>
                    <a:ext uri="{9D8B030D-6E8A-4147-A177-3AD203B41FA5}">
                      <a16:colId xmlns:a16="http://schemas.microsoft.com/office/drawing/2014/main" val="20000"/>
                    </a:ext>
                  </a:extLst>
                </a:gridCol>
                <a:gridCol w="7528353">
                  <a:extLst>
                    <a:ext uri="{9D8B030D-6E8A-4147-A177-3AD203B41FA5}">
                      <a16:colId xmlns:a16="http://schemas.microsoft.com/office/drawing/2014/main"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US" dirty="0">
                          <a:latin typeface="Times New Roman" panose="02020603050405020304" pitchFamily="18" charset="0"/>
                          <a:cs typeface="Times New Roman" panose="02020603050405020304" pitchFamily="18" charset="0"/>
                        </a:rPr>
                        <a:t>Mrs. Manimegalai A </a:t>
                      </a:r>
                    </a:p>
                    <a:p>
                      <a:pPr algn="ctr"/>
                      <a:r>
                        <a:rPr lang="en-US" dirty="0">
                          <a:latin typeface="Times New Roman" panose="02020603050405020304" pitchFamily="18" charset="0"/>
                          <a:cs typeface="Times New Roman" panose="02020603050405020304" pitchFamily="18" charset="0"/>
                        </a:rPr>
                        <a:t>Asst. Professor</a:t>
                      </a: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US" dirty="0">
                          <a:latin typeface="Times New Roman" panose="02020603050405020304" pitchFamily="18" charset="0"/>
                          <a:cs typeface="Times New Roman" panose="02020603050405020304" pitchFamily="18" charset="0"/>
                        </a:rPr>
                        <a:t>Pritish Ali</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1EP21CS076</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Rupam Bhattacharyya</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1EP21CS089</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HD Kishore</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1EP22CS405</a:t>
                      </a:r>
                      <a:r>
                        <a:rPr lang="en-GB" dirty="0">
                          <a:latin typeface="Times New Roman" panose="02020603050405020304" pitchFamily="18" charset="0"/>
                          <a:cs typeface="Times New Roman" panose="02020603050405020304"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Vinay Kumar(1EP21CS122)</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pic>
        <p:nvPicPr>
          <p:cNvPr id="4" name="Picture 3">
            <a:extLst>
              <a:ext uri="{FF2B5EF4-FFF2-40B4-BE49-F238E27FC236}">
                <a16:creationId xmlns:a16="http://schemas.microsoft.com/office/drawing/2014/main" id="{05245763-DA27-D253-6D40-599E7328F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7258" y="458042"/>
            <a:ext cx="5029200" cy="1138147"/>
          </a:xfrm>
          <a:prstGeom prst="rect">
            <a:avLst/>
          </a:prstGeom>
        </p:spPr>
      </p:pic>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92AA7-0E99-0D07-6CC2-60AD7D454BF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769DBBE-4233-DD92-F126-C4FDA546A731}"/>
              </a:ext>
            </a:extLst>
          </p:cNvPr>
          <p:cNvSpPr/>
          <p:nvPr/>
        </p:nvSpPr>
        <p:spPr>
          <a:xfrm>
            <a:off x="1957065" y="828258"/>
            <a:ext cx="7754470" cy="566461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458D022-68E2-49C9-7363-9EE34D443B95}"/>
              </a:ext>
            </a:extLst>
          </p:cNvPr>
          <p:cNvSpPr/>
          <p:nvPr/>
        </p:nvSpPr>
        <p:spPr>
          <a:xfrm>
            <a:off x="1963271" y="828258"/>
            <a:ext cx="7754470" cy="5664616"/>
          </a:xfrm>
          <a:prstGeom prst="rect">
            <a:avLst/>
          </a:prstGeom>
          <a:solidFill>
            <a:schemeClr val="bg1"/>
          </a:solidFill>
          <a:ln>
            <a:solidFill>
              <a:schemeClr val="bg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54817D52-6490-7F1D-AC01-FAE6795CDD33}"/>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BA654617-7050-FDC5-CA8B-7A7A5F70E6B5}"/>
              </a:ext>
            </a:extLst>
          </p:cNvPr>
          <p:cNvSpPr>
            <a:spLocks noGrp="1"/>
          </p:cNvSpPr>
          <p:nvPr>
            <p:ph type="sldNum" sz="quarter" idx="12"/>
          </p:nvPr>
        </p:nvSpPr>
        <p:spPr/>
        <p:txBody>
          <a:bodyPr/>
          <a:lstStyle/>
          <a:p>
            <a:fld id="{00320281-AA44-47DE-A12A-EF7A9AB715F5}" type="slidenum">
              <a:rPr lang="en-IN" smtClean="0"/>
              <a:t>10</a:t>
            </a:fld>
            <a:endParaRPr lang="en-IN"/>
          </a:p>
        </p:txBody>
      </p:sp>
      <p:graphicFrame>
        <p:nvGraphicFramePr>
          <p:cNvPr id="18" name="Content Placeholder 17">
            <a:extLst>
              <a:ext uri="{FF2B5EF4-FFF2-40B4-BE49-F238E27FC236}">
                <a16:creationId xmlns:a16="http://schemas.microsoft.com/office/drawing/2014/main" id="{AE5FE49E-98CD-2221-FD23-71DE7778C3BF}"/>
              </a:ext>
            </a:extLst>
          </p:cNvPr>
          <p:cNvGraphicFramePr>
            <a:graphicFrameLocks noGrp="1"/>
          </p:cNvGraphicFramePr>
          <p:nvPr>
            <p:ph idx="1"/>
          </p:nvPr>
        </p:nvGraphicFramePr>
        <p:xfrm>
          <a:off x="2001336" y="1137274"/>
          <a:ext cx="7726981" cy="4857202"/>
        </p:xfrm>
        <a:graphic>
          <a:graphicData uri="http://schemas.openxmlformats.org/drawingml/2006/table">
            <a:tbl>
              <a:tblPr/>
              <a:tblGrid>
                <a:gridCol w="667324">
                  <a:extLst>
                    <a:ext uri="{9D8B030D-6E8A-4147-A177-3AD203B41FA5}">
                      <a16:colId xmlns:a16="http://schemas.microsoft.com/office/drawing/2014/main" val="2982393807"/>
                    </a:ext>
                  </a:extLst>
                </a:gridCol>
                <a:gridCol w="1476555">
                  <a:extLst>
                    <a:ext uri="{9D8B030D-6E8A-4147-A177-3AD203B41FA5}">
                      <a16:colId xmlns:a16="http://schemas.microsoft.com/office/drawing/2014/main" val="173259424"/>
                    </a:ext>
                  </a:extLst>
                </a:gridCol>
                <a:gridCol w="470412">
                  <a:extLst>
                    <a:ext uri="{9D8B030D-6E8A-4147-A177-3AD203B41FA5}">
                      <a16:colId xmlns:a16="http://schemas.microsoft.com/office/drawing/2014/main" val="2518830875"/>
                    </a:ext>
                  </a:extLst>
                </a:gridCol>
                <a:gridCol w="1940118">
                  <a:extLst>
                    <a:ext uri="{9D8B030D-6E8A-4147-A177-3AD203B41FA5}">
                      <a16:colId xmlns:a16="http://schemas.microsoft.com/office/drawing/2014/main" val="3781892351"/>
                    </a:ext>
                  </a:extLst>
                </a:gridCol>
                <a:gridCol w="1423549">
                  <a:extLst>
                    <a:ext uri="{9D8B030D-6E8A-4147-A177-3AD203B41FA5}">
                      <a16:colId xmlns:a16="http://schemas.microsoft.com/office/drawing/2014/main" val="1158728899"/>
                    </a:ext>
                  </a:extLst>
                </a:gridCol>
                <a:gridCol w="1749023">
                  <a:extLst>
                    <a:ext uri="{9D8B030D-6E8A-4147-A177-3AD203B41FA5}">
                      <a16:colId xmlns:a16="http://schemas.microsoft.com/office/drawing/2014/main" val="2586466520"/>
                    </a:ext>
                  </a:extLst>
                </a:gridCol>
              </a:tblGrid>
              <a:tr h="122975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75308400"/>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3564252717"/>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1904987589"/>
                  </a:ext>
                </a:extLst>
              </a:tr>
              <a:tr h="680560">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4265938296"/>
                  </a:ext>
                </a:extLst>
              </a:tr>
              <a:tr h="80987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extLst>
                  <a:ext uri="{0D108BD9-81ED-4DB2-BD59-A6C34878D82A}">
                    <a16:rowId xmlns:a16="http://schemas.microsoft.com/office/drawing/2014/main" val="4248423019"/>
                  </a:ext>
                </a:extLst>
              </a:tr>
            </a:tbl>
          </a:graphicData>
        </a:graphic>
      </p:graphicFrame>
      <p:cxnSp>
        <p:nvCxnSpPr>
          <p:cNvPr id="47" name="Straight Connector 46">
            <a:extLst>
              <a:ext uri="{FF2B5EF4-FFF2-40B4-BE49-F238E27FC236}">
                <a16:creationId xmlns:a16="http://schemas.microsoft.com/office/drawing/2014/main" id="{312F39C6-FB39-5A25-92D1-0A05EDA087AD}"/>
              </a:ext>
            </a:extLst>
          </p:cNvPr>
          <p:cNvCxnSpPr/>
          <p:nvPr/>
        </p:nvCxnSpPr>
        <p:spPr>
          <a:xfrm>
            <a:off x="1600863" y="99126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DA5923F-4958-CDDA-117C-EE3610ABD4C3}"/>
              </a:ext>
            </a:extLst>
          </p:cNvPr>
          <p:cNvPicPr>
            <a:picLocks noChangeAspect="1"/>
          </p:cNvPicPr>
          <p:nvPr/>
        </p:nvPicPr>
        <p:blipFill>
          <a:blip r:embed="rId2"/>
          <a:stretch>
            <a:fillRect/>
          </a:stretch>
        </p:blipFill>
        <p:spPr>
          <a:xfrm>
            <a:off x="1035698" y="155493"/>
            <a:ext cx="10318102" cy="4425838"/>
          </a:xfrm>
          <a:prstGeom prst="rect">
            <a:avLst/>
          </a:prstGeom>
        </p:spPr>
      </p:pic>
      <p:pic>
        <p:nvPicPr>
          <p:cNvPr id="9" name="Picture 8">
            <a:extLst>
              <a:ext uri="{FF2B5EF4-FFF2-40B4-BE49-F238E27FC236}">
                <a16:creationId xmlns:a16="http://schemas.microsoft.com/office/drawing/2014/main" id="{34EF7F26-74AD-68AD-0DCF-015B26C61F29}"/>
              </a:ext>
            </a:extLst>
          </p:cNvPr>
          <p:cNvPicPr>
            <a:picLocks noChangeAspect="1"/>
          </p:cNvPicPr>
          <p:nvPr/>
        </p:nvPicPr>
        <p:blipFill>
          <a:blip r:embed="rId3"/>
          <a:stretch>
            <a:fillRect/>
          </a:stretch>
        </p:blipFill>
        <p:spPr>
          <a:xfrm>
            <a:off x="1119673" y="531845"/>
            <a:ext cx="10234127" cy="5824506"/>
          </a:xfrm>
          <a:prstGeom prst="rect">
            <a:avLst/>
          </a:prstGeom>
        </p:spPr>
      </p:pic>
    </p:spTree>
    <p:extLst>
      <p:ext uri="{BB962C8B-B14F-4D97-AF65-F5344CB8AC3E}">
        <p14:creationId xmlns:p14="http://schemas.microsoft.com/office/powerpoint/2010/main" val="1773474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53DA5-080D-005F-C785-BA6A7BFBDCE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825E9977-BD0E-264C-B99A-CBF2B04FEC2B}"/>
              </a:ext>
            </a:extLst>
          </p:cNvPr>
          <p:cNvSpPr/>
          <p:nvPr/>
        </p:nvSpPr>
        <p:spPr>
          <a:xfrm>
            <a:off x="1957065" y="828258"/>
            <a:ext cx="7754470" cy="566461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2F39296-F906-E6B5-603F-2BC24391F1BD}"/>
              </a:ext>
            </a:extLst>
          </p:cNvPr>
          <p:cNvSpPr/>
          <p:nvPr/>
        </p:nvSpPr>
        <p:spPr>
          <a:xfrm>
            <a:off x="1963271" y="828258"/>
            <a:ext cx="7754470" cy="5664616"/>
          </a:xfrm>
          <a:prstGeom prst="rect">
            <a:avLst/>
          </a:prstGeom>
          <a:solidFill>
            <a:schemeClr val="bg1"/>
          </a:solidFill>
          <a:ln>
            <a:solidFill>
              <a:schemeClr val="bg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4" name="Footer Placeholder 3">
            <a:extLst>
              <a:ext uri="{FF2B5EF4-FFF2-40B4-BE49-F238E27FC236}">
                <a16:creationId xmlns:a16="http://schemas.microsoft.com/office/drawing/2014/main" id="{6A9CD29A-D05B-BCB5-0518-8A4DB797B489}"/>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28F040E4-BE61-15D1-856D-CDA1E7279B3C}"/>
              </a:ext>
            </a:extLst>
          </p:cNvPr>
          <p:cNvSpPr>
            <a:spLocks noGrp="1"/>
          </p:cNvSpPr>
          <p:nvPr>
            <p:ph type="sldNum" sz="quarter" idx="12"/>
          </p:nvPr>
        </p:nvSpPr>
        <p:spPr/>
        <p:txBody>
          <a:bodyPr/>
          <a:lstStyle/>
          <a:p>
            <a:fld id="{00320281-AA44-47DE-A12A-EF7A9AB715F5}" type="slidenum">
              <a:rPr lang="en-IN" smtClean="0"/>
              <a:t>11</a:t>
            </a:fld>
            <a:endParaRPr lang="en-IN"/>
          </a:p>
        </p:txBody>
      </p:sp>
      <p:graphicFrame>
        <p:nvGraphicFramePr>
          <p:cNvPr id="18" name="Content Placeholder 17">
            <a:extLst>
              <a:ext uri="{FF2B5EF4-FFF2-40B4-BE49-F238E27FC236}">
                <a16:creationId xmlns:a16="http://schemas.microsoft.com/office/drawing/2014/main" id="{254C4E13-F71B-C7F7-A28C-61D1CC51E0E2}"/>
              </a:ext>
            </a:extLst>
          </p:cNvPr>
          <p:cNvGraphicFramePr>
            <a:graphicFrameLocks noGrp="1"/>
          </p:cNvGraphicFramePr>
          <p:nvPr>
            <p:ph idx="1"/>
          </p:nvPr>
        </p:nvGraphicFramePr>
        <p:xfrm>
          <a:off x="2001336" y="1137274"/>
          <a:ext cx="7726981" cy="4857202"/>
        </p:xfrm>
        <a:graphic>
          <a:graphicData uri="http://schemas.openxmlformats.org/drawingml/2006/table">
            <a:tbl>
              <a:tblPr/>
              <a:tblGrid>
                <a:gridCol w="667324">
                  <a:extLst>
                    <a:ext uri="{9D8B030D-6E8A-4147-A177-3AD203B41FA5}">
                      <a16:colId xmlns:a16="http://schemas.microsoft.com/office/drawing/2014/main" val="2982393807"/>
                    </a:ext>
                  </a:extLst>
                </a:gridCol>
                <a:gridCol w="1476555">
                  <a:extLst>
                    <a:ext uri="{9D8B030D-6E8A-4147-A177-3AD203B41FA5}">
                      <a16:colId xmlns:a16="http://schemas.microsoft.com/office/drawing/2014/main" val="173259424"/>
                    </a:ext>
                  </a:extLst>
                </a:gridCol>
                <a:gridCol w="470412">
                  <a:extLst>
                    <a:ext uri="{9D8B030D-6E8A-4147-A177-3AD203B41FA5}">
                      <a16:colId xmlns:a16="http://schemas.microsoft.com/office/drawing/2014/main" val="2518830875"/>
                    </a:ext>
                  </a:extLst>
                </a:gridCol>
                <a:gridCol w="1940118">
                  <a:extLst>
                    <a:ext uri="{9D8B030D-6E8A-4147-A177-3AD203B41FA5}">
                      <a16:colId xmlns:a16="http://schemas.microsoft.com/office/drawing/2014/main" val="3781892351"/>
                    </a:ext>
                  </a:extLst>
                </a:gridCol>
                <a:gridCol w="1423549">
                  <a:extLst>
                    <a:ext uri="{9D8B030D-6E8A-4147-A177-3AD203B41FA5}">
                      <a16:colId xmlns:a16="http://schemas.microsoft.com/office/drawing/2014/main" val="1158728899"/>
                    </a:ext>
                  </a:extLst>
                </a:gridCol>
                <a:gridCol w="1749023">
                  <a:extLst>
                    <a:ext uri="{9D8B030D-6E8A-4147-A177-3AD203B41FA5}">
                      <a16:colId xmlns:a16="http://schemas.microsoft.com/office/drawing/2014/main" val="2586466520"/>
                    </a:ext>
                  </a:extLst>
                </a:gridCol>
              </a:tblGrid>
              <a:tr h="122975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75308400"/>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3564252717"/>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1904987589"/>
                  </a:ext>
                </a:extLst>
              </a:tr>
              <a:tr h="680560">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4265938296"/>
                  </a:ext>
                </a:extLst>
              </a:tr>
              <a:tr h="80987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extLst>
                  <a:ext uri="{0D108BD9-81ED-4DB2-BD59-A6C34878D82A}">
                    <a16:rowId xmlns:a16="http://schemas.microsoft.com/office/drawing/2014/main" val="4248423019"/>
                  </a:ext>
                </a:extLst>
              </a:tr>
            </a:tbl>
          </a:graphicData>
        </a:graphic>
      </p:graphicFrame>
      <p:cxnSp>
        <p:nvCxnSpPr>
          <p:cNvPr id="47" name="Straight Connector 46">
            <a:extLst>
              <a:ext uri="{FF2B5EF4-FFF2-40B4-BE49-F238E27FC236}">
                <a16:creationId xmlns:a16="http://schemas.microsoft.com/office/drawing/2014/main" id="{E8AA87E7-B106-DC58-8E16-BAC470C7DB5A}"/>
              </a:ext>
            </a:extLst>
          </p:cNvPr>
          <p:cNvCxnSpPr/>
          <p:nvPr/>
        </p:nvCxnSpPr>
        <p:spPr>
          <a:xfrm>
            <a:off x="1600863" y="99126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FE85283-8EC0-E506-5D45-57BE931EB476}"/>
              </a:ext>
            </a:extLst>
          </p:cNvPr>
          <p:cNvPicPr>
            <a:picLocks noChangeAspect="1"/>
          </p:cNvPicPr>
          <p:nvPr/>
        </p:nvPicPr>
        <p:blipFill>
          <a:blip r:embed="rId2"/>
          <a:stretch>
            <a:fillRect/>
          </a:stretch>
        </p:blipFill>
        <p:spPr>
          <a:xfrm>
            <a:off x="1035698" y="155493"/>
            <a:ext cx="10318102" cy="4724417"/>
          </a:xfrm>
          <a:prstGeom prst="rect">
            <a:avLst/>
          </a:prstGeom>
        </p:spPr>
      </p:pic>
      <p:pic>
        <p:nvPicPr>
          <p:cNvPr id="9" name="Picture 8">
            <a:extLst>
              <a:ext uri="{FF2B5EF4-FFF2-40B4-BE49-F238E27FC236}">
                <a16:creationId xmlns:a16="http://schemas.microsoft.com/office/drawing/2014/main" id="{522EADA2-85AA-C678-8F1C-8F5FE95636D4}"/>
              </a:ext>
            </a:extLst>
          </p:cNvPr>
          <p:cNvPicPr>
            <a:picLocks noChangeAspect="1"/>
          </p:cNvPicPr>
          <p:nvPr/>
        </p:nvPicPr>
        <p:blipFill>
          <a:blip r:embed="rId3"/>
          <a:stretch>
            <a:fillRect/>
          </a:stretch>
        </p:blipFill>
        <p:spPr>
          <a:xfrm>
            <a:off x="1035698" y="556811"/>
            <a:ext cx="10245012" cy="5744377"/>
          </a:xfrm>
          <a:prstGeom prst="rect">
            <a:avLst/>
          </a:prstGeom>
        </p:spPr>
      </p:pic>
    </p:spTree>
    <p:extLst>
      <p:ext uri="{BB962C8B-B14F-4D97-AF65-F5344CB8AC3E}">
        <p14:creationId xmlns:p14="http://schemas.microsoft.com/office/powerpoint/2010/main" val="372000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50B5-AA24-4A6D-99DD-8C1EBBC0D3C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HARDWARE REQUIREMENT</a:t>
            </a:r>
          </a:p>
        </p:txBody>
      </p:sp>
      <p:sp>
        <p:nvSpPr>
          <p:cNvPr id="3" name="Content Placeholder 2">
            <a:extLst>
              <a:ext uri="{FF2B5EF4-FFF2-40B4-BE49-F238E27FC236}">
                <a16:creationId xmlns:a16="http://schemas.microsoft.com/office/drawing/2014/main" id="{B24C9688-20AC-4E21-868C-E4705B8AC524}"/>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Processor : AMD Ryzen 5 3450U with Radeon Vega Mobile </a:t>
            </a:r>
            <a:r>
              <a:rPr lang="en-US" sz="2000" dirty="0" err="1">
                <a:latin typeface="Times New Roman" panose="02020603050405020304" pitchFamily="18" charset="0"/>
                <a:cs typeface="Times New Roman" panose="02020603050405020304" pitchFamily="18" charset="0"/>
              </a:rPr>
              <a:t>Gfx</a:t>
            </a:r>
            <a:r>
              <a:rPr lang="en-US" sz="2000" dirty="0">
                <a:latin typeface="Times New Roman" panose="02020603050405020304" pitchFamily="18" charset="0"/>
                <a:cs typeface="Times New Roman" panose="02020603050405020304" pitchFamily="18" charset="0"/>
              </a:rPr>
              <a:t> 2.10 GHz</a:t>
            </a:r>
          </a:p>
          <a:p>
            <a:pPr algn="just">
              <a:lnSpc>
                <a:spcPct val="150000"/>
              </a:lnSpc>
            </a:pPr>
            <a:r>
              <a:rPr lang="en-US" sz="2000" dirty="0">
                <a:latin typeface="Times New Roman" panose="02020603050405020304" pitchFamily="18" charset="0"/>
                <a:cs typeface="Times New Roman" panose="02020603050405020304" pitchFamily="18" charset="0"/>
              </a:rPr>
              <a:t>Memory : 4GB </a:t>
            </a:r>
          </a:p>
          <a:p>
            <a:pPr algn="just">
              <a:lnSpc>
                <a:spcPct val="150000"/>
              </a:lnSpc>
            </a:pPr>
            <a:r>
              <a:rPr lang="en-US" sz="2000" dirty="0">
                <a:latin typeface="Times New Roman" panose="02020603050405020304" pitchFamily="18" charset="0"/>
                <a:cs typeface="Times New Roman" panose="02020603050405020304" pitchFamily="18" charset="0"/>
              </a:rPr>
              <a:t>Disk : 10GB </a:t>
            </a:r>
          </a:p>
          <a:p>
            <a:pPr algn="just">
              <a:lnSpc>
                <a:spcPct val="150000"/>
              </a:lnSpc>
            </a:pPr>
            <a:r>
              <a:rPr lang="en-US" sz="2000" dirty="0">
                <a:latin typeface="Times New Roman" panose="02020603050405020304" pitchFamily="18" charset="0"/>
                <a:cs typeface="Times New Roman" panose="02020603050405020304" pitchFamily="18" charset="0"/>
              </a:rPr>
              <a:t>Display : 15-inch color</a:t>
            </a:r>
          </a:p>
          <a:p>
            <a:pPr algn="just">
              <a:lnSpc>
                <a:spcPct val="150000"/>
              </a:lnSpc>
            </a:pPr>
            <a:r>
              <a:rPr lang="en-US" sz="2000" i="0" dirty="0">
                <a:effectLst/>
                <a:latin typeface="Times New Roman" panose="02020603050405020304" pitchFamily="18" charset="0"/>
                <a:cs typeface="Times New Roman" panose="02020603050405020304" pitchFamily="18" charset="0"/>
              </a:rPr>
              <a:t>RAM: At least 8 GB</a:t>
            </a: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8AC839-927D-476C-B6B9-F070759D1F27}"/>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39D232FD-B74D-4764-8DC9-2057298772A9}"/>
              </a:ext>
            </a:extLst>
          </p:cNvPr>
          <p:cNvSpPr>
            <a:spLocks noGrp="1"/>
          </p:cNvSpPr>
          <p:nvPr>
            <p:ph type="sldNum" sz="quarter" idx="12"/>
          </p:nvPr>
        </p:nvSpPr>
        <p:spPr/>
        <p:txBody>
          <a:bodyPr/>
          <a:lstStyle/>
          <a:p>
            <a:fld id="{00320281-AA44-47DE-A12A-EF7A9AB715F5}" type="slidenum">
              <a:rPr lang="en-IN" smtClean="0"/>
              <a:t>12</a:t>
            </a:fld>
            <a:endParaRPr lang="en-IN"/>
          </a:p>
        </p:txBody>
      </p:sp>
    </p:spTree>
    <p:extLst>
      <p:ext uri="{BB962C8B-B14F-4D97-AF65-F5344CB8AC3E}">
        <p14:creationId xmlns:p14="http://schemas.microsoft.com/office/powerpoint/2010/main" val="368096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5014-4E79-4E9A-8600-FEFB76DA661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SOFTWARE REQUIREMENTS</a:t>
            </a:r>
          </a:p>
        </p:txBody>
      </p:sp>
      <p:sp>
        <p:nvSpPr>
          <p:cNvPr id="3" name="Content Placeholder 2">
            <a:extLst>
              <a:ext uri="{FF2B5EF4-FFF2-40B4-BE49-F238E27FC236}">
                <a16:creationId xmlns:a16="http://schemas.microsoft.com/office/drawing/2014/main" id="{0371F361-8998-4399-AEAF-FA2840174472}"/>
              </a:ext>
            </a:extLst>
          </p:cNvPr>
          <p:cNvSpPr>
            <a:spLocks noGrp="1"/>
          </p:cNvSpPr>
          <p:nvPr>
            <p:ph idx="1"/>
          </p:nvPr>
        </p:nvSpPr>
        <p:spPr/>
        <p:txBody>
          <a:bodyPr>
            <a:normAutofit/>
          </a:bodyPr>
          <a:lstStyle/>
          <a:p>
            <a:pPr algn="just">
              <a:lnSpc>
                <a:spcPct val="160000"/>
              </a:lnSpc>
            </a:pPr>
            <a:r>
              <a:rPr lang="en-US" sz="2000" dirty="0">
                <a:latin typeface="Times New Roman" panose="02020603050405020304" pitchFamily="18" charset="0"/>
                <a:cs typeface="Times New Roman" panose="02020603050405020304" pitchFamily="18" charset="0"/>
              </a:rPr>
              <a:t>Coding : Python </a:t>
            </a:r>
          </a:p>
          <a:p>
            <a:pPr algn="just">
              <a:lnSpc>
                <a:spcPct val="160000"/>
              </a:lnSpc>
            </a:pPr>
            <a:r>
              <a:rPr lang="en-US" sz="2000" dirty="0">
                <a:latin typeface="Times New Roman" panose="02020603050405020304" pitchFamily="18" charset="0"/>
                <a:cs typeface="Times New Roman" panose="02020603050405020304" pitchFamily="18" charset="0"/>
              </a:rPr>
              <a:t>Operating System : Windows 11</a:t>
            </a:r>
          </a:p>
          <a:p>
            <a:pPr algn="just">
              <a:lnSpc>
                <a:spcPct val="160000"/>
              </a:lnSpc>
            </a:pPr>
            <a:r>
              <a:rPr lang="en-US" sz="2000" dirty="0">
                <a:latin typeface="Times New Roman" panose="02020603050405020304" pitchFamily="18" charset="0"/>
                <a:cs typeface="Times New Roman" panose="02020603050405020304" pitchFamily="18" charset="0"/>
              </a:rPr>
              <a:t>Platform : Python 3.12 </a:t>
            </a:r>
          </a:p>
          <a:p>
            <a:pPr algn="just">
              <a:lnSpc>
                <a:spcPct val="160000"/>
              </a:lnSpc>
            </a:pPr>
            <a:r>
              <a:rPr lang="en-US" sz="2000" dirty="0">
                <a:latin typeface="Times New Roman" panose="02020603050405020304" pitchFamily="18" charset="0"/>
                <a:cs typeface="Times New Roman" panose="02020603050405020304" pitchFamily="18" charset="0"/>
              </a:rPr>
              <a:t>Tool : Visual Studio Code </a:t>
            </a:r>
          </a:p>
          <a:p>
            <a:pPr algn="just">
              <a:lnSpc>
                <a:spcPct val="160000"/>
              </a:lnSpc>
            </a:pPr>
            <a:r>
              <a:rPr lang="en-US" sz="2000" dirty="0">
                <a:latin typeface="Times New Roman" panose="02020603050405020304" pitchFamily="18" charset="0"/>
                <a:cs typeface="Times New Roman" panose="02020603050405020304" pitchFamily="18" charset="0"/>
              </a:rPr>
              <a:t>Libraries : NumPy, Ultralytics, PyTorch , OpenCV, Matplotlib</a:t>
            </a:r>
          </a:p>
          <a:p>
            <a:pPr marL="0" indent="0" algn="just">
              <a:lnSpc>
                <a:spcPct val="160000"/>
              </a:lnSpc>
              <a:buNone/>
            </a:pPr>
            <a:endParaRPr lang="en-US"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D011F67-D8A4-4229-80B3-4865A662C710}"/>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C8DA3798-60D0-411E-ACF7-8F993384E126}"/>
              </a:ext>
            </a:extLst>
          </p:cNvPr>
          <p:cNvSpPr>
            <a:spLocks noGrp="1"/>
          </p:cNvSpPr>
          <p:nvPr>
            <p:ph type="sldNum" sz="quarter" idx="12"/>
          </p:nvPr>
        </p:nvSpPr>
        <p:spPr/>
        <p:txBody>
          <a:bodyPr/>
          <a:lstStyle/>
          <a:p>
            <a:fld id="{00320281-AA44-47DE-A12A-EF7A9AB715F5}" type="slidenum">
              <a:rPr lang="en-IN" smtClean="0"/>
              <a:t>13</a:t>
            </a:fld>
            <a:endParaRPr lang="en-IN"/>
          </a:p>
        </p:txBody>
      </p:sp>
    </p:spTree>
    <p:extLst>
      <p:ext uri="{BB962C8B-B14F-4D97-AF65-F5344CB8AC3E}">
        <p14:creationId xmlns:p14="http://schemas.microsoft.com/office/powerpoint/2010/main" val="377543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8755-D7E2-4B27-871F-72474AFE0792}"/>
              </a:ext>
            </a:extLst>
          </p:cNvPr>
          <p:cNvSpPr>
            <a:spLocks noGrp="1"/>
          </p:cNvSpPr>
          <p:nvPr>
            <p:ph type="title"/>
          </p:nvPr>
        </p:nvSpPr>
        <p:spPr>
          <a:xfrm>
            <a:off x="838200" y="1"/>
            <a:ext cx="10515600" cy="1390261"/>
          </a:xfrm>
        </p:spPr>
        <p:txBody>
          <a:bodyPr/>
          <a:lstStyle/>
          <a:p>
            <a:pPr algn="ctr"/>
            <a:r>
              <a:rPr lang="en-US" b="1" dirty="0">
                <a:latin typeface="Times New Roman" panose="02020603050405020304" pitchFamily="18" charset="0"/>
                <a:cs typeface="Times New Roman" panose="02020603050405020304" pitchFamily="18" charset="0"/>
              </a:rPr>
              <a:t>SYSTEM ARCHITECTURE</a:t>
            </a:r>
          </a:p>
        </p:txBody>
      </p:sp>
      <p:sp>
        <p:nvSpPr>
          <p:cNvPr id="4" name="Footer Placeholder 3">
            <a:extLst>
              <a:ext uri="{FF2B5EF4-FFF2-40B4-BE49-F238E27FC236}">
                <a16:creationId xmlns:a16="http://schemas.microsoft.com/office/drawing/2014/main" id="{F9F46F79-3856-44C7-826D-85C9F0A54666}"/>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0954A3BB-995C-4193-9C46-D9F577025F31}"/>
              </a:ext>
            </a:extLst>
          </p:cNvPr>
          <p:cNvSpPr>
            <a:spLocks noGrp="1"/>
          </p:cNvSpPr>
          <p:nvPr>
            <p:ph type="sldNum" sz="quarter" idx="12"/>
          </p:nvPr>
        </p:nvSpPr>
        <p:spPr/>
        <p:txBody>
          <a:bodyPr/>
          <a:lstStyle/>
          <a:p>
            <a:fld id="{00320281-AA44-47DE-A12A-EF7A9AB715F5}" type="slidenum">
              <a:rPr lang="en-IN" smtClean="0"/>
              <a:t>14</a:t>
            </a:fld>
            <a:endParaRPr lang="en-IN" dirty="0"/>
          </a:p>
        </p:txBody>
      </p:sp>
      <p:pic>
        <p:nvPicPr>
          <p:cNvPr id="8" name="Content Placeholder 7">
            <a:extLst>
              <a:ext uri="{FF2B5EF4-FFF2-40B4-BE49-F238E27FC236}">
                <a16:creationId xmlns:a16="http://schemas.microsoft.com/office/drawing/2014/main" id="{A91D6B8E-1500-4D72-A976-A8F8431CFDBC}"/>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3899418" y="1026367"/>
            <a:ext cx="4393163" cy="5329983"/>
          </a:xfrm>
          <a:prstGeom prst="rect">
            <a:avLst/>
          </a:prstGeom>
        </p:spPr>
      </p:pic>
    </p:spTree>
    <p:extLst>
      <p:ext uri="{BB962C8B-B14F-4D97-AF65-F5344CB8AC3E}">
        <p14:creationId xmlns:p14="http://schemas.microsoft.com/office/powerpoint/2010/main" val="145603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E64E-359A-4C85-87FD-9740F5DDC55D}"/>
              </a:ext>
            </a:extLst>
          </p:cNvPr>
          <p:cNvSpPr>
            <a:spLocks noGrp="1"/>
          </p:cNvSpPr>
          <p:nvPr>
            <p:ph type="title"/>
          </p:nvPr>
        </p:nvSpPr>
        <p:spPr>
          <a:xfrm>
            <a:off x="838200" y="136525"/>
            <a:ext cx="10515600" cy="737235"/>
          </a:xfrm>
        </p:spPr>
        <p:txBody>
          <a:bodyPr>
            <a:normAutofit/>
          </a:bodyPr>
          <a:lstStyle/>
          <a:p>
            <a:pPr algn="ctr"/>
            <a:r>
              <a:rPr lang="en-US" sz="4000" b="1" dirty="0">
                <a:latin typeface="Times New Roman" panose="02020603050405020304" pitchFamily="18" charset="0"/>
                <a:cs typeface="Times New Roman" panose="02020603050405020304" pitchFamily="18" charset="0"/>
              </a:rPr>
              <a:t>ACTIVITY DIAGRAM</a:t>
            </a:r>
          </a:p>
        </p:txBody>
      </p:sp>
      <p:sp>
        <p:nvSpPr>
          <p:cNvPr id="4" name="Footer Placeholder 3">
            <a:extLst>
              <a:ext uri="{FF2B5EF4-FFF2-40B4-BE49-F238E27FC236}">
                <a16:creationId xmlns:a16="http://schemas.microsoft.com/office/drawing/2014/main" id="{CF856F83-DCB0-426D-A95A-56789A96A835}"/>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79E07FCF-3870-43FF-AB13-D393E0FAEDA7}"/>
              </a:ext>
            </a:extLst>
          </p:cNvPr>
          <p:cNvSpPr>
            <a:spLocks noGrp="1"/>
          </p:cNvSpPr>
          <p:nvPr>
            <p:ph type="sldNum" sz="quarter" idx="12"/>
          </p:nvPr>
        </p:nvSpPr>
        <p:spPr/>
        <p:txBody>
          <a:bodyPr/>
          <a:lstStyle/>
          <a:p>
            <a:fld id="{00320281-AA44-47DE-A12A-EF7A9AB715F5}" type="slidenum">
              <a:rPr lang="en-IN" smtClean="0"/>
              <a:t>15</a:t>
            </a:fld>
            <a:endParaRPr lang="en-IN"/>
          </a:p>
        </p:txBody>
      </p:sp>
      <p:pic>
        <p:nvPicPr>
          <p:cNvPr id="7" name="Content Placeholder 6">
            <a:extLst>
              <a:ext uri="{FF2B5EF4-FFF2-40B4-BE49-F238E27FC236}">
                <a16:creationId xmlns:a16="http://schemas.microsoft.com/office/drawing/2014/main" id="{13985485-1091-4D2D-B7F0-9510F5898C71}"/>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3200400" y="873761"/>
            <a:ext cx="6400800" cy="5482590"/>
          </a:xfrm>
          <a:prstGeom prst="rect">
            <a:avLst/>
          </a:prstGeom>
        </p:spPr>
      </p:pic>
    </p:spTree>
    <p:extLst>
      <p:ext uri="{BB962C8B-B14F-4D97-AF65-F5344CB8AC3E}">
        <p14:creationId xmlns:p14="http://schemas.microsoft.com/office/powerpoint/2010/main" val="66461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16BF-CF58-1B3A-FB6B-33D05F4C5BCE}"/>
              </a:ext>
            </a:extLst>
          </p:cNvPr>
          <p:cNvSpPr>
            <a:spLocks noGrp="1"/>
          </p:cNvSpPr>
          <p:nvPr>
            <p:ph type="title"/>
          </p:nvPr>
        </p:nvSpPr>
        <p:spPr>
          <a:xfrm>
            <a:off x="838200" y="136525"/>
            <a:ext cx="10515600" cy="732155"/>
          </a:xfrm>
        </p:spPr>
        <p:txBody>
          <a:bodyPr/>
          <a:lstStyle/>
          <a:p>
            <a:pPr algn="ctr"/>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43C0B2E-6573-6156-CDC6-02F0B5004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62074"/>
            <a:ext cx="10515600" cy="4358005"/>
          </a:xfrm>
        </p:spPr>
      </p:pic>
      <p:sp>
        <p:nvSpPr>
          <p:cNvPr id="4" name="Footer Placeholder 3">
            <a:extLst>
              <a:ext uri="{FF2B5EF4-FFF2-40B4-BE49-F238E27FC236}">
                <a16:creationId xmlns:a16="http://schemas.microsoft.com/office/drawing/2014/main" id="{63295481-7746-A573-044D-BB3C3032369F}"/>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F4C6B3F9-CA91-B9D5-C481-27F38351E61E}"/>
              </a:ext>
            </a:extLst>
          </p:cNvPr>
          <p:cNvSpPr>
            <a:spLocks noGrp="1"/>
          </p:cNvSpPr>
          <p:nvPr>
            <p:ph type="sldNum" sz="quarter" idx="12"/>
          </p:nvPr>
        </p:nvSpPr>
        <p:spPr/>
        <p:txBody>
          <a:bodyPr/>
          <a:lstStyle/>
          <a:p>
            <a:fld id="{00320281-AA44-47DE-A12A-EF7A9AB715F5}" type="slidenum">
              <a:rPr lang="en-IN" smtClean="0"/>
              <a:t>16</a:t>
            </a:fld>
            <a:endParaRPr lang="en-IN" dirty="0"/>
          </a:p>
        </p:txBody>
      </p:sp>
    </p:spTree>
    <p:extLst>
      <p:ext uri="{BB962C8B-B14F-4D97-AF65-F5344CB8AC3E}">
        <p14:creationId xmlns:p14="http://schemas.microsoft.com/office/powerpoint/2010/main" val="3992981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6B0AA-A449-7756-4B6B-141BAB5BB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D9BA01-8A14-53D6-0360-09BDE5AA6E06}"/>
              </a:ext>
            </a:extLst>
          </p:cNvPr>
          <p:cNvSpPr>
            <a:spLocks noGrp="1"/>
          </p:cNvSpPr>
          <p:nvPr>
            <p:ph type="title"/>
          </p:nvPr>
        </p:nvSpPr>
        <p:spPr>
          <a:xfrm>
            <a:off x="838200" y="136525"/>
            <a:ext cx="10515600" cy="732155"/>
          </a:xfrm>
        </p:spPr>
        <p:txBody>
          <a:bodyPr/>
          <a:lstStyle/>
          <a:p>
            <a:pPr algn="ctr"/>
            <a:r>
              <a:rPr lang="en-US" b="1" dirty="0">
                <a:latin typeface="Times New Roman" panose="02020603050405020304" pitchFamily="18" charset="0"/>
                <a:cs typeface="Times New Roman" panose="02020603050405020304" pitchFamily="18" charset="0"/>
              </a:rPr>
              <a:t>SYSTEM MODULE</a:t>
            </a:r>
            <a:endParaRPr lang="en-IN" b="1"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87A1F6B-876E-D803-6782-78D79A5FD46E}"/>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42C30F4F-72CA-0E88-CB88-CA5FB993D6B1}"/>
              </a:ext>
            </a:extLst>
          </p:cNvPr>
          <p:cNvSpPr>
            <a:spLocks noGrp="1"/>
          </p:cNvSpPr>
          <p:nvPr>
            <p:ph type="sldNum" sz="quarter" idx="12"/>
          </p:nvPr>
        </p:nvSpPr>
        <p:spPr/>
        <p:txBody>
          <a:bodyPr/>
          <a:lstStyle/>
          <a:p>
            <a:fld id="{00320281-AA44-47DE-A12A-EF7A9AB715F5}" type="slidenum">
              <a:rPr lang="en-IN" smtClean="0"/>
              <a:t>17</a:t>
            </a:fld>
            <a:endParaRPr lang="en-IN"/>
          </a:p>
        </p:txBody>
      </p:sp>
      <p:sp>
        <p:nvSpPr>
          <p:cNvPr id="8" name="Rectangle 1">
            <a:extLst>
              <a:ext uri="{FF2B5EF4-FFF2-40B4-BE49-F238E27FC236}">
                <a16:creationId xmlns:a16="http://schemas.microsoft.com/office/drawing/2014/main" id="{A5C6EE58-FE4F-8EAF-37F6-0D2CF1A9E711}"/>
              </a:ext>
            </a:extLst>
          </p:cNvPr>
          <p:cNvSpPr>
            <a:spLocks noGrp="1" noChangeArrowheads="1"/>
          </p:cNvSpPr>
          <p:nvPr>
            <p:ph idx="1"/>
          </p:nvPr>
        </p:nvSpPr>
        <p:spPr bwMode="auto">
          <a:xfrm>
            <a:off x="838200" y="1676003"/>
            <a:ext cx="10515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Acquisition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live or recorded video feed for processing.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Vehicle Detection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vehicles using object detection techniques.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Object Tracking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Tracks detected vehicles across frames for consistent identification.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Speed Estimation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Calculates vehicle speed using frame displacement and real-world scaling.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773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8E1A4-2716-36A7-1C04-34926C1EC756}"/>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DCCBC55-D1F6-FBDA-25A4-1879EAE708A6}"/>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08F9858B-BDA3-0C55-235F-1CA0C6E31CFF}"/>
              </a:ext>
            </a:extLst>
          </p:cNvPr>
          <p:cNvSpPr>
            <a:spLocks noGrp="1"/>
          </p:cNvSpPr>
          <p:nvPr>
            <p:ph type="sldNum" sz="quarter" idx="12"/>
          </p:nvPr>
        </p:nvSpPr>
        <p:spPr/>
        <p:txBody>
          <a:bodyPr/>
          <a:lstStyle/>
          <a:p>
            <a:fld id="{00320281-AA44-47DE-A12A-EF7A9AB715F5}" type="slidenum">
              <a:rPr lang="en-IN" smtClean="0"/>
              <a:t>18</a:t>
            </a:fld>
            <a:endParaRPr lang="en-IN"/>
          </a:p>
        </p:txBody>
      </p:sp>
      <p:sp>
        <p:nvSpPr>
          <p:cNvPr id="7" name="Rectangle 1">
            <a:extLst>
              <a:ext uri="{FF2B5EF4-FFF2-40B4-BE49-F238E27FC236}">
                <a16:creationId xmlns:a16="http://schemas.microsoft.com/office/drawing/2014/main" id="{887797BA-B10A-B059-D633-7FA74D71C79B}"/>
              </a:ext>
            </a:extLst>
          </p:cNvPr>
          <p:cNvSpPr>
            <a:spLocks noChangeArrowheads="1"/>
          </p:cNvSpPr>
          <p:nvPr/>
        </p:nvSpPr>
        <p:spPr bwMode="auto">
          <a:xfrm>
            <a:off x="873760" y="804040"/>
            <a:ext cx="103733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5.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Violation Detection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Rule-based thresholds for speed, helmet usage, etc.</a:t>
            </a:r>
          </a:p>
          <a:p>
            <a:pPr marL="0" marR="0" lvl="0" indent="0" algn="just"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6.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SQLite/MySQL for storing vehicle and violation data.</a:t>
            </a:r>
          </a:p>
          <a:p>
            <a:pPr marL="0" marR="0" lvl="0" indent="0" algn="just" defTabSz="914400" rtl="0" eaLnBrk="0" fontAlgn="base" latinLnBrk="0" hangingPunct="0">
              <a:lnSpc>
                <a:spcPct val="150000"/>
              </a:lnSpc>
              <a:spcBef>
                <a:spcPct val="0"/>
              </a:spcBef>
              <a:spcAft>
                <a:spcPct val="0"/>
              </a:spcAft>
              <a:buClrTx/>
              <a:buSzTx/>
              <a:tabLst/>
            </a:pPr>
            <a:r>
              <a:rPr lang="en-US" altLang="en-US" b="1" dirty="0">
                <a:latin typeface="Times New Roman" panose="02020603050405020304" pitchFamily="18" charset="0"/>
                <a:cs typeface="Times New Roman" panose="02020603050405020304" pitchFamily="18" charset="0"/>
              </a:rPr>
              <a:t>7.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Notification and Reporting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SMTP for emails; third-party APIs for SMS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5549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0BDE-FF4B-4B1E-A7D7-59C7F400E1A2}"/>
              </a:ext>
            </a:extLst>
          </p:cNvPr>
          <p:cNvSpPr>
            <a:spLocks noGrp="1"/>
          </p:cNvSpPr>
          <p:nvPr>
            <p:ph type="title"/>
          </p:nvPr>
        </p:nvSpPr>
        <p:spPr>
          <a:xfrm>
            <a:off x="838200" y="326071"/>
            <a:ext cx="10515600" cy="798196"/>
          </a:xfrm>
        </p:spPr>
        <p:txBody>
          <a:bodyPr>
            <a:normAutofit/>
          </a:bodyPr>
          <a:lstStyle/>
          <a:p>
            <a:pPr algn="ctr"/>
            <a:r>
              <a:rPr lang="en-US" b="1" dirty="0">
                <a:latin typeface="Times New Roman" panose="02020603050405020304" pitchFamily="18" charset="0"/>
                <a:cs typeface="Times New Roman" panose="02020603050405020304" pitchFamily="18" charset="0"/>
              </a:rPr>
              <a:t>INPUT AND OUTPUT</a:t>
            </a:r>
          </a:p>
        </p:txBody>
      </p:sp>
      <p:sp>
        <p:nvSpPr>
          <p:cNvPr id="3" name="Content Placeholder 2">
            <a:extLst>
              <a:ext uri="{FF2B5EF4-FFF2-40B4-BE49-F238E27FC236}">
                <a16:creationId xmlns:a16="http://schemas.microsoft.com/office/drawing/2014/main" id="{CFE88656-346D-470D-8B31-06A586764741}"/>
              </a:ext>
            </a:extLst>
          </p:cNvPr>
          <p:cNvSpPr>
            <a:spLocks noGrp="1"/>
          </p:cNvSpPr>
          <p:nvPr>
            <p:ph idx="1"/>
          </p:nvPr>
        </p:nvSpPr>
        <p:spPr>
          <a:xfrm>
            <a:off x="838200" y="1158240"/>
            <a:ext cx="10515600" cy="4765039"/>
          </a:xfrm>
        </p:spPr>
        <p:txBody>
          <a:bodyPr>
            <a:normAutofit/>
          </a:bodyPr>
          <a:lstStyle/>
          <a:p>
            <a:pPr>
              <a:lnSpc>
                <a:spcPct val="150000"/>
              </a:lnSpc>
            </a:pPr>
            <a:r>
              <a:rPr lang="en-US" sz="1600" b="1" dirty="0">
                <a:latin typeface="Times New Roman" panose="02020603050405020304" pitchFamily="18" charset="0"/>
                <a:cs typeface="Times New Roman" panose="02020603050405020304" pitchFamily="18" charset="0"/>
              </a:rPr>
              <a:t>Inputs Required :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	The system requires video feeds from traffic cameras, either live streams or pre-recorded footage in formats like MP4 or RTSP. Calibration data, such as the pixels-to-meters scaling factor and camera frame rate, is essential for accurate speed estimation. Threshold parameters, including speed limits and helmet compliance rules, are provided to detect violations. Additionally, a database of registered vehicles containing license plate numbers and owner details (name, email, contact) is used for identification and reporting.</a:t>
            </a:r>
          </a:p>
          <a:p>
            <a:pPr>
              <a:lnSpc>
                <a:spcPct val="150000"/>
              </a:lnSpc>
            </a:pPr>
            <a:r>
              <a:rPr lang="en-US" sz="1600" b="1" dirty="0">
                <a:latin typeface="Times New Roman" panose="02020603050405020304" pitchFamily="18" charset="0"/>
                <a:cs typeface="Times New Roman" panose="02020603050405020304" pitchFamily="18" charset="0"/>
              </a:rPr>
              <a:t>Expected Outputs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The system outputs detected vehicles with their bounding boxes, calculated speeds, and classifications (e.g., car, bike). Violations, such as over speeding are flagged and logged. License plate numbers of violating vehicles are extracted and cross-referenced with the database. The final output includes violation reports and automated notifications, such as emails or SMS, sent to offenders.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0A4B487-D10D-426A-B99C-E2EB52B34361}"/>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6515278E-F5FF-4534-A11C-80ECDC046954}"/>
              </a:ext>
            </a:extLst>
          </p:cNvPr>
          <p:cNvSpPr>
            <a:spLocks noGrp="1"/>
          </p:cNvSpPr>
          <p:nvPr>
            <p:ph type="sldNum" sz="quarter" idx="12"/>
          </p:nvPr>
        </p:nvSpPr>
        <p:spPr/>
        <p:txBody>
          <a:bodyPr/>
          <a:lstStyle/>
          <a:p>
            <a:fld id="{00320281-AA44-47DE-A12A-EF7A9AB715F5}" type="slidenum">
              <a:rPr lang="en-IN" smtClean="0"/>
              <a:t>19</a:t>
            </a:fld>
            <a:endParaRPr lang="en-IN"/>
          </a:p>
        </p:txBody>
      </p:sp>
    </p:spTree>
    <p:extLst>
      <p:ext uri="{BB962C8B-B14F-4D97-AF65-F5344CB8AC3E}">
        <p14:creationId xmlns:p14="http://schemas.microsoft.com/office/powerpoint/2010/main" val="418716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
        <p:nvSpPr>
          <p:cNvPr id="2" name="Footer Placeholder 1"/>
          <p:cNvSpPr>
            <a:spLocks noGrp="1"/>
          </p:cNvSpPr>
          <p:nvPr>
            <p:ph type="ftr" sz="quarter" idx="11"/>
          </p:nvPr>
        </p:nvSpPr>
        <p:spPr/>
        <p:txBody>
          <a:bodyPr/>
          <a:lstStyle/>
          <a:p>
            <a:r>
              <a:rPr lang="en-IN" dirty="0"/>
              <a:t>2024-25</a:t>
            </a:r>
          </a:p>
        </p:txBody>
      </p:sp>
      <p:sp>
        <p:nvSpPr>
          <p:cNvPr id="4" name="Rectangle 2">
            <a:extLst>
              <a:ext uri="{FF2B5EF4-FFF2-40B4-BE49-F238E27FC236}">
                <a16:creationId xmlns:a16="http://schemas.microsoft.com/office/drawing/2014/main" id="{B62D7F9F-776B-DB4C-4473-3ADB2F3D6CEA}"/>
              </a:ext>
            </a:extLst>
          </p:cNvPr>
          <p:cNvSpPr>
            <a:spLocks noGrp="1" noChangeArrowheads="1"/>
          </p:cNvSpPr>
          <p:nvPr>
            <p:ph idx="1"/>
          </p:nvPr>
        </p:nvSpPr>
        <p:spPr bwMode="auto">
          <a:xfrm>
            <a:off x="838200" y="1991121"/>
            <a:ext cx="79239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 of Vehicle Detection and Tracking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Essential for traffic monitoring, autonomous driving, and security surveillance.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Involves identifying, locating, and monitoring vehicles in images or video streams over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(You Only Look Once) for Object Detection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efficient single-stage object detection algorithm.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multiple objects in an image in a single pass.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SORT for Multiple Object Tracking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Kalman filters and Hungarian matching for robust tracking.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Accurately tracks vehicles even in challenging conditions like occlusions.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1349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6CD71-3FBF-A44E-CAAD-513BF6CB3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BAAF1-3A3B-E757-9D2E-558B1EFD5A6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SYSTEM IMPLEMENTATION</a:t>
            </a:r>
          </a:p>
        </p:txBody>
      </p:sp>
      <p:sp>
        <p:nvSpPr>
          <p:cNvPr id="3" name="Content Placeholder 2">
            <a:extLst>
              <a:ext uri="{FF2B5EF4-FFF2-40B4-BE49-F238E27FC236}">
                <a16:creationId xmlns:a16="http://schemas.microsoft.com/office/drawing/2014/main" id="{31694A2B-D298-18E7-1236-7A9F07BE13CF}"/>
              </a:ext>
            </a:extLst>
          </p:cNvPr>
          <p:cNvSpPr>
            <a:spLocks noGrp="1"/>
          </p:cNvSpPr>
          <p:nvPr>
            <p:ph idx="1"/>
          </p:nvPr>
        </p:nvSpPr>
        <p:spPr>
          <a:xfrm>
            <a:off x="838200" y="1825625"/>
            <a:ext cx="10515600"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Environment Setup.</a:t>
            </a:r>
          </a:p>
          <a:p>
            <a:pPr>
              <a:lnSpc>
                <a:spcPct val="150000"/>
              </a:lnSpc>
            </a:pPr>
            <a:r>
              <a:rPr lang="en-US" sz="1800" dirty="0">
                <a:latin typeface="Times New Roman" panose="02020603050405020304" pitchFamily="18" charset="0"/>
                <a:cs typeface="Times New Roman" panose="02020603050405020304" pitchFamily="18" charset="0"/>
              </a:rPr>
              <a:t>Download YOLO Model.</a:t>
            </a:r>
          </a:p>
          <a:p>
            <a:pPr>
              <a:lnSpc>
                <a:spcPct val="150000"/>
              </a:lnSpc>
            </a:pPr>
            <a:r>
              <a:rPr lang="en-US" sz="1800" dirty="0">
                <a:latin typeface="Times New Roman" panose="02020603050405020304" pitchFamily="18" charset="0"/>
                <a:cs typeface="Times New Roman" panose="02020603050405020304" pitchFamily="18" charset="0"/>
              </a:rPr>
              <a:t>Configuration.</a:t>
            </a:r>
          </a:p>
          <a:p>
            <a:pPr>
              <a:lnSpc>
                <a:spcPct val="150000"/>
              </a:lnSpc>
            </a:pPr>
            <a:r>
              <a:rPr lang="en-US" sz="1800" dirty="0">
                <a:latin typeface="Times New Roman" panose="02020603050405020304" pitchFamily="18" charset="0"/>
                <a:cs typeface="Times New Roman" panose="02020603050405020304" pitchFamily="18" charset="0"/>
              </a:rPr>
              <a:t>Code Implementation.</a:t>
            </a:r>
          </a:p>
          <a:p>
            <a:pPr>
              <a:lnSpc>
                <a:spcPct val="150000"/>
              </a:lnSpc>
            </a:pPr>
            <a:r>
              <a:rPr lang="en-US" sz="1800" dirty="0">
                <a:latin typeface="Times New Roman" panose="02020603050405020304" pitchFamily="18" charset="0"/>
                <a:cs typeface="Times New Roman" panose="02020603050405020304" pitchFamily="18" charset="0"/>
              </a:rPr>
              <a:t>Database design</a:t>
            </a:r>
          </a:p>
          <a:p>
            <a:pPr>
              <a:lnSpc>
                <a:spcPct val="150000"/>
              </a:lnSpc>
            </a:pPr>
            <a:r>
              <a:rPr lang="en-US" sz="1800" dirty="0">
                <a:latin typeface="Times New Roman" panose="02020603050405020304" pitchFamily="18" charset="0"/>
                <a:cs typeface="Times New Roman" panose="02020603050405020304" pitchFamily="18" charset="0"/>
              </a:rPr>
              <a:t>Run the code.</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9BADC49-B9A6-6CF5-B88D-456408A2F668}"/>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0A0739FC-FD5A-383C-0B3A-C16EA6C06334}"/>
              </a:ext>
            </a:extLst>
          </p:cNvPr>
          <p:cNvSpPr>
            <a:spLocks noGrp="1"/>
          </p:cNvSpPr>
          <p:nvPr>
            <p:ph type="sldNum" sz="quarter" idx="12"/>
          </p:nvPr>
        </p:nvSpPr>
        <p:spPr/>
        <p:txBody>
          <a:bodyPr/>
          <a:lstStyle/>
          <a:p>
            <a:fld id="{00320281-AA44-47DE-A12A-EF7A9AB715F5}" type="slidenum">
              <a:rPr lang="en-IN" smtClean="0"/>
              <a:t>20</a:t>
            </a:fld>
            <a:endParaRPr lang="en-IN"/>
          </a:p>
        </p:txBody>
      </p:sp>
    </p:spTree>
    <p:extLst>
      <p:ext uri="{BB962C8B-B14F-4D97-AF65-F5344CB8AC3E}">
        <p14:creationId xmlns:p14="http://schemas.microsoft.com/office/powerpoint/2010/main" val="2276915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77A0-BDCE-4E9C-8CE6-80F24B6FC9E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UNIT TESTING</a:t>
            </a:r>
          </a:p>
        </p:txBody>
      </p:sp>
      <p:sp>
        <p:nvSpPr>
          <p:cNvPr id="3" name="Content Placeholder 2">
            <a:extLst>
              <a:ext uri="{FF2B5EF4-FFF2-40B4-BE49-F238E27FC236}">
                <a16:creationId xmlns:a16="http://schemas.microsoft.com/office/drawing/2014/main" id="{39E56222-20C5-4DEA-9E61-B053D81C3583}"/>
              </a:ext>
            </a:extLst>
          </p:cNvPr>
          <p:cNvSpPr>
            <a:spLocks noGrp="1"/>
          </p:cNvSpPr>
          <p:nvPr>
            <p:ph idx="1"/>
          </p:nvPr>
        </p:nvSpPr>
        <p:spPr/>
        <p:txBody>
          <a:bodyPr>
            <a:norm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Definition: </a:t>
            </a:r>
            <a:r>
              <a:rPr lang="en-US" sz="1800" dirty="0">
                <a:latin typeface="Times New Roman" panose="02020603050405020304" pitchFamily="18" charset="0"/>
                <a:cs typeface="Times New Roman" panose="02020603050405020304" pitchFamily="18" charset="0"/>
              </a:rPr>
              <a:t>Unit testing involves testing individual units or components of the software independently.</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Tools Used: </a:t>
            </a:r>
            <a:r>
              <a:rPr lang="en-US" sz="1800" dirty="0">
                <a:latin typeface="Times New Roman" panose="02020603050405020304" pitchFamily="18" charset="0"/>
                <a:cs typeface="Times New Roman" panose="02020603050405020304" pitchFamily="18" charset="0"/>
              </a:rPr>
              <a:t>Python's unit test framework or pytest for writing and running unit tests.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Test Coverage: </a:t>
            </a:r>
            <a:r>
              <a:rPr lang="en-US" sz="1800" dirty="0">
                <a:latin typeface="Times New Roman" panose="02020603050405020304" pitchFamily="18" charset="0"/>
                <a:cs typeface="Times New Roman" panose="02020603050405020304" pitchFamily="18" charset="0"/>
              </a:rPr>
              <a:t>Ensure each function/method is tested with various input scenarios (e.g., different types of vehicle images).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Test YOLOv8 detection functions with mock input data to validate expected outputs.</a:t>
            </a:r>
          </a:p>
        </p:txBody>
      </p:sp>
      <p:sp>
        <p:nvSpPr>
          <p:cNvPr id="4" name="Footer Placeholder 3">
            <a:extLst>
              <a:ext uri="{FF2B5EF4-FFF2-40B4-BE49-F238E27FC236}">
                <a16:creationId xmlns:a16="http://schemas.microsoft.com/office/drawing/2014/main" id="{A50284EC-4278-4962-BD6F-585BA91116E1}"/>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C3E436F4-E5BC-4A8C-B5B1-41D20139CECE}"/>
              </a:ext>
            </a:extLst>
          </p:cNvPr>
          <p:cNvSpPr>
            <a:spLocks noGrp="1"/>
          </p:cNvSpPr>
          <p:nvPr>
            <p:ph type="sldNum" sz="quarter" idx="12"/>
          </p:nvPr>
        </p:nvSpPr>
        <p:spPr/>
        <p:txBody>
          <a:bodyPr/>
          <a:lstStyle/>
          <a:p>
            <a:fld id="{00320281-AA44-47DE-A12A-EF7A9AB715F5}" type="slidenum">
              <a:rPr lang="en-IN" smtClean="0"/>
              <a:t>21</a:t>
            </a:fld>
            <a:endParaRPr lang="en-IN"/>
          </a:p>
        </p:txBody>
      </p:sp>
    </p:spTree>
    <p:extLst>
      <p:ext uri="{BB962C8B-B14F-4D97-AF65-F5344CB8AC3E}">
        <p14:creationId xmlns:p14="http://schemas.microsoft.com/office/powerpoint/2010/main" val="3626460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E26B-2351-43AC-954F-4D97DCCE48F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INTEGRATED TESTING</a:t>
            </a:r>
          </a:p>
        </p:txBody>
      </p:sp>
      <p:sp>
        <p:nvSpPr>
          <p:cNvPr id="3" name="Content Placeholder 2">
            <a:extLst>
              <a:ext uri="{FF2B5EF4-FFF2-40B4-BE49-F238E27FC236}">
                <a16:creationId xmlns:a16="http://schemas.microsoft.com/office/drawing/2014/main" id="{DED00007-6807-4859-A86C-4FB6661F7D3E}"/>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Definition</a:t>
            </a:r>
            <a:r>
              <a:rPr lang="en-US" sz="2000" b="0" i="0" dirty="0">
                <a:effectLst/>
                <a:latin typeface="Times New Roman" panose="02020603050405020304" pitchFamily="18" charset="0"/>
                <a:cs typeface="Times New Roman" panose="02020603050405020304" pitchFamily="18" charset="0"/>
              </a:rPr>
              <a:t>: Integrated testing checks the combined behavior of components working together as a system.</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Scope</a:t>
            </a:r>
            <a:r>
              <a:rPr lang="en-US" sz="2000" b="0" i="0" dirty="0">
                <a:effectLst/>
                <a:latin typeface="Times New Roman" panose="02020603050405020304" pitchFamily="18" charset="0"/>
                <a:cs typeface="Times New Roman" panose="02020603050405020304" pitchFamily="18" charset="0"/>
              </a:rPr>
              <a:t>: Test interactions between YOLOv8 (vehicle detection) and </a:t>
            </a: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eep SORT (tracking) modules.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Mocking</a:t>
            </a:r>
            <a:r>
              <a:rPr lang="en-US" sz="2000" b="0" i="0" dirty="0">
                <a:effectLst/>
                <a:latin typeface="Times New Roman" panose="02020603050405020304" pitchFamily="18" charset="0"/>
                <a:cs typeface="Times New Roman" panose="02020603050405020304" pitchFamily="18" charset="0"/>
              </a:rPr>
              <a:t>: Use mock objects or stubs to simulate dependencies during integration testing.</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Example</a:t>
            </a:r>
            <a:r>
              <a:rPr lang="en-US" sz="2000" b="0" i="0" dirty="0">
                <a:effectLst/>
                <a:latin typeface="Times New Roman" panose="02020603050405020304" pitchFamily="18" charset="0"/>
                <a:cs typeface="Times New Roman" panose="02020603050405020304" pitchFamily="18" charset="0"/>
              </a:rPr>
              <a:t>: Test YOLOv8 outputs as inputs to </a:t>
            </a:r>
            <a:r>
              <a:rPr lang="en-US" sz="2000" dirty="0">
                <a:latin typeface="Times New Roman" panose="02020603050405020304" pitchFamily="18" charset="0"/>
                <a:cs typeface="Times New Roman" panose="02020603050405020304" pitchFamily="18" charset="0"/>
              </a:rPr>
              <a:t>D</a:t>
            </a:r>
            <a:r>
              <a:rPr lang="en-US" sz="2000" b="0" i="0" dirty="0">
                <a:effectLst/>
                <a:latin typeface="Times New Roman" panose="02020603050405020304" pitchFamily="18" charset="0"/>
                <a:cs typeface="Times New Roman" panose="02020603050405020304" pitchFamily="18" charset="0"/>
              </a:rPr>
              <a:t>eep SORT to ensure proper tracking initiation.</a:t>
            </a:r>
          </a:p>
          <a:p>
            <a:pPr marL="0" indent="0">
              <a:lnSpc>
                <a:spcPct val="150000"/>
              </a:lnSpc>
              <a:buNone/>
            </a:pPr>
            <a:endParaRPr lang="en-US" sz="2000" dirty="0"/>
          </a:p>
        </p:txBody>
      </p:sp>
      <p:sp>
        <p:nvSpPr>
          <p:cNvPr id="4" name="Footer Placeholder 3">
            <a:extLst>
              <a:ext uri="{FF2B5EF4-FFF2-40B4-BE49-F238E27FC236}">
                <a16:creationId xmlns:a16="http://schemas.microsoft.com/office/drawing/2014/main" id="{37DBAE0D-248C-4B73-A2BA-B3EBFAD22EFF}"/>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44967B95-7EA2-4F99-84E3-D00AD17565E1}"/>
              </a:ext>
            </a:extLst>
          </p:cNvPr>
          <p:cNvSpPr>
            <a:spLocks noGrp="1"/>
          </p:cNvSpPr>
          <p:nvPr>
            <p:ph type="sldNum" sz="quarter" idx="12"/>
          </p:nvPr>
        </p:nvSpPr>
        <p:spPr/>
        <p:txBody>
          <a:bodyPr/>
          <a:lstStyle/>
          <a:p>
            <a:fld id="{00320281-AA44-47DE-A12A-EF7A9AB715F5}" type="slidenum">
              <a:rPr lang="en-IN" smtClean="0"/>
              <a:t>22</a:t>
            </a:fld>
            <a:endParaRPr lang="en-IN"/>
          </a:p>
        </p:txBody>
      </p:sp>
    </p:spTree>
    <p:extLst>
      <p:ext uri="{BB962C8B-B14F-4D97-AF65-F5344CB8AC3E}">
        <p14:creationId xmlns:p14="http://schemas.microsoft.com/office/powerpoint/2010/main" val="467306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7CED-780A-4487-AAEE-2D44CC19B9F8}"/>
              </a:ext>
            </a:extLst>
          </p:cNvPr>
          <p:cNvSpPr>
            <a:spLocks noGrp="1"/>
          </p:cNvSpPr>
          <p:nvPr>
            <p:ph type="title"/>
          </p:nvPr>
        </p:nvSpPr>
        <p:spPr/>
        <p:txBody>
          <a:bodyPr>
            <a:normAutofit/>
          </a:bodyPr>
          <a:lstStyle/>
          <a:p>
            <a:pPr algn="ctr"/>
            <a:r>
              <a:rPr lang="en-US" b="1" i="0" dirty="0">
                <a:effectLst/>
                <a:latin typeface="Times New Roman" panose="02020603050405020304" pitchFamily="18" charset="0"/>
                <a:cs typeface="Times New Roman" panose="02020603050405020304" pitchFamily="18" charset="0"/>
              </a:rPr>
              <a:t>SYSTEM TESTING</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9DBD6D-DC6E-424C-842D-39C4CEC5808A}"/>
              </a:ext>
            </a:extLst>
          </p:cNvPr>
          <p:cNvSpPr>
            <a:spLocks noGrp="1"/>
          </p:cNvSpPr>
          <p:nvPr>
            <p:ph idx="1"/>
          </p:nvPr>
        </p:nvSpPr>
        <p:spPr>
          <a:xfrm>
            <a:off x="838200" y="1825625"/>
            <a:ext cx="10515600" cy="4667250"/>
          </a:xfrm>
        </p:spPr>
        <p:txBody>
          <a:bodyPr>
            <a:normAutofit/>
          </a:bodyPr>
          <a:lstStyle/>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Definition</a:t>
            </a:r>
            <a:r>
              <a:rPr lang="en-US" sz="2000" b="0" i="0" dirty="0">
                <a:effectLst/>
                <a:latin typeface="Times New Roman" panose="02020603050405020304" pitchFamily="18" charset="0"/>
                <a:cs typeface="Times New Roman" panose="02020603050405020304" pitchFamily="18" charset="0"/>
              </a:rPr>
              <a:t>: System testing evaluates the overall behavior of the system as a whole.</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Test Scenarios</a:t>
            </a:r>
            <a:r>
              <a:rPr lang="en-US" sz="2000" b="0" i="0" dirty="0">
                <a:effectLst/>
                <a:latin typeface="Times New Roman" panose="02020603050405020304" pitchFamily="18" charset="0"/>
                <a:cs typeface="Times New Roman" panose="02020603050405020304" pitchFamily="18" charset="0"/>
              </a:rPr>
              <a:t>: Define test scenarios (e.g., detecting vehicles in different weather conditions, tracking vehicles in crowded scenes).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Performance Metrics</a:t>
            </a:r>
            <a:r>
              <a:rPr lang="en-US" sz="2000" b="0" i="0" dirty="0">
                <a:effectLst/>
                <a:latin typeface="Times New Roman" panose="02020603050405020304" pitchFamily="18" charset="0"/>
                <a:cs typeface="Times New Roman" panose="02020603050405020304" pitchFamily="18" charset="0"/>
              </a:rPr>
              <a:t>: Measure system performance (e.g., accuracy, real-time processing speed).</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Example</a:t>
            </a:r>
            <a:r>
              <a:rPr lang="en-US" sz="2000" b="0" i="0" dirty="0">
                <a:effectLst/>
                <a:latin typeface="Times New Roman" panose="02020603050405020304" pitchFamily="18" charset="0"/>
                <a:cs typeface="Times New Roman" panose="02020603050405020304" pitchFamily="18" charset="0"/>
              </a:rPr>
              <a:t>: Run the entire pipeline on a diverse dataset and assess detection and tracking accuracy.</a:t>
            </a:r>
          </a:p>
          <a:p>
            <a:pPr marL="0" indent="0">
              <a:buNone/>
            </a:pPr>
            <a:endParaRPr lang="en-US" sz="2000" dirty="0"/>
          </a:p>
        </p:txBody>
      </p:sp>
      <p:sp>
        <p:nvSpPr>
          <p:cNvPr id="4" name="Footer Placeholder 3">
            <a:extLst>
              <a:ext uri="{FF2B5EF4-FFF2-40B4-BE49-F238E27FC236}">
                <a16:creationId xmlns:a16="http://schemas.microsoft.com/office/drawing/2014/main" id="{7F60EA7E-8C7A-4BD5-9108-26E676573915}"/>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6227FD9B-F12E-4F44-BE20-9F5658D0F146}"/>
              </a:ext>
            </a:extLst>
          </p:cNvPr>
          <p:cNvSpPr>
            <a:spLocks noGrp="1"/>
          </p:cNvSpPr>
          <p:nvPr>
            <p:ph type="sldNum" sz="quarter" idx="12"/>
          </p:nvPr>
        </p:nvSpPr>
        <p:spPr/>
        <p:txBody>
          <a:bodyPr/>
          <a:lstStyle/>
          <a:p>
            <a:fld id="{00320281-AA44-47DE-A12A-EF7A9AB715F5}" type="slidenum">
              <a:rPr lang="en-IN" smtClean="0"/>
              <a:t>23</a:t>
            </a:fld>
            <a:endParaRPr lang="en-IN"/>
          </a:p>
        </p:txBody>
      </p:sp>
    </p:spTree>
    <p:extLst>
      <p:ext uri="{BB962C8B-B14F-4D97-AF65-F5344CB8AC3E}">
        <p14:creationId xmlns:p14="http://schemas.microsoft.com/office/powerpoint/2010/main" val="346034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7F721-932F-4D47-AF67-EC750CCA51A0}"/>
              </a:ext>
            </a:extLst>
          </p:cNvPr>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RESULT AND RESULT ANALYSIS</a:t>
            </a:r>
            <a:endParaRPr lang="en-US" sz="3600" b="1" dirty="0"/>
          </a:p>
        </p:txBody>
      </p:sp>
      <p:sp>
        <p:nvSpPr>
          <p:cNvPr id="4" name="Footer Placeholder 3">
            <a:extLst>
              <a:ext uri="{FF2B5EF4-FFF2-40B4-BE49-F238E27FC236}">
                <a16:creationId xmlns:a16="http://schemas.microsoft.com/office/drawing/2014/main" id="{C1A7E744-C9D7-4C0F-A6C0-4393C58C9E63}"/>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631A87E6-D5A3-4568-9C91-7092AD5C6129}"/>
              </a:ext>
            </a:extLst>
          </p:cNvPr>
          <p:cNvSpPr>
            <a:spLocks noGrp="1"/>
          </p:cNvSpPr>
          <p:nvPr>
            <p:ph type="sldNum" sz="quarter" idx="12"/>
          </p:nvPr>
        </p:nvSpPr>
        <p:spPr/>
        <p:txBody>
          <a:bodyPr/>
          <a:lstStyle/>
          <a:p>
            <a:fld id="{00320281-AA44-47DE-A12A-EF7A9AB715F5}" type="slidenum">
              <a:rPr lang="en-IN" smtClean="0"/>
              <a:t>24</a:t>
            </a:fld>
            <a:endParaRPr lang="en-IN"/>
          </a:p>
        </p:txBody>
      </p:sp>
      <p:pic>
        <p:nvPicPr>
          <p:cNvPr id="6" name="Content Placeholder 5">
            <a:extLst>
              <a:ext uri="{FF2B5EF4-FFF2-40B4-BE49-F238E27FC236}">
                <a16:creationId xmlns:a16="http://schemas.microsoft.com/office/drawing/2014/main" id="{0F5319EB-012D-4559-B84B-F440782F6B13}"/>
              </a:ext>
            </a:extLst>
          </p:cNvPr>
          <p:cNvPicPr>
            <a:picLocks noGrp="1"/>
          </p:cNvPicPr>
          <p:nvPr>
            <p:ph idx="1"/>
          </p:nvPr>
        </p:nvPicPr>
        <p:blipFill>
          <a:blip r:embed="rId2" cstate="print">
            <a:extLst>
              <a:ext uri="{28A0092B-C50C-407E-A947-70E740481C1C}">
                <a14:useLocalDpi xmlns:a14="http://schemas.microsoft.com/office/drawing/2010/main" val="0"/>
              </a:ext>
            </a:extLst>
          </a:blip>
          <a:srcRect l="8766" r="8766"/>
          <a:stretch/>
        </p:blipFill>
        <p:spPr bwMode="auto">
          <a:xfrm>
            <a:off x="385201" y="2203700"/>
            <a:ext cx="5392146" cy="348220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9C74263-9791-46AA-AFB6-07D3E1E372EC}"/>
              </a:ext>
            </a:extLst>
          </p:cNvPr>
          <p:cNvPicPr/>
          <p:nvPr/>
        </p:nvPicPr>
        <p:blipFill>
          <a:blip r:embed="rId3" cstate="print">
            <a:extLst>
              <a:ext uri="{28A0092B-C50C-407E-A947-70E740481C1C}">
                <a14:useLocalDpi xmlns:a14="http://schemas.microsoft.com/office/drawing/2010/main" val="0"/>
              </a:ext>
            </a:extLst>
          </a:blip>
          <a:srcRect l="10676" r="10676"/>
          <a:stretch/>
        </p:blipFill>
        <p:spPr bwMode="auto">
          <a:xfrm>
            <a:off x="6201295" y="2203701"/>
            <a:ext cx="5152505" cy="34822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6204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6949F-5009-B329-CD22-9FCA03BAE6A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A44D6-D74A-31A1-4000-A59812372CAA}"/>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EBBCE7F6-8094-8F7A-EA4F-DAEEC57E2243}"/>
              </a:ext>
            </a:extLst>
          </p:cNvPr>
          <p:cNvSpPr>
            <a:spLocks noGrp="1"/>
          </p:cNvSpPr>
          <p:nvPr>
            <p:ph type="sldNum" sz="quarter" idx="12"/>
          </p:nvPr>
        </p:nvSpPr>
        <p:spPr/>
        <p:txBody>
          <a:bodyPr/>
          <a:lstStyle/>
          <a:p>
            <a:fld id="{00320281-AA44-47DE-A12A-EF7A9AB715F5}" type="slidenum">
              <a:rPr lang="en-IN" smtClean="0"/>
              <a:t>25</a:t>
            </a:fld>
            <a:endParaRPr lang="en-IN"/>
          </a:p>
        </p:txBody>
      </p:sp>
      <p:pic>
        <p:nvPicPr>
          <p:cNvPr id="6" name="Content Placeholder 5">
            <a:extLst>
              <a:ext uri="{FF2B5EF4-FFF2-40B4-BE49-F238E27FC236}">
                <a16:creationId xmlns:a16="http://schemas.microsoft.com/office/drawing/2014/main" id="{C1AFF45A-11A0-4FC8-72DB-9E12F00BDF68}"/>
              </a:ext>
            </a:extLst>
          </p:cNvPr>
          <p:cNvPicPr>
            <a:picLocks noGrp="1"/>
          </p:cNvPicPr>
          <p:nvPr>
            <p:ph idx="1"/>
          </p:nvPr>
        </p:nvPicPr>
        <p:blipFill>
          <a:blip r:embed="rId2">
            <a:extLst>
              <a:ext uri="{28A0092B-C50C-407E-A947-70E740481C1C}">
                <a14:useLocalDpi xmlns:a14="http://schemas.microsoft.com/office/drawing/2010/main" val="0"/>
              </a:ext>
            </a:extLst>
          </a:blip>
          <a:srcRect t="35542" b="35542"/>
          <a:stretch/>
        </p:blipFill>
        <p:spPr bwMode="auto">
          <a:xfrm>
            <a:off x="391886" y="136525"/>
            <a:ext cx="5392146" cy="2931795"/>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375710E2-D540-B46F-8135-996177D27C14}"/>
              </a:ext>
            </a:extLst>
          </p:cNvPr>
          <p:cNvPicPr/>
          <p:nvPr/>
        </p:nvPicPr>
        <p:blipFill>
          <a:blip r:embed="rId3" cstate="print">
            <a:extLst>
              <a:ext uri="{28A0092B-C50C-407E-A947-70E740481C1C}">
                <a14:useLocalDpi xmlns:a14="http://schemas.microsoft.com/office/drawing/2010/main" val="0"/>
              </a:ext>
            </a:extLst>
          </a:blip>
          <a:srcRect l="10676" r="10676"/>
          <a:stretch/>
        </p:blipFill>
        <p:spPr bwMode="auto">
          <a:xfrm>
            <a:off x="6223518" y="136525"/>
            <a:ext cx="5130282" cy="3013075"/>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2D77E8A-6185-1F1B-48E6-E7105C4E30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886" y="3246438"/>
            <a:ext cx="5392146" cy="3013075"/>
          </a:xfrm>
          <a:prstGeom prst="rect">
            <a:avLst/>
          </a:prstGeom>
        </p:spPr>
      </p:pic>
      <p:pic>
        <p:nvPicPr>
          <p:cNvPr id="12" name="Picture 11">
            <a:extLst>
              <a:ext uri="{FF2B5EF4-FFF2-40B4-BE49-F238E27FC236}">
                <a16:creationId xmlns:a16="http://schemas.microsoft.com/office/drawing/2014/main" id="{B008609E-C64A-3F82-AE7E-C14934BC17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23518" y="3197853"/>
            <a:ext cx="5588000" cy="3110244"/>
          </a:xfrm>
          <a:prstGeom prst="rect">
            <a:avLst/>
          </a:prstGeom>
        </p:spPr>
      </p:pic>
    </p:spTree>
    <p:extLst>
      <p:ext uri="{BB962C8B-B14F-4D97-AF65-F5344CB8AC3E}">
        <p14:creationId xmlns:p14="http://schemas.microsoft.com/office/powerpoint/2010/main" val="3762459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CEB6D-A6C6-4D02-A762-C19DA818805E}"/>
              </a:ext>
            </a:extLst>
          </p:cNvPr>
          <p:cNvSpPr>
            <a:spLocks noGrp="1"/>
          </p:cNvSpPr>
          <p:nvPr>
            <p:ph type="title"/>
          </p:nvPr>
        </p:nvSpPr>
        <p:spPr>
          <a:xfrm>
            <a:off x="838200" y="365125"/>
            <a:ext cx="10515600" cy="1325563"/>
          </a:xfrm>
        </p:spPr>
        <p:txBody>
          <a:bodyPr/>
          <a:lstStyle/>
          <a:p>
            <a:pPr algn="ctr"/>
            <a:r>
              <a:rPr lang="en-US" b="1" dirty="0">
                <a:latin typeface="Times New Roman" panose="02020603050405020304" pitchFamily="18" charset="0"/>
                <a:cs typeface="Times New Roman" panose="02020603050405020304" pitchFamily="18" charset="0"/>
              </a:rPr>
              <a:t>PROJECT SCHEDULE</a:t>
            </a:r>
          </a:p>
        </p:txBody>
      </p:sp>
      <p:sp>
        <p:nvSpPr>
          <p:cNvPr id="4" name="Footer Placeholder 3">
            <a:extLst>
              <a:ext uri="{FF2B5EF4-FFF2-40B4-BE49-F238E27FC236}">
                <a16:creationId xmlns:a16="http://schemas.microsoft.com/office/drawing/2014/main" id="{3B7396C8-2B4E-4784-B0A4-EE7D35730E83}"/>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AF17CB88-1416-41C4-8377-62D503CA9906}"/>
              </a:ext>
            </a:extLst>
          </p:cNvPr>
          <p:cNvSpPr>
            <a:spLocks noGrp="1"/>
          </p:cNvSpPr>
          <p:nvPr>
            <p:ph type="sldNum" sz="quarter" idx="12"/>
          </p:nvPr>
        </p:nvSpPr>
        <p:spPr/>
        <p:txBody>
          <a:bodyPr/>
          <a:lstStyle/>
          <a:p>
            <a:fld id="{00320281-AA44-47DE-A12A-EF7A9AB715F5}" type="slidenum">
              <a:rPr lang="en-IN" smtClean="0"/>
              <a:t>26</a:t>
            </a:fld>
            <a:endParaRPr lang="en-IN"/>
          </a:p>
        </p:txBody>
      </p:sp>
      <p:graphicFrame>
        <p:nvGraphicFramePr>
          <p:cNvPr id="9" name="Table 8">
            <a:extLst>
              <a:ext uri="{FF2B5EF4-FFF2-40B4-BE49-F238E27FC236}">
                <a16:creationId xmlns:a16="http://schemas.microsoft.com/office/drawing/2014/main" id="{2978ACAC-3D75-47A7-BF24-400A946F1068}"/>
              </a:ext>
            </a:extLst>
          </p:cNvPr>
          <p:cNvGraphicFramePr>
            <a:graphicFrameLocks noGrp="1"/>
          </p:cNvGraphicFramePr>
          <p:nvPr>
            <p:extLst>
              <p:ext uri="{D42A27DB-BD31-4B8C-83A1-F6EECF244321}">
                <p14:modId xmlns:p14="http://schemas.microsoft.com/office/powerpoint/2010/main" val="2061944685"/>
              </p:ext>
            </p:extLst>
          </p:nvPr>
        </p:nvGraphicFramePr>
        <p:xfrm>
          <a:off x="1857270" y="1849130"/>
          <a:ext cx="8017807" cy="3738132"/>
        </p:xfrm>
        <a:graphic>
          <a:graphicData uri="http://schemas.openxmlformats.org/drawingml/2006/table">
            <a:tbl>
              <a:tblPr firstRow="1" bandRow="1">
                <a:tableStyleId>{5C22544A-7EE6-4342-B048-85BDC9FD1C3A}</a:tableStyleId>
              </a:tblPr>
              <a:tblGrid>
                <a:gridCol w="3082614">
                  <a:extLst>
                    <a:ext uri="{9D8B030D-6E8A-4147-A177-3AD203B41FA5}">
                      <a16:colId xmlns:a16="http://schemas.microsoft.com/office/drawing/2014/main" val="1781868202"/>
                    </a:ext>
                  </a:extLst>
                </a:gridCol>
                <a:gridCol w="1032869">
                  <a:extLst>
                    <a:ext uri="{9D8B030D-6E8A-4147-A177-3AD203B41FA5}">
                      <a16:colId xmlns:a16="http://schemas.microsoft.com/office/drawing/2014/main" val="1622165910"/>
                    </a:ext>
                  </a:extLst>
                </a:gridCol>
                <a:gridCol w="859767">
                  <a:extLst>
                    <a:ext uri="{9D8B030D-6E8A-4147-A177-3AD203B41FA5}">
                      <a16:colId xmlns:a16="http://schemas.microsoft.com/office/drawing/2014/main" val="3431976599"/>
                    </a:ext>
                  </a:extLst>
                </a:gridCol>
                <a:gridCol w="190072">
                  <a:extLst>
                    <a:ext uri="{9D8B030D-6E8A-4147-A177-3AD203B41FA5}">
                      <a16:colId xmlns:a16="http://schemas.microsoft.com/office/drawing/2014/main" val="532700768"/>
                    </a:ext>
                  </a:extLst>
                </a:gridCol>
                <a:gridCol w="220472">
                  <a:extLst>
                    <a:ext uri="{9D8B030D-6E8A-4147-A177-3AD203B41FA5}">
                      <a16:colId xmlns:a16="http://schemas.microsoft.com/office/drawing/2014/main" val="2906676823"/>
                    </a:ext>
                  </a:extLst>
                </a:gridCol>
                <a:gridCol w="437896">
                  <a:extLst>
                    <a:ext uri="{9D8B030D-6E8A-4147-A177-3AD203B41FA5}">
                      <a16:colId xmlns:a16="http://schemas.microsoft.com/office/drawing/2014/main" val="4246693078"/>
                    </a:ext>
                  </a:extLst>
                </a:gridCol>
                <a:gridCol w="483828">
                  <a:extLst>
                    <a:ext uri="{9D8B030D-6E8A-4147-A177-3AD203B41FA5}">
                      <a16:colId xmlns:a16="http://schemas.microsoft.com/office/drawing/2014/main" val="3584066293"/>
                    </a:ext>
                  </a:extLst>
                </a:gridCol>
                <a:gridCol w="804298">
                  <a:extLst>
                    <a:ext uri="{9D8B030D-6E8A-4147-A177-3AD203B41FA5}">
                      <a16:colId xmlns:a16="http://schemas.microsoft.com/office/drawing/2014/main" val="3228659507"/>
                    </a:ext>
                  </a:extLst>
                </a:gridCol>
                <a:gridCol w="905991">
                  <a:extLst>
                    <a:ext uri="{9D8B030D-6E8A-4147-A177-3AD203B41FA5}">
                      <a16:colId xmlns:a16="http://schemas.microsoft.com/office/drawing/2014/main" val="2315387606"/>
                    </a:ext>
                  </a:extLst>
                </a:gridCol>
              </a:tblGrid>
              <a:tr h="535066">
                <a:tc>
                  <a:txBody>
                    <a:bodyPr/>
                    <a:lstStyle/>
                    <a:p>
                      <a:r>
                        <a:rPr lang="en-US" dirty="0">
                          <a:latin typeface="Times New Roman" panose="02020603050405020304" pitchFamily="18" charset="0"/>
                          <a:cs typeface="Times New Roman" panose="02020603050405020304" pitchFamily="18" charset="0"/>
                        </a:rPr>
                        <a:t>Tasks</a:t>
                      </a:r>
                    </a:p>
                  </a:txBody>
                  <a:tcPr/>
                </a:tc>
                <a:tc>
                  <a:txBody>
                    <a:bodyPr/>
                    <a:lstStyle/>
                    <a:p>
                      <a:pPr algn="ctr"/>
                      <a:r>
                        <a:rPr lang="en-US" dirty="0">
                          <a:latin typeface="Times New Roman" panose="02020603050405020304" pitchFamily="18" charset="0"/>
                          <a:cs typeface="Times New Roman" panose="02020603050405020304" pitchFamily="18" charset="0"/>
                        </a:rPr>
                        <a:t>Oct</a:t>
                      </a:r>
                    </a:p>
                  </a:txBody>
                  <a:tcPr/>
                </a:tc>
                <a:tc gridSpan="3">
                  <a:txBody>
                    <a:bodyPr/>
                    <a:lstStyle/>
                    <a:p>
                      <a:pPr algn="ctr"/>
                      <a:r>
                        <a:rPr lang="en-US" dirty="0">
                          <a:latin typeface="Times New Roman" panose="02020603050405020304" pitchFamily="18" charset="0"/>
                          <a:cs typeface="Times New Roman" panose="02020603050405020304" pitchFamily="18" charset="0"/>
                        </a:rPr>
                        <a:t>Nov</a:t>
                      </a:r>
                    </a:p>
                  </a:txBody>
                  <a:tcPr/>
                </a:tc>
                <a:tc hMerge="1">
                  <a:txBody>
                    <a:bodyPr/>
                    <a:lstStyle/>
                    <a:p>
                      <a:endParaRPr lang="en-US"/>
                    </a:p>
                  </a:txBody>
                  <a:tcPr/>
                </a:tc>
                <a:tc hMerge="1">
                  <a:txBody>
                    <a:bodyPr/>
                    <a:lstStyle/>
                    <a:p>
                      <a:endParaRPr lang="en-US"/>
                    </a:p>
                  </a:txBody>
                  <a:tcPr/>
                </a:tc>
                <a:tc gridSpan="2">
                  <a:txBody>
                    <a:bodyPr/>
                    <a:lstStyle/>
                    <a:p>
                      <a:pPr algn="ctr"/>
                      <a:r>
                        <a:rPr lang="en-US" dirty="0">
                          <a:latin typeface="Times New Roman" panose="02020603050405020304" pitchFamily="18" charset="0"/>
                          <a:cs typeface="Times New Roman" panose="02020603050405020304" pitchFamily="18" charset="0"/>
                        </a:rPr>
                        <a:t>Jan</a:t>
                      </a:r>
                    </a:p>
                  </a:txBody>
                  <a:tcPr/>
                </a:tc>
                <a:tc hMerge="1">
                  <a:txBody>
                    <a:bodyPr/>
                    <a:lstStyle/>
                    <a:p>
                      <a:endParaRPr lang="en-US"/>
                    </a:p>
                  </a:txBody>
                  <a:tcPr/>
                </a:tc>
                <a:tc>
                  <a:txBody>
                    <a:bodyPr/>
                    <a:lstStyle/>
                    <a:p>
                      <a:r>
                        <a:rPr lang="en-US" dirty="0">
                          <a:latin typeface="Times New Roman" panose="02020603050405020304" pitchFamily="18" charset="0"/>
                          <a:cs typeface="Times New Roman" panose="02020603050405020304" pitchFamily="18" charset="0"/>
                        </a:rPr>
                        <a:t>Feb</a:t>
                      </a:r>
                    </a:p>
                  </a:txBody>
                  <a:tcPr/>
                </a:tc>
                <a:tc>
                  <a:txBody>
                    <a:bodyPr/>
                    <a:lstStyle/>
                    <a:p>
                      <a:pPr algn="ctr"/>
                      <a:r>
                        <a:rPr lang="en-US" dirty="0">
                          <a:latin typeface="Times New Roman" panose="02020603050405020304" pitchFamily="18" charset="0"/>
                          <a:cs typeface="Times New Roman" panose="02020603050405020304" pitchFamily="18" charset="0"/>
                        </a:rPr>
                        <a:t>April</a:t>
                      </a:r>
                    </a:p>
                  </a:txBody>
                  <a:tcPr/>
                </a:tc>
                <a:extLst>
                  <a:ext uri="{0D108BD9-81ED-4DB2-BD59-A6C34878D82A}">
                    <a16:rowId xmlns:a16="http://schemas.microsoft.com/office/drawing/2014/main" val="1453685898"/>
                  </a:ext>
                </a:extLst>
              </a:tr>
              <a:tr h="535066">
                <a:tc>
                  <a:txBody>
                    <a:bodyPr/>
                    <a:lstStyle/>
                    <a:p>
                      <a:r>
                        <a:rPr lang="en-US" dirty="0">
                          <a:latin typeface="Times New Roman" panose="02020603050405020304" pitchFamily="18" charset="0"/>
                          <a:cs typeface="Times New Roman" panose="02020603050405020304" pitchFamily="18" charset="0"/>
                        </a:rPr>
                        <a:t>Requirement Analysis</a:t>
                      </a:r>
                    </a:p>
                  </a:txBody>
                  <a:tcPr/>
                </a:tc>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solidFill>
                      <a:schemeClr val="accent2"/>
                    </a:solidFill>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39831330"/>
                  </a:ext>
                </a:extLst>
              </a:tr>
              <a:tr h="535066">
                <a:tc>
                  <a:txBody>
                    <a:bodyPr/>
                    <a:lstStyle/>
                    <a:p>
                      <a:r>
                        <a:rPr lang="en-US" dirty="0">
                          <a:latin typeface="Times New Roman" panose="02020603050405020304" pitchFamily="18" charset="0"/>
                          <a:cs typeface="Times New Roman" panose="02020603050405020304" pitchFamily="18" charset="0"/>
                        </a:rPr>
                        <a:t>Designing</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gridSpan="3">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chemeClr val="accent1">
                          <a:lumMod val="60000"/>
                          <a:lumOff val="40000"/>
                        </a:schemeClr>
                      </a:solidFill>
                      <a:prstDash val="solid"/>
                      <a:round/>
                      <a:headEnd type="none" w="med" len="med"/>
                      <a:tailEnd type="none" w="med" len="med"/>
                    </a:lnR>
                    <a:solidFill>
                      <a:srgbClr val="92D050"/>
                    </a:solidFill>
                  </a:tcPr>
                </a:tc>
                <a:tc hMerge="1">
                  <a:txBody>
                    <a:bodyPr/>
                    <a:lstStyle/>
                    <a:p>
                      <a:endParaRPr lang="en-US"/>
                    </a:p>
                  </a:txBody>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accent1">
                          <a:lumMod val="60000"/>
                          <a:lumOff val="40000"/>
                        </a:schemeClr>
                      </a:solidFill>
                      <a:prstDash val="solid"/>
                      <a:round/>
                      <a:headEnd type="none" w="med" len="med"/>
                      <a:tailEnd type="none" w="med" len="med"/>
                    </a:lnL>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6097195"/>
                  </a:ext>
                </a:extLst>
              </a:tr>
              <a:tr h="527736">
                <a:tc>
                  <a:txBody>
                    <a:bodyPr/>
                    <a:lstStyle/>
                    <a:p>
                      <a:r>
                        <a:rPr lang="en-US" dirty="0">
                          <a:latin typeface="Times New Roman" panose="02020603050405020304" pitchFamily="18" charset="0"/>
                          <a:cs typeface="Times New Roman" panose="02020603050405020304" pitchFamily="18" charset="0"/>
                        </a:rPr>
                        <a:t>Test Cases</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00B0F0"/>
                    </a:solidFill>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L w="12700" cmpd="sng">
                      <a:noFill/>
                    </a:lnL>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7239078"/>
                  </a:ext>
                </a:extLst>
              </a:tr>
              <a:tr h="535066">
                <a:tc>
                  <a:txBody>
                    <a:bodyPr/>
                    <a:lstStyle/>
                    <a:p>
                      <a:r>
                        <a:rPr lang="en-US" dirty="0">
                          <a:latin typeface="Times New Roman" panose="02020603050405020304" pitchFamily="18" charset="0"/>
                          <a:cs typeface="Times New Roman" panose="02020603050405020304" pitchFamily="18" charset="0"/>
                        </a:rPr>
                        <a:t>Coding with unit testing</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lnR w="12700" cap="flat" cmpd="sng" algn="ctr">
                      <a:solidFill>
                        <a:srgbClr val="FF0000"/>
                      </a:solidFill>
                      <a:prstDash val="solid"/>
                      <a:round/>
                      <a:headEnd type="none" w="med" len="med"/>
                      <a:tailEnd type="none" w="med" len="med"/>
                    </a:lnR>
                  </a:tcPr>
                </a:tc>
                <a:tc hMerge="1">
                  <a:txBody>
                    <a:bodyPr/>
                    <a:lstStyle/>
                    <a:p>
                      <a:endParaRPr lang="en-US"/>
                    </a:p>
                  </a:txBody>
                  <a:tcPr/>
                </a:tc>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T w="12700" cmpd="sng">
                      <a:noFill/>
                    </a:lnT>
                    <a:solidFill>
                      <a:srgbClr val="FF0000"/>
                    </a:solidFill>
                  </a:tcPr>
                </a:tc>
                <a:tc>
                  <a:txBody>
                    <a:bodyPr/>
                    <a:lstStyle/>
                    <a:p>
                      <a:endParaRPr lang="en-US" dirty="0">
                        <a:solidFill>
                          <a:srgbClr val="FF0000"/>
                        </a:solidFill>
                        <a:latin typeface="Times New Roman" panose="02020603050405020304" pitchFamily="18" charset="0"/>
                        <a:cs typeface="Times New Roman" panose="02020603050405020304" pitchFamily="18" charset="0"/>
                      </a:endParaRPr>
                    </a:p>
                  </a:txBody>
                  <a:tcPr>
                    <a:lnR w="12700" cap="flat" cmpd="sng" algn="ctr">
                      <a:solidFill>
                        <a:srgbClr val="FF0000"/>
                      </a:solidFill>
                      <a:prstDash val="solid"/>
                      <a:round/>
                      <a:headEnd type="none" w="med" len="med"/>
                      <a:tailEnd type="none" w="med" len="med"/>
                    </a:lnR>
                    <a:solidFill>
                      <a:srgbClr val="FF0000"/>
                    </a:solidFill>
                  </a:tcPr>
                </a:tc>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9241578"/>
                  </a:ext>
                </a:extLst>
              </a:tr>
              <a:tr h="535066">
                <a:tc>
                  <a:txBody>
                    <a:bodyPr/>
                    <a:lstStyle/>
                    <a:p>
                      <a:r>
                        <a:rPr lang="en-US" dirty="0">
                          <a:latin typeface="Times New Roman" panose="02020603050405020304" pitchFamily="18" charset="0"/>
                          <a:cs typeface="Times New Roman" panose="02020603050405020304" pitchFamily="18" charset="0"/>
                        </a:rPr>
                        <a:t>Testing</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dirty="0">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4855253"/>
                  </a:ext>
                </a:extLst>
              </a:tr>
              <a:tr h="535066">
                <a:tc>
                  <a:txBody>
                    <a:bodyPr/>
                    <a:lstStyle/>
                    <a:p>
                      <a:r>
                        <a:rPr lang="en-US" dirty="0">
                          <a:latin typeface="Times New Roman" panose="02020603050405020304" pitchFamily="18" charset="0"/>
                          <a:cs typeface="Times New Roman" panose="02020603050405020304" pitchFamily="18" charset="0"/>
                        </a:rPr>
                        <a:t>Documentation</a:t>
                      </a:r>
                    </a:p>
                  </a:txBody>
                  <a:tcPr/>
                </a:tc>
                <a:tc>
                  <a:txBody>
                    <a:bodyPr/>
                    <a:lstStyle/>
                    <a:p>
                      <a:endParaRPr lang="en-US">
                        <a:latin typeface="Times New Roman" panose="02020603050405020304" pitchFamily="18" charset="0"/>
                        <a:cs typeface="Times New Roman" panose="02020603050405020304" pitchFamily="18" charset="0"/>
                      </a:endParaRPr>
                    </a:p>
                  </a:txBody>
                  <a:tcPr/>
                </a:tc>
                <a:tc gridSpan="3">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tc gridSpan="2">
                  <a:txBody>
                    <a:bodyPr/>
                    <a:lstStyle/>
                    <a:p>
                      <a:endParaRPr lang="en-US">
                        <a:latin typeface="Times New Roman" panose="02020603050405020304" pitchFamily="18" charset="0"/>
                        <a:cs typeface="Times New Roman" panose="02020603050405020304" pitchFamily="18" charset="0"/>
                      </a:endParaRPr>
                    </a:p>
                  </a:txBody>
                  <a:tcPr/>
                </a:tc>
                <a:tc hMerge="1">
                  <a:txBody>
                    <a:bodyPr/>
                    <a:lstStyle/>
                    <a:p>
                      <a:endParaRPr lang="en-US"/>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solidFill>
                      <a:srgbClr val="00B050"/>
                    </a:solidFill>
                  </a:tcPr>
                </a:tc>
                <a:extLst>
                  <a:ext uri="{0D108BD9-81ED-4DB2-BD59-A6C34878D82A}">
                    <a16:rowId xmlns:a16="http://schemas.microsoft.com/office/drawing/2014/main" val="771860884"/>
                  </a:ext>
                </a:extLst>
              </a:tr>
            </a:tbl>
          </a:graphicData>
        </a:graphic>
      </p:graphicFrame>
      <p:graphicFrame>
        <p:nvGraphicFramePr>
          <p:cNvPr id="16" name="Table 15">
            <a:extLst>
              <a:ext uri="{FF2B5EF4-FFF2-40B4-BE49-F238E27FC236}">
                <a16:creationId xmlns:a16="http://schemas.microsoft.com/office/drawing/2014/main" id="{6B796721-C6DF-43DF-B6FD-C282AF0C8E8C}"/>
              </a:ext>
            </a:extLst>
          </p:cNvPr>
          <p:cNvGraphicFramePr>
            <a:graphicFrameLocks noGrp="1"/>
          </p:cNvGraphicFramePr>
          <p:nvPr>
            <p:extLst>
              <p:ext uri="{D42A27DB-BD31-4B8C-83A1-F6EECF244321}">
                <p14:modId xmlns:p14="http://schemas.microsoft.com/office/powerpoint/2010/main" val="828538122"/>
              </p:ext>
            </p:extLst>
          </p:nvPr>
        </p:nvGraphicFramePr>
        <p:xfrm>
          <a:off x="7936992" y="4559808"/>
          <a:ext cx="673608" cy="451104"/>
        </p:xfrm>
        <a:graphic>
          <a:graphicData uri="http://schemas.openxmlformats.org/drawingml/2006/table">
            <a:tbl>
              <a:tblPr/>
              <a:tblGrid>
                <a:gridCol w="673608">
                  <a:extLst>
                    <a:ext uri="{9D8B030D-6E8A-4147-A177-3AD203B41FA5}">
                      <a16:colId xmlns:a16="http://schemas.microsoft.com/office/drawing/2014/main" val="3158374337"/>
                    </a:ext>
                  </a:extLst>
                </a:gridCol>
              </a:tblGrid>
              <a:tr h="451104">
                <a:tc>
                  <a:txBody>
                    <a:bodyPr/>
                    <a:lstStyle/>
                    <a:p>
                      <a:endParaRPr lang="en-US" dirty="0"/>
                    </a:p>
                  </a:txBody>
                  <a:tcPr>
                    <a:lnL w="12700" cmpd="sng">
                      <a:solidFill>
                        <a:srgbClr val="7030A0"/>
                      </a:solidFill>
                      <a:prstDash val="solid"/>
                    </a:lnL>
                    <a:lnR w="12700" cmpd="sng">
                      <a:solidFill>
                        <a:srgbClr val="7030A0"/>
                      </a:solidFill>
                      <a:prstDash val="solid"/>
                    </a:lnR>
                    <a:lnT w="12700" cmpd="sng">
                      <a:solidFill>
                        <a:srgbClr val="7030A0"/>
                      </a:solidFill>
                      <a:prstDash val="solid"/>
                    </a:lnT>
                    <a:lnB w="12700" cmpd="sng">
                      <a:solidFill>
                        <a:srgbClr val="7030A0"/>
                      </a:solidFill>
                      <a:prstDash val="solid"/>
                    </a:lnB>
                    <a:solidFill>
                      <a:srgbClr val="7030A0"/>
                    </a:solidFill>
                  </a:tcPr>
                </a:tc>
                <a:extLst>
                  <a:ext uri="{0D108BD9-81ED-4DB2-BD59-A6C34878D82A}">
                    <a16:rowId xmlns:a16="http://schemas.microsoft.com/office/drawing/2014/main" val="3869884084"/>
                  </a:ext>
                </a:extLst>
              </a:tr>
            </a:tbl>
          </a:graphicData>
        </a:graphic>
      </p:graphicFrame>
    </p:spTree>
    <p:extLst>
      <p:ext uri="{BB962C8B-B14F-4D97-AF65-F5344CB8AC3E}">
        <p14:creationId xmlns:p14="http://schemas.microsoft.com/office/powerpoint/2010/main" val="4252346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915"/>
          </a:xfrm>
        </p:spPr>
        <p:txBody>
          <a:bodyPr/>
          <a:lstStyle/>
          <a:p>
            <a:pPr algn="ctr"/>
            <a:r>
              <a:rPr lang="en-GB" b="1" dirty="0">
                <a:latin typeface="Times New Roman" panose="02020603050405020304" pitchFamily="18" charset="0"/>
                <a:cs typeface="Times New Roman" panose="02020603050405020304" pitchFamily="18" charset="0"/>
              </a:rPr>
              <a:t>PUBLICATION PLAN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42159"/>
            <a:ext cx="10515600" cy="3677921"/>
          </a:xfrm>
        </p:spPr>
        <p:txBody>
          <a:bodyPr/>
          <a:lstStyle/>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KARNATAKA STATE COUNCIL FOR SCIENCE AND TECHNOLOGY on 30</a:t>
            </a:r>
            <a:r>
              <a:rPr lang="en-US"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November, 2024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dirty="0">
                <a:solidFill>
                  <a:schemeClr val="tx1"/>
                </a:solidFill>
                <a:latin typeface="Times New Roman" panose="02020603050405020304" pitchFamily="18" charset="0"/>
                <a:cs typeface="Times New Roman" panose="02020603050405020304" pitchFamily="18" charset="0"/>
              </a:rPr>
              <a:t>2024-25</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27</a:t>
            </a:fld>
            <a:endParaRPr lang="en-IN"/>
          </a:p>
        </p:txBody>
      </p:sp>
    </p:spTree>
    <p:extLst>
      <p:ext uri="{BB962C8B-B14F-4D97-AF65-F5344CB8AC3E}">
        <p14:creationId xmlns:p14="http://schemas.microsoft.com/office/powerpoint/2010/main" val="3814775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The integration of YOLOv8, Deep SORT, and EasyOCR has demonstrated significant potential for real-time traffic monitoring and enforcement. By combining advanced vehicle detection, reliable tracking, speed estimation, and license plate recognition, the system effectively addresses key traffic violations such as speeding and helmet non-compliance. Its ability to operate under diverse environmental conditions and seamlessly integrate with government databases for automated fine notification enhances its value as a modern traffic management tool.</a:t>
            </a:r>
          </a:p>
          <a:p>
            <a:pPr marL="0" indent="0" algn="just">
              <a:lnSpc>
                <a:spcPct val="150000"/>
              </a:lnSpc>
              <a:buNone/>
            </a:pPr>
            <a:r>
              <a:rPr lang="en-US" sz="1500" dirty="0">
                <a:latin typeface="Times New Roman" panose="02020603050405020304" pitchFamily="18" charset="0"/>
                <a:cs typeface="Times New Roman" panose="02020603050405020304" pitchFamily="18" charset="0"/>
              </a:rPr>
              <a:t>Additionally, the system's scalability and adaptability make it suitable for deployment across varied traffic scenarios, contributing to improved road safety and regulatory compliance. As further advancements in AI and computer vision techniques emerge, the system is poised to achieve greater accuracy, computational efficiency, and robustness, ensuring its continued effectiveness in real-world applications.</a:t>
            </a:r>
          </a:p>
        </p:txBody>
      </p:sp>
      <p:sp>
        <p:nvSpPr>
          <p:cNvPr id="4" name="Footer Placeholder 3"/>
          <p:cNvSpPr>
            <a:spLocks noGrp="1"/>
          </p:cNvSpPr>
          <p:nvPr>
            <p:ph type="ftr" sz="quarter" idx="11"/>
          </p:nvPr>
        </p:nvSpPr>
        <p:spPr/>
        <p:txBody>
          <a:bodyPr/>
          <a:lstStyle/>
          <a:p>
            <a:r>
              <a:rPr lang="en-IN" dirty="0"/>
              <a:t>2024-25</a:t>
            </a:r>
          </a:p>
        </p:txBody>
      </p:sp>
      <p:sp>
        <p:nvSpPr>
          <p:cNvPr id="5" name="Slide Number Placeholder 4"/>
          <p:cNvSpPr>
            <a:spLocks noGrp="1"/>
          </p:cNvSpPr>
          <p:nvPr>
            <p:ph type="sldNum" sz="quarter" idx="12"/>
          </p:nvPr>
        </p:nvSpPr>
        <p:spPr/>
        <p:txBody>
          <a:bodyPr/>
          <a:lstStyle/>
          <a:p>
            <a:fld id="{00320281-AA44-47DE-A12A-EF7A9AB715F5}" type="slidenum">
              <a:rPr lang="en-IN" smtClean="0"/>
              <a:t>28</a:t>
            </a:fld>
            <a:endParaRPr lang="en-IN"/>
          </a:p>
        </p:txBody>
      </p:sp>
    </p:spTree>
    <p:extLst>
      <p:ext uri="{BB962C8B-B14F-4D97-AF65-F5344CB8AC3E}">
        <p14:creationId xmlns:p14="http://schemas.microsoft.com/office/powerpoint/2010/main" val="1626797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12DD-C7FF-4824-809A-A16994CB35E2}"/>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FUTURE ENHANCEMENT</a:t>
            </a:r>
            <a:endParaRPr lang="en-US" b="1" dirty="0"/>
          </a:p>
        </p:txBody>
      </p:sp>
      <p:sp>
        <p:nvSpPr>
          <p:cNvPr id="3" name="Content Placeholder 2">
            <a:extLst>
              <a:ext uri="{FF2B5EF4-FFF2-40B4-BE49-F238E27FC236}">
                <a16:creationId xmlns:a16="http://schemas.microsoft.com/office/drawing/2014/main" id="{C9F32283-5418-4E70-9C01-9874551303FD}"/>
              </a:ext>
            </a:extLst>
          </p:cNvPr>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Enhanced Accuracy </a:t>
            </a:r>
            <a:r>
              <a:rPr lang="en-US" sz="2000" dirty="0">
                <a:latin typeface="Times New Roman" panose="02020603050405020304" pitchFamily="18" charset="0"/>
                <a:cs typeface="Times New Roman" panose="02020603050405020304" pitchFamily="18" charset="0"/>
              </a:rPr>
              <a:t>- Improve OCR precision using advanced models.</a:t>
            </a:r>
          </a:p>
          <a:p>
            <a:pPr algn="just"/>
            <a:r>
              <a:rPr lang="en-US" sz="2000" b="1" dirty="0">
                <a:latin typeface="Times New Roman" panose="02020603050405020304" pitchFamily="18" charset="0"/>
                <a:cs typeface="Times New Roman" panose="02020603050405020304" pitchFamily="18" charset="0"/>
              </a:rPr>
              <a:t>Real-Time Optimization - </a:t>
            </a:r>
            <a:r>
              <a:rPr lang="en-US" sz="2000" dirty="0">
                <a:latin typeface="Times New Roman" panose="02020603050405020304" pitchFamily="18" charset="0"/>
                <a:cs typeface="Times New Roman" panose="02020603050405020304" pitchFamily="18" charset="0"/>
              </a:rPr>
              <a:t>Enable faster detection with optimized algorithms.</a:t>
            </a:r>
          </a:p>
          <a:p>
            <a:pPr algn="just"/>
            <a:r>
              <a:rPr lang="en-US" sz="2000" b="1" dirty="0">
                <a:latin typeface="Times New Roman" panose="02020603050405020304" pitchFamily="18" charset="0"/>
                <a:cs typeface="Times New Roman" panose="02020603050405020304" pitchFamily="18" charset="0"/>
              </a:rPr>
              <a:t>Multi-Object Tracking - </a:t>
            </a:r>
            <a:r>
              <a:rPr lang="en-US" sz="2000" dirty="0">
                <a:latin typeface="Times New Roman" panose="02020603050405020304" pitchFamily="18" charset="0"/>
                <a:cs typeface="Times New Roman" panose="02020603050405020304" pitchFamily="18" charset="0"/>
              </a:rPr>
              <a:t>Detect and track multiple vehicles simultaneously.</a:t>
            </a:r>
          </a:p>
          <a:p>
            <a:pPr algn="just"/>
            <a:r>
              <a:rPr lang="en-US" sz="2000" b="1" dirty="0">
                <a:latin typeface="Times New Roman" panose="02020603050405020304" pitchFamily="18" charset="0"/>
                <a:cs typeface="Times New Roman" panose="02020603050405020304" pitchFamily="18" charset="0"/>
              </a:rPr>
              <a:t>Adaptive Learning - </a:t>
            </a:r>
            <a:r>
              <a:rPr lang="en-US" sz="2000" dirty="0">
                <a:latin typeface="Times New Roman" panose="02020603050405020304" pitchFamily="18" charset="0"/>
                <a:cs typeface="Times New Roman" panose="02020603050405020304" pitchFamily="18" charset="0"/>
              </a:rPr>
              <a:t>Incorporate machine learning for dynamic adaptation to variations.</a:t>
            </a:r>
          </a:p>
          <a:p>
            <a:pPr algn="just"/>
            <a:r>
              <a:rPr lang="en-US" sz="2000" b="1" dirty="0">
                <a:latin typeface="Times New Roman" panose="02020603050405020304" pitchFamily="18" charset="0"/>
                <a:cs typeface="Times New Roman" panose="02020603050405020304" pitchFamily="18" charset="0"/>
              </a:rPr>
              <a:t>Deployment and Integration - </a:t>
            </a:r>
            <a:r>
              <a:rPr lang="en-US" sz="2000" dirty="0">
                <a:latin typeface="Times New Roman" panose="02020603050405020304" pitchFamily="18" charset="0"/>
                <a:cs typeface="Times New Roman" panose="02020603050405020304" pitchFamily="18" charset="0"/>
              </a:rPr>
              <a:t>Integrate with traffic systems and deploy on scalable platforms.</a:t>
            </a:r>
          </a:p>
          <a:p>
            <a:pPr algn="just"/>
            <a:r>
              <a:rPr lang="en-US" sz="2000" b="1" dirty="0">
                <a:latin typeface="Times New Roman" panose="02020603050405020304" pitchFamily="18" charset="0"/>
                <a:cs typeface="Times New Roman" panose="02020603050405020304" pitchFamily="18" charset="0"/>
              </a:rPr>
              <a:t>Privacy and Ethical Considerations - </a:t>
            </a:r>
            <a:r>
              <a:rPr lang="en-US" sz="2000" dirty="0">
                <a:latin typeface="Times New Roman" panose="02020603050405020304" pitchFamily="18" charset="0"/>
                <a:cs typeface="Times New Roman" panose="02020603050405020304" pitchFamily="18" charset="0"/>
              </a:rPr>
              <a:t>Ensure data protection compliance and ethical use of data.</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FB23B8A-49E0-49EC-9125-3B5E9AD6331B}"/>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1EB4DFC8-AE97-4423-9036-A904C3B2D700}"/>
              </a:ext>
            </a:extLst>
          </p:cNvPr>
          <p:cNvSpPr>
            <a:spLocks noGrp="1"/>
          </p:cNvSpPr>
          <p:nvPr>
            <p:ph type="sldNum" sz="quarter" idx="12"/>
          </p:nvPr>
        </p:nvSpPr>
        <p:spPr/>
        <p:txBody>
          <a:bodyPr/>
          <a:lstStyle/>
          <a:p>
            <a:fld id="{00320281-AA44-47DE-A12A-EF7A9AB715F5}" type="slidenum">
              <a:rPr lang="en-IN" smtClean="0"/>
              <a:t>29</a:t>
            </a:fld>
            <a:endParaRPr lang="en-IN"/>
          </a:p>
        </p:txBody>
      </p:sp>
    </p:spTree>
    <p:extLst>
      <p:ext uri="{BB962C8B-B14F-4D97-AF65-F5344CB8AC3E}">
        <p14:creationId xmlns:p14="http://schemas.microsoft.com/office/powerpoint/2010/main" val="397737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B3A6A-0E60-27A2-3A37-DD158B2CEAE4}"/>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35AFFF6-F1AB-AA20-E266-4E575F3F4684}"/>
              </a:ext>
            </a:extLst>
          </p:cNvPr>
          <p:cNvSpPr>
            <a:spLocks noGrp="1"/>
          </p:cNvSpPr>
          <p:nvPr>
            <p:ph type="sldNum" sz="quarter" idx="12"/>
          </p:nvPr>
        </p:nvSpPr>
        <p:spPr/>
        <p:txBody>
          <a:bodyPr/>
          <a:lstStyle/>
          <a:p>
            <a:fld id="{00320281-AA44-47DE-A12A-EF7A9AB715F5}" type="slidenum">
              <a:rPr lang="en-IN" smtClean="0"/>
              <a:t>3</a:t>
            </a:fld>
            <a:endParaRPr lang="en-IN"/>
          </a:p>
        </p:txBody>
      </p:sp>
      <p:sp>
        <p:nvSpPr>
          <p:cNvPr id="2" name="Footer Placeholder 1">
            <a:extLst>
              <a:ext uri="{FF2B5EF4-FFF2-40B4-BE49-F238E27FC236}">
                <a16:creationId xmlns:a16="http://schemas.microsoft.com/office/drawing/2014/main" id="{13E20482-E181-0E5D-60AB-7196C722A162}"/>
              </a:ext>
            </a:extLst>
          </p:cNvPr>
          <p:cNvSpPr>
            <a:spLocks noGrp="1"/>
          </p:cNvSpPr>
          <p:nvPr>
            <p:ph type="ftr" sz="quarter" idx="11"/>
          </p:nvPr>
        </p:nvSpPr>
        <p:spPr/>
        <p:txBody>
          <a:bodyPr/>
          <a:lstStyle/>
          <a:p>
            <a:r>
              <a:rPr lang="en-IN" dirty="0"/>
              <a:t>2024-25</a:t>
            </a:r>
          </a:p>
        </p:txBody>
      </p:sp>
      <p:sp>
        <p:nvSpPr>
          <p:cNvPr id="4" name="Rectangle 2">
            <a:extLst>
              <a:ext uri="{FF2B5EF4-FFF2-40B4-BE49-F238E27FC236}">
                <a16:creationId xmlns:a16="http://schemas.microsoft.com/office/drawing/2014/main" id="{A2B3ACF0-79F3-626E-8D98-0C1CAD309D74}"/>
              </a:ext>
            </a:extLst>
          </p:cNvPr>
          <p:cNvSpPr>
            <a:spLocks noGrp="1" noChangeArrowheads="1"/>
          </p:cNvSpPr>
          <p:nvPr>
            <p:ph idx="1"/>
          </p:nvPr>
        </p:nvSpPr>
        <p:spPr bwMode="auto">
          <a:xfrm>
            <a:off x="838200" y="1067445"/>
            <a:ext cx="9621416" cy="300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Speed Estimation for Traffic Monitoring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to measure vehicle speeds, adding another layer to the monitoring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EasyOCR for Automatic Number Plate Recognition (ANPR)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and reads number plates automatically.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traffic violators and streamlines the process of issuing fines.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Real-Time Traffic Monitoring System</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vehicle detection, speed estimation, and ANPR.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efficient solution for real-time traffic monitoring and rule enforcement</a:t>
            </a:r>
          </a:p>
        </p:txBody>
      </p:sp>
    </p:spTree>
    <p:extLst>
      <p:ext uri="{BB962C8B-B14F-4D97-AF65-F5344CB8AC3E}">
        <p14:creationId xmlns:p14="http://schemas.microsoft.com/office/powerpoint/2010/main" val="29950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70000"/>
              </a:lnSpc>
              <a:buNone/>
            </a:pPr>
            <a:r>
              <a:rPr lang="en-US" sz="1600" dirty="0">
                <a:latin typeface="Times New Roman" panose="02020603050405020304" pitchFamily="18" charset="0"/>
                <a:cs typeface="Times New Roman" panose="02020603050405020304" pitchFamily="18" charset="0"/>
              </a:rPr>
              <a:t>[1] Anthony Lim, “Vehicles Registrations in Malaysia - 31.2 mil as of 2019,” Paultan.org, Apr. 02, 2020.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[2] T. Afrin and N. </a:t>
            </a:r>
            <a:r>
              <a:rPr lang="en-US" sz="1600" dirty="0" err="1">
                <a:latin typeface="Times New Roman" panose="02020603050405020304" pitchFamily="18" charset="0"/>
                <a:cs typeface="Times New Roman" panose="02020603050405020304" pitchFamily="18" charset="0"/>
              </a:rPr>
              <a:t>Yodo</a:t>
            </a:r>
            <a:r>
              <a:rPr lang="en-US" sz="1600" dirty="0">
                <a:latin typeface="Times New Roman" panose="02020603050405020304" pitchFamily="18" charset="0"/>
                <a:cs typeface="Times New Roman" panose="02020603050405020304" pitchFamily="18" charset="0"/>
              </a:rPr>
              <a:t>, “A survey of road traffic congestion measures towards a sustainable and resilient transportation system,” Sustain., vol. 12, no. 11, pp. 1–23, 2020,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10.3390/su12114660.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[3] M. D. Chow, “Alibaba and </a:t>
            </a:r>
            <a:r>
              <a:rPr lang="en-US" sz="1600" dirty="0" err="1">
                <a:latin typeface="Times New Roman" panose="02020603050405020304" pitchFamily="18" charset="0"/>
                <a:cs typeface="Times New Roman" panose="02020603050405020304" pitchFamily="18" charset="0"/>
              </a:rPr>
              <a:t>Sena</a:t>
            </a:r>
            <a:r>
              <a:rPr lang="en-US" sz="1600" dirty="0">
                <a:latin typeface="Times New Roman" panose="02020603050405020304" pitchFamily="18" charset="0"/>
                <a:cs typeface="Times New Roman" panose="02020603050405020304" pitchFamily="18" charset="0"/>
              </a:rPr>
              <a:t> to develop smart traffic solution to ease congestion,” May24,2019 12:02 AM. </a:t>
            </a:r>
          </a:p>
          <a:p>
            <a:pPr marL="0" indent="0" algn="just">
              <a:lnSpc>
                <a:spcPct val="170000"/>
              </a:lnSpc>
              <a:buNone/>
            </a:pPr>
            <a:r>
              <a:rPr lang="en-US" sz="1600" dirty="0">
                <a:latin typeface="Times New Roman" panose="02020603050405020304" pitchFamily="18" charset="0"/>
                <a:cs typeface="Times New Roman" panose="02020603050405020304" pitchFamily="18" charset="0"/>
              </a:rPr>
              <a:t>[4] J. Redmon, S. </a:t>
            </a:r>
            <a:r>
              <a:rPr lang="en-US" sz="1600" dirty="0" err="1">
                <a:latin typeface="Times New Roman" panose="02020603050405020304" pitchFamily="18" charset="0"/>
                <a:cs typeface="Times New Roman" panose="02020603050405020304" pitchFamily="18" charset="0"/>
              </a:rPr>
              <a:t>Divvala</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Girshick</a:t>
            </a:r>
            <a:r>
              <a:rPr lang="en-US" sz="1600" dirty="0">
                <a:latin typeface="Times New Roman" panose="02020603050405020304" pitchFamily="18" charset="0"/>
                <a:cs typeface="Times New Roman" panose="02020603050405020304" pitchFamily="18" charset="0"/>
              </a:rPr>
              <a:t>, and A. Farhadi, “You only look once: Unified, real-time object detection,” Proc. IEEE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Soc. Conf.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Vis. Pattern </a:t>
            </a:r>
            <a:r>
              <a:rPr lang="en-US" sz="1600" dirty="0" err="1">
                <a:latin typeface="Times New Roman" panose="02020603050405020304" pitchFamily="18" charset="0"/>
                <a:cs typeface="Times New Roman" panose="02020603050405020304" pitchFamily="18" charset="0"/>
              </a:rPr>
              <a:t>Recognit</a:t>
            </a:r>
            <a:r>
              <a:rPr lang="en-US" sz="1600" dirty="0">
                <a:latin typeface="Times New Roman" panose="02020603050405020304" pitchFamily="18" charset="0"/>
                <a:cs typeface="Times New Roman" panose="02020603050405020304" pitchFamily="18" charset="0"/>
              </a:rPr>
              <a:t>., vol. 2016-Decem, pp. 779– 788, 2016,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10.1109/CVPR.2016.91.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a:t>
            </a:r>
            <a:r>
              <a:rPr lang="en-US" sz="1600" dirty="0" err="1">
                <a:latin typeface="Times New Roman" panose="02020603050405020304" pitchFamily="18" charset="0"/>
                <a:cs typeface="Times New Roman" panose="02020603050405020304" pitchFamily="18" charset="0"/>
              </a:rPr>
              <a:t>Bochkovskiy</a:t>
            </a:r>
            <a:r>
              <a:rPr lang="en-US" sz="1600" dirty="0">
                <a:latin typeface="Times New Roman" panose="02020603050405020304" pitchFamily="18" charset="0"/>
                <a:cs typeface="Times New Roman" panose="02020603050405020304" pitchFamily="18" charset="0"/>
              </a:rPr>
              <a:t>, C. Y. Wang, and H. Y. M. Liao, “YOLOv4: Optimal Speed and Accuracy of Object Detection,”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2020. [6] J. </a:t>
            </a:r>
            <a:r>
              <a:rPr lang="en-US" sz="1600" dirty="0" err="1">
                <a:latin typeface="Times New Roman" panose="02020603050405020304" pitchFamily="18" charset="0"/>
                <a:cs typeface="Times New Roman" panose="02020603050405020304" pitchFamily="18" charset="0"/>
              </a:rPr>
              <a:t>Xiong</a:t>
            </a:r>
            <a:r>
              <a:rPr lang="en-US" sz="1600" dirty="0">
                <a:latin typeface="Times New Roman" panose="02020603050405020304" pitchFamily="18" charset="0"/>
                <a:cs typeface="Times New Roman" panose="02020603050405020304" pitchFamily="18" charset="0"/>
              </a:rPr>
              <a:t>, W. Cui, W. Zhang, and X. Zhang, “YOLOv3-Darknet with Adaptive Clustering Anchor Box for Intelligent Dry and Wet Garbage Identification and Classification,” Proc. - 2019 11th Int. Conf. </a:t>
            </a:r>
            <a:r>
              <a:rPr lang="en-US" sz="1600" dirty="0" err="1">
                <a:latin typeface="Times New Roman" panose="02020603050405020304" pitchFamily="18" charset="0"/>
                <a:cs typeface="Times New Roman" panose="02020603050405020304" pitchFamily="18" charset="0"/>
              </a:rPr>
              <a:t>Intell</a:t>
            </a:r>
            <a:r>
              <a:rPr lang="en-US" sz="1600" dirty="0">
                <a:latin typeface="Times New Roman" panose="02020603050405020304" pitchFamily="18" charset="0"/>
                <a:cs typeface="Times New Roman" panose="02020603050405020304" pitchFamily="18" charset="0"/>
              </a:rPr>
              <a:t>. Human-Machine Syst. </a:t>
            </a:r>
            <a:r>
              <a:rPr lang="en-US" sz="1600" dirty="0" err="1">
                <a:latin typeface="Times New Roman" panose="02020603050405020304" pitchFamily="18" charset="0"/>
                <a:cs typeface="Times New Roman" panose="02020603050405020304" pitchFamily="18" charset="0"/>
              </a:rPr>
              <a:t>Cybern</a:t>
            </a:r>
            <a:r>
              <a:rPr lang="en-US" sz="1600" dirty="0">
                <a:latin typeface="Times New Roman" panose="02020603050405020304" pitchFamily="18" charset="0"/>
                <a:cs typeface="Times New Roman" panose="02020603050405020304" pitchFamily="18" charset="0"/>
              </a:rPr>
              <a:t>. IHMSC 2019, vol. 2, no. 99, pp. 80–84, 2019,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10.1109/IHMSC.2019.10114. </a:t>
            </a:r>
            <a:endParaRPr lang="en-IN"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a:t>2024-25</a:t>
            </a:r>
          </a:p>
        </p:txBody>
      </p:sp>
      <p:sp>
        <p:nvSpPr>
          <p:cNvPr id="5" name="Slide Number Placeholder 4"/>
          <p:cNvSpPr>
            <a:spLocks noGrp="1"/>
          </p:cNvSpPr>
          <p:nvPr>
            <p:ph type="sldNum" sz="quarter" idx="12"/>
          </p:nvPr>
        </p:nvSpPr>
        <p:spPr/>
        <p:txBody>
          <a:bodyPr/>
          <a:lstStyle/>
          <a:p>
            <a:fld id="{00320281-AA44-47DE-A12A-EF7A9AB715F5}" type="slidenum">
              <a:rPr lang="en-IN" smtClean="0"/>
              <a:t>30</a:t>
            </a:fld>
            <a:endParaRPr lang="en-IN"/>
          </a:p>
        </p:txBody>
      </p:sp>
    </p:spTree>
    <p:extLst>
      <p:ext uri="{BB962C8B-B14F-4D97-AF65-F5344CB8AC3E}">
        <p14:creationId xmlns:p14="http://schemas.microsoft.com/office/powerpoint/2010/main" val="91127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82E8248-A35E-44E6-971B-CD78C993526D}"/>
              </a:ext>
            </a:extLst>
          </p:cNvPr>
          <p:cNvSpPr>
            <a:spLocks noGrp="1"/>
          </p:cNvSpPr>
          <p:nvPr>
            <p:ph type="title"/>
          </p:nvPr>
        </p:nvSpPr>
        <p:spPr>
          <a:xfrm>
            <a:off x="4221481" y="2766218"/>
            <a:ext cx="3200400" cy="1325563"/>
          </a:xfrm>
        </p:spPr>
        <p:txBody>
          <a:bodyPr>
            <a:normAutofit/>
          </a:bodyPr>
          <a:lstStyle/>
          <a:p>
            <a:pPr algn="ctr"/>
            <a:r>
              <a:rPr lang="en-US" sz="4800" dirty="0">
                <a:latin typeface="Times New Roman" panose="02020603050405020304" pitchFamily="18" charset="0"/>
                <a:cs typeface="Times New Roman" panose="02020603050405020304" pitchFamily="18" charset="0"/>
              </a:rPr>
              <a:t>QUERIES?</a:t>
            </a:r>
          </a:p>
        </p:txBody>
      </p:sp>
      <p:sp>
        <p:nvSpPr>
          <p:cNvPr id="4" name="Footer Placeholder 3">
            <a:extLst>
              <a:ext uri="{FF2B5EF4-FFF2-40B4-BE49-F238E27FC236}">
                <a16:creationId xmlns:a16="http://schemas.microsoft.com/office/drawing/2014/main" id="{4056B534-ACB0-40A6-A571-6285DAAEF50F}"/>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C938F910-7543-4581-AFD5-F3EC25497598}"/>
              </a:ext>
            </a:extLst>
          </p:cNvPr>
          <p:cNvSpPr>
            <a:spLocks noGrp="1"/>
          </p:cNvSpPr>
          <p:nvPr>
            <p:ph type="sldNum" sz="quarter" idx="12"/>
          </p:nvPr>
        </p:nvSpPr>
        <p:spPr/>
        <p:txBody>
          <a:bodyPr/>
          <a:lstStyle/>
          <a:p>
            <a:fld id="{00320281-AA44-47DE-A12A-EF7A9AB715F5}" type="slidenum">
              <a:rPr lang="en-IN" smtClean="0"/>
              <a:t>31</a:t>
            </a:fld>
            <a:endParaRPr lang="en-IN"/>
          </a:p>
        </p:txBody>
      </p:sp>
    </p:spTree>
    <p:extLst>
      <p:ext uri="{BB962C8B-B14F-4D97-AF65-F5344CB8AC3E}">
        <p14:creationId xmlns:p14="http://schemas.microsoft.com/office/powerpoint/2010/main" val="3346481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E59F-9FF3-4660-9A4B-4DC2CD238A0C}"/>
              </a:ext>
            </a:extLst>
          </p:cNvPr>
          <p:cNvSpPr>
            <a:spLocks noGrp="1"/>
          </p:cNvSpPr>
          <p:nvPr>
            <p:ph type="title"/>
          </p:nvPr>
        </p:nvSpPr>
        <p:spPr>
          <a:xfrm>
            <a:off x="838200" y="2766218"/>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D8AB6F61-9636-45E1-B8D7-4329015F53EC}"/>
              </a:ext>
            </a:extLst>
          </p:cNvPr>
          <p:cNvSpPr>
            <a:spLocks noGrp="1"/>
          </p:cNvSpPr>
          <p:nvPr>
            <p:ph type="ftr" sz="quarter" idx="11"/>
          </p:nvPr>
        </p:nvSpPr>
        <p:spPr/>
        <p:txBody>
          <a:bodyPr/>
          <a:lstStyle/>
          <a:p>
            <a:r>
              <a:rPr lang="en-IN" dirty="0"/>
              <a:t>2024-25</a:t>
            </a:r>
          </a:p>
        </p:txBody>
      </p:sp>
      <p:sp>
        <p:nvSpPr>
          <p:cNvPr id="4" name="Slide Number Placeholder 3">
            <a:extLst>
              <a:ext uri="{FF2B5EF4-FFF2-40B4-BE49-F238E27FC236}">
                <a16:creationId xmlns:a16="http://schemas.microsoft.com/office/drawing/2014/main" id="{F7B83126-DBB0-4DB3-91DB-7E5D6C2E6928}"/>
              </a:ext>
            </a:extLst>
          </p:cNvPr>
          <p:cNvSpPr>
            <a:spLocks noGrp="1"/>
          </p:cNvSpPr>
          <p:nvPr>
            <p:ph type="sldNum" sz="quarter" idx="12"/>
          </p:nvPr>
        </p:nvSpPr>
        <p:spPr/>
        <p:txBody>
          <a:bodyPr/>
          <a:lstStyle/>
          <a:p>
            <a:fld id="{00320281-AA44-47DE-A12A-EF7A9AB715F5}" type="slidenum">
              <a:rPr lang="en-IN" smtClean="0"/>
              <a:t>32</a:t>
            </a:fld>
            <a:endParaRPr lang="en-IN"/>
          </a:p>
        </p:txBody>
      </p:sp>
    </p:spTree>
    <p:extLst>
      <p:ext uri="{BB962C8B-B14F-4D97-AF65-F5344CB8AC3E}">
        <p14:creationId xmlns:p14="http://schemas.microsoft.com/office/powerpoint/2010/main" val="364039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773210"/>
          </a:xfrm>
        </p:spPr>
        <p:txBody>
          <a:bodyPr>
            <a:normAutofit/>
          </a:bodyPr>
          <a:lstStyle/>
          <a:p>
            <a:pPr algn="ctr"/>
            <a:r>
              <a:rPr lang="en-GB"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02640"/>
            <a:ext cx="10794999" cy="5553710"/>
          </a:xfrm>
        </p:spPr>
        <p:txBody>
          <a:bodyPr>
            <a:normAutofit fontScale="85000" lnSpcReduction="20000"/>
          </a:bodyPr>
          <a:lstStyle/>
          <a:p>
            <a:pPr marL="0" indent="0" algn="just">
              <a:lnSpc>
                <a:spcPct val="170000"/>
              </a:lnSpc>
              <a:buNone/>
            </a:pPr>
            <a:r>
              <a:rPr lang="en-US" sz="1900" dirty="0">
                <a:latin typeface="Times New Roman" panose="02020603050405020304" pitchFamily="18" charset="0"/>
                <a:cs typeface="Times New Roman" panose="02020603050405020304" pitchFamily="18" charset="0"/>
              </a:rPr>
              <a:t>The increasing traffic violations and inefficiencies in manual enforcement necessitate an automated and adaptable traffic monitoring system. Leveraging advanced technologies, the system aims to detect vehicles, estimate speeds, recognize license plates, and identify violations in real-time. The implementation using YOLOv8 for vehicle detection, Deep SORT for object tracking, EasyOCR for license plate recognition, and speed estimation introduces challenges in maintaining high accuracy, real-time responsiveness, and computational efficiency while adapting to diverse and dynamic traffic scenarios.</a:t>
            </a:r>
          </a:p>
          <a:p>
            <a:pPr marL="0" indent="0" algn="just">
              <a:lnSpc>
                <a:spcPct val="170000"/>
              </a:lnSpc>
              <a:buNone/>
            </a:pPr>
            <a:r>
              <a:rPr lang="en-US" sz="2100" b="1" dirty="0">
                <a:latin typeface="Times New Roman" panose="02020603050405020304" pitchFamily="18" charset="0"/>
                <a:cs typeface="Times New Roman" panose="02020603050405020304" pitchFamily="18" charset="0"/>
              </a:rPr>
              <a:t>Objective:</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Develop a comprehensive real-time traffic monitoring and enforcement system using YOLOv8, Deep SORT, EasyOCR, and speed estimation to detect vehicle speeds, recognize license plates, and automatically alert owners of violations.</a:t>
            </a:r>
          </a:p>
          <a:p>
            <a:pPr marL="0" indent="0" algn="just">
              <a:lnSpc>
                <a:spcPct val="170000"/>
              </a:lnSpc>
              <a:buNone/>
            </a:pPr>
            <a:r>
              <a:rPr lang="en-US" sz="2100" b="1" dirty="0">
                <a:latin typeface="Times New Roman" panose="02020603050405020304" pitchFamily="18" charset="0"/>
                <a:cs typeface="Times New Roman" panose="02020603050405020304" pitchFamily="18" charset="0"/>
              </a:rPr>
              <a:t>Challenges:</a:t>
            </a:r>
          </a:p>
          <a:p>
            <a:pPr algn="just">
              <a:lnSpc>
                <a:spcPct val="170000"/>
              </a:lnSpc>
            </a:pPr>
            <a:r>
              <a:rPr lang="en-US" sz="1900" dirty="0">
                <a:latin typeface="Times New Roman" panose="02020603050405020304" pitchFamily="18" charset="0"/>
                <a:cs typeface="Times New Roman" panose="02020603050405020304" pitchFamily="18" charset="0"/>
              </a:rPr>
              <a:t>Accuracy in detecting and identifying violations.</a:t>
            </a:r>
          </a:p>
          <a:p>
            <a:pPr algn="just">
              <a:lnSpc>
                <a:spcPct val="170000"/>
              </a:lnSpc>
            </a:pPr>
            <a:r>
              <a:rPr lang="en-US" sz="1900" dirty="0">
                <a:latin typeface="Times New Roman" panose="02020603050405020304" pitchFamily="18" charset="0"/>
                <a:cs typeface="Times New Roman" panose="02020603050405020304" pitchFamily="18" charset="0"/>
              </a:rPr>
              <a:t>Real-time performance and responsiveness.</a:t>
            </a:r>
          </a:p>
          <a:p>
            <a:pPr algn="just">
              <a:lnSpc>
                <a:spcPct val="170000"/>
              </a:lnSpc>
            </a:pPr>
            <a:r>
              <a:rPr lang="en-US" sz="1900" dirty="0">
                <a:latin typeface="Times New Roman" panose="02020603050405020304" pitchFamily="18" charset="0"/>
                <a:cs typeface="Times New Roman" panose="02020603050405020304" pitchFamily="18" charset="0"/>
              </a:rPr>
              <a:t>Computational efficiency for processing live traffic footage.</a:t>
            </a: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sp>
        <p:nvSpPr>
          <p:cNvPr id="4" name="Footer Placeholder 3"/>
          <p:cNvSpPr>
            <a:spLocks noGrp="1"/>
          </p:cNvSpPr>
          <p:nvPr>
            <p:ph type="ftr" sz="quarter" idx="11"/>
          </p:nvPr>
        </p:nvSpPr>
        <p:spPr/>
        <p:txBody>
          <a:bodyPr/>
          <a:lstStyle/>
          <a:p>
            <a:r>
              <a:rPr lang="en-IN" dirty="0"/>
              <a:t>2024-25</a:t>
            </a:r>
          </a:p>
        </p:txBody>
      </p:sp>
    </p:spTree>
    <p:extLst>
      <p:ext uri="{BB962C8B-B14F-4D97-AF65-F5344CB8AC3E}">
        <p14:creationId xmlns:p14="http://schemas.microsoft.com/office/powerpoint/2010/main" val="37679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latin typeface="Times New Roman" panose="02020603050405020304" pitchFamily="18" charset="0"/>
                <a:cs typeface="Times New Roman" panose="02020603050405020304" pitchFamily="18" charset="0"/>
              </a:rPr>
              <a:t>Existing vehicle detection and tracking systems often use traditional object detection methods like Viola-Jones or HOG (Histogram of Oriented Gradients) combined with tracking algorithms such as Kalman filters or particle filters. While these methods are effective to some extent, they face several limitations:</a:t>
            </a:r>
          </a:p>
          <a:p>
            <a:pPr marL="0" indent="0">
              <a:lnSpc>
                <a:spcPct val="150000"/>
              </a:lnSpc>
              <a:buNone/>
            </a:pPr>
            <a:r>
              <a:rPr lang="en-US" sz="1600" b="1" dirty="0">
                <a:latin typeface="Times New Roman" panose="02020603050405020304" pitchFamily="18" charset="0"/>
                <a:cs typeface="Times New Roman" panose="02020603050405020304" pitchFamily="18" charset="0"/>
              </a:rPr>
              <a:t>Limitations:</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detection accuracy, especially in complex environments.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Real-time performance challenges, making them unsuitable for high-speed traffic monitoring.</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Susceptibility to occlusions and background clutter, reducing reliability.</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Limited adaptability to varied traffic conditions.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Higher computational requirements for achieving acceptable accuracy.</a:t>
            </a:r>
          </a:p>
        </p:txBody>
      </p:sp>
      <p:sp>
        <p:nvSpPr>
          <p:cNvPr id="5" name="Slide Number Placeholder 4"/>
          <p:cNvSpPr>
            <a:spLocks noGrp="1"/>
          </p:cNvSpPr>
          <p:nvPr>
            <p:ph type="sldNum" sz="quarter" idx="12"/>
          </p:nvPr>
        </p:nvSpPr>
        <p:spPr/>
        <p:txBody>
          <a:bodyPr/>
          <a:lstStyle/>
          <a:p>
            <a:fld id="{00320281-AA44-47DE-A12A-EF7A9AB715F5}" type="slidenum">
              <a:rPr lang="en-IN" smtClean="0"/>
              <a:t>5</a:t>
            </a:fld>
            <a:endParaRPr lang="en-IN"/>
          </a:p>
        </p:txBody>
      </p:sp>
      <p:sp>
        <p:nvSpPr>
          <p:cNvPr id="4" name="Footer Placeholder 3"/>
          <p:cNvSpPr>
            <a:spLocks noGrp="1"/>
          </p:cNvSpPr>
          <p:nvPr>
            <p:ph type="ftr" sz="quarter" idx="11"/>
          </p:nvPr>
        </p:nvSpPr>
        <p:spPr/>
        <p:txBody>
          <a:bodyPr/>
          <a:lstStyle/>
          <a:p>
            <a:r>
              <a:rPr lang="en-IN" dirty="0"/>
              <a:t>2024-25</a:t>
            </a:r>
          </a:p>
        </p:txBody>
      </p:sp>
    </p:spTree>
    <p:extLst>
      <p:ext uri="{BB962C8B-B14F-4D97-AF65-F5344CB8AC3E}">
        <p14:creationId xmlns:p14="http://schemas.microsoft.com/office/powerpoint/2010/main" val="5718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60000"/>
              </a:lnSpc>
              <a:buNone/>
            </a:pPr>
            <a:r>
              <a:rPr lang="en-US" sz="1600" dirty="0">
                <a:latin typeface="Times New Roman" panose="02020603050405020304" pitchFamily="18" charset="0"/>
                <a:cs typeface="Times New Roman" panose="02020603050405020304" pitchFamily="18" charset="0"/>
              </a:rPr>
              <a:t>The proposed system utilizes a combination of YOLO (You Only Look Once) for object detection, DeepSORT for multiple object tracking and EasyOCR to number plate recognition to achieve accurate and efficient vehicle detection, tracking and number plate recognition.</a:t>
            </a:r>
          </a:p>
          <a:p>
            <a:pPr marL="0" indent="0" algn="just">
              <a:lnSpc>
                <a:spcPct val="160000"/>
              </a:lnSpc>
              <a:buNone/>
            </a:pPr>
            <a:r>
              <a:rPr lang="en-US" sz="1600" b="1" dirty="0">
                <a:latin typeface="Times New Roman" panose="02020603050405020304" pitchFamily="18" charset="0"/>
                <a:cs typeface="Times New Roman" panose="02020603050405020304" pitchFamily="18" charset="0"/>
              </a:rPr>
              <a:t>ADVANTAGES:</a:t>
            </a:r>
          </a:p>
          <a:p>
            <a:pPr algn="just">
              <a:lnSpc>
                <a:spcPct val="160000"/>
              </a:lnSpc>
            </a:pPr>
            <a:r>
              <a:rPr lang="en-US" sz="1600" dirty="0">
                <a:latin typeface="Times New Roman" panose="02020603050405020304" pitchFamily="18" charset="0"/>
                <a:cs typeface="Times New Roman" panose="02020603050405020304" pitchFamily="18" charset="0"/>
              </a:rPr>
              <a:t>Improved Detection Accuracy</a:t>
            </a:r>
          </a:p>
          <a:p>
            <a:pPr algn="just">
              <a:lnSpc>
                <a:spcPct val="160000"/>
              </a:lnSpc>
            </a:pPr>
            <a:r>
              <a:rPr lang="en-US" sz="1600" dirty="0">
                <a:latin typeface="Times New Roman" panose="02020603050405020304" pitchFamily="18" charset="0"/>
                <a:cs typeface="Times New Roman" panose="02020603050405020304" pitchFamily="18" charset="0"/>
              </a:rPr>
              <a:t>Real-time Performance</a:t>
            </a:r>
          </a:p>
          <a:p>
            <a:pPr algn="just">
              <a:lnSpc>
                <a:spcPct val="160000"/>
              </a:lnSpc>
            </a:pPr>
            <a:r>
              <a:rPr lang="en-US" sz="1600" dirty="0">
                <a:latin typeface="Times New Roman" panose="02020603050405020304" pitchFamily="18" charset="0"/>
                <a:cs typeface="Times New Roman" panose="02020603050405020304" pitchFamily="18" charset="0"/>
              </a:rPr>
              <a:t>Robust Tracking</a:t>
            </a:r>
          </a:p>
          <a:p>
            <a:pPr algn="just">
              <a:lnSpc>
                <a:spcPct val="160000"/>
              </a:lnSpc>
            </a:pPr>
            <a:r>
              <a:rPr lang="en-US" sz="1600" dirty="0">
                <a:latin typeface="Times New Roman" panose="02020603050405020304" pitchFamily="18" charset="0"/>
                <a:cs typeface="Times New Roman" panose="02020603050405020304" pitchFamily="18" charset="0"/>
              </a:rPr>
              <a:t>Adaptability</a:t>
            </a:r>
          </a:p>
          <a:p>
            <a:pPr algn="just">
              <a:lnSpc>
                <a:spcPct val="160000"/>
              </a:lnSpc>
            </a:pPr>
            <a:r>
              <a:rPr lang="en-US" sz="1600" dirty="0">
                <a:latin typeface="Times New Roman" panose="02020603050405020304" pitchFamily="18" charset="0"/>
                <a:cs typeface="Times New Roman" panose="02020603050405020304" pitchFamily="18" charset="0"/>
              </a:rPr>
              <a:t>Computational Efficiency</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6</a:t>
            </a:fld>
            <a:endParaRPr lang="en-IN"/>
          </a:p>
        </p:txBody>
      </p:sp>
      <p:sp>
        <p:nvSpPr>
          <p:cNvPr id="4" name="Footer Placeholder 3"/>
          <p:cNvSpPr>
            <a:spLocks noGrp="1"/>
          </p:cNvSpPr>
          <p:nvPr>
            <p:ph type="ftr" sz="quarter" idx="11"/>
          </p:nvPr>
        </p:nvSpPr>
        <p:spPr/>
        <p:txBody>
          <a:bodyPr/>
          <a:lstStyle/>
          <a:p>
            <a:r>
              <a:rPr lang="en-IN" dirty="0"/>
              <a:t>2024-25</a:t>
            </a:r>
          </a:p>
        </p:txBody>
      </p:sp>
    </p:spTree>
    <p:extLst>
      <p:ext uri="{BB962C8B-B14F-4D97-AF65-F5344CB8AC3E}">
        <p14:creationId xmlns:p14="http://schemas.microsoft.com/office/powerpoint/2010/main" val="404712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A359-281A-4051-93C0-120630FFDEB6}"/>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AIM OF THE PROJECT</a:t>
            </a:r>
          </a:p>
        </p:txBody>
      </p:sp>
      <p:sp>
        <p:nvSpPr>
          <p:cNvPr id="3" name="Content Placeholder 2">
            <a:extLst>
              <a:ext uri="{FF2B5EF4-FFF2-40B4-BE49-F238E27FC236}">
                <a16:creationId xmlns:a16="http://schemas.microsoft.com/office/drawing/2014/main" id="{F35A0E5A-3E15-4AD1-99F7-2A43633AC4F0}"/>
              </a:ext>
            </a:extLst>
          </p:cNvPr>
          <p:cNvSpPr>
            <a:spLocks noGrp="1"/>
          </p:cNvSpPr>
          <p:nvPr>
            <p:ph idx="1"/>
          </p:nvPr>
        </p:nvSpPr>
        <p:spPr/>
        <p:txBody>
          <a:bodyPr>
            <a:normAutofit/>
          </a:bodyPr>
          <a:lstStyle/>
          <a:p>
            <a:pPr marL="0" indent="0" algn="just">
              <a:lnSpc>
                <a:spcPct val="150000"/>
              </a:lnSpc>
              <a:buNone/>
            </a:pPr>
            <a:r>
              <a:rPr lang="en-US" sz="1500" dirty="0">
                <a:latin typeface="Times New Roman" panose="02020603050405020304" pitchFamily="18" charset="0"/>
                <a:cs typeface="Times New Roman" panose="02020603050405020304" pitchFamily="18" charset="0"/>
              </a:rPr>
              <a:t>The proposed project aims to develop a comprehensive and efficient real-time traffic monitoring and enforcement system. Utilizing YOLOv8 for precise vehicle detection, Deep SORT for reliable object tracking, and EasyOCR for accurate license plate recognition, the system will also incorporate speed estimation to identify traffic violations such as speeding and helmet non-compliance. The ultimate goal is to create a robust and adaptable solution that enhances traffic surveillance and enforcement capabilities, contributing to safer roads and more efficient traffic management through the integration of advanced computer vision techniques.</a:t>
            </a:r>
          </a:p>
        </p:txBody>
      </p:sp>
      <p:sp>
        <p:nvSpPr>
          <p:cNvPr id="4" name="Footer Placeholder 3">
            <a:extLst>
              <a:ext uri="{FF2B5EF4-FFF2-40B4-BE49-F238E27FC236}">
                <a16:creationId xmlns:a16="http://schemas.microsoft.com/office/drawing/2014/main" id="{4877E691-DE55-4C4A-A516-709354A16FF5}"/>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FC72348D-6A88-42B9-8DB2-E46A7AF9CC58}"/>
              </a:ext>
            </a:extLst>
          </p:cNvPr>
          <p:cNvSpPr>
            <a:spLocks noGrp="1"/>
          </p:cNvSpPr>
          <p:nvPr>
            <p:ph type="sldNum" sz="quarter" idx="12"/>
          </p:nvPr>
        </p:nvSpPr>
        <p:spPr/>
        <p:txBody>
          <a:bodyPr/>
          <a:lstStyle/>
          <a:p>
            <a:fld id="{00320281-AA44-47DE-A12A-EF7A9AB715F5}" type="slidenum">
              <a:rPr lang="en-IN" smtClean="0"/>
              <a:t>7</a:t>
            </a:fld>
            <a:endParaRPr lang="en-IN"/>
          </a:p>
        </p:txBody>
      </p:sp>
    </p:spTree>
    <p:extLst>
      <p:ext uri="{BB962C8B-B14F-4D97-AF65-F5344CB8AC3E}">
        <p14:creationId xmlns:p14="http://schemas.microsoft.com/office/powerpoint/2010/main" val="235585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141151"/>
          </a:xfrm>
        </p:spPr>
        <p:txBody>
          <a:bodyPr>
            <a:normAutofit/>
          </a:bodyPr>
          <a:lstStyle/>
          <a:p>
            <a:pPr algn="l">
              <a:lnSpc>
                <a:spcPct val="150000"/>
              </a:lnSpc>
            </a:pPr>
            <a:endParaRPr lang="en-IN" sz="1500" b="0" i="0" u="none" strike="noStrike" baseline="0" dirty="0">
              <a:solidFill>
                <a:srgbClr val="000000"/>
              </a:solidFill>
              <a:latin typeface="Times New Roman" panose="02020603050405020304" pitchFamily="18" charset="0"/>
            </a:endParaRPr>
          </a:p>
          <a:p>
            <a:pPr marL="342900" marR="34290" lvl="0" indent="-342900" algn="just">
              <a:lnSpc>
                <a:spcPct val="150000"/>
              </a:lnSpc>
              <a:spcBef>
                <a:spcPts val="100"/>
              </a:spcBef>
              <a:spcAft>
                <a:spcPts val="24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develop a traffic violation detection system with integrated modules for license plate recognition and vehicle speed monitoring.</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4290" lvl="0" indent="-342900" algn="just">
              <a:lnSpc>
                <a:spcPct val="150000"/>
              </a:lnSpc>
              <a:spcBef>
                <a:spcPts val="100"/>
              </a:spcBef>
              <a:spcAft>
                <a:spcPts val="24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enable real-time detection and reporting of hit-and-run cases using vehicle tracking and centralized data systems.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4290" lvl="0" indent="-342900" algn="just">
              <a:lnSpc>
                <a:spcPct val="150000"/>
              </a:lnSpc>
              <a:spcBef>
                <a:spcPts val="100"/>
              </a:spcBef>
              <a:spcAft>
                <a:spcPts val="24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automate fine notification through seamless integration with government databases and messaging platforms.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4290" lvl="0" indent="-342900" algn="just">
              <a:lnSpc>
                <a:spcPct val="150000"/>
              </a:lnSpc>
              <a:spcBef>
                <a:spcPts val="100"/>
              </a:spcBef>
              <a:spcAft>
                <a:spcPts val="240"/>
              </a:spcAft>
              <a:buFont typeface="Symbol" panose="05050102010706020507" pitchFamily="18" charset="2"/>
              <a:buChar char=""/>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 design a scalable and cost-effective solution tailored to regional traffic challenges, ensuring high accuracy under diverse environmental conditions. </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2000" dirty="0"/>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sp>
        <p:nvSpPr>
          <p:cNvPr id="4" name="Footer Placeholder 3"/>
          <p:cNvSpPr>
            <a:spLocks noGrp="1"/>
          </p:cNvSpPr>
          <p:nvPr>
            <p:ph type="ftr" sz="quarter" idx="11"/>
          </p:nvPr>
        </p:nvSpPr>
        <p:spPr/>
        <p:txBody>
          <a:bodyPr/>
          <a:lstStyle/>
          <a:p>
            <a:r>
              <a:rPr lang="en-IN" dirty="0"/>
              <a:t>2024-25</a:t>
            </a:r>
          </a:p>
        </p:txBody>
      </p:sp>
    </p:spTree>
    <p:extLst>
      <p:ext uri="{BB962C8B-B14F-4D97-AF65-F5344CB8AC3E}">
        <p14:creationId xmlns:p14="http://schemas.microsoft.com/office/powerpoint/2010/main" val="200533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BBB6EFB-F668-512C-F7B6-88706AAF3AEE}"/>
              </a:ext>
            </a:extLst>
          </p:cNvPr>
          <p:cNvSpPr/>
          <p:nvPr/>
        </p:nvSpPr>
        <p:spPr>
          <a:xfrm>
            <a:off x="1957065" y="828258"/>
            <a:ext cx="7754470" cy="566461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9A01139-F1EB-FB46-B556-5687E16725DE}"/>
              </a:ext>
            </a:extLst>
          </p:cNvPr>
          <p:cNvSpPr/>
          <p:nvPr/>
        </p:nvSpPr>
        <p:spPr>
          <a:xfrm>
            <a:off x="1963271" y="828258"/>
            <a:ext cx="7754470" cy="5664616"/>
          </a:xfrm>
          <a:prstGeom prst="rect">
            <a:avLst/>
          </a:prstGeom>
          <a:solidFill>
            <a:schemeClr val="bg1"/>
          </a:solidFill>
          <a:ln>
            <a:solidFill>
              <a:schemeClr val="bg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838200" y="365126"/>
            <a:ext cx="10515600" cy="926264"/>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LITERATURE SURVEY</a:t>
            </a:r>
            <a:br>
              <a:rPr lang="en-IN" dirty="0"/>
            </a:br>
            <a:endParaRPr lang="en-IN" dirty="0"/>
          </a:p>
        </p:txBody>
      </p:sp>
      <p:sp>
        <p:nvSpPr>
          <p:cNvPr id="4" name="Footer Placeholder 3"/>
          <p:cNvSpPr>
            <a:spLocks noGrp="1"/>
          </p:cNvSpPr>
          <p:nvPr>
            <p:ph type="ftr" sz="quarter" idx="11"/>
          </p:nvPr>
        </p:nvSpPr>
        <p:spPr/>
        <p:txBody>
          <a:bodyPr/>
          <a:lstStyle/>
          <a:p>
            <a:r>
              <a:rPr lang="en-IN" dirty="0"/>
              <a:t>2024-25</a:t>
            </a:r>
          </a:p>
        </p:txBody>
      </p:sp>
      <p:sp>
        <p:nvSpPr>
          <p:cNvPr id="5" name="Slide Number Placeholder 4"/>
          <p:cNvSpPr>
            <a:spLocks noGrp="1"/>
          </p:cNvSpPr>
          <p:nvPr>
            <p:ph type="sldNum" sz="quarter" idx="12"/>
          </p:nvPr>
        </p:nvSpPr>
        <p:spPr/>
        <p:txBody>
          <a:bodyPr/>
          <a:lstStyle/>
          <a:p>
            <a:fld id="{00320281-AA44-47DE-A12A-EF7A9AB715F5}" type="slidenum">
              <a:rPr lang="en-IN" smtClean="0"/>
              <a:t>9</a:t>
            </a:fld>
            <a:endParaRPr lang="en-IN"/>
          </a:p>
        </p:txBody>
      </p:sp>
      <p:graphicFrame>
        <p:nvGraphicFramePr>
          <p:cNvPr id="18" name="Content Placeholder 17">
            <a:extLst>
              <a:ext uri="{FF2B5EF4-FFF2-40B4-BE49-F238E27FC236}">
                <a16:creationId xmlns:a16="http://schemas.microsoft.com/office/drawing/2014/main" id="{75C3D863-A32B-4FCC-80BC-D4BF9A6DBF7F}"/>
              </a:ext>
            </a:extLst>
          </p:cNvPr>
          <p:cNvGraphicFramePr>
            <a:graphicFrameLocks noGrp="1"/>
          </p:cNvGraphicFramePr>
          <p:nvPr>
            <p:ph idx="1"/>
            <p:extLst>
              <p:ext uri="{D42A27DB-BD31-4B8C-83A1-F6EECF244321}">
                <p14:modId xmlns:p14="http://schemas.microsoft.com/office/powerpoint/2010/main" val="3730811788"/>
              </p:ext>
            </p:extLst>
          </p:nvPr>
        </p:nvGraphicFramePr>
        <p:xfrm>
          <a:off x="2001336" y="1137274"/>
          <a:ext cx="7726981" cy="4857202"/>
        </p:xfrm>
        <a:graphic>
          <a:graphicData uri="http://schemas.openxmlformats.org/drawingml/2006/table">
            <a:tbl>
              <a:tblPr/>
              <a:tblGrid>
                <a:gridCol w="667324">
                  <a:extLst>
                    <a:ext uri="{9D8B030D-6E8A-4147-A177-3AD203B41FA5}">
                      <a16:colId xmlns:a16="http://schemas.microsoft.com/office/drawing/2014/main" val="2982393807"/>
                    </a:ext>
                  </a:extLst>
                </a:gridCol>
                <a:gridCol w="1476555">
                  <a:extLst>
                    <a:ext uri="{9D8B030D-6E8A-4147-A177-3AD203B41FA5}">
                      <a16:colId xmlns:a16="http://schemas.microsoft.com/office/drawing/2014/main" val="173259424"/>
                    </a:ext>
                  </a:extLst>
                </a:gridCol>
                <a:gridCol w="470412">
                  <a:extLst>
                    <a:ext uri="{9D8B030D-6E8A-4147-A177-3AD203B41FA5}">
                      <a16:colId xmlns:a16="http://schemas.microsoft.com/office/drawing/2014/main" val="2518830875"/>
                    </a:ext>
                  </a:extLst>
                </a:gridCol>
                <a:gridCol w="1940118">
                  <a:extLst>
                    <a:ext uri="{9D8B030D-6E8A-4147-A177-3AD203B41FA5}">
                      <a16:colId xmlns:a16="http://schemas.microsoft.com/office/drawing/2014/main" val="3781892351"/>
                    </a:ext>
                  </a:extLst>
                </a:gridCol>
                <a:gridCol w="1423549">
                  <a:extLst>
                    <a:ext uri="{9D8B030D-6E8A-4147-A177-3AD203B41FA5}">
                      <a16:colId xmlns:a16="http://schemas.microsoft.com/office/drawing/2014/main" val="1158728899"/>
                    </a:ext>
                  </a:extLst>
                </a:gridCol>
                <a:gridCol w="1749023">
                  <a:extLst>
                    <a:ext uri="{9D8B030D-6E8A-4147-A177-3AD203B41FA5}">
                      <a16:colId xmlns:a16="http://schemas.microsoft.com/office/drawing/2014/main" val="2586466520"/>
                    </a:ext>
                  </a:extLst>
                </a:gridCol>
              </a:tblGrid>
              <a:tr h="122975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75308400"/>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3564252717"/>
                  </a:ext>
                </a:extLst>
              </a:tr>
              <a:tr h="1068506">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1904987589"/>
                  </a:ext>
                </a:extLst>
              </a:tr>
              <a:tr h="680560">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extLst>
                  <a:ext uri="{0D108BD9-81ED-4DB2-BD59-A6C34878D82A}">
                    <a16:rowId xmlns:a16="http://schemas.microsoft.com/office/drawing/2014/main" val="4265938296"/>
                  </a:ext>
                </a:extLst>
              </a:tr>
              <a:tr h="809875">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a:p>
                  </a:txBody>
                  <a:tcPr marL="21027" marR="21027" marT="21027" marB="21027" anchor="ctr">
                    <a:lnL>
                      <a:noFill/>
                    </a:lnL>
                    <a:lnR>
                      <a:noFill/>
                    </a:lnR>
                    <a:lnT>
                      <a:noFill/>
                    </a:lnT>
                    <a:lnB>
                      <a:noFill/>
                    </a:lnB>
                  </a:tcPr>
                </a:tc>
                <a:tc>
                  <a:txBody>
                    <a:bodyPr/>
                    <a:lstStyle/>
                    <a:p>
                      <a:endParaRPr lang="en-US" dirty="0"/>
                    </a:p>
                  </a:txBody>
                  <a:tcPr marL="21027" marR="21027" marT="21027" marB="21027" anchor="ctr">
                    <a:lnL>
                      <a:noFill/>
                    </a:lnL>
                    <a:lnR>
                      <a:noFill/>
                    </a:lnR>
                    <a:lnT>
                      <a:noFill/>
                    </a:lnT>
                    <a:lnB>
                      <a:noFill/>
                    </a:lnB>
                  </a:tcPr>
                </a:tc>
                <a:extLst>
                  <a:ext uri="{0D108BD9-81ED-4DB2-BD59-A6C34878D82A}">
                    <a16:rowId xmlns:a16="http://schemas.microsoft.com/office/drawing/2014/main" val="4248423019"/>
                  </a:ext>
                </a:extLst>
              </a:tr>
            </a:tbl>
          </a:graphicData>
        </a:graphic>
      </p:graphicFrame>
      <p:cxnSp>
        <p:nvCxnSpPr>
          <p:cNvPr id="47" name="Straight Connector 46">
            <a:extLst>
              <a:ext uri="{FF2B5EF4-FFF2-40B4-BE49-F238E27FC236}">
                <a16:creationId xmlns:a16="http://schemas.microsoft.com/office/drawing/2014/main" id="{B3052F10-762B-45F6-8110-CF5D694FB300}"/>
              </a:ext>
            </a:extLst>
          </p:cNvPr>
          <p:cNvCxnSpPr/>
          <p:nvPr/>
        </p:nvCxnSpPr>
        <p:spPr>
          <a:xfrm>
            <a:off x="1600863" y="991263"/>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121E0AB-9185-9987-B025-83F77BD56945}"/>
              </a:ext>
            </a:extLst>
          </p:cNvPr>
          <p:cNvPicPr>
            <a:picLocks noChangeAspect="1"/>
          </p:cNvPicPr>
          <p:nvPr/>
        </p:nvPicPr>
        <p:blipFill>
          <a:blip r:embed="rId2"/>
          <a:stretch>
            <a:fillRect/>
          </a:stretch>
        </p:blipFill>
        <p:spPr>
          <a:xfrm>
            <a:off x="1035698" y="1037891"/>
            <a:ext cx="10318102" cy="4782217"/>
          </a:xfrm>
          <a:prstGeom prst="rect">
            <a:avLst/>
          </a:prstGeom>
        </p:spPr>
      </p:pic>
    </p:spTree>
    <p:extLst>
      <p:ext uri="{BB962C8B-B14F-4D97-AF65-F5344CB8AC3E}">
        <p14:creationId xmlns:p14="http://schemas.microsoft.com/office/powerpoint/2010/main" val="2537539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TotalTime>
  <Words>1880</Words>
  <Application>Microsoft Office PowerPoint</Application>
  <PresentationFormat>Widescreen</PresentationFormat>
  <Paragraphs>218</Paragraphs>
  <Slides>32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Calibri Light</vt:lpstr>
      <vt:lpstr>Symbol</vt:lpstr>
      <vt:lpstr>Times New Roman</vt:lpstr>
      <vt:lpstr>Office Theme</vt:lpstr>
      <vt:lpstr>PowerPoint Presentation</vt:lpstr>
      <vt:lpstr>INTRODUCTION</vt:lpstr>
      <vt:lpstr>PowerPoint Presentation</vt:lpstr>
      <vt:lpstr>PROBLEM STATEMENT</vt:lpstr>
      <vt:lpstr>EXISTING SYSTEM</vt:lpstr>
      <vt:lpstr>PROPOSED SYSTEM</vt:lpstr>
      <vt:lpstr>AIM OF THE PROJECT</vt:lpstr>
      <vt:lpstr>OBJECTIVES</vt:lpstr>
      <vt:lpstr>LITERATURE SURVEY </vt:lpstr>
      <vt:lpstr>PowerPoint Presentation</vt:lpstr>
      <vt:lpstr>PowerPoint Presentation</vt:lpstr>
      <vt:lpstr>HARDWARE REQUIREMENT</vt:lpstr>
      <vt:lpstr>SOFTWARE REQUIREMENTS</vt:lpstr>
      <vt:lpstr>SYSTEM ARCHITECTURE</vt:lpstr>
      <vt:lpstr>ACTIVITY DIAGRAM</vt:lpstr>
      <vt:lpstr>SEQUENCE DIAGRAM</vt:lpstr>
      <vt:lpstr>SYSTEM MODULE</vt:lpstr>
      <vt:lpstr>PowerPoint Presentation</vt:lpstr>
      <vt:lpstr>INPUT AND OUTPUT</vt:lpstr>
      <vt:lpstr>SYSTEM IMPLEMENTATION</vt:lpstr>
      <vt:lpstr>UNIT TESTING</vt:lpstr>
      <vt:lpstr>INTEGRATED TESTING</vt:lpstr>
      <vt:lpstr>SYSTEM TESTING</vt:lpstr>
      <vt:lpstr>RESULT AND RESULT ANALYSIS</vt:lpstr>
      <vt:lpstr>PowerPoint Presentation</vt:lpstr>
      <vt:lpstr>PROJECT SCHEDULE</vt:lpstr>
      <vt:lpstr>PUBLICATION PLAN</vt:lpstr>
      <vt:lpstr>CONCLUSION</vt:lpstr>
      <vt:lpstr>FUTURE ENHANCEMENT</vt:lpstr>
      <vt:lpstr>REFERENCES</vt:lpstr>
      <vt:lpstr>QUERIES?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Rupam Bhattacharyya</cp:lastModifiedBy>
  <cp:revision>123</cp:revision>
  <dcterms:created xsi:type="dcterms:W3CDTF">2021-05-07T16:54:36Z</dcterms:created>
  <dcterms:modified xsi:type="dcterms:W3CDTF">2024-12-26T04:37:51Z</dcterms:modified>
</cp:coreProperties>
</file>