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title itself can be problematic. What is the job?</a:t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of these are data science because all of them are operationalized and impacting decision-making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work with statisticians, evolutionary biologists, physicists of all stripes, economists, computer scientists, civil engineers, software engineers, quantitative psychologists, MBAs, business domain experts, etc.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page">
  <p:cSld name="Cover pag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454025" y="1082209"/>
            <a:ext cx="7553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4025" y="2570491"/>
            <a:ext cx="7321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 sz="2000" u="none" cap="none" strike="noStrike">
                <a:solidFill>
                  <a:schemeClr val="lt1"/>
                </a:solidFill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979797"/>
              </a:buClr>
              <a:buSzPts val="1524"/>
              <a:buFont typeface="Courier New"/>
              <a:buNone/>
              <a:defRPr b="0" i="0" sz="152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290"/>
              </a:spcBef>
              <a:spcAft>
                <a:spcPts val="0"/>
              </a:spcAft>
              <a:buClr>
                <a:srgbClr val="979797"/>
              </a:buClr>
              <a:buSzPts val="1451"/>
              <a:buFont typeface="Courier New"/>
              <a:buNone/>
              <a:defRPr b="0" i="0" sz="1451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4025" y="2331357"/>
            <a:ext cx="2511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2353564"/>
            <a:ext cx="5143503" cy="41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5" y="4254775"/>
            <a:ext cx="962971" cy="2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col, emphasis">
  <p:cSld name="1_2 col, emphasi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1" name="Shape 81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Shape 82"/>
          <p:cNvCxnSpPr/>
          <p:nvPr/>
        </p:nvCxnSpPr>
        <p:spPr>
          <a:xfrm>
            <a:off x="6549495" y="1200134"/>
            <a:ext cx="2122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Shape 83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6910917" y="955646"/>
            <a:ext cx="175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6762132" y="1387154"/>
            <a:ext cx="190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2 lines">
  <p:cSld name="2 col, emphasis 2 line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6553824" y="1411816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Shape 93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Shape 94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Shape 96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6762132" y="1595437"/>
            <a:ext cx="1904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2 lines no headline">
  <p:cSld name="2 col, emphasis 2 lines no headlin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6553824" y="1411816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Shape 107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6762132" y="1595437"/>
            <a:ext cx="1904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3 lines no headline">
  <p:cSld name="2 col, emphasis 3 lines no headlin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hape 115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6553824" y="1530879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Shape 118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6762132" y="1658938"/>
            <a:ext cx="19047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3 lines ">
  <p:cSld name="2 col, emphasis 3 lines 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553824" y="1530879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Shape 129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Shape 131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1400" u="none" cap="none" strike="noStrike">
                <a:solidFill>
                  <a:schemeClr val="dk1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4" type="body"/>
          </p:nvPr>
        </p:nvSpPr>
        <p:spPr>
          <a:xfrm>
            <a:off x="6762132" y="1658938"/>
            <a:ext cx="19047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">
  <p:cSld name="2 col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5613" y="939362"/>
            <a:ext cx="3972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0" name="Shape 140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Shape 141"/>
          <p:cNvSpPr txBox="1"/>
          <p:nvPr>
            <p:ph idx="2" type="body"/>
          </p:nvPr>
        </p:nvSpPr>
        <p:spPr>
          <a:xfrm>
            <a:off x="4714042" y="939362"/>
            <a:ext cx="395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2" name="Shape 142"/>
          <p:cNvCxnSpPr/>
          <p:nvPr/>
        </p:nvCxnSpPr>
        <p:spPr>
          <a:xfrm>
            <a:off x="455613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4714042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Shape 144"/>
          <p:cNvSpPr txBox="1"/>
          <p:nvPr>
            <p:ph idx="3" type="body"/>
          </p:nvPr>
        </p:nvSpPr>
        <p:spPr>
          <a:xfrm>
            <a:off x="4703777" y="1313876"/>
            <a:ext cx="3968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5613" y="1313876"/>
            <a:ext cx="3968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423666" y="4856411"/>
            <a:ext cx="447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9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4501"/>
            <a:ext cx="9144000" cy="5152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471668" y="214446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4374" y="4629150"/>
            <a:ext cx="191188" cy="191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ctrTitle"/>
          </p:nvPr>
        </p:nvSpPr>
        <p:spPr>
          <a:xfrm>
            <a:off x="471668" y="1158074"/>
            <a:ext cx="8312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b="1" i="0" sz="6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utline">
  <p:cSld name="Section Outlin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rgbClr val="047DB0"/>
              </a:gs>
              <a:gs pos="100000">
                <a:srgbClr val="06658D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1634024" y="1365522"/>
            <a:ext cx="0" cy="2414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1831478" y="1345364"/>
            <a:ext cx="61362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62" name="Shape 162"/>
          <p:cNvGrpSpPr/>
          <p:nvPr/>
        </p:nvGrpSpPr>
        <p:grpSpPr>
          <a:xfrm>
            <a:off x="468801" y="2163302"/>
            <a:ext cx="972998" cy="729993"/>
            <a:chOff x="2982239" y="4184279"/>
            <a:chExt cx="1795200" cy="1795800"/>
          </a:xfrm>
        </p:grpSpPr>
        <p:sp>
          <p:nvSpPr>
            <p:cNvPr id="163" name="Shape 163"/>
            <p:cNvSpPr/>
            <p:nvPr/>
          </p:nvSpPr>
          <p:spPr>
            <a:xfrm>
              <a:off x="2982239" y="4184279"/>
              <a:ext cx="1795200" cy="1795800"/>
            </a:xfrm>
            <a:custGeom>
              <a:pathLst>
                <a:path extrusionOk="0" h="120000" w="120000">
                  <a:moveTo>
                    <a:pt x="17562" y="17558"/>
                  </a:moveTo>
                  <a:cubicBezTo>
                    <a:pt x="-5846" y="40962"/>
                    <a:pt x="-5846" y="78965"/>
                    <a:pt x="17562" y="102465"/>
                  </a:cubicBezTo>
                  <a:cubicBezTo>
                    <a:pt x="33031" y="117931"/>
                    <a:pt x="54899" y="123150"/>
                    <a:pt x="74723" y="118196"/>
                  </a:cubicBezTo>
                  <a:cubicBezTo>
                    <a:pt x="81435" y="116512"/>
                    <a:pt x="87882" y="113650"/>
                    <a:pt x="93801" y="109585"/>
                  </a:cubicBezTo>
                  <a:lnTo>
                    <a:pt x="89037" y="104822"/>
                  </a:lnTo>
                  <a:cubicBezTo>
                    <a:pt x="84081" y="108021"/>
                    <a:pt x="78668" y="110402"/>
                    <a:pt x="73087" y="111749"/>
                  </a:cubicBezTo>
                  <a:cubicBezTo>
                    <a:pt x="69767" y="112567"/>
                    <a:pt x="66447" y="113120"/>
                    <a:pt x="63055" y="113313"/>
                  </a:cubicBezTo>
                  <a:cubicBezTo>
                    <a:pt x="60793" y="113457"/>
                    <a:pt x="58484" y="113457"/>
                    <a:pt x="56246" y="113241"/>
                  </a:cubicBezTo>
                  <a:cubicBezTo>
                    <a:pt x="53937" y="113120"/>
                    <a:pt x="51627" y="112784"/>
                    <a:pt x="49342" y="112303"/>
                  </a:cubicBezTo>
                  <a:cubicBezTo>
                    <a:pt x="47778" y="111966"/>
                    <a:pt x="46287" y="111629"/>
                    <a:pt x="44771" y="111148"/>
                  </a:cubicBezTo>
                  <a:cubicBezTo>
                    <a:pt x="42750" y="110523"/>
                    <a:pt x="40705" y="109777"/>
                    <a:pt x="38684" y="108911"/>
                  </a:cubicBezTo>
                  <a:cubicBezTo>
                    <a:pt x="32694" y="106313"/>
                    <a:pt x="27064" y="102585"/>
                    <a:pt x="22181" y="97702"/>
                  </a:cubicBezTo>
                  <a:lnTo>
                    <a:pt x="21772" y="97294"/>
                  </a:lnTo>
                  <a:cubicBezTo>
                    <a:pt x="9815" y="85075"/>
                    <a:pt x="4859" y="68526"/>
                    <a:pt x="6976" y="52772"/>
                  </a:cubicBezTo>
                  <a:cubicBezTo>
                    <a:pt x="7048" y="52098"/>
                    <a:pt x="7193" y="51377"/>
                    <a:pt x="7313" y="50679"/>
                  </a:cubicBezTo>
                  <a:cubicBezTo>
                    <a:pt x="7457" y="50006"/>
                    <a:pt x="7578" y="49380"/>
                    <a:pt x="7722" y="48707"/>
                  </a:cubicBezTo>
                  <a:cubicBezTo>
                    <a:pt x="9815" y="38917"/>
                    <a:pt x="14578" y="29705"/>
                    <a:pt x="22181" y="22176"/>
                  </a:cubicBezTo>
                  <a:cubicBezTo>
                    <a:pt x="27064" y="17269"/>
                    <a:pt x="32694" y="13541"/>
                    <a:pt x="38732" y="10895"/>
                  </a:cubicBezTo>
                  <a:cubicBezTo>
                    <a:pt x="38949" y="10823"/>
                    <a:pt x="39141" y="10751"/>
                    <a:pt x="39286" y="10631"/>
                  </a:cubicBezTo>
                  <a:cubicBezTo>
                    <a:pt x="39286" y="10631"/>
                    <a:pt x="39358" y="10631"/>
                    <a:pt x="39358" y="10559"/>
                  </a:cubicBezTo>
                  <a:cubicBezTo>
                    <a:pt x="39695" y="10414"/>
                    <a:pt x="40032" y="10294"/>
                    <a:pt x="40296" y="10150"/>
                  </a:cubicBezTo>
                  <a:lnTo>
                    <a:pt x="41932" y="9549"/>
                  </a:lnTo>
                  <a:cubicBezTo>
                    <a:pt x="42076" y="9476"/>
                    <a:pt x="42197" y="9476"/>
                    <a:pt x="42341" y="9404"/>
                  </a:cubicBezTo>
                  <a:cubicBezTo>
                    <a:pt x="47826" y="7504"/>
                    <a:pt x="53744" y="6422"/>
                    <a:pt x="59927" y="6422"/>
                  </a:cubicBezTo>
                  <a:cubicBezTo>
                    <a:pt x="65966" y="6422"/>
                    <a:pt x="71740" y="7432"/>
                    <a:pt x="77153" y="9260"/>
                  </a:cubicBezTo>
                  <a:lnTo>
                    <a:pt x="77225" y="9260"/>
                  </a:lnTo>
                  <a:lnTo>
                    <a:pt x="77297" y="9260"/>
                  </a:lnTo>
                  <a:cubicBezTo>
                    <a:pt x="77441" y="9332"/>
                    <a:pt x="77562" y="9332"/>
                    <a:pt x="77706" y="9404"/>
                  </a:cubicBezTo>
                  <a:lnTo>
                    <a:pt x="77778" y="9404"/>
                  </a:lnTo>
                  <a:cubicBezTo>
                    <a:pt x="78259" y="9549"/>
                    <a:pt x="78716" y="9741"/>
                    <a:pt x="79125" y="9957"/>
                  </a:cubicBezTo>
                  <a:cubicBezTo>
                    <a:pt x="79198" y="9957"/>
                    <a:pt x="79198" y="10006"/>
                    <a:pt x="79270" y="10006"/>
                  </a:cubicBezTo>
                  <a:cubicBezTo>
                    <a:pt x="79270" y="10006"/>
                    <a:pt x="79342" y="10006"/>
                    <a:pt x="79342" y="10078"/>
                  </a:cubicBezTo>
                  <a:cubicBezTo>
                    <a:pt x="79679" y="10222"/>
                    <a:pt x="79943" y="10366"/>
                    <a:pt x="80280" y="10487"/>
                  </a:cubicBezTo>
                  <a:lnTo>
                    <a:pt x="80352" y="10487"/>
                  </a:lnTo>
                  <a:cubicBezTo>
                    <a:pt x="80569" y="10559"/>
                    <a:pt x="80834" y="10703"/>
                    <a:pt x="81026" y="10823"/>
                  </a:cubicBezTo>
                  <a:cubicBezTo>
                    <a:pt x="81098" y="10895"/>
                    <a:pt x="81170" y="10895"/>
                    <a:pt x="81315" y="10968"/>
                  </a:cubicBezTo>
                  <a:cubicBezTo>
                    <a:pt x="81315" y="10968"/>
                    <a:pt x="81363" y="10968"/>
                    <a:pt x="81363" y="11040"/>
                  </a:cubicBezTo>
                  <a:cubicBezTo>
                    <a:pt x="81844" y="11232"/>
                    <a:pt x="82397" y="11449"/>
                    <a:pt x="82878" y="11713"/>
                  </a:cubicBezTo>
                  <a:lnTo>
                    <a:pt x="82927" y="11713"/>
                  </a:lnTo>
                  <a:cubicBezTo>
                    <a:pt x="83071" y="11785"/>
                    <a:pt x="83143" y="11858"/>
                    <a:pt x="83263" y="11906"/>
                  </a:cubicBezTo>
                  <a:cubicBezTo>
                    <a:pt x="83263" y="11906"/>
                    <a:pt x="83336" y="11906"/>
                    <a:pt x="83336" y="11978"/>
                  </a:cubicBezTo>
                  <a:cubicBezTo>
                    <a:pt x="88508" y="14503"/>
                    <a:pt x="93319" y="17895"/>
                    <a:pt x="97674" y="22176"/>
                  </a:cubicBezTo>
                  <a:cubicBezTo>
                    <a:pt x="102004" y="26506"/>
                    <a:pt x="105469" y="31461"/>
                    <a:pt x="108043" y="36752"/>
                  </a:cubicBezTo>
                  <a:cubicBezTo>
                    <a:pt x="108115" y="36897"/>
                    <a:pt x="108115" y="36969"/>
                    <a:pt x="108187" y="37089"/>
                  </a:cubicBezTo>
                  <a:cubicBezTo>
                    <a:pt x="108452" y="37642"/>
                    <a:pt x="108668" y="38123"/>
                    <a:pt x="108933" y="38653"/>
                  </a:cubicBezTo>
                  <a:cubicBezTo>
                    <a:pt x="109005" y="38725"/>
                    <a:pt x="109005" y="38797"/>
                    <a:pt x="109005" y="38917"/>
                  </a:cubicBezTo>
                  <a:cubicBezTo>
                    <a:pt x="109077" y="39134"/>
                    <a:pt x="109149" y="39326"/>
                    <a:pt x="109198" y="39470"/>
                  </a:cubicBezTo>
                  <a:cubicBezTo>
                    <a:pt x="109486" y="40072"/>
                    <a:pt x="109751" y="40697"/>
                    <a:pt x="109943" y="41371"/>
                  </a:cubicBezTo>
                  <a:cubicBezTo>
                    <a:pt x="110016" y="41515"/>
                    <a:pt x="110016" y="41635"/>
                    <a:pt x="110088" y="41707"/>
                  </a:cubicBezTo>
                  <a:cubicBezTo>
                    <a:pt x="110160" y="41852"/>
                    <a:pt x="110160" y="41924"/>
                    <a:pt x="110232" y="42044"/>
                  </a:cubicBezTo>
                  <a:lnTo>
                    <a:pt x="110834" y="43872"/>
                  </a:lnTo>
                  <a:cubicBezTo>
                    <a:pt x="110906" y="44161"/>
                    <a:pt x="110978" y="44353"/>
                    <a:pt x="111050" y="44642"/>
                  </a:cubicBezTo>
                  <a:cubicBezTo>
                    <a:pt x="111050" y="44690"/>
                    <a:pt x="111050" y="44690"/>
                    <a:pt x="111098" y="44762"/>
                  </a:cubicBezTo>
                  <a:cubicBezTo>
                    <a:pt x="111098" y="44834"/>
                    <a:pt x="111170" y="44906"/>
                    <a:pt x="111170" y="45027"/>
                  </a:cubicBezTo>
                  <a:lnTo>
                    <a:pt x="111579" y="46470"/>
                  </a:lnTo>
                  <a:lnTo>
                    <a:pt x="111170" y="45027"/>
                  </a:lnTo>
                  <a:cubicBezTo>
                    <a:pt x="111363" y="45652"/>
                    <a:pt x="111507" y="46277"/>
                    <a:pt x="111676" y="46879"/>
                  </a:cubicBezTo>
                  <a:cubicBezTo>
                    <a:pt x="111651" y="46734"/>
                    <a:pt x="111627" y="46614"/>
                    <a:pt x="111579" y="46470"/>
                  </a:cubicBezTo>
                  <a:cubicBezTo>
                    <a:pt x="111627" y="46614"/>
                    <a:pt x="111651" y="46734"/>
                    <a:pt x="111676" y="46879"/>
                  </a:cubicBezTo>
                  <a:cubicBezTo>
                    <a:pt x="111700" y="46951"/>
                    <a:pt x="111700" y="47023"/>
                    <a:pt x="111724" y="47071"/>
                  </a:cubicBezTo>
                  <a:cubicBezTo>
                    <a:pt x="111700" y="47023"/>
                    <a:pt x="111676" y="46951"/>
                    <a:pt x="111676" y="46879"/>
                  </a:cubicBezTo>
                  <a:cubicBezTo>
                    <a:pt x="111676" y="46951"/>
                    <a:pt x="111700" y="47023"/>
                    <a:pt x="111724" y="47071"/>
                  </a:cubicBezTo>
                  <a:cubicBezTo>
                    <a:pt x="111916" y="47817"/>
                    <a:pt x="112085" y="48562"/>
                    <a:pt x="112253" y="49308"/>
                  </a:cubicBezTo>
                  <a:cubicBezTo>
                    <a:pt x="112349" y="49765"/>
                    <a:pt x="112445" y="50198"/>
                    <a:pt x="112518" y="50655"/>
                  </a:cubicBezTo>
                  <a:cubicBezTo>
                    <a:pt x="112493" y="50607"/>
                    <a:pt x="112493" y="50559"/>
                    <a:pt x="112469" y="50487"/>
                  </a:cubicBezTo>
                  <a:cubicBezTo>
                    <a:pt x="112518" y="50631"/>
                    <a:pt x="112542" y="50775"/>
                    <a:pt x="112566" y="50895"/>
                  </a:cubicBezTo>
                  <a:cubicBezTo>
                    <a:pt x="112662" y="51473"/>
                    <a:pt x="112734" y="52026"/>
                    <a:pt x="112806" y="52603"/>
                  </a:cubicBezTo>
                  <a:cubicBezTo>
                    <a:pt x="112782" y="52339"/>
                    <a:pt x="112782" y="52074"/>
                    <a:pt x="112734" y="51834"/>
                  </a:cubicBezTo>
                  <a:cubicBezTo>
                    <a:pt x="112806" y="52194"/>
                    <a:pt x="112854" y="52651"/>
                    <a:pt x="112878" y="53036"/>
                  </a:cubicBezTo>
                  <a:cubicBezTo>
                    <a:pt x="112902" y="53229"/>
                    <a:pt x="112927" y="53421"/>
                    <a:pt x="112951" y="53613"/>
                  </a:cubicBezTo>
                  <a:lnTo>
                    <a:pt x="112878" y="53108"/>
                  </a:lnTo>
                  <a:lnTo>
                    <a:pt x="112951" y="53613"/>
                  </a:lnTo>
                  <a:cubicBezTo>
                    <a:pt x="113023" y="54239"/>
                    <a:pt x="113095" y="54864"/>
                    <a:pt x="113143" y="55514"/>
                  </a:cubicBezTo>
                  <a:cubicBezTo>
                    <a:pt x="113119" y="55177"/>
                    <a:pt x="113119" y="54840"/>
                    <a:pt x="113071" y="54527"/>
                  </a:cubicBezTo>
                  <a:cubicBezTo>
                    <a:pt x="113143" y="55081"/>
                    <a:pt x="113191" y="55658"/>
                    <a:pt x="113215" y="56187"/>
                  </a:cubicBezTo>
                  <a:cubicBezTo>
                    <a:pt x="113215" y="56211"/>
                    <a:pt x="113215" y="56235"/>
                    <a:pt x="113215" y="56235"/>
                  </a:cubicBezTo>
                  <a:cubicBezTo>
                    <a:pt x="113215" y="56452"/>
                    <a:pt x="113239" y="56644"/>
                    <a:pt x="113239" y="56861"/>
                  </a:cubicBezTo>
                  <a:cubicBezTo>
                    <a:pt x="113239" y="56716"/>
                    <a:pt x="113215" y="56572"/>
                    <a:pt x="113215" y="56452"/>
                  </a:cubicBezTo>
                  <a:cubicBezTo>
                    <a:pt x="113215" y="56572"/>
                    <a:pt x="113239" y="56716"/>
                    <a:pt x="113239" y="56861"/>
                  </a:cubicBezTo>
                  <a:cubicBezTo>
                    <a:pt x="113287" y="57775"/>
                    <a:pt x="113336" y="58689"/>
                    <a:pt x="113360" y="59627"/>
                  </a:cubicBezTo>
                  <a:cubicBezTo>
                    <a:pt x="113336" y="58833"/>
                    <a:pt x="113336" y="58063"/>
                    <a:pt x="113287" y="57245"/>
                  </a:cubicBezTo>
                  <a:cubicBezTo>
                    <a:pt x="113287" y="57125"/>
                    <a:pt x="113263" y="57005"/>
                    <a:pt x="113239" y="56861"/>
                  </a:cubicBezTo>
                  <a:cubicBezTo>
                    <a:pt x="113263" y="57005"/>
                    <a:pt x="113287" y="57125"/>
                    <a:pt x="113287" y="57245"/>
                  </a:cubicBezTo>
                  <a:cubicBezTo>
                    <a:pt x="113336" y="58063"/>
                    <a:pt x="113336" y="58833"/>
                    <a:pt x="113360" y="59627"/>
                  </a:cubicBezTo>
                  <a:cubicBezTo>
                    <a:pt x="113360" y="60757"/>
                    <a:pt x="113360" y="61888"/>
                    <a:pt x="113287" y="63018"/>
                  </a:cubicBezTo>
                  <a:cubicBezTo>
                    <a:pt x="113215" y="64125"/>
                    <a:pt x="113119" y="65207"/>
                    <a:pt x="112999" y="66289"/>
                  </a:cubicBezTo>
                  <a:cubicBezTo>
                    <a:pt x="113191" y="64509"/>
                    <a:pt x="113311" y="62681"/>
                    <a:pt x="113336" y="60829"/>
                  </a:cubicBezTo>
                  <a:cubicBezTo>
                    <a:pt x="113311" y="62681"/>
                    <a:pt x="113191" y="64509"/>
                    <a:pt x="112999" y="66289"/>
                  </a:cubicBezTo>
                  <a:cubicBezTo>
                    <a:pt x="112927" y="66843"/>
                    <a:pt x="112854" y="67372"/>
                    <a:pt x="112782" y="67901"/>
                  </a:cubicBezTo>
                  <a:cubicBezTo>
                    <a:pt x="112854" y="67372"/>
                    <a:pt x="112927" y="66843"/>
                    <a:pt x="112999" y="66289"/>
                  </a:cubicBezTo>
                  <a:cubicBezTo>
                    <a:pt x="112734" y="68598"/>
                    <a:pt x="112325" y="70859"/>
                    <a:pt x="111724" y="73072"/>
                  </a:cubicBezTo>
                  <a:cubicBezTo>
                    <a:pt x="110304" y="78628"/>
                    <a:pt x="107995" y="84064"/>
                    <a:pt x="104795" y="89019"/>
                  </a:cubicBezTo>
                  <a:lnTo>
                    <a:pt x="109558" y="93758"/>
                  </a:lnTo>
                  <a:cubicBezTo>
                    <a:pt x="113624" y="87865"/>
                    <a:pt x="116463" y="81419"/>
                    <a:pt x="118171" y="74708"/>
                  </a:cubicBezTo>
                  <a:cubicBezTo>
                    <a:pt x="123199" y="54888"/>
                    <a:pt x="117931" y="33024"/>
                    <a:pt x="102485" y="17558"/>
                  </a:cubicBezTo>
                  <a:cubicBezTo>
                    <a:pt x="79077" y="-5844"/>
                    <a:pt x="41042" y="-5868"/>
                    <a:pt x="17562" y="17558"/>
                  </a:cubicBezTo>
                  <a:close/>
                  <a:moveTo>
                    <a:pt x="112205" y="49116"/>
                  </a:moveTo>
                  <a:lnTo>
                    <a:pt x="112397" y="50126"/>
                  </a:lnTo>
                  <a:cubicBezTo>
                    <a:pt x="112421" y="50246"/>
                    <a:pt x="112445" y="50366"/>
                    <a:pt x="112469" y="50487"/>
                  </a:cubicBezTo>
                  <a:cubicBezTo>
                    <a:pt x="112445" y="50366"/>
                    <a:pt x="112421" y="50246"/>
                    <a:pt x="112397" y="50126"/>
                  </a:cubicBezTo>
                  <a:lnTo>
                    <a:pt x="112205" y="49116"/>
                  </a:lnTo>
                  <a:cubicBezTo>
                    <a:pt x="112060" y="48442"/>
                    <a:pt x="111844" y="47745"/>
                    <a:pt x="111724" y="47071"/>
                  </a:cubicBezTo>
                  <a:cubicBezTo>
                    <a:pt x="111844" y="47745"/>
                    <a:pt x="112060" y="48442"/>
                    <a:pt x="112205" y="49116"/>
                  </a:cubicBezTo>
                  <a:close/>
                  <a:moveTo>
                    <a:pt x="112878" y="53108"/>
                  </a:moveTo>
                  <a:cubicBezTo>
                    <a:pt x="112854" y="52940"/>
                    <a:pt x="112830" y="52772"/>
                    <a:pt x="112806" y="52603"/>
                  </a:cubicBezTo>
                  <a:cubicBezTo>
                    <a:pt x="112830" y="52748"/>
                    <a:pt x="112854" y="52892"/>
                    <a:pt x="112878" y="53036"/>
                  </a:cubicBezTo>
                  <a:cubicBezTo>
                    <a:pt x="112878" y="53060"/>
                    <a:pt x="112878" y="53084"/>
                    <a:pt x="112878" y="53108"/>
                  </a:cubicBezTo>
                  <a:close/>
                  <a:moveTo>
                    <a:pt x="113215" y="56452"/>
                  </a:moveTo>
                  <a:cubicBezTo>
                    <a:pt x="113167" y="56139"/>
                    <a:pt x="113167" y="55826"/>
                    <a:pt x="113143" y="55514"/>
                  </a:cubicBezTo>
                  <a:cubicBezTo>
                    <a:pt x="113167" y="55730"/>
                    <a:pt x="113191" y="55971"/>
                    <a:pt x="113215" y="56187"/>
                  </a:cubicBezTo>
                  <a:cubicBezTo>
                    <a:pt x="113215" y="56283"/>
                    <a:pt x="113215" y="56355"/>
                    <a:pt x="113215" y="56452"/>
                  </a:cubicBezTo>
                  <a:close/>
                  <a:moveTo>
                    <a:pt x="111603" y="73650"/>
                  </a:moveTo>
                  <a:cubicBezTo>
                    <a:pt x="111651" y="73505"/>
                    <a:pt x="111676" y="73337"/>
                    <a:pt x="111724" y="73193"/>
                  </a:cubicBezTo>
                  <a:cubicBezTo>
                    <a:pt x="111676" y="73361"/>
                    <a:pt x="111651" y="73505"/>
                    <a:pt x="111603" y="73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211560" y="4413600"/>
              <a:ext cx="1335900" cy="1337100"/>
            </a:xfrm>
            <a:custGeom>
              <a:pathLst>
                <a:path extrusionOk="0" h="120000" w="120000">
                  <a:moveTo>
                    <a:pt x="45323" y="1841"/>
                  </a:moveTo>
                  <a:cubicBezTo>
                    <a:pt x="39859" y="3197"/>
                    <a:pt x="34558" y="5394"/>
                    <a:pt x="29547" y="8301"/>
                  </a:cubicBezTo>
                  <a:lnTo>
                    <a:pt x="36012" y="14794"/>
                  </a:lnTo>
                  <a:cubicBezTo>
                    <a:pt x="39665" y="12855"/>
                    <a:pt x="43512" y="11402"/>
                    <a:pt x="47424" y="10401"/>
                  </a:cubicBezTo>
                  <a:cubicBezTo>
                    <a:pt x="53728" y="8850"/>
                    <a:pt x="60193" y="8495"/>
                    <a:pt x="66691" y="9302"/>
                  </a:cubicBezTo>
                  <a:cubicBezTo>
                    <a:pt x="66853" y="9302"/>
                    <a:pt x="67047" y="9399"/>
                    <a:pt x="67209" y="9399"/>
                  </a:cubicBezTo>
                  <a:cubicBezTo>
                    <a:pt x="70053" y="9755"/>
                    <a:pt x="72704" y="10401"/>
                    <a:pt x="75355" y="11240"/>
                  </a:cubicBezTo>
                  <a:cubicBezTo>
                    <a:pt x="75808" y="11305"/>
                    <a:pt x="76163" y="11499"/>
                    <a:pt x="76616" y="11596"/>
                  </a:cubicBezTo>
                  <a:cubicBezTo>
                    <a:pt x="77165" y="11790"/>
                    <a:pt x="77715" y="12048"/>
                    <a:pt x="78265" y="12242"/>
                  </a:cubicBezTo>
                  <a:cubicBezTo>
                    <a:pt x="78911" y="12500"/>
                    <a:pt x="79525" y="12694"/>
                    <a:pt x="80172" y="12952"/>
                  </a:cubicBezTo>
                  <a:cubicBezTo>
                    <a:pt x="80625" y="13146"/>
                    <a:pt x="81012" y="13340"/>
                    <a:pt x="81465" y="13502"/>
                  </a:cubicBezTo>
                  <a:cubicBezTo>
                    <a:pt x="82273" y="13857"/>
                    <a:pt x="83081" y="14244"/>
                    <a:pt x="83922" y="14697"/>
                  </a:cubicBezTo>
                  <a:cubicBezTo>
                    <a:pt x="84181" y="14794"/>
                    <a:pt x="84471" y="14955"/>
                    <a:pt x="84633" y="15052"/>
                  </a:cubicBezTo>
                  <a:cubicBezTo>
                    <a:pt x="85571" y="15504"/>
                    <a:pt x="86476" y="16053"/>
                    <a:pt x="87284" y="16602"/>
                  </a:cubicBezTo>
                  <a:cubicBezTo>
                    <a:pt x="87834" y="16958"/>
                    <a:pt x="88383" y="17345"/>
                    <a:pt x="88836" y="17604"/>
                  </a:cubicBezTo>
                  <a:cubicBezTo>
                    <a:pt x="89127" y="17798"/>
                    <a:pt x="89482" y="18056"/>
                    <a:pt x="89741" y="18250"/>
                  </a:cubicBezTo>
                  <a:cubicBezTo>
                    <a:pt x="90387" y="18702"/>
                    <a:pt x="91034" y="19154"/>
                    <a:pt x="91584" y="19606"/>
                  </a:cubicBezTo>
                  <a:cubicBezTo>
                    <a:pt x="91681" y="19703"/>
                    <a:pt x="91842" y="19800"/>
                    <a:pt x="91939" y="19897"/>
                  </a:cubicBezTo>
                  <a:cubicBezTo>
                    <a:pt x="93394" y="21060"/>
                    <a:pt x="94881" y="22255"/>
                    <a:pt x="96239" y="23612"/>
                  </a:cubicBezTo>
                  <a:cubicBezTo>
                    <a:pt x="97435" y="24807"/>
                    <a:pt x="98502" y="26002"/>
                    <a:pt x="99504" y="27262"/>
                  </a:cubicBezTo>
                  <a:cubicBezTo>
                    <a:pt x="100053" y="27908"/>
                    <a:pt x="100506" y="28554"/>
                    <a:pt x="100991" y="29168"/>
                  </a:cubicBezTo>
                  <a:lnTo>
                    <a:pt x="101540" y="30008"/>
                  </a:lnTo>
                  <a:cubicBezTo>
                    <a:pt x="101799" y="30363"/>
                    <a:pt x="101993" y="30654"/>
                    <a:pt x="102155" y="31009"/>
                  </a:cubicBezTo>
                  <a:cubicBezTo>
                    <a:pt x="102543" y="31558"/>
                    <a:pt x="102995" y="32204"/>
                    <a:pt x="103351" y="32753"/>
                  </a:cubicBezTo>
                  <a:cubicBezTo>
                    <a:pt x="103448" y="32915"/>
                    <a:pt x="103609" y="33205"/>
                    <a:pt x="103706" y="33367"/>
                  </a:cubicBezTo>
                  <a:cubicBezTo>
                    <a:pt x="103900" y="33658"/>
                    <a:pt x="104094" y="33916"/>
                    <a:pt x="104159" y="34207"/>
                  </a:cubicBezTo>
                  <a:cubicBezTo>
                    <a:pt x="104612" y="35014"/>
                    <a:pt x="105096" y="35822"/>
                    <a:pt x="105549" y="36759"/>
                  </a:cubicBezTo>
                  <a:cubicBezTo>
                    <a:pt x="105808" y="37211"/>
                    <a:pt x="106002" y="37760"/>
                    <a:pt x="106260" y="38212"/>
                  </a:cubicBezTo>
                  <a:cubicBezTo>
                    <a:pt x="106551" y="38858"/>
                    <a:pt x="106907" y="39569"/>
                    <a:pt x="107165" y="40215"/>
                  </a:cubicBezTo>
                  <a:cubicBezTo>
                    <a:pt x="107456" y="40925"/>
                    <a:pt x="107715" y="41668"/>
                    <a:pt x="108006" y="42476"/>
                  </a:cubicBezTo>
                  <a:cubicBezTo>
                    <a:pt x="108168" y="42960"/>
                    <a:pt x="108362" y="43413"/>
                    <a:pt x="108459" y="43865"/>
                  </a:cubicBezTo>
                  <a:cubicBezTo>
                    <a:pt x="108717" y="44866"/>
                    <a:pt x="109105" y="45771"/>
                    <a:pt x="109267" y="46772"/>
                  </a:cubicBezTo>
                  <a:cubicBezTo>
                    <a:pt x="109364" y="47063"/>
                    <a:pt x="109461" y="47321"/>
                    <a:pt x="109461" y="47580"/>
                  </a:cubicBezTo>
                  <a:cubicBezTo>
                    <a:pt x="109558" y="47870"/>
                    <a:pt x="109655" y="48064"/>
                    <a:pt x="109655" y="48323"/>
                  </a:cubicBezTo>
                  <a:cubicBezTo>
                    <a:pt x="109622" y="48290"/>
                    <a:pt x="109622" y="48258"/>
                    <a:pt x="109622" y="48226"/>
                  </a:cubicBezTo>
                  <a:cubicBezTo>
                    <a:pt x="113114" y="63278"/>
                    <a:pt x="109784" y="79687"/>
                    <a:pt x="99504" y="92253"/>
                  </a:cubicBezTo>
                  <a:cubicBezTo>
                    <a:pt x="98437" y="93577"/>
                    <a:pt x="97209" y="94869"/>
                    <a:pt x="95948" y="96129"/>
                  </a:cubicBezTo>
                  <a:cubicBezTo>
                    <a:pt x="94655" y="97421"/>
                    <a:pt x="93394" y="98616"/>
                    <a:pt x="92036" y="99714"/>
                  </a:cubicBezTo>
                  <a:cubicBezTo>
                    <a:pt x="74967" y="113636"/>
                    <a:pt x="50883" y="114831"/>
                    <a:pt x="32553" y="103429"/>
                  </a:cubicBezTo>
                  <a:cubicBezTo>
                    <a:pt x="31390" y="102718"/>
                    <a:pt x="30096" y="101878"/>
                    <a:pt x="28997" y="100974"/>
                  </a:cubicBezTo>
                  <a:cubicBezTo>
                    <a:pt x="28351" y="100522"/>
                    <a:pt x="27737" y="99973"/>
                    <a:pt x="27090" y="99520"/>
                  </a:cubicBezTo>
                  <a:cubicBezTo>
                    <a:pt x="25797" y="98519"/>
                    <a:pt x="24633" y="97421"/>
                    <a:pt x="23437" y="96226"/>
                  </a:cubicBezTo>
                  <a:lnTo>
                    <a:pt x="22790" y="95612"/>
                  </a:lnTo>
                  <a:cubicBezTo>
                    <a:pt x="10118" y="82497"/>
                    <a:pt x="5818" y="64086"/>
                    <a:pt x="10021" y="47515"/>
                  </a:cubicBezTo>
                  <a:cubicBezTo>
                    <a:pt x="11023" y="43574"/>
                    <a:pt x="12478" y="39763"/>
                    <a:pt x="14418" y="36113"/>
                  </a:cubicBezTo>
                  <a:lnTo>
                    <a:pt x="7920" y="29652"/>
                  </a:lnTo>
                  <a:cubicBezTo>
                    <a:pt x="5366" y="34465"/>
                    <a:pt x="3200" y="39763"/>
                    <a:pt x="1810" y="45222"/>
                  </a:cubicBezTo>
                  <a:cubicBezTo>
                    <a:pt x="1551" y="46417"/>
                    <a:pt x="1260" y="47676"/>
                    <a:pt x="1002" y="48969"/>
                  </a:cubicBezTo>
                  <a:cubicBezTo>
                    <a:pt x="-2456" y="67542"/>
                    <a:pt x="2909" y="87440"/>
                    <a:pt x="17036" y="101878"/>
                  </a:cubicBezTo>
                  <a:cubicBezTo>
                    <a:pt x="17230" y="102072"/>
                    <a:pt x="17424" y="102266"/>
                    <a:pt x="17521" y="102427"/>
                  </a:cubicBezTo>
                  <a:cubicBezTo>
                    <a:pt x="35107" y="120032"/>
                    <a:pt x="60937" y="124393"/>
                    <a:pt x="82564" y="115542"/>
                  </a:cubicBezTo>
                  <a:cubicBezTo>
                    <a:pt x="89741" y="112635"/>
                    <a:pt x="96594" y="108274"/>
                    <a:pt x="102446" y="102427"/>
                  </a:cubicBezTo>
                  <a:cubicBezTo>
                    <a:pt x="108265" y="96613"/>
                    <a:pt x="112661" y="89895"/>
                    <a:pt x="115571" y="82594"/>
                  </a:cubicBezTo>
                  <a:cubicBezTo>
                    <a:pt x="124428" y="60888"/>
                    <a:pt x="120032" y="35111"/>
                    <a:pt x="102543" y="17507"/>
                  </a:cubicBezTo>
                  <a:cubicBezTo>
                    <a:pt x="87025" y="2034"/>
                    <a:pt x="65140" y="-3165"/>
                    <a:pt x="45323" y="1841"/>
                  </a:cubicBezTo>
                  <a:close/>
                  <a:moveTo>
                    <a:pt x="109461" y="47580"/>
                  </a:moveTo>
                  <a:cubicBezTo>
                    <a:pt x="109525" y="47806"/>
                    <a:pt x="109558" y="48032"/>
                    <a:pt x="109622" y="48226"/>
                  </a:cubicBezTo>
                  <a:cubicBezTo>
                    <a:pt x="109525" y="48000"/>
                    <a:pt x="109461" y="47838"/>
                    <a:pt x="109461" y="475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1600" y="4642200"/>
              <a:ext cx="879000" cy="846000"/>
            </a:xfrm>
            <a:custGeom>
              <a:pathLst>
                <a:path extrusionOk="0" h="120000" w="120000">
                  <a:moveTo>
                    <a:pt x="37134" y="120000"/>
                  </a:moveTo>
                  <a:lnTo>
                    <a:pt x="37134" y="104432"/>
                  </a:lnTo>
                  <a:lnTo>
                    <a:pt x="36299" y="104023"/>
                  </a:lnTo>
                  <a:cubicBezTo>
                    <a:pt x="22546" y="95499"/>
                    <a:pt x="13409" y="80085"/>
                    <a:pt x="13409" y="62373"/>
                  </a:cubicBezTo>
                  <a:cubicBezTo>
                    <a:pt x="13409" y="35729"/>
                    <a:pt x="34334" y="13985"/>
                    <a:pt x="59975" y="13985"/>
                  </a:cubicBezTo>
                  <a:cubicBezTo>
                    <a:pt x="85616" y="13985"/>
                    <a:pt x="106590" y="35729"/>
                    <a:pt x="106590" y="62373"/>
                  </a:cubicBezTo>
                  <a:cubicBezTo>
                    <a:pt x="106590" y="80085"/>
                    <a:pt x="97404" y="95499"/>
                    <a:pt x="83700" y="104023"/>
                  </a:cubicBezTo>
                  <a:lnTo>
                    <a:pt x="82865" y="104432"/>
                  </a:lnTo>
                  <a:lnTo>
                    <a:pt x="82865" y="120000"/>
                  </a:lnTo>
                  <a:cubicBezTo>
                    <a:pt x="85616" y="118826"/>
                    <a:pt x="88121" y="117549"/>
                    <a:pt x="90626" y="115967"/>
                  </a:cubicBezTo>
                  <a:cubicBezTo>
                    <a:pt x="108211" y="104993"/>
                    <a:pt x="120000" y="85138"/>
                    <a:pt x="120000" y="62373"/>
                  </a:cubicBezTo>
                  <a:cubicBezTo>
                    <a:pt x="120000" y="27971"/>
                    <a:pt x="93082" y="0"/>
                    <a:pt x="59975" y="0"/>
                  </a:cubicBezTo>
                  <a:cubicBezTo>
                    <a:pt x="26819" y="0"/>
                    <a:pt x="0" y="27971"/>
                    <a:pt x="0" y="62373"/>
                  </a:cubicBezTo>
                  <a:cubicBezTo>
                    <a:pt x="0" y="85138"/>
                    <a:pt x="11739" y="104993"/>
                    <a:pt x="29373" y="115967"/>
                  </a:cubicBezTo>
                  <a:cubicBezTo>
                    <a:pt x="31878" y="117549"/>
                    <a:pt x="34482" y="118826"/>
                    <a:pt x="37134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669839" y="4871880"/>
              <a:ext cx="418200" cy="649800"/>
            </a:xfrm>
            <a:custGeom>
              <a:pathLst>
                <a:path extrusionOk="0" h="120000" w="120000">
                  <a:moveTo>
                    <a:pt x="60567" y="59269"/>
                  </a:moveTo>
                  <a:cubicBezTo>
                    <a:pt x="54789" y="59269"/>
                    <a:pt x="49527" y="58272"/>
                    <a:pt x="44574" y="56411"/>
                  </a:cubicBezTo>
                  <a:cubicBezTo>
                    <a:pt x="34668" y="52624"/>
                    <a:pt x="28890" y="45913"/>
                    <a:pt x="28890" y="38604"/>
                  </a:cubicBezTo>
                  <a:cubicBezTo>
                    <a:pt x="28890" y="27176"/>
                    <a:pt x="43129" y="18006"/>
                    <a:pt x="60877" y="18006"/>
                  </a:cubicBezTo>
                  <a:cubicBezTo>
                    <a:pt x="78624" y="18006"/>
                    <a:pt x="92966" y="27176"/>
                    <a:pt x="92966" y="38604"/>
                  </a:cubicBezTo>
                  <a:cubicBezTo>
                    <a:pt x="92347" y="46112"/>
                    <a:pt x="86569" y="52624"/>
                    <a:pt x="76663" y="56411"/>
                  </a:cubicBezTo>
                  <a:cubicBezTo>
                    <a:pt x="71711" y="58272"/>
                    <a:pt x="66139" y="59269"/>
                    <a:pt x="60567" y="59269"/>
                  </a:cubicBezTo>
                  <a:close/>
                  <a:moveTo>
                    <a:pt x="0" y="38803"/>
                  </a:moveTo>
                  <a:cubicBezTo>
                    <a:pt x="0" y="53089"/>
                    <a:pt x="11969" y="65448"/>
                    <a:pt x="29716" y="72225"/>
                  </a:cubicBezTo>
                  <a:cubicBezTo>
                    <a:pt x="34668" y="74086"/>
                    <a:pt x="40240" y="75548"/>
                    <a:pt x="46018" y="76478"/>
                  </a:cubicBezTo>
                  <a:lnTo>
                    <a:pt x="46018" y="101262"/>
                  </a:lnTo>
                  <a:lnTo>
                    <a:pt x="46018" y="119468"/>
                  </a:lnTo>
                  <a:cubicBezTo>
                    <a:pt x="50662" y="119800"/>
                    <a:pt x="55408" y="120000"/>
                    <a:pt x="60051" y="120000"/>
                  </a:cubicBezTo>
                  <a:cubicBezTo>
                    <a:pt x="64694" y="120000"/>
                    <a:pt x="69337" y="119800"/>
                    <a:pt x="73981" y="119468"/>
                  </a:cubicBezTo>
                  <a:lnTo>
                    <a:pt x="73981" y="101262"/>
                  </a:lnTo>
                  <a:lnTo>
                    <a:pt x="73981" y="76478"/>
                  </a:lnTo>
                  <a:cubicBezTo>
                    <a:pt x="79862" y="75548"/>
                    <a:pt x="85331" y="74285"/>
                    <a:pt x="90283" y="72225"/>
                  </a:cubicBezTo>
                  <a:cubicBezTo>
                    <a:pt x="108030" y="65448"/>
                    <a:pt x="120000" y="53089"/>
                    <a:pt x="120000" y="38803"/>
                  </a:cubicBezTo>
                  <a:cubicBezTo>
                    <a:pt x="120619" y="17475"/>
                    <a:pt x="93482" y="0"/>
                    <a:pt x="60361" y="0"/>
                  </a:cubicBezTo>
                  <a:cubicBezTo>
                    <a:pt x="27136" y="0"/>
                    <a:pt x="0" y="17475"/>
                    <a:pt x="0" y="38803"/>
                  </a:cubicBezTo>
                  <a:close/>
                </a:path>
              </a:pathLst>
            </a:custGeom>
            <a:solidFill>
              <a:srgbClr val="FFC42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194D3"/>
            </a:gs>
            <a:gs pos="27000">
              <a:srgbClr val="0194D3"/>
            </a:gs>
            <a:gs pos="66000">
              <a:srgbClr val="0194D3"/>
            </a:gs>
            <a:gs pos="100000">
              <a:srgbClr val="006082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8" y="744575"/>
            <a:ext cx="85206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Shape 170"/>
          <p:cNvGrpSpPr/>
          <p:nvPr/>
        </p:nvGrpSpPr>
        <p:grpSpPr>
          <a:xfrm>
            <a:off x="454015" y="4127598"/>
            <a:ext cx="2511940" cy="693044"/>
            <a:chOff x="1040399" y="3997080"/>
            <a:chExt cx="5891040" cy="1728720"/>
          </a:xfrm>
        </p:grpSpPr>
        <p:sp>
          <p:nvSpPr>
            <p:cNvPr id="171" name="Shape 171"/>
            <p:cNvSpPr/>
            <p:nvPr/>
          </p:nvSpPr>
          <p:spPr>
            <a:xfrm>
              <a:off x="3173400" y="4508640"/>
              <a:ext cx="622801" cy="707401"/>
            </a:xfrm>
            <a:custGeom>
              <a:pathLst>
                <a:path extrusionOk="0" h="1966" w="1731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145039" y="4525920"/>
              <a:ext cx="163080" cy="671761"/>
            </a:xfrm>
            <a:custGeom>
              <a:pathLst>
                <a:path extrusionOk="0" h="1867" w="454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667400" y="4525920"/>
              <a:ext cx="675718" cy="671761"/>
            </a:xfrm>
            <a:custGeom>
              <a:pathLst>
                <a:path extrusionOk="0" h="1867" w="1878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703480" y="4525920"/>
              <a:ext cx="162720" cy="671761"/>
            </a:xfrm>
            <a:custGeom>
              <a:pathLst>
                <a:path extrusionOk="0" h="1867" w="453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251040" y="4508640"/>
              <a:ext cx="512280" cy="704518"/>
            </a:xfrm>
            <a:custGeom>
              <a:pathLst>
                <a:path extrusionOk="0" h="1958" w="1424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901679" y="5429160"/>
              <a:ext cx="239400" cy="222840"/>
            </a:xfrm>
            <a:custGeom>
              <a:pathLst>
                <a:path extrusionOk="0" h="620" w="666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209840" y="5428440"/>
              <a:ext cx="203040" cy="223559"/>
            </a:xfrm>
            <a:custGeom>
              <a:pathLst>
                <a:path extrusionOk="0" h="622" w="565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481640" y="5429160"/>
              <a:ext cx="239400" cy="222840"/>
            </a:xfrm>
            <a:custGeom>
              <a:pathLst>
                <a:path extrusionOk="0" h="620" w="666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84040" y="5428440"/>
              <a:ext cx="140400" cy="223559"/>
            </a:xfrm>
            <a:custGeom>
              <a:pathLst>
                <a:path extrusionOk="0" h="622" w="391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946399" y="5428440"/>
              <a:ext cx="223559" cy="223559"/>
            </a:xfrm>
            <a:custGeom>
              <a:pathLst>
                <a:path extrusionOk="0" h="622" w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5216400" y="5428440"/>
              <a:ext cx="179279" cy="223559"/>
            </a:xfrm>
            <a:custGeom>
              <a:pathLst>
                <a:path extrusionOk="0" h="622" w="499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471640" y="5428440"/>
              <a:ext cx="53280" cy="222479"/>
            </a:xfrm>
            <a:custGeom>
              <a:pathLst>
                <a:path extrusionOk="0" h="619" w="14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605560" y="5422320"/>
              <a:ext cx="205920" cy="235440"/>
            </a:xfrm>
            <a:custGeom>
              <a:pathLst>
                <a:path extrusionOk="0" h="655" w="573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867640" y="5425200"/>
              <a:ext cx="170640" cy="234360"/>
            </a:xfrm>
            <a:custGeom>
              <a:pathLst>
                <a:path extrusionOk="0" h="652" w="475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40399" y="3997080"/>
              <a:ext cx="1728360" cy="1728720"/>
            </a:xfrm>
            <a:custGeom>
              <a:pathLst>
                <a:path extrusionOk="0" h="4803" w="4802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257119" y="4218840"/>
              <a:ext cx="1289522" cy="1289162"/>
            </a:xfrm>
            <a:custGeom>
              <a:pathLst>
                <a:path extrusionOk="0" h="3582" w="3583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482119" y="4438080"/>
              <a:ext cx="846721" cy="814318"/>
            </a:xfrm>
            <a:custGeom>
              <a:pathLst>
                <a:path extrusionOk="0" h="2263" w="235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02440" y="4660200"/>
              <a:ext cx="402479" cy="623520"/>
            </a:xfrm>
            <a:custGeom>
              <a:pathLst>
                <a:path extrusionOk="0" h="1733" w="1119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809400" y="4506480"/>
              <a:ext cx="46800" cy="59400"/>
            </a:xfrm>
            <a:custGeom>
              <a:pathLst>
                <a:path extrusionOk="0" h="166" w="131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863399" y="4505400"/>
              <a:ext cx="68040" cy="62280"/>
            </a:xfrm>
            <a:custGeom>
              <a:pathLst>
                <a:path extrusionOk="0" h="174" w="190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Shape 191"/>
          <p:cNvCxnSpPr/>
          <p:nvPr/>
        </p:nvCxnSpPr>
        <p:spPr>
          <a:xfrm>
            <a:off x="356375" y="2834125"/>
            <a:ext cx="4004700" cy="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 w/o notes">
  <p:cSld name="1 col w/o note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3000"/>
              <a:buFont typeface="Lato"/>
              <a:buNone/>
              <a:defRPr b="1" i="0" sz="3000" u="none" cap="none" strike="noStrike">
                <a:solidFill>
                  <a:srgbClr val="2994B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lide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857286" y="2102477"/>
            <a:ext cx="724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 rot="-5400000">
            <a:off x="1183974" y="2532204"/>
            <a:ext cx="89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298" r="298" t="0"/>
          <a:stretch/>
        </p:blipFill>
        <p:spPr>
          <a:xfrm>
            <a:off x="627875" y="2133050"/>
            <a:ext cx="436950" cy="4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 no headline, emphasis">
  <p:cSld name="2 col no headline, emphasi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Shape 27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Shape 28"/>
          <p:cNvCxnSpPr/>
          <p:nvPr/>
        </p:nvCxnSpPr>
        <p:spPr>
          <a:xfrm>
            <a:off x="6549495" y="1200134"/>
            <a:ext cx="2122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910917" y="955646"/>
            <a:ext cx="175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762132" y="1387154"/>
            <a:ext cx="190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w Header">
  <p:cSld name="Blank Slide w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8423666" y="4856411"/>
            <a:ext cx="447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 w/notes">
  <p:cSld name="1 Col w/note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5613" y="939362"/>
            <a:ext cx="8216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idx="2" type="body"/>
          </p:nvPr>
        </p:nvSpPr>
        <p:spPr>
          <a:xfrm>
            <a:off x="455613" y="4441526"/>
            <a:ext cx="821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i="0" sz="800" u="none" cap="none" strike="noStrike">
                <a:solidFill>
                  <a:srgbClr val="7F7F7F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o"/>
              <a:defRPr i="0" sz="1600" u="none" cap="none" strike="noStrike">
                <a:solidFill>
                  <a:srgbClr val="555555"/>
                </a:solidFill>
              </a:defRPr>
            </a:lvl3pPr>
            <a:lvl4pPr indent="-325374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524"/>
              <a:buChar char="o"/>
              <a:defRPr i="0" sz="1524" u="none" cap="none" strike="noStrike">
                <a:solidFill>
                  <a:schemeClr val="dk1"/>
                </a:solidFill>
              </a:defRPr>
            </a:lvl4pPr>
            <a:lvl5pPr indent="-320738" lvl="4" marL="2286000" marR="0" rtl="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51"/>
              <a:buChar char="o"/>
              <a:defRPr i="0" sz="1451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 ">
  <p:cSld name="3 col 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5613" y="939362"/>
            <a:ext cx="249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Shape 51"/>
          <p:cNvCxnSpPr/>
          <p:nvPr/>
        </p:nvCxnSpPr>
        <p:spPr>
          <a:xfrm>
            <a:off x="455613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Shape 52"/>
          <p:cNvCxnSpPr/>
          <p:nvPr/>
        </p:nvCxnSpPr>
        <p:spPr>
          <a:xfrm>
            <a:off x="3328547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Shape 53"/>
          <p:cNvCxnSpPr/>
          <p:nvPr/>
        </p:nvCxnSpPr>
        <p:spPr>
          <a:xfrm>
            <a:off x="6173855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2" type="body"/>
          </p:nvPr>
        </p:nvSpPr>
        <p:spPr>
          <a:xfrm>
            <a:off x="3302835" y="939362"/>
            <a:ext cx="2523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3302835" y="1313876"/>
            <a:ext cx="2498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55625" y="1313874"/>
            <a:ext cx="24981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6173855" y="939362"/>
            <a:ext cx="249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6173855" y="1313876"/>
            <a:ext cx="2498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ernative Ending">
  <p:cSld name="Alternative Ending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933486" y="2102477"/>
            <a:ext cx="724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 rot="-5400000">
            <a:off x="1187024" y="2532204"/>
            <a:ext cx="89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 ">
  <p:cSld name="2 col 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5613" y="939362"/>
            <a:ext cx="3972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Shape 69"/>
          <p:cNvSpPr txBox="1"/>
          <p:nvPr>
            <p:ph idx="2" type="body"/>
          </p:nvPr>
        </p:nvSpPr>
        <p:spPr>
          <a:xfrm>
            <a:off x="4714042" y="939362"/>
            <a:ext cx="395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5613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Shape 71"/>
          <p:cNvCxnSpPr/>
          <p:nvPr/>
        </p:nvCxnSpPr>
        <p:spPr>
          <a:xfrm>
            <a:off x="4714042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Shape 72"/>
          <p:cNvSpPr txBox="1"/>
          <p:nvPr>
            <p:ph idx="3" type="body"/>
          </p:nvPr>
        </p:nvSpPr>
        <p:spPr>
          <a:xfrm>
            <a:off x="460079" y="1313876"/>
            <a:ext cx="3968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4707545" y="1313876"/>
            <a:ext cx="3968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rebuchet MS"/>
              <a:buNone/>
              <a:defRPr b="1"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Trebuchet MS"/>
              <a:buChar char="•"/>
              <a:defRPr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Trebuchet MS"/>
              <a:buChar char="o"/>
              <a:defRPr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5374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524"/>
              <a:buFont typeface="Trebuchet MS"/>
              <a:buChar char="o"/>
              <a:defRPr i="0" sz="152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0738" lvl="4" marL="2286000" marR="0" rtl="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Trebuchet MS"/>
              <a:buChar char="o"/>
              <a:defRPr i="0" sz="145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seabold/pycon-ds-2018" TargetMode="External"/><Relationship Id="rId4" Type="http://schemas.openxmlformats.org/officeDocument/2006/relationships/hyperlink" Target="https://twitter.com/jseabol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umfocu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8B9FE"/>
            </a:gs>
            <a:gs pos="100000">
              <a:srgbClr val="06658D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311708" y="744575"/>
            <a:ext cx="8520600" cy="20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 to Python for </a:t>
            </a:r>
            <a:b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</a:t>
            </a:r>
            <a:endParaRPr b="1" i="0" sz="3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21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https://github.com/jseabold/pycon-ds-2018</a:t>
            </a:r>
            <a:endParaRPr b="1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5/10/2018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Skipper Seabold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Director of Data Science, Civis Analytics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@jseabold</a:t>
            </a:r>
            <a:endParaRPr u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Go ahead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install the w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orkshop materials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if you haven’t. Follow the instructions on GitHub.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Economist by training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Science R&amp;D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and Product at Civis Analytics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Programming in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ython for 10 years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Created statsmodels, e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arly pandas core team, and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contributor to many projects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About </a:t>
            </a:r>
            <a:r>
              <a:rPr lang="en">
                <a:solidFill>
                  <a:schemeClr val="accent2"/>
                </a:solidFill>
              </a:rPr>
              <a:t>m</a:t>
            </a:r>
            <a:r>
              <a:rPr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i="0" sz="30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are we going to do for 4 (!) hours?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workshop is an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interactive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to using python and the PyData stack to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data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Mung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 with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andas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 with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andas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plotting in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ython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Introduce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scikit-learn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machine learning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 the end of the workshop, you will be able to write your own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well-structured, idiomatic Python code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data science.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Agenda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a few existing definitions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Obtain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Scrub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Explore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iNterpret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i="0" lang="en" sz="1800" u="none" cap="none" strike="noStrike">
                <a:solidFill>
                  <a:srgbClr val="0194D3"/>
                </a:solidFill>
                <a:latin typeface="Lato"/>
                <a:ea typeface="Lato"/>
                <a:cs typeface="Lato"/>
                <a:sym typeface="Lato"/>
              </a:rPr>
              <a:t>OSEMN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 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Mason and Wiggins, 2010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“ability to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[create]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prototype-level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versions of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steps needed to derive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new insights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build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 products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b="0"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Analyzing the Analyzers,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What is Data Science?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multidisciplinary methods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understand and have a positive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impact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a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business process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Route optimization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a supply chain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Conjoint analysis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product ideation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Attribution modeling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connecting marketing spend to outcomes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Marketing spend optimization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efficient outreach given a budget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Effectiveness testing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creative or offers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Detecting fraud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insurance claims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Predicting and influencing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employee or customer retention</a:t>
            </a:r>
            <a:endParaRPr b="1"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who is likely to vote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Science exists to drive better outcomes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ollaborat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across disciplines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only do w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need to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speak the same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language of mathematics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we must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share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processes and tools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produce impactful data science.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of t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hese processes and tools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 from agile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engineering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Processes like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design sprints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project planning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planning poker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daily standups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Tools like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version control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open source languages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linux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containers</a:t>
            </a:r>
            <a:r>
              <a:rPr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How </a:t>
            </a:r>
            <a:r>
              <a:rPr lang="en">
                <a:solidFill>
                  <a:schemeClr val="accent2"/>
                </a:solidFill>
              </a:rPr>
              <a:t>d</a:t>
            </a:r>
            <a:r>
              <a:rPr lang="en" u="none" cap="none" strike="noStrike">
                <a:solidFill>
                  <a:schemeClr val="accent2"/>
                </a:solidFill>
              </a:rPr>
              <a:t>o 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lang="en" u="none" cap="none" strike="noStrike">
                <a:solidFill>
                  <a:schemeClr val="accent2"/>
                </a:solidFill>
              </a:rPr>
              <a:t>e </a:t>
            </a:r>
            <a:r>
              <a:rPr i="1" lang="en" u="none" cap="none" strike="noStrike">
                <a:solidFill>
                  <a:schemeClr val="accent2"/>
                </a:solidFill>
              </a:rPr>
              <a:t>do</a:t>
            </a:r>
            <a:r>
              <a:rPr i="0" lang="en" u="none" cap="none" strike="noStrike">
                <a:solidFill>
                  <a:schemeClr val="accent2"/>
                </a:solidFill>
              </a:rPr>
              <a:t> Data Science?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one of these open source languages that you may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 use.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It’s a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full-featured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language with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many, many packages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for making data science tasks easier.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 are r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obust libraries and services for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your code and methods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m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akes it easy to write </a:t>
            </a:r>
            <a:r>
              <a:rPr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defensive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code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Readability counts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tyle matters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Straightforward to go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from prototype to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production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large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community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of disciplined, helpful, and seasoned programmers.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Why Python?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 Source continues to flourish because of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community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community contributions</a:t>
            </a:r>
            <a:r>
              <a:rPr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you use open source software at work?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Ask your employer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or manager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to give back through in-kind or monetary support.</a:t>
            </a:r>
            <a:endParaRPr i="0" sz="1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Does you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or team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rely on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open source software?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Make sure you are giving back by documentation, bug fixes, features, or release support.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sng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NumFOCUS Foundation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a wonderful project that supports the open source community.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A note on s</a:t>
            </a:r>
            <a:r>
              <a:rPr i="0" lang="en" u="none" cap="none" strike="noStrike">
                <a:solidFill>
                  <a:schemeClr val="accent2"/>
                </a:solidFill>
              </a:rPr>
              <a:t>ustainability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Assumptions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rerequisites</a:t>
            </a:r>
            <a:endParaRPr i="0" sz="1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ome exposure to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programming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ome exposure to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Python basics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some exposure to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 science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Feel free to stop me and ask questions through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out.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Before 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i="0" lang="en" u="none" cap="none" strike="noStrike">
                <a:solidFill>
                  <a:schemeClr val="accent2"/>
                </a:solidFill>
              </a:rPr>
              <a:t>e </a:t>
            </a:r>
            <a:r>
              <a:rPr lang="en">
                <a:solidFill>
                  <a:schemeClr val="accent2"/>
                </a:solidFill>
              </a:rPr>
              <a:t>g</a:t>
            </a:r>
            <a:r>
              <a:rPr i="0" lang="en" u="none" cap="none" strike="noStrike">
                <a:solidFill>
                  <a:schemeClr val="accent2"/>
                </a:solidFill>
              </a:rPr>
              <a:t>et </a:t>
            </a:r>
            <a:r>
              <a:rPr lang="en">
                <a:solidFill>
                  <a:schemeClr val="accent2"/>
                </a:solidFill>
              </a:rPr>
              <a:t>s</a:t>
            </a:r>
            <a:r>
              <a:rPr i="0" lang="en" u="none" cap="none" strike="noStrike">
                <a:solidFill>
                  <a:schemeClr val="accent2"/>
                </a:solidFill>
              </a:rPr>
              <a:t>tarted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ivis_ppt_060313">
  <a:themeElements>
    <a:clrScheme name="Custom 2">
      <a:dk1>
        <a:srgbClr val="555555"/>
      </a:dk1>
      <a:lt1>
        <a:srgbClr val="FFFFFF"/>
      </a:lt1>
      <a:dk2>
        <a:srgbClr val="434043"/>
      </a:dk2>
      <a:lt2>
        <a:srgbClr val="D1D3D4"/>
      </a:lt2>
      <a:accent1>
        <a:srgbClr val="FFC425"/>
      </a:accent1>
      <a:accent2>
        <a:srgbClr val="0194D3"/>
      </a:accent2>
      <a:accent3>
        <a:srgbClr val="49DEA4"/>
      </a:accent3>
      <a:accent4>
        <a:srgbClr val="F77552"/>
      </a:accent4>
      <a:accent5>
        <a:srgbClr val="86518D"/>
      </a:accent5>
      <a:accent6>
        <a:srgbClr val="BF866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