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7A75-4705-48D8-A8F8-4F26D390A389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7E7B-6938-4E63-9EE9-34962A51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7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7A75-4705-48D8-A8F8-4F26D390A389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7E7B-6938-4E63-9EE9-34962A51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9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7A75-4705-48D8-A8F8-4F26D390A389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7E7B-6938-4E63-9EE9-34962A51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8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7A75-4705-48D8-A8F8-4F26D390A389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7E7B-6938-4E63-9EE9-34962A51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7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7A75-4705-48D8-A8F8-4F26D390A389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7E7B-6938-4E63-9EE9-34962A51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9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7A75-4705-48D8-A8F8-4F26D390A389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7E7B-6938-4E63-9EE9-34962A51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7A75-4705-48D8-A8F8-4F26D390A389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7E7B-6938-4E63-9EE9-34962A51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6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7A75-4705-48D8-A8F8-4F26D390A389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7E7B-6938-4E63-9EE9-34962A51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3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7A75-4705-48D8-A8F8-4F26D390A389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7E7B-6938-4E63-9EE9-34962A51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0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7A75-4705-48D8-A8F8-4F26D390A389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7E7B-6938-4E63-9EE9-34962A51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7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7A75-4705-48D8-A8F8-4F26D390A389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7E7B-6938-4E63-9EE9-34962A51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F7A75-4705-48D8-A8F8-4F26D390A389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57E7B-6938-4E63-9EE9-34962A51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3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telegraph.co.uk/content/dam/insurance/2016/04/06/amsterdam.jpg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mg.huffingtonpost.com/asset/5e4f03482300005b0539bde3.jpeg?ops=scalefit_630_noupscale" TargetMode="External"/><Relationship Id="rId2" Type="http://schemas.openxmlformats.org/officeDocument/2006/relationships/hyperlink" Target="https://www.adweek.com/files/2015_May/iStock-Unfinished-Business-6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Battle of the Neighborhoods: Amsterdam and its Boroughs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Robert B.</a:t>
            </a:r>
          </a:p>
        </p:txBody>
      </p:sp>
    </p:spTree>
    <p:extLst>
      <p:ext uri="{BB962C8B-B14F-4D97-AF65-F5344CB8AC3E}">
        <p14:creationId xmlns:p14="http://schemas.microsoft.com/office/powerpoint/2010/main" val="4115093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 Nearest Neighbor – Finding the Optimal Value of K</a:t>
            </a:r>
            <a:endParaRPr lang="en-US" dirty="0"/>
          </a:p>
        </p:txBody>
      </p:sp>
      <p:pic>
        <p:nvPicPr>
          <p:cNvPr id="7170" name="Picture 2" descr="er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396042"/>
            <a:ext cx="4191000" cy="2659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 descr="ac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455" y="3962400"/>
            <a:ext cx="4278745" cy="2715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09868" y="1905000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Important to find the K value at which Accuracy is HIGHEST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Also find the value of K at which the Error Rate is LOWEST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495800"/>
            <a:ext cx="381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Optimal value of K appears to be 2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Therefore, we will have two clusters into which the eight boroughs will be divided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03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- Clusters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294706"/>
              </p:ext>
            </p:extLst>
          </p:nvPr>
        </p:nvGraphicFramePr>
        <p:xfrm>
          <a:off x="990600" y="1524000"/>
          <a:ext cx="7062789" cy="4081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3061"/>
                <a:gridCol w="1168384"/>
                <a:gridCol w="800982"/>
                <a:gridCol w="857271"/>
                <a:gridCol w="682318"/>
                <a:gridCol w="925731"/>
                <a:gridCol w="778922"/>
                <a:gridCol w="547680"/>
                <a:gridCol w="958440"/>
              </a:tblGrid>
              <a:tr h="5642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Neighborhood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Latitude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Longitude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Venues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Population Density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Safety Index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Safe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Cluster labels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684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Centrum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52.37321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4.903712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13748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684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Westpoort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52.41095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4.803871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684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Zuidoost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52.30465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4.974994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4391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684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52.37611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4.86452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15252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684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Nieuw-West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52.36407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4.802676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4478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684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Oost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52.34981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4.956049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7635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684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Zuid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52.34172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4.86605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9349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8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Noord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52.388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4.917663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2269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019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Clusters - Mapped</a:t>
            </a:r>
            <a:endParaRPr lang="en-US" dirty="0"/>
          </a:p>
        </p:txBody>
      </p:sp>
      <p:pic>
        <p:nvPicPr>
          <p:cNvPr id="4" name="Picture 3" descr="C:\Users\PC-User\AppData\Local\Microsoft\Windows\INetCache\Content.Word\clus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5334000" cy="45196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3880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Graphs show little to no correlation between the target variables</a:t>
            </a:r>
          </a:p>
          <a:p>
            <a:r>
              <a:rPr lang="en-US" dirty="0" smtClean="0"/>
              <a:t>Several outliers are noticeable on the graphs – Centrum is clearly the busiest and most popular district</a:t>
            </a:r>
          </a:p>
          <a:p>
            <a:r>
              <a:rPr lang="en-US" dirty="0" err="1" smtClean="0"/>
              <a:t>Westpoort</a:t>
            </a:r>
            <a:r>
              <a:rPr lang="en-US" dirty="0" smtClean="0"/>
              <a:t>, in particular, is a strange outlier. This is likely due to it being an industrial work zone, as opposed to a residential or commercial place</a:t>
            </a:r>
          </a:p>
          <a:p>
            <a:r>
              <a:rPr lang="en-US" dirty="0" smtClean="0"/>
              <a:t>Regressions shows a potential negative effect of additional venues on crime, while population density has a minute positive effect</a:t>
            </a:r>
          </a:p>
          <a:p>
            <a:r>
              <a:rPr lang="en-US" dirty="0" smtClean="0"/>
              <a:t>Far too few observations were used to find anything meaningful in the regression, with P values so large that it is entirely insignificant</a:t>
            </a:r>
          </a:p>
          <a:p>
            <a:r>
              <a:rPr lang="en-US" dirty="0" smtClean="0"/>
              <a:t>Clustering with KNN supports the idea that </a:t>
            </a:r>
            <a:r>
              <a:rPr lang="en-US" dirty="0" err="1" smtClean="0"/>
              <a:t>Westpoort</a:t>
            </a:r>
            <a:r>
              <a:rPr lang="en-US" dirty="0" smtClean="0"/>
              <a:t> is very much the “odd one out” when it comes to districts in Amsterdam</a:t>
            </a:r>
          </a:p>
          <a:p>
            <a:r>
              <a:rPr lang="en-US" dirty="0" smtClean="0"/>
              <a:t>Surprisingly, clustering did not single out Centrum, even though it has way more venues and attractions than any other district by far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644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&amp;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Better to use the neighborhoods within each district next time, that way there will be more data points (42 as opposed to 8) and results might be a lot more conclusive</a:t>
            </a:r>
          </a:p>
          <a:p>
            <a:r>
              <a:rPr lang="en-US" dirty="0" smtClean="0"/>
              <a:t>As someone who was born and raised in Amsterdam, I couldn’t help but notice that Foursquare had mislabeled many venues, putting them in the wrong districts… This should be fixed if anyone wants to gather data on Amsterdam from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02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it might have been incredibly obvious already, this little study does show that an industrial work zone like </a:t>
            </a:r>
            <a:r>
              <a:rPr lang="en-US" dirty="0" err="1" smtClean="0"/>
              <a:t>Westpoort</a:t>
            </a:r>
            <a:r>
              <a:rPr lang="en-US" dirty="0" smtClean="0"/>
              <a:t> is NOT the best place to visit as a tourist, nor to live in as a resident</a:t>
            </a:r>
          </a:p>
          <a:p>
            <a:r>
              <a:rPr lang="en-US" dirty="0" smtClean="0"/>
              <a:t>Despite being incredibly busy and full of venues, Centrum is actually more safe than other, more residential, areas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77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8 Boroughs in Amsterdam</a:t>
            </a:r>
            <a:endParaRPr lang="en-US" dirty="0"/>
          </a:p>
        </p:txBody>
      </p:sp>
      <p:pic>
        <p:nvPicPr>
          <p:cNvPr id="2050" name="Picture 2" descr="C:\Users\PC-User\Desktop\Ma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6205568" cy="515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543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-76200"/>
            <a:ext cx="7772400" cy="1470025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2954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Amsterdam has been around since the 13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Century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One of the biggest cities for tourism in Europe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Very densely populated (800,000+ residents!)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82874" y="6256876"/>
            <a:ext cx="525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Source: </a:t>
            </a:r>
            <a:r>
              <a:rPr lang="en-US" sz="900" dirty="0" smtClean="0">
                <a:hlinkClick r:id="rId2"/>
              </a:rPr>
              <a:t>https://www.telegraph.co.uk/content/dam/insurance/2016/04/06/amsterdam.jpg</a:t>
            </a:r>
            <a:r>
              <a:rPr lang="en-US" sz="900" dirty="0" smtClean="0"/>
              <a:t/>
            </a:r>
            <a:br>
              <a:rPr lang="en-US" sz="900" dirty="0" smtClean="0"/>
            </a:br>
            <a:endParaRPr lang="en-US" sz="900" dirty="0"/>
          </a:p>
        </p:txBody>
      </p:sp>
      <p:pic>
        <p:nvPicPr>
          <p:cNvPr id="10242" name="Picture 2" descr="C:\Users\PC-User\Desktop\amsterd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874" y="2590800"/>
            <a:ext cx="5483052" cy="365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21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Problem: Which neighborhoods in Amsterdam are the best to go to? Which are safest? Which are busiest? Where are the venues?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People who might be interested in this: tourists and Dutch citizens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6345451"/>
            <a:ext cx="64770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Source: </a:t>
            </a:r>
            <a:r>
              <a:rPr lang="en-US" sz="1050" dirty="0" smtClean="0">
                <a:hlinkClick r:id="rId2"/>
              </a:rPr>
              <a:t>https://www.adweek.com/files/2015_May/iStock-Unfinished-Business-6.jpg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>
                <a:hlinkClick r:id="rId3"/>
              </a:rPr>
              <a:t>https://img.huffingtonpost.com/asset/5e4f03482300005b0539bde3.jpeg?ops=scalefit_630_noupscale</a:t>
            </a:r>
            <a:r>
              <a:rPr lang="en-US" sz="1050" dirty="0" smtClean="0"/>
              <a:t/>
            </a:r>
            <a:br>
              <a:rPr lang="en-US" sz="1050" dirty="0" smtClean="0"/>
            </a:br>
            <a:endParaRPr lang="en-US" sz="1050" dirty="0"/>
          </a:p>
        </p:txBody>
      </p:sp>
      <p:pic>
        <p:nvPicPr>
          <p:cNvPr id="11266" name="Picture 2" descr="C:\Users\PC-User\Desktop\iStock-Unfinished-Business-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86200"/>
            <a:ext cx="3429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PC-User\Desktop\5e4f03482300005b0539bde3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876675"/>
            <a:ext cx="3443288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934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- Coordinates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276064"/>
              </p:ext>
            </p:extLst>
          </p:nvPr>
        </p:nvGraphicFramePr>
        <p:xfrm>
          <a:off x="1066800" y="1600200"/>
          <a:ext cx="6934199" cy="37337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7490"/>
                <a:gridCol w="1533611"/>
                <a:gridCol w="1388837"/>
                <a:gridCol w="1437760"/>
                <a:gridCol w="2246501"/>
              </a:tblGrid>
              <a:tr h="7428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Neighborhood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Latitude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Longitude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Population Density (people/km</a:t>
                      </a:r>
                      <a:r>
                        <a:rPr lang="en-US" sz="1200" baseline="30000">
                          <a:effectLst/>
                        </a:rPr>
                        <a:t>2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02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Centrum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52.37321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4.903712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13748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43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Westpoort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52.41095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4.803871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02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Zuidoost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52.30465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4.974994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4391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02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52.37611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4.86452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15252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5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Nieuw-West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52.36407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4.802676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4478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02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Oost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52.34981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4.956049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7635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02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Zuid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52.34172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4.86605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9349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02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Noord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52.388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4.917663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2269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37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– Common Venues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502209"/>
              </p:ext>
            </p:extLst>
          </p:nvPr>
        </p:nvGraphicFramePr>
        <p:xfrm>
          <a:off x="990600" y="1600200"/>
          <a:ext cx="7162802" cy="4038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8656"/>
                <a:gridCol w="1258098"/>
                <a:gridCol w="1802782"/>
                <a:gridCol w="1916633"/>
                <a:gridCol w="1916633"/>
              </a:tblGrid>
              <a:tr h="12639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Neighborhood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1st Most Common Venue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2nd Most Common Venue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3rd Most Common Venue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10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Centrum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Hotel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Coffee Shop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22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Nieuw-West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Soccer Field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Theater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Gym / Fitness Center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634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Noord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Plaza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Yoga Studio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Bed &amp; Breakfast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86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Oost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Soccer Field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Hockey Field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Playground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86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Nightclub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Snack Place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Supermarket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86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Westpoort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Heliport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Harbor / Marina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Yoga Studio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10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Zuid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Bagel Shop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Office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Supermarket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10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Zuidoost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Farm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Harbor / Marina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Park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425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– Bar Charts</a:t>
            </a:r>
            <a:endParaRPr lang="en-US" dirty="0"/>
          </a:p>
        </p:txBody>
      </p:sp>
      <p:pic>
        <p:nvPicPr>
          <p:cNvPr id="5122" name="Picture 2" descr="bar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4224841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C:\Users\PC-User\AppData\Local\Microsoft\Windows\INetCache\Content.Word\bar 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219200"/>
            <a:ext cx="41148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PC-User\AppData\Local\Microsoft\Windows\INetCache\Content.Word\bar 3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2" y="3886200"/>
            <a:ext cx="4043615" cy="264318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4419600" y="4343400"/>
            <a:ext cx="451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Westpoort</a:t>
            </a:r>
            <a:r>
              <a:rPr lang="en-US" dirty="0" smtClean="0"/>
              <a:t> super low population density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Centrum has a lot of venues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Safety Index &gt; 100 is deemed “unsafe”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74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– Scatter Plots</a:t>
            </a:r>
            <a:endParaRPr lang="en-US" dirty="0"/>
          </a:p>
        </p:txBody>
      </p:sp>
      <p:pic>
        <p:nvPicPr>
          <p:cNvPr id="6146" name="Picture 2" descr="popv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4067175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scat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951" y="1174750"/>
            <a:ext cx="4094163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 descr="scat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22785"/>
            <a:ext cx="39243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6955" y="4191000"/>
            <a:ext cx="41852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Huge outliers in each scatterplot graph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 clear relationships or correlations visible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Not enough data points to make an accurate estimate regarding 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28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pic>
        <p:nvPicPr>
          <p:cNvPr id="9218" name="Picture 2" descr="C:\Users\PC-User\Desktop\re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7107238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419" y="5057775"/>
            <a:ext cx="899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Very small positive coefficient for Population Density, implying that an increase in population density does see an increase in crime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A negative coefficient for Venues, implying that as more venues are added to a district, crime surprisingly drops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The huge P values (and tiny R^2 value) show that all of this is completely insignificant, statistically speaking, and proves that a far greater number of observations is needed for any meaningful findings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379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726</Words>
  <Application>Microsoft Office PowerPoint</Application>
  <PresentationFormat>On-screen Show (4:3)</PresentationFormat>
  <Paragraphs>218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The Battle of the Neighborhoods: Amsterdam and its Boroughs</vt:lpstr>
      <vt:lpstr>The 8 Boroughs in Amsterdam</vt:lpstr>
      <vt:lpstr>Introduction</vt:lpstr>
      <vt:lpstr>PowerPoint Presentation</vt:lpstr>
      <vt:lpstr>Data - Coordinates</vt:lpstr>
      <vt:lpstr>Data – Common Venues </vt:lpstr>
      <vt:lpstr>Data – Bar Charts</vt:lpstr>
      <vt:lpstr>Data – Scatter Plots</vt:lpstr>
      <vt:lpstr>Regression</vt:lpstr>
      <vt:lpstr>K Nearest Neighbor – Finding the Optimal Value of K</vt:lpstr>
      <vt:lpstr>KNN - Clusters</vt:lpstr>
      <vt:lpstr>KNN Clusters - Mapped</vt:lpstr>
      <vt:lpstr>Results</vt:lpstr>
      <vt:lpstr>Discussion &amp; Recommendations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the Neighborhoods: Amsterdam and its Boroughs</dc:title>
  <dc:creator>Windows User</dc:creator>
  <cp:lastModifiedBy>Windows User</cp:lastModifiedBy>
  <cp:revision>5</cp:revision>
  <dcterms:created xsi:type="dcterms:W3CDTF">2020-11-14T06:58:57Z</dcterms:created>
  <dcterms:modified xsi:type="dcterms:W3CDTF">2020-11-14T08:01:53Z</dcterms:modified>
</cp:coreProperties>
</file>