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72" r:id="rId4"/>
    <p:sldId id="273" r:id="rId5"/>
    <p:sldId id="274" r:id="rId6"/>
    <p:sldId id="281" r:id="rId7"/>
    <p:sldId id="264" r:id="rId8"/>
    <p:sldId id="262" r:id="rId9"/>
    <p:sldId id="278" r:id="rId10"/>
    <p:sldId id="277" r:id="rId11"/>
    <p:sldId id="28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C1-36FB-A0D6-87FD-4175653F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17255-E49E-2F4D-BDBE-FE9482559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0274-98CA-44CF-0152-27A9535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8575-7495-7679-D23E-AB7C93B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55B8-8608-3B11-0859-940BA613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59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F6A7-DF23-5541-15C2-C3ED7CD5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5674-BF5F-6821-0BFF-592F4055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1396-2AF0-D5CD-59BD-FF8C6967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8DDC-BFBC-A7E3-55AC-838FD912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569C-93C2-2B26-8C5D-BD246C6F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7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12A0E-B351-3623-86DC-7A7ED81E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0746-1164-B3C6-0E78-08C802EA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7F43-9C3D-32E1-EEDD-FB273A54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6BA0-BAAD-ADF6-F507-EDF5DDE0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B270-98F6-7DE6-46F6-BD935EC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4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3D0E-5299-4D30-DBB1-D23C813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00-278E-02F0-B562-E51C514C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8185-EAED-86A4-27D0-FDAD3E47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5161-5AB5-0849-249B-A7DAF7DD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6E7A-44D4-7320-D08B-3CACEC0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B9A8-4F63-AE46-68C9-302A930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41DF-BAE1-FE7C-02F6-9B6C1C8F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C4A5-6087-624D-FF35-C73A372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E915-DCC5-8B3C-832F-B0EDE082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3173-702E-CD46-2AE9-FBE438A5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617A-3B6A-D034-2119-643C08BC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80BB-4DAC-D83A-4FF4-A32058B54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DC01-08F8-FB46-E2E4-E3CF5367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3188-7305-2505-C9C3-2B3BA18E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5015-D9FB-D21C-5B81-F55381E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7BC8D-0E4B-FC0B-2BF1-C4CEC62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94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EAA1-23A2-96C1-CF2F-BFC55CE4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D2C4-7835-A65E-AFF2-CB5B3565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D3A32-258A-23DB-9EAF-0FF4F1CF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32015-306D-335C-874C-884B33EE2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341B6-9BD0-4FDB-C9E0-89A03A20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E5B6C-354A-A975-3D45-B6C32CBF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9BF23-BAAB-3530-2B28-698B823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FC59E-57BD-398E-767C-22ACA0F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3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285-A6F2-D8CC-8DE0-BBAEFC77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1640B-F409-BFBB-3C96-AEFC50B5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A6D6D-8469-4337-91EA-FBDDBCFA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8FC6D-0547-8A0E-911E-6CE1E62C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1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812D6-0CCF-B67E-5FB4-30E80500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06E3D-BF34-F798-401E-DA7D285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6DC9-9782-B6E1-DF85-5D12B99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0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87D3-A217-50ED-DB51-A6FD92D5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2362-2F59-140C-D4E5-CE6BA855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B87DE-708B-49D2-5FBE-96752713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7AFE-9EDC-564C-A543-3CB9A5B2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8008-429C-F706-8034-CCBAF91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5B80-1CEA-C5B5-DE41-C3079C54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97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E894-300E-D614-B64B-55BDD108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3DA1D-A2AF-2EC6-4C02-E8E179EF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B9D2-BE3E-651B-C164-FAEB8530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FE9D-0B27-FC5C-3CF4-6AEFCCB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A2A6D-1EEE-09F1-B08A-A126B3F0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1BE8-EFF5-DD84-5DC0-8EF78DD4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0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10611-4522-0491-AA49-ADF8FB7B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6BB5-957A-2C90-33F5-79A71DC5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685A-1995-22C5-5733-E3171A35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933E-BB33-4A2D-8EC4-2D7CB125E3AE}" type="datetimeFigureOut">
              <a:rPr lang="de-CH" smtClean="0"/>
              <a:t>26.09.2023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31DD-9B5B-CEB5-6C5E-FBA3A591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0FBD-3D15-F9C0-BF86-193EE738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48AE-5934-49AB-91AB-349A1B42B6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A52-7F8B-B4C1-B471-9779E55B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Master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7866-6F63-4191-2827-B3E20B99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MLinvitroTox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83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45596B-C865-D057-9205-ED1394598D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46914"/>
            <a:ext cx="4113178" cy="3958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56FC7-D96B-6B5A-F1CF-3F9F5EE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ROC </a:t>
            </a:r>
            <a:r>
              <a:rPr lang="de-CH" dirty="0" err="1"/>
              <a:t>Curve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665F-4918-F799-5E6E-23723A8022BA}"/>
              </a:ext>
            </a:extLst>
          </p:cNvPr>
          <p:cNvSpPr txBox="1"/>
          <p:nvPr/>
        </p:nvSpPr>
        <p:spPr>
          <a:xfrm>
            <a:off x="838200" y="5726571"/>
            <a:ext cx="4239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https://en.wikipedia.org/wiki/Receiver_operating_characteristic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2734-E35E-A708-0DF5-CDE21508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39" y="1646914"/>
            <a:ext cx="5624210" cy="42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0A52-7F8B-B4C1-B471-9779E55B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Ongoing</a:t>
            </a:r>
            <a:r>
              <a:rPr lang="de-CH" dirty="0"/>
              <a:t>/Further </a:t>
            </a:r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7866-6F63-4191-2827-B3E20B99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Run ML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(m </a:t>
            </a: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)</a:t>
            </a:r>
          </a:p>
          <a:p>
            <a:r>
              <a:rPr lang="de-CH" dirty="0"/>
              <a:t>Do </a:t>
            </a:r>
            <a:r>
              <a:rPr lang="de-CH" dirty="0" err="1"/>
              <a:t>Massbank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classifiers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e.g. </a:t>
            </a:r>
            <a:r>
              <a:rPr lang="de-CH" dirty="0" err="1"/>
              <a:t>Mechanistic</a:t>
            </a:r>
            <a:r>
              <a:rPr lang="de-CH" dirty="0"/>
              <a:t> Targets and do </a:t>
            </a:r>
            <a:r>
              <a:rPr lang="de-CH" dirty="0" err="1"/>
              <a:t>voting</a:t>
            </a:r>
            <a:endParaRPr lang="de-CH" dirty="0"/>
          </a:p>
          <a:p>
            <a:r>
              <a:rPr lang="de-CH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4214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00D0A-011D-55BD-6E6A-51632A51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479" y="1784656"/>
            <a:ext cx="9583136" cy="447803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EB5142-80C5-CD37-9A49-86CE14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InvitroDB</a:t>
            </a:r>
            <a:r>
              <a:rPr lang="de-CH" dirty="0"/>
              <a:t> v3.5: Presence Matrix</a:t>
            </a:r>
          </a:p>
        </p:txBody>
      </p:sp>
    </p:spTree>
    <p:extLst>
      <p:ext uri="{BB962C8B-B14F-4D97-AF65-F5344CB8AC3E}">
        <p14:creationId xmlns:p14="http://schemas.microsoft.com/office/powerpoint/2010/main" val="5548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00D0A-011D-55BD-6E6A-51632A51D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479" y="1784656"/>
            <a:ext cx="9583136" cy="447803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EB5142-80C5-CD37-9A49-86CE14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InvitroDB</a:t>
            </a:r>
            <a:r>
              <a:rPr lang="de-CH" dirty="0"/>
              <a:t> v3.5: Presence Matrix (</a:t>
            </a:r>
            <a:r>
              <a:rPr lang="de-CH" dirty="0" err="1"/>
              <a:t>filtered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114E3-3E9D-FBD9-E4A7-0C8E361A406F}"/>
              </a:ext>
            </a:extLst>
          </p:cNvPr>
          <p:cNvSpPr/>
          <p:nvPr/>
        </p:nvSpPr>
        <p:spPr>
          <a:xfrm>
            <a:off x="1178030" y="2261577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AF8251-3435-8BFF-621D-825AFFE393E0}"/>
              </a:ext>
            </a:extLst>
          </p:cNvPr>
          <p:cNvSpPr/>
          <p:nvPr/>
        </p:nvSpPr>
        <p:spPr>
          <a:xfrm>
            <a:off x="1350301" y="3052725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61A18-EC22-753C-2EE9-6EC6EEA6FA9B}"/>
              </a:ext>
            </a:extLst>
          </p:cNvPr>
          <p:cNvSpPr/>
          <p:nvPr/>
        </p:nvSpPr>
        <p:spPr>
          <a:xfrm>
            <a:off x="1350307" y="342163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642F9-2015-02FA-9C7A-FD0795662D02}"/>
              </a:ext>
            </a:extLst>
          </p:cNvPr>
          <p:cNvSpPr/>
          <p:nvPr/>
        </p:nvSpPr>
        <p:spPr>
          <a:xfrm>
            <a:off x="1350301" y="415417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9EA3EE-08FC-C177-0769-F5D0112F45DC}"/>
              </a:ext>
            </a:extLst>
          </p:cNvPr>
          <p:cNvSpPr/>
          <p:nvPr/>
        </p:nvSpPr>
        <p:spPr>
          <a:xfrm>
            <a:off x="1350301" y="378790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EA77A2-F78A-E49A-A95B-02EA09E0EE78}"/>
              </a:ext>
            </a:extLst>
          </p:cNvPr>
          <p:cNvSpPr/>
          <p:nvPr/>
        </p:nvSpPr>
        <p:spPr>
          <a:xfrm>
            <a:off x="3218856" y="2238496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915C92-24C9-81C6-757B-01A86551B2D4}"/>
              </a:ext>
            </a:extLst>
          </p:cNvPr>
          <p:cNvSpPr/>
          <p:nvPr/>
        </p:nvSpPr>
        <p:spPr>
          <a:xfrm>
            <a:off x="3391127" y="3029644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AF9788-F468-D050-BDAA-DAB0D9E5CFEB}"/>
              </a:ext>
            </a:extLst>
          </p:cNvPr>
          <p:cNvSpPr/>
          <p:nvPr/>
        </p:nvSpPr>
        <p:spPr>
          <a:xfrm>
            <a:off x="3391133" y="339855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54105B-FBA3-4105-7D7C-8AA3C32887BA}"/>
              </a:ext>
            </a:extLst>
          </p:cNvPr>
          <p:cNvSpPr/>
          <p:nvPr/>
        </p:nvSpPr>
        <p:spPr>
          <a:xfrm>
            <a:off x="3391127" y="413108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8F3691-E3E2-5B5C-5077-B742A52744F8}"/>
              </a:ext>
            </a:extLst>
          </p:cNvPr>
          <p:cNvSpPr/>
          <p:nvPr/>
        </p:nvSpPr>
        <p:spPr>
          <a:xfrm>
            <a:off x="3391127" y="376482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9784D37-D662-94BE-977A-879876094791}"/>
              </a:ext>
            </a:extLst>
          </p:cNvPr>
          <p:cNvSpPr/>
          <p:nvPr/>
        </p:nvSpPr>
        <p:spPr>
          <a:xfrm>
            <a:off x="5764066" y="2215414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8A215A-C20B-0BCA-5E54-371EC01DEF98}"/>
              </a:ext>
            </a:extLst>
          </p:cNvPr>
          <p:cNvSpPr/>
          <p:nvPr/>
        </p:nvSpPr>
        <p:spPr>
          <a:xfrm>
            <a:off x="5936337" y="300656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4178CC6-1EC7-8B32-B32B-6F1E5E8A0D3F}"/>
              </a:ext>
            </a:extLst>
          </p:cNvPr>
          <p:cNvSpPr/>
          <p:nvPr/>
        </p:nvSpPr>
        <p:spPr>
          <a:xfrm>
            <a:off x="5936343" y="337546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039369-AB2D-196C-04EA-1270754F9366}"/>
              </a:ext>
            </a:extLst>
          </p:cNvPr>
          <p:cNvSpPr/>
          <p:nvPr/>
        </p:nvSpPr>
        <p:spPr>
          <a:xfrm>
            <a:off x="5936337" y="4108007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A897D0-ADB7-9AA5-0940-B2A10F0E9385}"/>
              </a:ext>
            </a:extLst>
          </p:cNvPr>
          <p:cNvSpPr/>
          <p:nvPr/>
        </p:nvSpPr>
        <p:spPr>
          <a:xfrm>
            <a:off x="5936337" y="374173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9741AE-AA53-5592-29E3-237992631ADA}"/>
              </a:ext>
            </a:extLst>
          </p:cNvPr>
          <p:cNvSpPr/>
          <p:nvPr/>
        </p:nvSpPr>
        <p:spPr>
          <a:xfrm>
            <a:off x="8309277" y="2238495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84D4F1B-6B00-68BD-C4BE-F0BE842C8587}"/>
              </a:ext>
            </a:extLst>
          </p:cNvPr>
          <p:cNvSpPr/>
          <p:nvPr/>
        </p:nvSpPr>
        <p:spPr>
          <a:xfrm>
            <a:off x="8481548" y="302964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E4D5987-2370-77FD-3FB2-D553D4768D1E}"/>
              </a:ext>
            </a:extLst>
          </p:cNvPr>
          <p:cNvSpPr/>
          <p:nvPr/>
        </p:nvSpPr>
        <p:spPr>
          <a:xfrm>
            <a:off x="8481554" y="339855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15B3F4-158D-A8EC-CFB7-A05C4304C0C5}"/>
              </a:ext>
            </a:extLst>
          </p:cNvPr>
          <p:cNvSpPr/>
          <p:nvPr/>
        </p:nvSpPr>
        <p:spPr>
          <a:xfrm>
            <a:off x="8481548" y="413108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</a:t>
            </a:r>
            <a:r>
              <a:rPr lang="de-CH" sz="1600" dirty="0" err="1">
                <a:solidFill>
                  <a:schemeClr val="tx1"/>
                </a:solidFill>
              </a:rPr>
              <a:t>n</a:t>
            </a:r>
            <a:r>
              <a:rPr lang="de-CH" sz="1600" baseline="-25000" dirty="0" err="1">
                <a:solidFill>
                  <a:schemeClr val="tx1"/>
                </a:solidFill>
              </a:rPr>
              <a:t>m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FC4EC4F-2CF1-8F4B-307A-BDF34CD51670}"/>
              </a:ext>
            </a:extLst>
          </p:cNvPr>
          <p:cNvSpPr/>
          <p:nvPr/>
        </p:nvSpPr>
        <p:spPr>
          <a:xfrm>
            <a:off x="8481548" y="376481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85" name="Content Placeholder 4">
            <a:extLst>
              <a:ext uri="{FF2B5EF4-FFF2-40B4-BE49-F238E27FC236}">
                <a16:creationId xmlns:a16="http://schemas.microsoft.com/office/drawing/2014/main" id="{46D91A1A-4334-4309-44B7-206550E8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470" y="95706"/>
            <a:ext cx="4033192" cy="1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C114E3-3E9D-FBD9-E4A7-0C8E361A406F}"/>
              </a:ext>
            </a:extLst>
          </p:cNvPr>
          <p:cNvSpPr/>
          <p:nvPr/>
        </p:nvSpPr>
        <p:spPr>
          <a:xfrm>
            <a:off x="1178030" y="2261578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AF8251-3435-8BFF-621D-825AFFE393E0}"/>
              </a:ext>
            </a:extLst>
          </p:cNvPr>
          <p:cNvSpPr/>
          <p:nvPr/>
        </p:nvSpPr>
        <p:spPr>
          <a:xfrm>
            <a:off x="1350301" y="3052726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61A18-EC22-753C-2EE9-6EC6EEA6FA9B}"/>
              </a:ext>
            </a:extLst>
          </p:cNvPr>
          <p:cNvSpPr/>
          <p:nvPr/>
        </p:nvSpPr>
        <p:spPr>
          <a:xfrm>
            <a:off x="1350307" y="342163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642F9-2015-02FA-9C7A-FD0795662D02}"/>
              </a:ext>
            </a:extLst>
          </p:cNvPr>
          <p:cNvSpPr/>
          <p:nvPr/>
        </p:nvSpPr>
        <p:spPr>
          <a:xfrm>
            <a:off x="1350301" y="415417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9EA3EE-08FC-C177-0769-F5D0112F45DC}"/>
              </a:ext>
            </a:extLst>
          </p:cNvPr>
          <p:cNvSpPr/>
          <p:nvPr/>
        </p:nvSpPr>
        <p:spPr>
          <a:xfrm>
            <a:off x="1350301" y="3787902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3EA77A2-F78A-E49A-A95B-02EA09E0EE78}"/>
              </a:ext>
            </a:extLst>
          </p:cNvPr>
          <p:cNvSpPr/>
          <p:nvPr/>
        </p:nvSpPr>
        <p:spPr>
          <a:xfrm>
            <a:off x="3218856" y="2238497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915C92-24C9-81C6-757B-01A86551B2D4}"/>
              </a:ext>
            </a:extLst>
          </p:cNvPr>
          <p:cNvSpPr/>
          <p:nvPr/>
        </p:nvSpPr>
        <p:spPr>
          <a:xfrm>
            <a:off x="3391127" y="3029645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5AF9788-F468-D050-BDAA-DAB0D9E5CFEB}"/>
              </a:ext>
            </a:extLst>
          </p:cNvPr>
          <p:cNvSpPr/>
          <p:nvPr/>
        </p:nvSpPr>
        <p:spPr>
          <a:xfrm>
            <a:off x="3391133" y="3398552"/>
            <a:ext cx="1517373" cy="2650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hlinkClick r:id="rId2"/>
              </a:rPr>
              <a:t>Compound 2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54105B-FBA3-4105-7D7C-8AA3C32887BA}"/>
              </a:ext>
            </a:extLst>
          </p:cNvPr>
          <p:cNvSpPr/>
          <p:nvPr/>
        </p:nvSpPr>
        <p:spPr>
          <a:xfrm>
            <a:off x="3391127" y="413109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n</a:t>
            </a:r>
            <a:r>
              <a:rPr lang="de-CH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8F3691-E3E2-5B5C-5077-B742A52744F8}"/>
              </a:ext>
            </a:extLst>
          </p:cNvPr>
          <p:cNvSpPr/>
          <p:nvPr/>
        </p:nvSpPr>
        <p:spPr>
          <a:xfrm>
            <a:off x="3391127" y="376482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9784D37-D662-94BE-977A-879876094791}"/>
              </a:ext>
            </a:extLst>
          </p:cNvPr>
          <p:cNvSpPr/>
          <p:nvPr/>
        </p:nvSpPr>
        <p:spPr>
          <a:xfrm>
            <a:off x="5764066" y="2215415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8A215A-C20B-0BCA-5E54-371EC01DEF98}"/>
              </a:ext>
            </a:extLst>
          </p:cNvPr>
          <p:cNvSpPr/>
          <p:nvPr/>
        </p:nvSpPr>
        <p:spPr>
          <a:xfrm>
            <a:off x="5936337" y="3006563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4178CC6-1EC7-8B32-B32B-6F1E5E8A0D3F}"/>
              </a:ext>
            </a:extLst>
          </p:cNvPr>
          <p:cNvSpPr/>
          <p:nvPr/>
        </p:nvSpPr>
        <p:spPr>
          <a:xfrm>
            <a:off x="5936343" y="337547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039369-AB2D-196C-04EA-1270754F9366}"/>
              </a:ext>
            </a:extLst>
          </p:cNvPr>
          <p:cNvSpPr/>
          <p:nvPr/>
        </p:nvSpPr>
        <p:spPr>
          <a:xfrm>
            <a:off x="5936337" y="4108008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A897D0-ADB7-9AA5-0940-B2A10F0E9385}"/>
              </a:ext>
            </a:extLst>
          </p:cNvPr>
          <p:cNvSpPr/>
          <p:nvPr/>
        </p:nvSpPr>
        <p:spPr>
          <a:xfrm>
            <a:off x="5936337" y="374173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9741AE-AA53-5592-29E3-237992631ADA}"/>
              </a:ext>
            </a:extLst>
          </p:cNvPr>
          <p:cNvSpPr/>
          <p:nvPr/>
        </p:nvSpPr>
        <p:spPr>
          <a:xfrm>
            <a:off x="8309277" y="2238496"/>
            <a:ext cx="1868555" cy="2366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Assay </a:t>
            </a:r>
          </a:p>
          <a:p>
            <a:pPr algn="ctr"/>
            <a:r>
              <a:rPr lang="de-CH" dirty="0" err="1">
                <a:solidFill>
                  <a:schemeClr val="tx1"/>
                </a:solidFill>
              </a:rPr>
              <a:t>Endpoint</a:t>
            </a:r>
            <a:r>
              <a:rPr lang="de-CH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84D4F1B-6B00-68BD-C4BE-F0BE842C8587}"/>
              </a:ext>
            </a:extLst>
          </p:cNvPr>
          <p:cNvSpPr/>
          <p:nvPr/>
        </p:nvSpPr>
        <p:spPr>
          <a:xfrm>
            <a:off x="8481548" y="3029644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E4D5987-2370-77FD-3FB2-D553D4768D1E}"/>
              </a:ext>
            </a:extLst>
          </p:cNvPr>
          <p:cNvSpPr/>
          <p:nvPr/>
        </p:nvSpPr>
        <p:spPr>
          <a:xfrm>
            <a:off x="8481554" y="3398551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15B3F4-158D-A8EC-CFB7-A05C4304C0C5}"/>
              </a:ext>
            </a:extLst>
          </p:cNvPr>
          <p:cNvSpPr/>
          <p:nvPr/>
        </p:nvSpPr>
        <p:spPr>
          <a:xfrm>
            <a:off x="8481548" y="4131089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Compound </a:t>
            </a:r>
            <a:r>
              <a:rPr lang="de-CH" sz="1600" dirty="0" err="1">
                <a:solidFill>
                  <a:schemeClr val="tx1"/>
                </a:solidFill>
              </a:rPr>
              <a:t>n</a:t>
            </a:r>
            <a:r>
              <a:rPr lang="de-CH" sz="1600" baseline="-25000" dirty="0" err="1">
                <a:solidFill>
                  <a:schemeClr val="tx1"/>
                </a:solidFill>
              </a:rPr>
              <a:t>m</a:t>
            </a:r>
            <a:endParaRPr lang="de-CH" sz="1600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FC4EC4F-2CF1-8F4B-307A-BDF34CD51670}"/>
              </a:ext>
            </a:extLst>
          </p:cNvPr>
          <p:cNvSpPr/>
          <p:nvPr/>
        </p:nvSpPr>
        <p:spPr>
          <a:xfrm>
            <a:off x="8481548" y="3764820"/>
            <a:ext cx="1517373" cy="265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62287CF-D622-2374-B6FB-04699E46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1" r="9141" b="3156"/>
          <a:stretch/>
        </p:blipFill>
        <p:spPr>
          <a:xfrm>
            <a:off x="2193079" y="3920423"/>
            <a:ext cx="6047908" cy="2513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83BE2F01-9BF2-1292-8478-7EC173B66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3571" y="3175946"/>
            <a:ext cx="914400" cy="91440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965A5A18-F2B1-8FDF-22CA-382C444459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7470" y="95706"/>
            <a:ext cx="4033192" cy="18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D76A624B-035E-AAC7-9CD8-82A91BE6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802557"/>
            <a:ext cx="10507092" cy="54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AFDFE-68F7-23F3-DCB0-7B591DF89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"/>
          <a:stretch/>
        </p:blipFill>
        <p:spPr>
          <a:xfrm>
            <a:off x="866121" y="2745484"/>
            <a:ext cx="10427766" cy="339881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A3D4B67D-EE3D-F2DA-6129-067EAEFD762A}"/>
              </a:ext>
            </a:extLst>
          </p:cNvPr>
          <p:cNvSpPr/>
          <p:nvPr/>
        </p:nvSpPr>
        <p:spPr>
          <a:xfrm rot="5400000">
            <a:off x="9183369" y="576844"/>
            <a:ext cx="493634" cy="37274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810BB-C884-B507-9AEE-B74FA7AAAC0D}"/>
              </a:ext>
            </a:extLst>
          </p:cNvPr>
          <p:cNvSpPr txBox="1"/>
          <p:nvPr/>
        </p:nvSpPr>
        <p:spPr>
          <a:xfrm>
            <a:off x="9032318" y="1772931"/>
            <a:ext cx="7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pytcpl</a:t>
            </a:r>
            <a:endParaRPr lang="de-CH" sz="16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AC0F81-83D9-53BA-F03B-F18B3596DFF3}"/>
              </a:ext>
            </a:extLst>
          </p:cNvPr>
          <p:cNvSpPr/>
          <p:nvPr/>
        </p:nvSpPr>
        <p:spPr>
          <a:xfrm rot="5400000">
            <a:off x="4743992" y="-135127"/>
            <a:ext cx="493635" cy="515135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60EA-8286-2487-8242-3A02C50916F8}"/>
              </a:ext>
            </a:extLst>
          </p:cNvPr>
          <p:cNvSpPr txBox="1"/>
          <p:nvPr/>
        </p:nvSpPr>
        <p:spPr>
          <a:xfrm>
            <a:off x="2491915" y="1797052"/>
            <a:ext cx="507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Structural fingerprints from </a:t>
            </a:r>
            <a:r>
              <a:rPr lang="en-US" sz="1600" dirty="0" err="1"/>
              <a:t>CompTox</a:t>
            </a:r>
            <a:r>
              <a:rPr lang="en-US" sz="1600" dirty="0"/>
              <a:t> Chemicals Dashboard</a:t>
            </a:r>
            <a:endParaRPr lang="de-CH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9A1828-ABC8-F949-AADE-90036E0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ML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217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C7D9-2CC7-9116-14DD-E06D1F64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3100" cy="1325563"/>
          </a:xfrm>
        </p:spPr>
        <p:txBody>
          <a:bodyPr/>
          <a:lstStyle/>
          <a:p>
            <a:r>
              <a:rPr lang="de-CH" dirty="0" err="1"/>
              <a:t>Representativeness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Massbank</a:t>
            </a:r>
            <a:r>
              <a:rPr lang="de-CH" dirty="0"/>
              <a:t> Validation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3335D-3D02-1C4D-CAEA-5C71A8DA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8304" y="1229916"/>
            <a:ext cx="7362296" cy="5521722"/>
          </a:xfrm>
        </p:spPr>
      </p:pic>
    </p:spTree>
    <p:extLst>
      <p:ext uri="{BB962C8B-B14F-4D97-AF65-F5344CB8AC3E}">
        <p14:creationId xmlns:p14="http://schemas.microsoft.com/office/powerpoint/2010/main" val="63373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2F9D-0E68-64E1-9326-A15B97D8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422" y="2191385"/>
            <a:ext cx="5269155" cy="4351338"/>
          </a:xfrm>
        </p:spPr>
        <p:txBody>
          <a:bodyPr/>
          <a:lstStyle/>
          <a:p>
            <a:pPr marL="0" indent="0">
              <a:buNone/>
            </a:pPr>
            <a:r>
              <a:rPr lang="de-CH" sz="3200" dirty="0"/>
              <a:t>XGB </a:t>
            </a:r>
            <a:r>
              <a:rPr lang="de-CH" sz="3200" dirty="0" err="1"/>
              <a:t>Classifier</a:t>
            </a:r>
            <a:endParaRPr lang="de-CH" sz="3200" dirty="0"/>
          </a:p>
          <a:p>
            <a:pPr marL="0" indent="0">
              <a:buNone/>
            </a:pPr>
            <a:r>
              <a:rPr lang="de-CH" sz="3200" dirty="0" err="1"/>
              <a:t>Dimensionality</a:t>
            </a:r>
            <a:r>
              <a:rPr lang="de-CH" sz="3200" dirty="0"/>
              <a:t> </a:t>
            </a:r>
            <a:r>
              <a:rPr lang="de-CH" sz="3200" dirty="0" err="1"/>
              <a:t>reduction</a:t>
            </a:r>
            <a:r>
              <a:rPr lang="de-CH" sz="3200" dirty="0"/>
              <a:t>:</a:t>
            </a:r>
          </a:p>
          <a:p>
            <a:r>
              <a:rPr lang="de-CH" dirty="0"/>
              <a:t>Feature </a:t>
            </a:r>
            <a:r>
              <a:rPr lang="de-CH" dirty="0" err="1"/>
              <a:t>Selection</a:t>
            </a:r>
            <a:r>
              <a:rPr lang="de-CH" dirty="0"/>
              <a:t>: </a:t>
            </a:r>
          </a:p>
          <a:p>
            <a:pPr lvl="1"/>
            <a:r>
              <a:rPr lang="de-CH" dirty="0" err="1"/>
              <a:t>Variance</a:t>
            </a:r>
            <a:r>
              <a:rPr lang="de-CH" dirty="0"/>
              <a:t> Threshold</a:t>
            </a:r>
          </a:p>
          <a:p>
            <a:r>
              <a:rPr lang="de-CH" dirty="0"/>
              <a:t>Non-negative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factorization</a:t>
            </a:r>
            <a:endParaRPr lang="de-CH" dirty="0"/>
          </a:p>
          <a:p>
            <a:r>
              <a:rPr lang="de-CH" dirty="0"/>
              <a:t>PCA/</a:t>
            </a:r>
            <a:r>
              <a:rPr lang="de-CH" dirty="0" err="1"/>
              <a:t>Sparse</a:t>
            </a:r>
            <a:r>
              <a:rPr lang="de-CH" dirty="0"/>
              <a:t> Coding</a:t>
            </a:r>
          </a:p>
          <a:p>
            <a:endParaRPr lang="de-C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CE0D0A-C4CF-00E3-278F-9050339A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Binary Classification on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br>
              <a:rPr lang="de-CH" dirty="0"/>
            </a:br>
            <a:r>
              <a:rPr lang="de-CH" sz="3600" dirty="0" err="1"/>
              <a:t>Massbank</a:t>
            </a:r>
            <a:r>
              <a:rPr lang="de-CH" sz="3600" dirty="0"/>
              <a:t> </a:t>
            </a:r>
            <a:r>
              <a:rPr lang="de-CH" sz="3600" dirty="0" err="1"/>
              <a:t>validation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true</a:t>
            </a:r>
            <a:r>
              <a:rPr lang="de-CH" sz="3600" dirty="0"/>
              <a:t> </a:t>
            </a:r>
            <a:r>
              <a:rPr lang="de-CH" sz="3600" dirty="0" err="1"/>
              <a:t>fingerprints</a:t>
            </a: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39BCC-6148-471B-1A87-335F1C4A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2" y="189452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Master Thesis</vt:lpstr>
      <vt:lpstr>InvitroDB v3.5: Presence Matrix</vt:lpstr>
      <vt:lpstr>InvitroDB v3.5: Presence Matrix (filtered)</vt:lpstr>
      <vt:lpstr>PowerPoint Presentation</vt:lpstr>
      <vt:lpstr>PowerPoint Presentation</vt:lpstr>
      <vt:lpstr>PowerPoint Presentation</vt:lpstr>
      <vt:lpstr>For each assay endpoint build ML model with:</vt:lpstr>
      <vt:lpstr>Representativeness of Massbank Validation Set</vt:lpstr>
      <vt:lpstr>Binary Classification on single assay endpoint Massbank validation with true fingerprints</vt:lpstr>
      <vt:lpstr>ROC Curve</vt:lpstr>
      <vt:lpstr>Ongoing/Further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Bosshard</dc:creator>
  <cp:lastModifiedBy>Robin Bosshard</cp:lastModifiedBy>
  <cp:revision>29</cp:revision>
  <dcterms:created xsi:type="dcterms:W3CDTF">2023-09-06T14:21:10Z</dcterms:created>
  <dcterms:modified xsi:type="dcterms:W3CDTF">2023-09-26T11:12:35Z</dcterms:modified>
</cp:coreProperties>
</file>