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6" r:id="rId6"/>
    <p:sldId id="261" r:id="rId7"/>
    <p:sldId id="260" r:id="rId8"/>
    <p:sldId id="262" r:id="rId9"/>
    <p:sldId id="264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90AC-B7BB-2CAE-306E-83509F2C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E029-FFC0-F9A7-AF2B-25B6EDB26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16B9-04DB-26C7-A3D7-AF2EA31A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D3BA1-B00C-7945-1F8C-61331BF7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64E7-6AB6-03BB-9F8C-20FCF849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61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677B-23F9-5AA4-70E7-F179E9F8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5F3FB-3423-DE83-AE03-415064E3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7DC0-BE3A-AD03-8D14-0E6C3701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D0FD6-82C6-B48F-C693-17234C6E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405D-6ADB-58D1-4CE7-FA2CBD9A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68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799C4-212E-D6F2-2E74-5940A9E7C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CA082-6037-8245-1E8F-A779DEC20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E50D0-A547-CECB-D07F-B582EF1F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9241-F0E1-A34C-BF54-F6F02A7B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28B5-70B4-3956-4A2E-79DE01DD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747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B1B1-3780-B155-3CC7-4C0F12B6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D3E3-9943-D003-8EA7-84DBA477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1942-309F-1F4F-A1C2-FBCAE7B4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5900-C51B-E07E-DCD3-0BC50E46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A7DDA-4309-9F03-D598-BE1CCB8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65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C42D-DC0B-3331-A3EB-64200654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0418-3C10-5F5A-5B76-62151DCB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19F2-EFA2-09E2-EE75-6D7CB2C0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284D-2E42-198A-73CA-F2DAD83D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9CA6-6C49-767C-ECE0-03607809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64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C92-683E-291D-DC99-7A59E133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CD71-EC2E-9B5F-DDD9-E2B22E2E8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B4E03-C9ED-FBFE-251E-CA87287D0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53D64-D435-2B5F-787F-E01ECFB3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CC651-3E1A-0195-3E57-533998BD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A00CD-28BD-4582-C9F6-80B5B227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447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BF11-48C6-9F26-69A8-86D50EED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429C2-4114-4E7A-F0EC-2E57CBA5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B4FC7-B67C-C848-E7EA-039A2DB1A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51BF9-B217-040F-8171-284D3942D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10A0-5A47-C061-7166-31E8BA8C6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7DADF-50E6-8653-68C0-86728A41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05A65-5DD1-68E8-EDA2-1A758B85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6AC95-7EF6-018E-7FD0-B360C792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F2BE-B42B-9B46-7C48-4F9FEC2A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7C24B-E51D-BDE3-CDF9-D12C77EE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4646B-B51B-25BF-1ACC-73608A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A6623-ADD0-3DE8-0610-44EF861E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76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D3673-325B-3277-72A7-06DEB8BD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235E2-6971-6E76-A314-4860B9BE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2EF12-EC8F-9FA7-5437-155D5B87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88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08EA-C740-CDAC-BE2B-360DF84A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E185-BE4E-D003-23D0-5082AE7C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482FB-EB2C-7DBA-3809-F73D4FDAA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0933-FFB0-6FE9-7582-3701526B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1A4AC-0FAF-AA0B-E2E0-FE5CAC33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6BCE6-DD0C-858B-7B76-7777CAC9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43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9827-EB1C-1521-6444-8A4BA447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77101-38F6-41F1-B234-97AAE4298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2E365-8456-A58D-48B5-AD1F454F5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842DA-6277-5A75-09F1-7B3BD1C8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E4DD8-A13C-F7E3-737F-F1E2659D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39B18-50C1-DC49-3DD6-C30AF152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15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EC66B-0FDC-33B8-A7AD-2355FC7A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8060D-38F6-237E-9088-666AA1CF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63B9-F6D9-AC2A-5718-AF8448AB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3A189-0F8D-4EC4-A6E9-640E9173C895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D227D-FCBD-42FF-F7EE-1AE9B6391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7A98-B053-CE99-3085-0C93A4972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ADD3-52AD-4E89-B36A-6831C168FF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599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F3F8-A2A9-7FF6-536C-B45AF2F4F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Relating compound toxicity to molecular structure using machine learning 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32ED0-61A4-4F39-0275-7B0D2B4B3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Robin Bosshard</a:t>
            </a:r>
          </a:p>
        </p:txBody>
      </p:sp>
    </p:spTree>
    <p:extLst>
      <p:ext uri="{BB962C8B-B14F-4D97-AF65-F5344CB8AC3E}">
        <p14:creationId xmlns:p14="http://schemas.microsoft.com/office/powerpoint/2010/main" val="136245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E723-A235-7E5C-ADA5-3A4DEEF3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CD67-58FE-FA13-928B-352CB9C3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02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E723-A235-7E5C-ADA5-3A4DEEF3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CD67-58FE-FA13-928B-352CB9C3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49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1436-0A4F-0682-0049-6CEF6976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F206-F9F7-39B6-B771-FD0658C8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assay source </a:t>
            </a:r>
          </a:p>
          <a:p>
            <a:pPr lvl="1"/>
            <a:r>
              <a:rPr lang="en-US" dirty="0"/>
              <a:t>assay </a:t>
            </a:r>
          </a:p>
          <a:p>
            <a:pPr lvl="2"/>
            <a:r>
              <a:rPr lang="en-US" dirty="0"/>
              <a:t>assay component </a:t>
            </a:r>
          </a:p>
          <a:p>
            <a:pPr lvl="3"/>
            <a:r>
              <a:rPr lang="en-US" dirty="0"/>
              <a:t>assay component endpoint</a:t>
            </a:r>
          </a:p>
          <a:p>
            <a:pPr lvl="3"/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01533EA-ABE0-E377-0330-54DE14CCCC13}"/>
              </a:ext>
            </a:extLst>
          </p:cNvPr>
          <p:cNvSpPr/>
          <p:nvPr/>
        </p:nvSpPr>
        <p:spPr>
          <a:xfrm>
            <a:off x="5720022" y="2082665"/>
            <a:ext cx="285237" cy="1164118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7DA8B-AA74-E8D3-385C-C703F8EB6B75}"/>
              </a:ext>
            </a:extLst>
          </p:cNvPr>
          <p:cNvSpPr txBox="1"/>
          <p:nvPr/>
        </p:nvSpPr>
        <p:spPr>
          <a:xfrm>
            <a:off x="6132272" y="2341558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Hierarchical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,</a:t>
            </a:r>
          </a:p>
          <a:p>
            <a:r>
              <a:rPr lang="de-CH" dirty="0" err="1"/>
              <a:t>one-to-many</a:t>
            </a:r>
            <a:r>
              <a:rPr lang="de-CH" dirty="0"/>
              <a:t> </a:t>
            </a:r>
            <a:r>
              <a:rPr lang="de-CH" dirty="0" err="1"/>
              <a:t>relationship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80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ook cover of a blue and white book&#10;&#10;Description automatically generated with low confidence">
            <a:extLst>
              <a:ext uri="{FF2B5EF4-FFF2-40B4-BE49-F238E27FC236}">
                <a16:creationId xmlns:a16="http://schemas.microsoft.com/office/drawing/2014/main" id="{77CE2D37-A1B6-6D43-43A9-B43229994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70" y="804118"/>
            <a:ext cx="3599459" cy="5393785"/>
          </a:xfrm>
        </p:spPr>
      </p:pic>
    </p:spTree>
    <p:extLst>
      <p:ext uri="{BB962C8B-B14F-4D97-AF65-F5344CB8AC3E}">
        <p14:creationId xmlns:p14="http://schemas.microsoft.com/office/powerpoint/2010/main" val="52595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EE95-9EED-FE84-AEAF-5EE01C9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Data </a:t>
            </a:r>
            <a:r>
              <a:rPr lang="de-CH" sz="4000" dirty="0" err="1"/>
              <a:t>from</a:t>
            </a:r>
            <a:r>
              <a:rPr lang="de-CH" sz="4000" dirty="0"/>
              <a:t> high-</a:t>
            </a:r>
            <a:r>
              <a:rPr lang="de-CH" sz="4000" dirty="0" err="1"/>
              <a:t>throughput</a:t>
            </a:r>
            <a:r>
              <a:rPr lang="de-CH" sz="4000" dirty="0"/>
              <a:t> </a:t>
            </a:r>
            <a:r>
              <a:rPr lang="de-CH" sz="4000" dirty="0" err="1"/>
              <a:t>screening</a:t>
            </a:r>
            <a:r>
              <a:rPr lang="de-CH" sz="4000" dirty="0"/>
              <a:t> (HTS) </a:t>
            </a:r>
            <a:r>
              <a:rPr lang="de-CH" sz="4000" dirty="0" err="1"/>
              <a:t>assays</a:t>
            </a:r>
            <a:endParaRPr lang="de-CH" sz="4000" dirty="0"/>
          </a:p>
        </p:txBody>
      </p:sp>
      <p:pic>
        <p:nvPicPr>
          <p:cNvPr id="5" name="Content Placeholder 4" descr="A picture containing screenshot, text, design&#10;&#10;Description automatically generated">
            <a:extLst>
              <a:ext uri="{FF2B5EF4-FFF2-40B4-BE49-F238E27FC236}">
                <a16:creationId xmlns:a16="http://schemas.microsoft.com/office/drawing/2014/main" id="{1A5675D1-C0C9-0A93-C31B-B00B4C638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49" y="1833563"/>
            <a:ext cx="5600701" cy="4334942"/>
          </a:xfrm>
        </p:spPr>
      </p:pic>
    </p:spTree>
    <p:extLst>
      <p:ext uri="{BB962C8B-B14F-4D97-AF65-F5344CB8AC3E}">
        <p14:creationId xmlns:p14="http://schemas.microsoft.com/office/powerpoint/2010/main" val="415621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BB2A-8FDA-CA32-7E1D-2ABB6608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invitroDB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0FF4-66C0-864D-38D7-853D52E7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131" cy="4351338"/>
          </a:xfrm>
        </p:spPr>
        <p:txBody>
          <a:bodyPr>
            <a:normAutofit/>
          </a:bodyPr>
          <a:lstStyle/>
          <a:p>
            <a:r>
              <a:rPr lang="en-US" b="1" dirty="0" err="1"/>
              <a:t>tcpl</a:t>
            </a:r>
            <a:r>
              <a:rPr lang="en-US" b="1" dirty="0"/>
              <a:t>:</a:t>
            </a:r>
            <a:r>
              <a:rPr lang="en-US" dirty="0"/>
              <a:t> processing package (language: R) pipelining raw assay data</a:t>
            </a:r>
          </a:p>
          <a:p>
            <a:pPr lvl="1"/>
            <a:r>
              <a:rPr lang="en-US" dirty="0"/>
              <a:t>Curve-fitting of concentration-response series</a:t>
            </a:r>
          </a:p>
          <a:p>
            <a:pPr lvl="1"/>
            <a:r>
              <a:rPr lang="en-US" dirty="0"/>
              <a:t>Hit-calling (labelling) and metadata</a:t>
            </a:r>
          </a:p>
          <a:p>
            <a:pPr lvl="1"/>
            <a:r>
              <a:rPr lang="en-US" dirty="0"/>
              <a:t>Computing points of departure (POD) </a:t>
            </a:r>
          </a:p>
          <a:p>
            <a:pPr lvl="2"/>
            <a:r>
              <a:rPr lang="en-US" dirty="0"/>
              <a:t>e.g. AC50 = concentration at 50% of maximal activity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F651-3F84-CFD3-415D-A6392AB1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3012" cy="1325563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labelling</a:t>
            </a:r>
            <a:r>
              <a:rPr lang="de-CH" dirty="0"/>
              <a:t> (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)</a:t>
            </a:r>
          </a:p>
        </p:txBody>
      </p:sp>
      <p:pic>
        <p:nvPicPr>
          <p:cNvPr id="5" name="Content Placeholder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56908FB-444C-1FF7-76C0-5028ADDE0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53" y="1446413"/>
            <a:ext cx="7182851" cy="4938211"/>
          </a:xfrm>
        </p:spPr>
      </p:pic>
    </p:spTree>
    <p:extLst>
      <p:ext uri="{BB962C8B-B14F-4D97-AF65-F5344CB8AC3E}">
        <p14:creationId xmlns:p14="http://schemas.microsoft.com/office/powerpoint/2010/main" val="78143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B3C3-4DB0-85F3-28FB-69B3D953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7784" cy="1325563"/>
          </a:xfrm>
        </p:spPr>
        <p:txBody>
          <a:bodyPr/>
          <a:lstStyle/>
          <a:p>
            <a:r>
              <a:rPr lang="de-CH" dirty="0"/>
              <a:t>Given: Many </a:t>
            </a:r>
            <a:r>
              <a:rPr lang="de-CH" dirty="0" err="1"/>
              <a:t>chemical</a:t>
            </a:r>
            <a:r>
              <a:rPr lang="de-CH" dirty="0"/>
              <a:t>/</a:t>
            </a:r>
            <a:r>
              <a:rPr lang="de-CH" dirty="0" err="1"/>
              <a:t>bioassay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 </a:t>
            </a:r>
            <a:r>
              <a:rPr lang="de-CH" dirty="0" err="1"/>
              <a:t>pairs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EF48-D069-5CDE-37F2-AEE1388A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reasonable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b="1" dirty="0" err="1"/>
              <a:t>predict</a:t>
            </a:r>
            <a:r>
              <a:rPr lang="de-CH" dirty="0"/>
              <a:t> </a:t>
            </a:r>
            <a:r>
              <a:rPr lang="de-CH" dirty="0" err="1"/>
              <a:t>bioactivity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b="1" dirty="0" err="1"/>
              <a:t>untested</a:t>
            </a:r>
            <a:r>
              <a:rPr lang="de-CH" b="1" dirty="0"/>
              <a:t> compounds</a:t>
            </a:r>
            <a:r>
              <a:rPr lang="de-CH" dirty="0"/>
              <a:t> in </a:t>
            </a:r>
            <a:r>
              <a:rPr lang="de-CH" dirty="0" err="1"/>
              <a:t>water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?</a:t>
            </a:r>
          </a:p>
          <a:p>
            <a:endParaRPr lang="de-CH" dirty="0"/>
          </a:p>
          <a:p>
            <a:r>
              <a:rPr lang="de-CH" b="1" dirty="0" err="1"/>
              <a:t>Mechanistic</a:t>
            </a:r>
            <a:r>
              <a:rPr lang="de-CH" b="1" dirty="0"/>
              <a:t> </a:t>
            </a:r>
            <a:r>
              <a:rPr lang="de-CH" b="1" dirty="0" err="1"/>
              <a:t>hypothesis</a:t>
            </a:r>
            <a:r>
              <a:rPr lang="de-CH" b="1" dirty="0"/>
              <a:t>: </a:t>
            </a:r>
            <a:r>
              <a:rPr lang="de-CH" dirty="0"/>
              <a:t>The </a:t>
            </a:r>
            <a:r>
              <a:rPr lang="de-CH" dirty="0" err="1"/>
              <a:t>expression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bioactivity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chemical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toxicological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implicit</a:t>
            </a:r>
            <a:r>
              <a:rPr lang="de-CH" dirty="0"/>
              <a:t> in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molecular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. 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r>
              <a:rPr lang="de-CH" dirty="0"/>
              <a:t>-&gt; Use </a:t>
            </a:r>
            <a:r>
              <a:rPr lang="de-CH" dirty="0" err="1"/>
              <a:t>molecular</a:t>
            </a:r>
            <a:r>
              <a:rPr lang="de-CH" dirty="0"/>
              <a:t> </a:t>
            </a:r>
            <a:r>
              <a:rPr lang="de-CH" dirty="0" err="1"/>
              <a:t>fingerprints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82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2910-13BA-FCDE-C37C-F9B5DF15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Structure-based</a:t>
            </a:r>
            <a:r>
              <a:rPr lang="de-CH" dirty="0"/>
              <a:t> </a:t>
            </a:r>
            <a:r>
              <a:rPr lang="de-CH" dirty="0" err="1"/>
              <a:t>molecular</a:t>
            </a:r>
            <a:r>
              <a:rPr lang="de-CH" dirty="0"/>
              <a:t> </a:t>
            </a:r>
            <a:r>
              <a:rPr lang="de-CH" dirty="0" err="1"/>
              <a:t>fingerprints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08FF-AAF2-CE94-EA61-FBA8FE2E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Bit-array: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bit</a:t>
            </a:r>
            <a:r>
              <a:rPr lang="de-CH" dirty="0"/>
              <a:t> = </a:t>
            </a:r>
            <a:r>
              <a:rPr lang="de-CH" dirty="0" err="1"/>
              <a:t>absence</a:t>
            </a:r>
            <a:r>
              <a:rPr lang="de-CH" dirty="0"/>
              <a:t>/</a:t>
            </a:r>
            <a:r>
              <a:rPr lang="de-CH" dirty="0" err="1"/>
              <a:t>presence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pre-defined</a:t>
            </a:r>
            <a:r>
              <a:rPr lang="de-CH" dirty="0"/>
              <a:t> </a:t>
            </a:r>
            <a:r>
              <a:rPr lang="de-CH" dirty="0" err="1"/>
              <a:t>molecular</a:t>
            </a:r>
            <a:r>
              <a:rPr lang="de-CH" dirty="0"/>
              <a:t> </a:t>
            </a:r>
            <a:r>
              <a:rPr lang="de-CH" dirty="0" err="1"/>
              <a:t>substructures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fingerprint</a:t>
            </a:r>
            <a:r>
              <a:rPr lang="de-CH" dirty="0"/>
              <a:t> </a:t>
            </a:r>
            <a:r>
              <a:rPr lang="de-CH" dirty="0" err="1"/>
              <a:t>representations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different bit-</a:t>
            </a:r>
            <a:r>
              <a:rPr lang="de-CH" dirty="0" err="1"/>
              <a:t>lengths</a:t>
            </a:r>
            <a:r>
              <a:rPr lang="de-CH" dirty="0"/>
              <a:t>. </a:t>
            </a:r>
          </a:p>
          <a:p>
            <a:endParaRPr lang="de-CH" dirty="0"/>
          </a:p>
          <a:p>
            <a:r>
              <a:rPr lang="de-CH" b="1" dirty="0"/>
              <a:t>At </a:t>
            </a:r>
            <a:r>
              <a:rPr lang="de-CH" b="1" dirty="0" err="1"/>
              <a:t>inference</a:t>
            </a:r>
            <a:r>
              <a:rPr lang="de-CH" b="1" dirty="0"/>
              <a:t> time: </a:t>
            </a:r>
            <a:r>
              <a:rPr lang="de-CH" dirty="0"/>
              <a:t>Input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molecular</a:t>
            </a:r>
            <a:r>
              <a:rPr lang="de-CH" dirty="0"/>
              <a:t> </a:t>
            </a:r>
            <a:r>
              <a:rPr lang="de-CH" dirty="0" err="1"/>
              <a:t>fingerprint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a </a:t>
            </a:r>
            <a:r>
              <a:rPr lang="de-CH" dirty="0" err="1"/>
              <a:t>suspected</a:t>
            </a:r>
            <a:r>
              <a:rPr lang="de-CH" dirty="0"/>
              <a:t> compound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associated</a:t>
            </a:r>
            <a:r>
              <a:rPr lang="de-CH" dirty="0"/>
              <a:t> </a:t>
            </a:r>
            <a:r>
              <a:rPr lang="de-CH" dirty="0" err="1"/>
              <a:t>toxicological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 and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predicted</a:t>
            </a:r>
            <a:r>
              <a:rPr lang="de-CH" dirty="0"/>
              <a:t> </a:t>
            </a:r>
            <a:r>
              <a:rPr lang="de-CH" dirty="0" err="1"/>
              <a:t>bioactivity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endParaRPr lang="de-CH" dirty="0"/>
          </a:p>
        </p:txBody>
      </p:sp>
      <p:pic>
        <p:nvPicPr>
          <p:cNvPr id="5" name="Picture 4" descr="A diagram of a chemical structure&#10;&#10;Description automatically generated with low confidence">
            <a:extLst>
              <a:ext uri="{FF2B5EF4-FFF2-40B4-BE49-F238E27FC236}">
                <a16:creationId xmlns:a16="http://schemas.microsoft.com/office/drawing/2014/main" id="{0CEBB29A-447C-6D02-803D-8C915EFD1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453" y="1410937"/>
            <a:ext cx="4654740" cy="19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D2EF-270D-CB58-8F43-EDAB8D80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ML (</a:t>
            </a:r>
            <a:r>
              <a:rPr lang="de-CH" dirty="0" err="1"/>
              <a:t>challenges</a:t>
            </a:r>
            <a:r>
              <a:rPr lang="de-CH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18AD-37FB-D5BC-83BA-CEEF471C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Train separate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molecular</a:t>
            </a:r>
            <a:r>
              <a:rPr lang="de-CH" dirty="0"/>
              <a:t> </a:t>
            </a:r>
            <a:r>
              <a:rPr lang="de-CH" dirty="0" err="1"/>
              <a:t>toxicity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 (</a:t>
            </a:r>
            <a:r>
              <a:rPr lang="de-CH" dirty="0" err="1"/>
              <a:t>grouping</a:t>
            </a:r>
            <a:r>
              <a:rPr lang="de-CH" dirty="0"/>
              <a:t>)</a:t>
            </a:r>
          </a:p>
          <a:p>
            <a:r>
              <a:rPr lang="de-CH" dirty="0"/>
              <a:t>Feature-</a:t>
            </a:r>
            <a:r>
              <a:rPr lang="de-CH" dirty="0" err="1"/>
              <a:t>selection</a:t>
            </a:r>
            <a:endParaRPr lang="de-CH" dirty="0"/>
          </a:p>
          <a:p>
            <a:r>
              <a:rPr lang="de-CH" dirty="0"/>
              <a:t>Class-imbalance </a:t>
            </a:r>
          </a:p>
          <a:p>
            <a:r>
              <a:rPr lang="de-CH" dirty="0"/>
              <a:t>Binary </a:t>
            </a:r>
            <a:r>
              <a:rPr lang="de-CH" dirty="0" err="1"/>
              <a:t>classification</a:t>
            </a:r>
            <a:r>
              <a:rPr lang="de-CH" dirty="0"/>
              <a:t>?</a:t>
            </a:r>
          </a:p>
          <a:p>
            <a:r>
              <a:rPr lang="de-CH" dirty="0" err="1"/>
              <a:t>Uncertainty</a:t>
            </a:r>
            <a:r>
              <a:rPr lang="de-CH" dirty="0"/>
              <a:t> </a:t>
            </a:r>
            <a:r>
              <a:rPr lang="de-CH" dirty="0" err="1"/>
              <a:t>quantification</a:t>
            </a:r>
            <a:endParaRPr lang="de-CH" dirty="0"/>
          </a:p>
          <a:p>
            <a:r>
              <a:rPr lang="de-CH" dirty="0"/>
              <a:t>Validation </a:t>
            </a:r>
            <a:r>
              <a:rPr lang="de-CH" dirty="0" err="1"/>
              <a:t>with</a:t>
            </a:r>
            <a:r>
              <a:rPr lang="de-CH" dirty="0"/>
              <a:t> real-</a:t>
            </a:r>
            <a:r>
              <a:rPr lang="de-CH" dirty="0" err="1"/>
              <a:t>life</a:t>
            </a:r>
            <a:r>
              <a:rPr lang="de-CH" dirty="0"/>
              <a:t> </a:t>
            </a:r>
            <a:r>
              <a:rPr lang="de-CH" dirty="0" err="1"/>
              <a:t>spectral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r>
              <a:rPr lang="de-CH" dirty="0"/>
              <a:t>Extract </a:t>
            </a:r>
            <a:r>
              <a:rPr lang="de-CH" dirty="0" err="1"/>
              <a:t>mechanistic</a:t>
            </a:r>
            <a:r>
              <a:rPr lang="de-CH" dirty="0"/>
              <a:t> </a:t>
            </a:r>
            <a:r>
              <a:rPr lang="de-CH" dirty="0" err="1"/>
              <a:t>explanation</a:t>
            </a:r>
            <a:r>
              <a:rPr lang="de-CH" dirty="0"/>
              <a:t> and </a:t>
            </a:r>
            <a:r>
              <a:rPr lang="de-CH" dirty="0" err="1"/>
              <a:t>correlation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outcome</a:t>
            </a:r>
            <a:endParaRPr lang="de-CH" dirty="0"/>
          </a:p>
          <a:p>
            <a:r>
              <a:rPr lang="en-US" dirty="0"/>
              <a:t>What endpoints/mechanistic targets can be modeled successfully?</a:t>
            </a:r>
          </a:p>
          <a:p>
            <a:r>
              <a:rPr lang="en-US" dirty="0"/>
              <a:t>What supervised classification ML models/</a:t>
            </a:r>
            <a:r>
              <a:rPr lang="en-US" dirty="0" err="1"/>
              <a:t>MolFps</a:t>
            </a:r>
            <a:r>
              <a:rPr lang="en-US" dirty="0"/>
              <a:t> perform best?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790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9B43-5B8E-CC66-4589-2D513DB2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steps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BF7A-4B1B-1010-2C14-3400B077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0139" cy="4351338"/>
          </a:xfrm>
        </p:spPr>
        <p:txBody>
          <a:bodyPr>
            <a:normAutofit/>
          </a:bodyPr>
          <a:lstStyle/>
          <a:p>
            <a:r>
              <a:rPr lang="de-CH" dirty="0" err="1"/>
              <a:t>Rewrite</a:t>
            </a:r>
            <a:r>
              <a:rPr lang="de-CH" dirty="0"/>
              <a:t> </a:t>
            </a:r>
            <a:r>
              <a:rPr lang="de-CH" dirty="0" err="1"/>
              <a:t>tcpl</a:t>
            </a:r>
            <a:r>
              <a:rPr lang="de-CH" dirty="0"/>
              <a:t> v3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functionality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a Python </a:t>
            </a:r>
            <a:r>
              <a:rPr lang="de-CH" dirty="0" err="1"/>
              <a:t>package</a:t>
            </a:r>
            <a:r>
              <a:rPr lang="de-CH" dirty="0"/>
              <a:t> (</a:t>
            </a:r>
            <a:r>
              <a:rPr lang="de-CH" dirty="0" err="1"/>
              <a:t>ongoing</a:t>
            </a:r>
            <a:r>
              <a:rPr lang="de-CH" dirty="0"/>
              <a:t>)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Extend this new package for data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uncertainty quantification using bootstrap methods (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 applicable)</a:t>
            </a:r>
            <a:endParaRPr lang="de-CH" dirty="0"/>
          </a:p>
          <a:p>
            <a:r>
              <a:rPr lang="de-CH" dirty="0"/>
              <a:t>Pipeline </a:t>
            </a:r>
            <a:r>
              <a:rPr lang="de-CH" dirty="0" err="1"/>
              <a:t>invitroDB</a:t>
            </a:r>
            <a:r>
              <a:rPr lang="de-CH" dirty="0"/>
              <a:t> v3.5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methods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continuous</a:t>
            </a:r>
            <a:r>
              <a:rPr lang="de-CH" dirty="0"/>
              <a:t> hit-</a:t>
            </a:r>
            <a:r>
              <a:rPr lang="de-CH" dirty="0" err="1"/>
              <a:t>calls</a:t>
            </a:r>
            <a:endParaRPr lang="de-CH" dirty="0"/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Start with ML with new data (similar to the not yet published </a:t>
            </a:r>
            <a:r>
              <a:rPr lang="de-CH" dirty="0" err="1"/>
              <a:t>invitroDB</a:t>
            </a:r>
            <a:r>
              <a:rPr lang="de-CH" dirty="0"/>
              <a:t> v4.0)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484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Relating compound toxicity to molecular structure using machine learning </vt:lpstr>
      <vt:lpstr>PowerPoint Presentation</vt:lpstr>
      <vt:lpstr>Data from high-throughput screening (HTS) assays</vt:lpstr>
      <vt:lpstr>invitroDB</vt:lpstr>
      <vt:lpstr>Data labelling (new version with more models)</vt:lpstr>
      <vt:lpstr>Given: Many chemical/bioassay endpoint pairs</vt:lpstr>
      <vt:lpstr>Structure-based molecular fingerprints</vt:lpstr>
      <vt:lpstr>ML (challenges)</vt:lpstr>
      <vt:lpstr>Next steps</vt:lpstr>
      <vt:lpstr>PowerPoint Presentation</vt:lpstr>
      <vt:lpstr>PowerPoint Presentation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Relating compound toxicity to molecular structure using machine learning</dc:title>
  <dc:creator>Robin Bosshard</dc:creator>
  <cp:lastModifiedBy>Robin Bosshard</cp:lastModifiedBy>
  <cp:revision>33</cp:revision>
  <dcterms:created xsi:type="dcterms:W3CDTF">2023-05-20T09:39:27Z</dcterms:created>
  <dcterms:modified xsi:type="dcterms:W3CDTF">2023-07-03T06:22:15Z</dcterms:modified>
</cp:coreProperties>
</file>