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6" r:id="rId4"/>
    <p:sldId id="264" r:id="rId5"/>
    <p:sldId id="262" r:id="rId6"/>
    <p:sldId id="267" r:id="rId7"/>
    <p:sldId id="258" r:id="rId8"/>
    <p:sldId id="265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9588-DF14-77D4-C45B-46781856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50DCA-E27B-65E4-E599-03AF3339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ECD8-CEEC-7ECB-40A2-D195C3A7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1B23-7105-6001-EA79-BC43856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B533-89E7-6B08-7E6E-6422E084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51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7A99-42AF-1CD8-D49B-6C10486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F892A-FED5-7A19-7BFB-9C621657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2368-6271-ECFF-FFE3-70D44AF9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2FF7-6F27-6B75-E1C1-B59321B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D254-C41F-834A-9709-B52C543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3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9CCB3-7959-CA0A-448B-CD0DF4272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D127-D43B-2AAF-6E12-9EFDDCDA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1804-13F2-3195-65F2-6F72430F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7585-6F6D-F973-82F8-A7013933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136F-5312-B25B-DFC3-EC3759C1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95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EB96-7ED6-B17C-AFC2-0FE5D03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8F2F-3B94-0FF4-BA16-636FFAC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B725-DDA8-96B1-3008-E0EB8D58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BBFC-33E8-DD40-C34C-28A0C028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DF47-BA7B-39B9-B41B-7FBE3B64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47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026F-0493-A063-19F5-6AEB50F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108F-685D-28B4-C53A-29C023C6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241E-53C3-6D2D-0E22-FBE5D82B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5EAC-BA54-DDD9-515A-D60A572F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8ADA-94FB-3008-8146-098C85C0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14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4-6830-DA71-C8BC-49C8B3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A114-0840-2AF9-F949-5DEFEF403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57C79-BFCF-EB79-BC78-21BF65AE9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9AFC-6108-4B37-DF9A-9CCBDE9F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2926-5D92-7902-0F51-6FE7C59D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DDA2-A6AE-2A58-C9BA-0F932487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1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CA3E-50E3-93EE-7A63-8E592A3D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DFD0-0F6B-6C6E-B9EF-68C06927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2BC0-2DBE-0A7B-A777-7218AC6A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69C55-5973-674D-C046-F71F8B31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8D09E-6BC6-8D84-4E88-8901BA3D3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91207-5DD1-0DE3-7E3A-12789889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5A4D1-83BC-857B-640A-F742A16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63901-04C6-425E-B7D9-A3CAEFF9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2372-5CAD-2036-5102-84FE9BE8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F7C14-15BD-2148-3BA0-BC86CCD3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53960-9630-6C89-F061-9361FB3E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9D62-EA2C-52DD-6668-925A2E3A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7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046B-19B8-6DC6-BE47-844B2F10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A0190-E43F-B4DB-0723-6574D4B2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9709-8C31-BED7-DF5B-4BFDB313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47DD-B3F0-67EE-F569-B2CB947D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1A75-879F-3656-2C30-4D6EA9DD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0AD4E-7492-04B1-CC1F-1DD21A61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67C9-A27D-60CC-A092-3DF81773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DA15A-BF30-E3F0-22C1-6EE7439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4BE8-A294-C71A-804C-208814FB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DE1A-9418-E815-DD12-2A4419F1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B9667-B51E-9F74-6C39-30168410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1817F-0D4E-5D39-D07D-37DB5DA6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D71C7-FD1E-42EE-253C-F1A8BC3E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8376-7518-C665-271A-06B9062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9CB9-2B42-FC07-B32B-5E5D6297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82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81922-1E9A-2538-9D09-B7CCE8B8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2DAE3-1428-6018-B96B-61D733B7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7D72-00E4-2779-CDDB-3B097CC7C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D21A-5430-4D17-BD65-F7CD58EFA362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DFCE-84E1-55A7-62D1-AADB72462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8B56-BBE3-AD98-4362-11E28EC00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8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b77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thz.ch/staffnet/de/it-services/katalog/datenbanken/mysq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AE89-640A-6FE2-C7C0-957D08CB2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compound toxicity to molecular structure using machine learning 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E35B2-2B43-14DE-7AB6-C2DE8899D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Robin Bosshard</a:t>
            </a:r>
          </a:p>
        </p:txBody>
      </p:sp>
    </p:spTree>
    <p:extLst>
      <p:ext uri="{BB962C8B-B14F-4D97-AF65-F5344CB8AC3E}">
        <p14:creationId xmlns:p14="http://schemas.microsoft.com/office/powerpoint/2010/main" val="266781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B902-CE20-F546-4069-746CBB86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2ABA-B1F5-77D4-B41E-8D3E035B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26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ED49-98A4-42B7-F124-238757DC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Mc5 </a:t>
            </a:r>
            <a:r>
              <a:rPr lang="de-CH" dirty="0" err="1"/>
              <a:t>table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per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duplicated</a:t>
            </a:r>
            <a:r>
              <a:rPr lang="de-CH" dirty="0"/>
              <a:t> </a:t>
            </a:r>
            <a:r>
              <a:rPr lang="de-CH" dirty="0" err="1"/>
              <a:t>chemicals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different sample </a:t>
            </a:r>
            <a:r>
              <a:rPr lang="de-CH" dirty="0" err="1"/>
              <a:t>ids</a:t>
            </a:r>
            <a:r>
              <a:rPr lang="de-CH" dirty="0"/>
              <a:t>. Data leak?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427C-296C-ED85-98F3-E1726FD0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subset</a:t>
            </a:r>
            <a:r>
              <a:rPr lang="de-CH" dirty="0"/>
              <a:t> </a:t>
            </a:r>
            <a:r>
              <a:rPr lang="de-CH" dirty="0" err="1"/>
              <a:t>chemicals</a:t>
            </a:r>
            <a:r>
              <a:rPr lang="de-CH" dirty="0"/>
              <a:t> and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consensus</a:t>
            </a:r>
            <a:r>
              <a:rPr lang="de-CH" dirty="0"/>
              <a:t> </a:t>
            </a:r>
            <a:r>
              <a:rPr lang="de-CH" dirty="0" err="1"/>
              <a:t>hit</a:t>
            </a:r>
            <a:r>
              <a:rPr lang="de-CH" dirty="0"/>
              <a:t> (</a:t>
            </a:r>
            <a:r>
              <a:rPr lang="de-CH" dirty="0" err="1"/>
              <a:t>mean</a:t>
            </a:r>
            <a:r>
              <a:rPr lang="de-CH" dirty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692E64-DBB1-0CEB-539E-47138B92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905"/>
            <a:ext cx="3799337" cy="15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5AB6-9B75-B535-761C-E3D739B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ML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43E-FF29-FF1E-C64A-7ED57A4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:</a:t>
            </a:r>
            <a:br>
              <a:rPr lang="de-CH" dirty="0"/>
            </a:br>
            <a:endParaRPr lang="de-CH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55256-3FAD-40F0-D752-83D7E35F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82101"/>
            <a:ext cx="10515600" cy="33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5AB6-9B75-B535-761C-E3D739B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ML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43E-FF29-FF1E-C64A-7ED57A4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:</a:t>
            </a:r>
            <a:br>
              <a:rPr lang="de-CH" dirty="0"/>
            </a:br>
            <a:endParaRPr lang="de-CH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55256-3FAD-40F0-D752-83D7E35F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82101"/>
            <a:ext cx="10515600" cy="336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5B7FC-4F14-76E8-0CB3-8FBF81DC7144}"/>
              </a:ext>
            </a:extLst>
          </p:cNvPr>
          <p:cNvSpPr/>
          <p:nvPr/>
        </p:nvSpPr>
        <p:spPr>
          <a:xfrm>
            <a:off x="2032000" y="2582101"/>
            <a:ext cx="5425440" cy="3361500"/>
          </a:xfrm>
          <a:prstGeom prst="rect">
            <a:avLst/>
          </a:prstGeom>
          <a:noFill/>
          <a:ln w="38100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5AB6-9B75-B535-761C-E3D739B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ML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43E-FF29-FF1E-C64A-7ED57A4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: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55256-3FAD-40F0-D752-83D7E35F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82101"/>
            <a:ext cx="10515600" cy="336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5B7FC-4F14-76E8-0CB3-8FBF81DC7144}"/>
              </a:ext>
            </a:extLst>
          </p:cNvPr>
          <p:cNvSpPr/>
          <p:nvPr/>
        </p:nvSpPr>
        <p:spPr>
          <a:xfrm>
            <a:off x="7457440" y="2582101"/>
            <a:ext cx="3997960" cy="3361500"/>
          </a:xfrm>
          <a:prstGeom prst="rect">
            <a:avLst/>
          </a:prstGeom>
          <a:noFill/>
          <a:ln w="38100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321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EE949660-8BE5-46D4-CD68-902373DA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937"/>
            <a:ext cx="1015312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28C8E-3D47-7A11-D54C-A885370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Curve</a:t>
            </a:r>
            <a:r>
              <a:rPr lang="de-CH" dirty="0"/>
              <a:t> Fitting, Maximum </a:t>
            </a:r>
            <a:r>
              <a:rPr lang="de-CH" dirty="0" err="1"/>
              <a:t>Likelihood</a:t>
            </a:r>
            <a:r>
              <a:rPr lang="de-CH" dirty="0"/>
              <a:t> </a:t>
            </a:r>
            <a:r>
              <a:rPr lang="de-CH" dirty="0" err="1"/>
              <a:t>Estimation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1F92-F318-55AB-1D41-35573E3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∑ [ t-distribution((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resp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 – 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pred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) / 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err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 = 4, log = TRUE) - log(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err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) ]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221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D17A-8887-5816-3570-BC5F67F1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Continous</a:t>
            </a:r>
            <a:r>
              <a:rPr lang="de-CH" dirty="0"/>
              <a:t> </a:t>
            </a:r>
            <a:r>
              <a:rPr lang="de-CH" dirty="0" err="1"/>
              <a:t>hitcall</a:t>
            </a:r>
            <a:endParaRPr lang="de-CH" dirty="0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43F385D-DDFC-B430-D44F-4BE57079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"/>
          <a:stretch/>
        </p:blipFill>
        <p:spPr>
          <a:xfrm>
            <a:off x="2308445" y="1778000"/>
            <a:ext cx="7575110" cy="43484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42D43-DD98-6DAF-E32D-8A711F8B714C}"/>
              </a:ext>
            </a:extLst>
          </p:cNvPr>
          <p:cNvSpPr txBox="1"/>
          <p:nvPr/>
        </p:nvSpPr>
        <p:spPr>
          <a:xfrm>
            <a:off x="505968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u="sng" dirty="0">
                <a:solidFill>
                  <a:srgbClr val="006FB7"/>
                </a:solidFill>
                <a:effectLst/>
                <a:latin typeface="Source Sans Pro" panose="020F0502020204030204" pitchFamily="34" charset="0"/>
                <a:hlinkClick r:id="rId3"/>
              </a:rPr>
              <a:t>https://doi.org/10.1093/bioinformatics/btab779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5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C98E-7362-83A4-0121-26B5E8A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computing</a:t>
            </a:r>
            <a:r>
              <a:rPr lang="de-CH" dirty="0"/>
              <a:t> </a:t>
            </a:r>
            <a:r>
              <a:rPr lang="de-CH" dirty="0" err="1"/>
              <a:t>resources</a:t>
            </a:r>
            <a:r>
              <a:rPr lang="de-CH" dirty="0"/>
              <a:t> - Euler </a:t>
            </a:r>
            <a:r>
              <a:rPr lang="de-CH" dirty="0" err="1"/>
              <a:t>cluster</a:t>
            </a:r>
            <a:r>
              <a:rPr lang="de-CH" dirty="0"/>
              <a:t>?</a:t>
            </a:r>
            <a:endParaRPr lang="de-CH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FB6C-08C0-D679-05AB-3898163F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“Dear Robin Bosshard,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Thank you for contacting us with this question.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While you could, in principle, install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mysql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 locally in your home directory. However, it would be difficult to run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mysql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 server persistently, connect to it using batch jobs, and so on. In addition, you have no place to store more than 15 GB of data as a guest user on the cluster. I suggest you look for another solution. For example, ETH offers solutions for a hosted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mysql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 service: </a:t>
            </a:r>
            <a:r>
              <a:rPr lang="en-US" b="0" i="0" dirty="0">
                <a:effectLst/>
                <a:latin typeface="Geneva"/>
                <a:hlinkClick r:id="rId2"/>
              </a:rPr>
              <a:t>https://ethz.ch/staffnet/de/it-services/katalog/datenbanken/mysql.html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With kind regards,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Urban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Borstnik</a:t>
            </a: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Your Cluster Support Team”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40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7898-24E0-3B62-A721-10D2EAA3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r>
              <a:rPr lang="de-CH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44D5-1210-427C-81AB-13DCF50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Add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curation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(</a:t>
            </a:r>
            <a:r>
              <a:rPr lang="de-CH" dirty="0" err="1"/>
              <a:t>MLinvitroTox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)</a:t>
            </a:r>
          </a:p>
          <a:p>
            <a:r>
              <a:rPr lang="de-CH" dirty="0"/>
              <a:t>Feature </a:t>
            </a:r>
            <a:r>
              <a:rPr lang="de-CH" dirty="0" err="1"/>
              <a:t>Selection</a:t>
            </a:r>
            <a:r>
              <a:rPr lang="de-CH" dirty="0"/>
              <a:t>/</a:t>
            </a:r>
            <a:r>
              <a:rPr lang="de-CH" dirty="0" err="1"/>
              <a:t>Importance</a:t>
            </a:r>
            <a:endParaRPr lang="de-CH" dirty="0"/>
          </a:p>
          <a:p>
            <a:pPr lvl="1"/>
            <a:r>
              <a:rPr lang="de-CH" dirty="0"/>
              <a:t>Remove </a:t>
            </a:r>
            <a:r>
              <a:rPr lang="de-CH" dirty="0" err="1"/>
              <a:t>no-variance</a:t>
            </a:r>
            <a:r>
              <a:rPr lang="de-CH" dirty="0"/>
              <a:t> &amp; </a:t>
            </a:r>
            <a:r>
              <a:rPr lang="de-CH" dirty="0" err="1"/>
              <a:t>highly</a:t>
            </a:r>
            <a:r>
              <a:rPr lang="de-CH" dirty="0"/>
              <a:t> </a:t>
            </a:r>
            <a:r>
              <a:rPr lang="de-CH" dirty="0" err="1"/>
              <a:t>correlated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  <a:p>
            <a:pPr lvl="1"/>
            <a:r>
              <a:rPr lang="de-CH" dirty="0"/>
              <a:t>Check out non-negative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factorization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Threshold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 and </a:t>
            </a:r>
            <a:r>
              <a:rPr lang="de-CH" dirty="0" err="1"/>
              <a:t>minimizing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negatives</a:t>
            </a:r>
          </a:p>
          <a:p>
            <a:r>
              <a:rPr lang="de-CH" dirty="0" err="1"/>
              <a:t>Concatenate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mechanistic</a:t>
            </a:r>
            <a:r>
              <a:rPr lang="de-CH" dirty="0"/>
              <a:t> </a:t>
            </a:r>
            <a:r>
              <a:rPr lang="de-CH" dirty="0" err="1"/>
              <a:t>targets</a:t>
            </a:r>
            <a:endParaRPr lang="de-CH" dirty="0"/>
          </a:p>
          <a:p>
            <a:r>
              <a:rPr lang="de-CH" dirty="0"/>
              <a:t>Start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</a:t>
            </a:r>
            <a:r>
              <a:rPr lang="de-CH" dirty="0" err="1"/>
              <a:t>families</a:t>
            </a:r>
            <a:r>
              <a:rPr lang="de-CH" dirty="0"/>
              <a:t>: </a:t>
            </a:r>
            <a:r>
              <a:rPr lang="de-CH" dirty="0" err="1"/>
              <a:t>nuclear</a:t>
            </a:r>
            <a:r>
              <a:rPr lang="de-CH" dirty="0"/>
              <a:t> </a:t>
            </a:r>
            <a:r>
              <a:rPr lang="de-CH" dirty="0" err="1"/>
              <a:t>receptors</a:t>
            </a:r>
            <a:r>
              <a:rPr lang="de-CH" dirty="0"/>
              <a:t> and </a:t>
            </a:r>
            <a:r>
              <a:rPr lang="de-CH" dirty="0" err="1"/>
              <a:t>genotoxicity</a:t>
            </a:r>
            <a:endParaRPr lang="de-CH" dirty="0"/>
          </a:p>
          <a:p>
            <a:pPr marL="457200" lvl="1" indent="0">
              <a:buNone/>
            </a:pP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7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9AA7-34E2-7719-ADAF-FC5FEDD5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BF8B-B353-4548-BEA5-B7D113F6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86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Geneva</vt:lpstr>
      <vt:lpstr>Söhne</vt:lpstr>
      <vt:lpstr>Source Sans Pro</vt:lpstr>
      <vt:lpstr>Office Theme</vt:lpstr>
      <vt:lpstr>Relating compound toxicity to molecular structure using machine learning </vt:lpstr>
      <vt:lpstr>Data processing for ML input</vt:lpstr>
      <vt:lpstr>Data processing for ML input</vt:lpstr>
      <vt:lpstr>Data processing for ML input</vt:lpstr>
      <vt:lpstr>Curve Fitting, Maximum Likelihood Estimation</vt:lpstr>
      <vt:lpstr>Continous hitcall</vt:lpstr>
      <vt:lpstr>More computing resources - Euler cluster?</vt:lpstr>
      <vt:lpstr>Next steps: </vt:lpstr>
      <vt:lpstr>PowerPoint Presentation</vt:lpstr>
      <vt:lpstr>PowerPoint Presentation</vt:lpstr>
      <vt:lpstr>Mc5 table contains per assay duplicated chemicals under different sample ids. Data leak?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Bosshard</dc:creator>
  <cp:lastModifiedBy>Robin Bosshard</cp:lastModifiedBy>
  <cp:revision>20</cp:revision>
  <dcterms:created xsi:type="dcterms:W3CDTF">2023-07-01T10:23:39Z</dcterms:created>
  <dcterms:modified xsi:type="dcterms:W3CDTF">2023-09-08T21:04:38Z</dcterms:modified>
</cp:coreProperties>
</file>