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67" r:id="rId4"/>
    <p:sldId id="268" r:id="rId5"/>
    <p:sldId id="270" r:id="rId6"/>
    <p:sldId id="271" r:id="rId7"/>
    <p:sldId id="269" r:id="rId8"/>
    <p:sldId id="272" r:id="rId9"/>
    <p:sldId id="273" r:id="rId10"/>
    <p:sldId id="274" r:id="rId11"/>
    <p:sldId id="282" r:id="rId12"/>
    <p:sldId id="275" r:id="rId13"/>
    <p:sldId id="276" r:id="rId14"/>
    <p:sldId id="277" r:id="rId15"/>
    <p:sldId id="278" r:id="rId16"/>
    <p:sldId id="279" r:id="rId17"/>
    <p:sldId id="280" r:id="rId18"/>
    <p:sldId id="281" r:id="rId19"/>
    <p:sldId id="283" r:id="rId20"/>
    <p:sldId id="284" r:id="rId21"/>
    <p:sldId id="285" r:id="rId22"/>
    <p:sldId id="286" r:id="rId23"/>
    <p:sldId id="287" r:id="rId24"/>
    <p:sldId id="288" r:id="rId25"/>
    <p:sldId id="289" r:id="rId26"/>
    <p:sldId id="290" r:id="rId27"/>
    <p:sldId id="291" r:id="rId28"/>
    <p:sldId id="292"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660"/>
  </p:normalViewPr>
  <p:slideViewPr>
    <p:cSldViewPr>
      <p:cViewPr varScale="1">
        <p:scale>
          <a:sx n="89" d="100"/>
          <a:sy n="89" d="100"/>
        </p:scale>
        <p:origin x="245"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5/12/2023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5/12/2023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5/12/2023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5/12/2023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5/12/2023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6" y="0"/>
            <a:ext cx="5154879" cy="3429000"/>
          </a:xfrm>
        </p:spPr>
        <p:txBody>
          <a:bodyPr>
            <a:noAutofit/>
          </a:bodyPr>
          <a:lstStyle/>
          <a:p>
            <a:pPr algn="ctr"/>
            <a:r>
              <a:rPr lang="en-US" sz="5200" i="1" dirty="0" smtClean="0">
                <a:latin typeface="Algerian" panose="04020705040A02060702" pitchFamily="82" charset="0"/>
              </a:rPr>
              <a:t>Exploratory Data Analysis</a:t>
            </a:r>
            <a:br>
              <a:rPr lang="en-US" sz="5200" i="1" dirty="0" smtClean="0">
                <a:latin typeface="Algerian" panose="04020705040A02060702" pitchFamily="82" charset="0"/>
              </a:rPr>
            </a:br>
            <a:r>
              <a:rPr lang="en-US" sz="5200" i="1" dirty="0" smtClean="0">
                <a:latin typeface="Algerian" panose="04020705040A02060702" pitchFamily="82" charset="0"/>
              </a:rPr>
              <a:t>on</a:t>
            </a:r>
            <a:br>
              <a:rPr lang="en-US" sz="5200" i="1" dirty="0" smtClean="0">
                <a:latin typeface="Algerian" panose="04020705040A02060702" pitchFamily="82" charset="0"/>
              </a:rPr>
            </a:br>
            <a:r>
              <a:rPr lang="en-US" sz="5200" i="1" dirty="0" smtClean="0">
                <a:latin typeface="Algerian" panose="04020705040A02060702" pitchFamily="82" charset="0"/>
              </a:rPr>
              <a:t>Bank Loans</a:t>
            </a:r>
            <a:endParaRPr lang="en-US" sz="5200" i="1" dirty="0">
              <a:latin typeface="Algerian" panose="04020705040A02060702" pitchFamily="82" charset="0"/>
            </a:endParaRPr>
          </a:p>
        </p:txBody>
      </p:sp>
      <p:sp>
        <p:nvSpPr>
          <p:cNvPr id="3" name="Subtitle 2"/>
          <p:cNvSpPr>
            <a:spLocks noGrp="1"/>
          </p:cNvSpPr>
          <p:nvPr>
            <p:ph type="subTitle" idx="1"/>
          </p:nvPr>
        </p:nvSpPr>
        <p:spPr>
          <a:xfrm>
            <a:off x="191344" y="6165304"/>
            <a:ext cx="4968551" cy="692696"/>
          </a:xfrm>
        </p:spPr>
        <p:txBody>
          <a:bodyPr>
            <a:normAutofit/>
          </a:bodyPr>
          <a:lstStyle/>
          <a:p>
            <a:r>
              <a:rPr lang="en-US" sz="4000" i="1" dirty="0" smtClean="0">
                <a:solidFill>
                  <a:schemeClr val="accent1"/>
                </a:solidFill>
                <a:latin typeface="Times New Roman" panose="02020603050405020304" pitchFamily="18" charset="0"/>
                <a:cs typeface="Times New Roman" panose="02020603050405020304" pitchFamily="18" charset="0"/>
              </a:rPr>
              <a:t>RANJITHA</a:t>
            </a:r>
            <a:r>
              <a:rPr lang="en-US" sz="4000" i="1" dirty="0" smtClean="0">
                <a:latin typeface="Times New Roman" panose="02020603050405020304" pitchFamily="18" charset="0"/>
                <a:cs typeface="Times New Roman" panose="02020603050405020304" pitchFamily="18" charset="0"/>
              </a:rPr>
              <a:t> </a:t>
            </a:r>
            <a:r>
              <a:rPr lang="en-US" sz="4000" i="1" dirty="0" smtClean="0">
                <a:solidFill>
                  <a:schemeClr val="accent1"/>
                </a:solidFill>
                <a:latin typeface="Times New Roman" panose="02020603050405020304" pitchFamily="18" charset="0"/>
                <a:cs typeface="Times New Roman" panose="02020603050405020304" pitchFamily="18" charset="0"/>
              </a:rPr>
              <a:t>BABU B 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Algerian" panose="04020705040A02060702" pitchFamily="82" charset="0"/>
              </a:rPr>
              <a:t>Data cleaning</a:t>
            </a:r>
            <a:endParaRPr lang="en-IN" sz="4800" dirty="0">
              <a:latin typeface="Algerian" panose="04020705040A02060702" pitchFamily="82" charset="0"/>
            </a:endParaRPr>
          </a:p>
        </p:txBody>
      </p:sp>
      <p:sp>
        <p:nvSpPr>
          <p:cNvPr id="3" name="Content Placeholder 2"/>
          <p:cNvSpPr>
            <a:spLocks noGrp="1"/>
          </p:cNvSpPr>
          <p:nvPr>
            <p:ph idx="1"/>
          </p:nvPr>
        </p:nvSpPr>
        <p:spPr>
          <a:xfrm>
            <a:off x="479376" y="1828799"/>
            <a:ext cx="7272808" cy="3688433"/>
          </a:xfrm>
        </p:spPr>
        <p:txBody>
          <a:bodyPr/>
          <a:lstStyle/>
          <a:p>
            <a:pPr lvl="0" fontAlgn="base"/>
            <a:r>
              <a:rPr lang="en-IN" i="1" dirty="0">
                <a:latin typeface="Times New Roman" panose="02020603050405020304" pitchFamily="18" charset="0"/>
                <a:cs typeface="Times New Roman" panose="02020603050405020304" pitchFamily="18" charset="0"/>
              </a:rPr>
              <a:t>The Interest rate is in the string format we have to convert it in to Float type.</a:t>
            </a:r>
          </a:p>
          <a:p>
            <a:pPr lvl="0" fontAlgn="base"/>
            <a:r>
              <a:rPr lang="en-IN" i="1" dirty="0">
                <a:latin typeface="Times New Roman" panose="02020603050405020304" pitchFamily="18" charset="0"/>
                <a:cs typeface="Times New Roman" panose="02020603050405020304" pitchFamily="18" charset="0"/>
              </a:rPr>
              <a:t>The issue date is the format object so we have to covert it in to the </a:t>
            </a:r>
            <a:r>
              <a:rPr lang="en-IN" i="1" dirty="0" err="1">
                <a:latin typeface="Times New Roman" panose="02020603050405020304" pitchFamily="18" charset="0"/>
                <a:cs typeface="Times New Roman" panose="02020603050405020304" pitchFamily="18" charset="0"/>
              </a:rPr>
              <a:t>datetime</a:t>
            </a:r>
            <a:r>
              <a:rPr lang="en-IN" i="1" dirty="0">
                <a:latin typeface="Times New Roman" panose="02020603050405020304" pitchFamily="18" charset="0"/>
                <a:cs typeface="Times New Roman" panose="02020603050405020304" pitchFamily="18" charset="0"/>
              </a:rPr>
              <a:t> object.</a:t>
            </a:r>
          </a:p>
          <a:p>
            <a:pPr lvl="0" fontAlgn="base"/>
            <a:r>
              <a:rPr lang="en-IN" i="1" dirty="0">
                <a:latin typeface="Times New Roman" panose="02020603050405020304" pitchFamily="18" charset="0"/>
                <a:cs typeface="Times New Roman" panose="02020603050405020304" pitchFamily="18" charset="0"/>
              </a:rPr>
              <a:t>The column annual income has outliers because mean is 68,835 and the maximum value is 6,00,000. </a:t>
            </a:r>
            <a:r>
              <a:rPr lang="en-IN" i="1" dirty="0" smtClean="0">
                <a:latin typeface="Times New Roman" panose="02020603050405020304" pitchFamily="18" charset="0"/>
                <a:cs typeface="Times New Roman" panose="02020603050405020304" pitchFamily="18" charset="0"/>
              </a:rPr>
              <a:t>So </a:t>
            </a:r>
            <a:r>
              <a:rPr lang="en-IN" i="1" dirty="0">
                <a:latin typeface="Times New Roman" panose="02020603050405020304" pitchFamily="18" charset="0"/>
                <a:cs typeface="Times New Roman" panose="02020603050405020304" pitchFamily="18" charset="0"/>
              </a:rPr>
              <a:t>we need to remove </a:t>
            </a:r>
            <a:r>
              <a:rPr lang="en-IN" i="1" dirty="0" smtClean="0">
                <a:latin typeface="Times New Roman" panose="02020603050405020304" pitchFamily="18" charset="0"/>
                <a:cs typeface="Times New Roman" panose="02020603050405020304" pitchFamily="18" charset="0"/>
              </a:rPr>
              <a:t>those outliers</a:t>
            </a:r>
            <a:r>
              <a:rPr lang="en-IN" i="1" dirty="0">
                <a:latin typeface="Times New Roman" panose="02020603050405020304" pitchFamily="18" charset="0"/>
                <a:cs typeface="Times New Roman" panose="02020603050405020304" pitchFamily="18" charset="0"/>
              </a:rPr>
              <a:t>. We can see </a:t>
            </a:r>
            <a:r>
              <a:rPr lang="en-IN" i="1">
                <a:latin typeface="Times New Roman" panose="02020603050405020304" pitchFamily="18" charset="0"/>
                <a:cs typeface="Times New Roman" panose="02020603050405020304" pitchFamily="18" charset="0"/>
              </a:rPr>
              <a:t>in </a:t>
            </a:r>
            <a:r>
              <a:rPr lang="en-IN" i="1" smtClean="0">
                <a:latin typeface="Times New Roman" panose="02020603050405020304" pitchFamily="18" charset="0"/>
                <a:cs typeface="Times New Roman" panose="02020603050405020304" pitchFamily="18" charset="0"/>
              </a:rPr>
              <a:t>the figure </a:t>
            </a:r>
            <a:r>
              <a:rPr lang="en-IN" i="1" dirty="0">
                <a:latin typeface="Times New Roman" panose="02020603050405020304" pitchFamily="18" charset="0"/>
                <a:cs typeface="Times New Roman" panose="02020603050405020304" pitchFamily="18" charset="0"/>
              </a:rPr>
              <a:t>how the annual income was spread before removing outliers and after removing outliers.</a:t>
            </a:r>
          </a:p>
        </p:txBody>
      </p:sp>
      <p:pic>
        <p:nvPicPr>
          <p:cNvPr id="4" name="Picture 3"/>
          <p:cNvPicPr>
            <a:picLocks noChangeAspect="1"/>
          </p:cNvPicPr>
          <p:nvPr/>
        </p:nvPicPr>
        <p:blipFill>
          <a:blip r:embed="rId2"/>
          <a:stretch>
            <a:fillRect/>
          </a:stretch>
        </p:blipFill>
        <p:spPr>
          <a:xfrm>
            <a:off x="7752184" y="2564904"/>
            <a:ext cx="3816424" cy="2952328"/>
          </a:xfrm>
          <a:prstGeom prst="rect">
            <a:avLst/>
          </a:prstGeom>
        </p:spPr>
      </p:pic>
    </p:spTree>
    <p:extLst>
      <p:ext uri="{BB962C8B-B14F-4D97-AF65-F5344CB8AC3E}">
        <p14:creationId xmlns:p14="http://schemas.microsoft.com/office/powerpoint/2010/main" val="239991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Algerian" panose="04020705040A02060702" pitchFamily="82" charset="0"/>
              </a:rPr>
              <a:t>UNIVARIATE ANALYSIS</a:t>
            </a:r>
            <a:endParaRPr lang="en-IN" sz="4800" dirty="0">
              <a:latin typeface="Algerian" panose="04020705040A02060702" pitchFamily="82" charset="0"/>
            </a:endParaRPr>
          </a:p>
        </p:txBody>
      </p:sp>
      <p:sp>
        <p:nvSpPr>
          <p:cNvPr id="3" name="Content Placeholder 2"/>
          <p:cNvSpPr>
            <a:spLocks noGrp="1"/>
          </p:cNvSpPr>
          <p:nvPr>
            <p:ph idx="1"/>
          </p:nvPr>
        </p:nvSpPr>
        <p:spPr>
          <a:xfrm>
            <a:off x="1066800" y="2492896"/>
            <a:ext cx="7261448" cy="3240360"/>
          </a:xfrm>
        </p:spPr>
        <p:txBody>
          <a:bodyPr>
            <a:normAutofit/>
          </a:bodyPr>
          <a:lstStyle/>
          <a:p>
            <a:pPr marL="0" indent="0" algn="just">
              <a:buNone/>
            </a:pPr>
            <a:r>
              <a:rPr lang="en-IN" sz="3200" i="1" dirty="0" err="1">
                <a:latin typeface="Times New Roman" panose="02020603050405020304" pitchFamily="18" charset="0"/>
                <a:cs typeface="Times New Roman" panose="02020603050405020304" pitchFamily="18" charset="0"/>
              </a:rPr>
              <a:t>Univariate</a:t>
            </a:r>
            <a:r>
              <a:rPr lang="en-IN" sz="3200" i="1" dirty="0">
                <a:latin typeface="Times New Roman" panose="02020603050405020304" pitchFamily="18" charset="0"/>
                <a:cs typeface="Times New Roman" panose="02020603050405020304" pitchFamily="18" charset="0"/>
              </a:rPr>
              <a:t> analysis is perhaps the simplest form of statistical analysis. Like other forms of statistics, it can be inferential or descriptive. The key fact is that only one variable is involved.</a:t>
            </a:r>
          </a:p>
        </p:txBody>
      </p:sp>
    </p:spTree>
    <p:extLst>
      <p:ext uri="{BB962C8B-B14F-4D97-AF65-F5344CB8AC3E}">
        <p14:creationId xmlns:p14="http://schemas.microsoft.com/office/powerpoint/2010/main" val="325677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116632"/>
            <a:ext cx="10058400" cy="1325563"/>
          </a:xfrm>
        </p:spPr>
        <p:txBody>
          <a:bodyPr>
            <a:normAutofit/>
          </a:bodyPr>
          <a:lstStyle/>
          <a:p>
            <a:r>
              <a:rPr lang="en-IN" sz="4800" dirty="0" err="1" smtClean="0">
                <a:latin typeface="Algerian" panose="04020705040A02060702" pitchFamily="82" charset="0"/>
              </a:rPr>
              <a:t>Univariate</a:t>
            </a:r>
            <a:r>
              <a:rPr lang="en-IN" sz="4800" dirty="0" smtClean="0">
                <a:latin typeface="Algerian" panose="04020705040A02060702" pitchFamily="82" charset="0"/>
              </a:rPr>
              <a:t> analysis</a:t>
            </a:r>
            <a:endParaRPr lang="en-IN" sz="4800" dirty="0">
              <a:latin typeface="Algerian" panose="04020705040A02060702" pitchFamily="82" charset="0"/>
            </a:endParaRPr>
          </a:p>
        </p:txBody>
      </p:sp>
      <p:sp>
        <p:nvSpPr>
          <p:cNvPr id="3" name="Content Placeholder 2"/>
          <p:cNvSpPr>
            <a:spLocks noGrp="1"/>
          </p:cNvSpPr>
          <p:nvPr>
            <p:ph idx="1"/>
          </p:nvPr>
        </p:nvSpPr>
        <p:spPr>
          <a:xfrm>
            <a:off x="0" y="1828799"/>
            <a:ext cx="10668000" cy="4572001"/>
          </a:xfrm>
        </p:spPr>
        <p:txBody>
          <a:bodyPr>
            <a:normAutofit/>
          </a:bodyPr>
          <a:lstStyle/>
          <a:p>
            <a:pPr marL="514350" indent="-514350" algn="just">
              <a:buAutoNum type="arabicPeriod"/>
            </a:pPr>
            <a:r>
              <a:rPr lang="en-IN" sz="2800" b="1" i="1" dirty="0" smtClean="0">
                <a:latin typeface="Times New Roman" panose="02020603050405020304" pitchFamily="18" charset="0"/>
                <a:cs typeface="Times New Roman" panose="02020603050405020304" pitchFamily="18" charset="0"/>
              </a:rPr>
              <a:t>Annual Income </a:t>
            </a:r>
          </a:p>
          <a:p>
            <a:pPr marL="0" indent="0" algn="just">
              <a:buNone/>
            </a:pPr>
            <a:endParaRPr lang="en-IN" sz="2800" b="1" i="1" dirty="0" smtClean="0">
              <a:latin typeface="Times New Roman" panose="02020603050405020304" pitchFamily="18" charset="0"/>
              <a:cs typeface="Times New Roman" panose="02020603050405020304" pitchFamily="18" charset="0"/>
            </a:endParaRPr>
          </a:p>
          <a:p>
            <a:pPr marL="457200" lvl="2" indent="0" algn="just">
              <a:buNone/>
            </a:pPr>
            <a:r>
              <a:rPr lang="en-US" sz="2800" i="1" dirty="0" smtClean="0">
                <a:latin typeface="Times New Roman" panose="02020603050405020304" pitchFamily="18" charset="0"/>
                <a:cs typeface="Times New Roman" panose="02020603050405020304" pitchFamily="18" charset="0"/>
              </a:rPr>
              <a:t>We </a:t>
            </a:r>
            <a:r>
              <a:rPr lang="en-US" sz="2800" i="1" dirty="0">
                <a:latin typeface="Times New Roman" panose="02020603050405020304" pitchFamily="18" charset="0"/>
                <a:cs typeface="Times New Roman" panose="02020603050405020304" pitchFamily="18" charset="0"/>
              </a:rPr>
              <a:t>can see the power log graph for the Annual Income, </a:t>
            </a:r>
            <a:endParaRPr lang="en-US" sz="2800" i="1" dirty="0" smtClean="0">
              <a:latin typeface="Times New Roman" panose="02020603050405020304" pitchFamily="18" charset="0"/>
              <a:cs typeface="Times New Roman" panose="02020603050405020304" pitchFamily="18" charset="0"/>
            </a:endParaRPr>
          </a:p>
          <a:p>
            <a:pPr marL="457200" lvl="2" indent="0" algn="just">
              <a:buNone/>
            </a:pPr>
            <a:r>
              <a:rPr lang="en-US" sz="2800" i="1" dirty="0" smtClean="0">
                <a:latin typeface="Times New Roman" panose="02020603050405020304" pitchFamily="18" charset="0"/>
                <a:cs typeface="Times New Roman" panose="02020603050405020304" pitchFamily="18" charset="0"/>
              </a:rPr>
              <a:t>from </a:t>
            </a:r>
            <a:r>
              <a:rPr lang="en-US" sz="2800" i="1" dirty="0">
                <a:latin typeface="Times New Roman" panose="02020603050405020304" pitchFamily="18" charset="0"/>
                <a:cs typeface="Times New Roman" panose="02020603050405020304" pitchFamily="18" charset="0"/>
              </a:rPr>
              <a:t>that </a:t>
            </a:r>
            <a:r>
              <a:rPr lang="en-US" sz="2800" i="1" dirty="0" smtClean="0">
                <a:latin typeface="Times New Roman" panose="02020603050405020304" pitchFamily="18" charset="0"/>
                <a:cs typeface="Times New Roman" panose="02020603050405020304" pitchFamily="18" charset="0"/>
              </a:rPr>
              <a:t>graph </a:t>
            </a:r>
            <a:r>
              <a:rPr lang="en-US" sz="2800" i="1" dirty="0">
                <a:latin typeface="Times New Roman" panose="02020603050405020304" pitchFamily="18" charset="0"/>
                <a:cs typeface="Times New Roman" panose="02020603050405020304" pitchFamily="18" charset="0"/>
              </a:rPr>
              <a:t>we can say that most people have </a:t>
            </a:r>
            <a:endParaRPr lang="en-US" sz="2800" i="1" dirty="0" smtClean="0">
              <a:latin typeface="Times New Roman" panose="02020603050405020304" pitchFamily="18" charset="0"/>
              <a:cs typeface="Times New Roman" panose="02020603050405020304" pitchFamily="18" charset="0"/>
            </a:endParaRPr>
          </a:p>
          <a:p>
            <a:pPr marL="457200" lvl="2" indent="0" algn="just">
              <a:buNone/>
            </a:pPr>
            <a:r>
              <a:rPr lang="en-US" sz="2800" i="1" dirty="0" smtClean="0">
                <a:latin typeface="Times New Roman" panose="02020603050405020304" pitchFamily="18" charset="0"/>
                <a:cs typeface="Times New Roman" panose="02020603050405020304" pitchFamily="18" charset="0"/>
              </a:rPr>
              <a:t>almost </a:t>
            </a:r>
            <a:r>
              <a:rPr lang="en-US" sz="2800" i="1" dirty="0">
                <a:latin typeface="Times New Roman" panose="02020603050405020304" pitchFamily="18" charset="0"/>
                <a:cs typeface="Times New Roman" panose="02020603050405020304" pitchFamily="18" charset="0"/>
              </a:rPr>
              <a:t>same range of income.</a:t>
            </a:r>
            <a:endParaRPr lang="en-IN" sz="2800" b="1"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352" y="1832198"/>
            <a:ext cx="1668925" cy="15968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4965" y="4221088"/>
            <a:ext cx="2808312" cy="2053222"/>
          </a:xfrm>
          <a:prstGeom prst="rect">
            <a:avLst/>
          </a:prstGeom>
        </p:spPr>
      </p:pic>
    </p:spTree>
    <p:extLst>
      <p:ext uri="{BB962C8B-B14F-4D97-AF65-F5344CB8AC3E}">
        <p14:creationId xmlns:p14="http://schemas.microsoft.com/office/powerpoint/2010/main" val="287527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err="1">
                <a:latin typeface="Algerian" panose="04020705040A02060702" pitchFamily="82" charset="0"/>
              </a:rPr>
              <a:t>Univariate</a:t>
            </a:r>
            <a:r>
              <a:rPr lang="en-IN" sz="4800" dirty="0">
                <a:latin typeface="Algerian" panose="04020705040A02060702" pitchFamily="82" charset="0"/>
              </a:rPr>
              <a:t> analysis</a:t>
            </a:r>
            <a:endParaRPr lang="en-IN" sz="4800" dirty="0"/>
          </a:p>
        </p:txBody>
      </p:sp>
      <p:sp>
        <p:nvSpPr>
          <p:cNvPr id="3" name="Content Placeholder 2"/>
          <p:cNvSpPr>
            <a:spLocks noGrp="1"/>
          </p:cNvSpPr>
          <p:nvPr>
            <p:ph idx="1"/>
          </p:nvPr>
        </p:nvSpPr>
        <p:spPr>
          <a:xfrm>
            <a:off x="263352" y="1828799"/>
            <a:ext cx="10404648" cy="4572001"/>
          </a:xfrm>
        </p:spPr>
        <p:txBody>
          <a:bodyPr>
            <a:normAutofit/>
          </a:bodyPr>
          <a:lstStyle/>
          <a:p>
            <a:pPr marL="0" indent="0">
              <a:buNone/>
            </a:pPr>
            <a:r>
              <a:rPr lang="en-IN" sz="2800" b="1" i="1" dirty="0" smtClean="0">
                <a:latin typeface="Times New Roman" panose="02020603050405020304" pitchFamily="18" charset="0"/>
                <a:cs typeface="Times New Roman" panose="02020603050405020304" pitchFamily="18" charset="0"/>
              </a:rPr>
              <a:t>2. Interest rate</a:t>
            </a:r>
          </a:p>
          <a:p>
            <a:pPr marL="0" indent="0">
              <a:buNone/>
            </a:pPr>
            <a:endParaRPr lang="en-IN" sz="2800" b="1" i="1" dirty="0" smtClean="0">
              <a:latin typeface="Times New Roman" panose="02020603050405020304" pitchFamily="18" charset="0"/>
              <a:cs typeface="Times New Roman" panose="02020603050405020304" pitchFamily="18" charset="0"/>
            </a:endParaRPr>
          </a:p>
          <a:p>
            <a:pPr marL="0" indent="0">
              <a:buNone/>
            </a:pPr>
            <a:endParaRPr lang="en-IN" sz="2800" b="1" i="1" dirty="0" smtClean="0">
              <a:latin typeface="Times New Roman" panose="02020603050405020304" pitchFamily="18" charset="0"/>
              <a:cs typeface="Times New Roman" panose="02020603050405020304" pitchFamily="18" charset="0"/>
            </a:endParaRPr>
          </a:p>
          <a:p>
            <a:pPr marL="0" indent="0">
              <a:buNone/>
            </a:pPr>
            <a:endParaRPr lang="en-IN" sz="2800" b="1" i="1" dirty="0" smtClean="0">
              <a:latin typeface="Times New Roman" panose="02020603050405020304" pitchFamily="18" charset="0"/>
              <a:cs typeface="Times New Roman" panose="02020603050405020304" pitchFamily="18" charset="0"/>
            </a:endParaRPr>
          </a:p>
          <a:p>
            <a:pPr marL="0" indent="0">
              <a:buNone/>
            </a:pPr>
            <a:endParaRPr lang="en-IN" sz="2800" b="1" i="1" dirty="0" smtClean="0">
              <a:latin typeface="Times New Roman" panose="02020603050405020304" pitchFamily="18" charset="0"/>
              <a:cs typeface="Times New Roman" panose="02020603050405020304" pitchFamily="18" charset="0"/>
            </a:endParaRPr>
          </a:p>
          <a:p>
            <a:pPr marL="0" indent="0">
              <a:buNone/>
            </a:pPr>
            <a:endParaRPr lang="en-IN" sz="2800" b="1" i="1" dirty="0" smtClean="0">
              <a:latin typeface="Times New Roman" panose="02020603050405020304" pitchFamily="18" charset="0"/>
              <a:cs typeface="Times New Roman" panose="02020603050405020304" pitchFamily="18" charset="0"/>
            </a:endParaRPr>
          </a:p>
          <a:p>
            <a:pPr marL="0" indent="0">
              <a:buNone/>
            </a:pPr>
            <a:r>
              <a:rPr lang="en-IN" sz="2800" i="1" dirty="0" smtClean="0">
                <a:latin typeface="Times New Roman" panose="02020603050405020304" pitchFamily="18" charset="0"/>
                <a:cs typeface="Times New Roman" panose="02020603050405020304" pitchFamily="18" charset="0"/>
              </a:rPr>
              <a:t>We can infer that most people took loans at a rate of interest in the range of 10 to 15.</a:t>
            </a:r>
            <a:endParaRPr lang="en-IN" sz="2800" b="1"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8801" y="2348880"/>
            <a:ext cx="10553750" cy="2771775"/>
          </a:xfrm>
          <a:prstGeom prst="rect">
            <a:avLst/>
          </a:prstGeom>
        </p:spPr>
      </p:pic>
    </p:spTree>
    <p:extLst>
      <p:ext uri="{BB962C8B-B14F-4D97-AF65-F5344CB8AC3E}">
        <p14:creationId xmlns:p14="http://schemas.microsoft.com/office/powerpoint/2010/main" val="60139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err="1">
                <a:latin typeface="Algerian" panose="04020705040A02060702" pitchFamily="82" charset="0"/>
              </a:rPr>
              <a:t>Univariate</a:t>
            </a:r>
            <a:r>
              <a:rPr lang="en-IN" sz="4800" dirty="0">
                <a:latin typeface="Algerian" panose="04020705040A02060702" pitchFamily="82" charset="0"/>
              </a:rPr>
              <a:t> analysis</a:t>
            </a:r>
            <a:endParaRPr lang="en-IN" sz="4800" dirty="0"/>
          </a:p>
        </p:txBody>
      </p:sp>
      <p:sp>
        <p:nvSpPr>
          <p:cNvPr id="4" name="AutoShape 2" descr="data:image/png;base64,iVBORw0KGgoAAAANSUhEUgAAA9EAAAEjCAYAAAA19YJIAAAAOXRFWHRTb2Z0d2FyZQBNYXRwbG90bGliIHZlcnNpb24zLjUuMSwgaHR0cHM6Ly9tYXRwbG90bGliLm9yZy/YYfK9AAAACXBIWXMAAAsTAAALEwEAmpwYAABpN0lEQVR4nO3dd5xU1f3/8ddnl95770UBURARsAZFI5oYjCWWKFgxRo0xxRJTTIy/aL4x1qjBikasiZEYjAXFShEUkCoLLF1Aeofd/fz+uGd1HGZ3Z3dnd3aW9/PxuI+ZOfecez9zWebOmdPM3RERERERERGRkmWlOwARERERERGRTKFKtIiIiIiIiEiSVIkWERERERERSZIq0SIiIiIiIiJJUiVaREREREREJEmqRIuIiIiIiIgkSZVoEalWzMzNbFIaz59rZrlxaReHuC5OT1RfxZHWayMiUhnM7NbweTc03bGISPWkSrRUinAzq9aLkptZPTPbHN7ruHTHk25m9mS4Fl1KWW5o4d9LzLbTzNaY2Xtm9n9mdngFxdwlnO/Jijh+RUtUgRcRSSTB56yb2Z7wOTLWzHqnO8ZCMT9Exse6NNxr+lTQeSeV5btLEfF+Y6uIeJOIq/C+fHE6zl9ZzOyRmO8OTdIdTzrFfKe6Nd2xVDc10h2ASDVyLtAYcOBMM2vu7hvSHFMmWwY8GZ7XAloCA4BfAL8IP1Rc6e7b48r1BnZWVpAJDEvjuUuS7msjIlXP72OeNwYGASOBs8zsWHefmZaoEpsF/Ds8bwwMBUYBPzCzE919SpriKkpsvFIJzKwhcB7Rd7G6wIXAA2kNSqolVaJFUmc0UADcBfyS6Mb+17RGlNly3f3W+EQz6w88BVwANANOjd3v7gsqI7iiuPvidJ6/OOm+NiJS9RTxOXs/cA3wU+Diyo2oWDNj4zUzA54gut/+CTghTXEVZWai6ysV6gKgAXA3cDVwBapESwVQd26pcsystpndZGazQ1ecrWb2vpn9oIj8F5vZP81siZntCvk/NLMLi8g/KXRtqWFmvzKzRaFb2Aozu9PMapUh5r7AEGAicCewl+iDu6j8HuJobWaPm9laM9thZh+Z2XEhT/3QdXlZiG+umZ1TxPGSvmYlde1J1CU4pmvaxWZ2Qoh9WzjPf+O7/YWuaqPCy6UxXdi+cdyyCK0iJwHrgeFmdkb8uS1u3K+ZNTSz35jZnBDzNjNbbGbPm9kRIc+twNJQZFRc17uLQ56vrp2ZDQrvfaPFdFtPdP3iYvlO+HfeYWabzOwlM+uZIF+R3Qgtbox1YVxAZ6BzXOxPFndtQnpjM/uTmS00s90hrtfN7KQEeWOvQf9wDTaHv7t3zezoot67iGSMN8Jjy/gdyd5vzOzM8Fkxxcxqxu3rG8quNrNWZQ3S3R14MLwclEwZMxtmZv8Ln927zexzM7vDzBrH5OkSPlO/FV7HfqZOKmu8xcTU08yeMrNVZrY3XJenirg3fDXe28wuMLOpZrY9FffXBOcq8VrF5D3CzO41s1kx+ReZ2V1m1jRB/lJ9ryiFK4gaNO4GXgUOM7PBRby/wu7tXc3sGjObF+LOtej7oYV855jZtHDfXmdmD5hZnRRcsyK/L1gR4/rt6++PLcxsjEVD3Qq/I14S//6Ad8LL38X9HX/juFJ6aomWKsWiCuzrRDeuBcDfgHrA2cDzZtbf3X8VV+whYB7wHrAGaA6cBjxtZge7+2+KON044DjgNWBrKHMD0Aq4pIgyRRkdHp909w1m9ipRl+7j3P39Iso0AT4EtgHPErWqnge8bmZHAX8Paa8CNYHzia7Bitgua2W8ZmX1XWAE0TV7GOhDdN2ONLM+7v5lyPd74AygH3AvsDmkbyYF3H2dmf0d+DXwQ4rpLhdugv8DjgYmA48CeUBHoq6A7wMzgElE/ybXsX8XvJlxhz0KuBn4AHgcaEH0w0lJziRqOX85nK8/cBZwgpkd7e4LkzhGIrlE1/yn4fU9MftmFlfQovFiHxL9W34cyrYAfgC8YWZXufvfExQdSPT/pfCadiJ6LxPD31xZ34uIpF/hD2jTYxNLc79x93+Z2d+IWgNvJ/q8wMzqAc8DtYEL3X1dOWO18FjiOGMzu5LoO8MO4EVgHdF94EbgdDM7xt03E92rfk/UCt+Zb3Z5zy1nvPExHQm8BTQExhN9n+lFdG8bYWbD3H16gqI/B04G/kNUUdqvklbOuJK9VoWuAL4PvBveTzbREKyfAaea2WB335bgVMl+r0gm5sOBI4A33X1FqESeSfQdbWoxRf8S3tt/iH5A+h7R32wtM9sI3EH0neB9omt+dXh/V8Wdv7TXrKyaEN239wIvAXWI/g8+bmYF7j425Pt3eBxF9O8yKeYYuSmI48Dm7tq0VfhGdHPzJPLdHPJOAGrEpLci+g/vwNFxZbonOE4tolbhfUD7uH2TwnFmAM1i0usDOUA+0KYU760OsJHopls3pJ0ezvF0cdeD6IaRFZN+UUjfSPRhXidm33Fh38vluWZEH+gO3FpEbLlEXalj0y4OZfKAYXH7/hT23RCX/mRI71LKv5XC+CaVkG9YyLcswbWdFPP60ETXLezLAprGvO4S8j5ZQmxONB67tNfPge/G7bsupE9M9HdaxDkKj3dxSecu7tqEtL+H9L8DFpPeE9gC7In9N4y7BvHnvzKkP1iaf3Nt2rRV/hbz//jWmO2vRBWFAqJ7UMO4MqW939QGPgnHGx7Sngj5fl+KWAs/856MSzdgbPxnaHgvDgyNSescPs+2Ar3ijvNgyD8mLr3Iz+Ek450Zd30Lt/4x8c8PeX8Yd4xzQ/oCvvk9ofC97QAOL2VcTyb67E6QryzXqjOQneBYl4X8NxZxjZL+XpHE+3s4lDs/vK4BfAFsBxoVcz1yifmuSFRJ/TJc4/VA77i/6Xnh+rQq5zXLpYh7dqK/4bj/t4/GXm+iHx/ygHlx+YdSzHc+bWXf1J1bqppLif6z/8zd8woTPfql+rbw8vLYAp5gDKq77yX6hbwGRU/0dKO7b4wpswN4hqhiNbAUMf8AaAo87+67QtprwFrg7ETdmIKdwC/dvSAmbRzRh2BT4Dp33x0T3/tEH7j9445T6mtWDs+5+8S4tDHhMamudCm0Kjzu192wCLviE9y9wN03leHcMz1x62xJ3nb3V+PSHgAWAyeaWecyHLPMLOpieSHRF4ybPdxxAdx9EXAf0Q9SIxMU/9Ddn4xLe5zo77ey/xZEpOx+F7NdDxxLVLF71vdvOSzV/cbd9xBVBncAT5nZL4gqT+8BfyhDrP1DN9dbzexuogr6SKLP91tKKHsh0efZA77//BC3EPUKu8jMapchrqL045vXt3DrH/YfTdTqPNndn4kt6O7PE/V2Opjo3yTeGHf/NIWxxir1tXL3Ze6en+BYjxNVLE8p4lwp+V5hZvWJeuxtIertRfgbfYaokeSCYorf5u6F3ynwqLV4PFEvi4fcfX7Mvj1EPSlqEU3WWagy/752Ev0f/Op6u/s8otbp3hZNriYVTJVoqTLCf/oewOoEH0AAb4fHbyxvZGadzOxvZrbAojFWhctH/DNkaV/EKRN1j1oRHouq+CZSOPb5icKEmA/uOkSty4l8Hv8FJXwgrgU2u/uSBGVWAR0KX5T1mpVDqq5ZKiTbhW8eUWvA+RaNlb/BzI62Mox9jzGtjOXejU8I/+YfhJcVsnRXMXoRfUmYFfuDUozi/n72+1tw931Ef7+V/bcgImXk7la4EU3INJjo//EzZnZ7Yb6y3m/CD3JXEv3g+X9ELXwXFFHhKklspfRqoiFPTwMDveSZuQfExRkb4ybgU6J7dq8yxFWUsbHXN2Z7sqSY4tITfQaX9T6UjFJfKzOrGcYVfxDGA+eH72IFQCMq/rvYeeE8z8U2QPD1d7PR+xcpNobV4XFGgn2FFe4OMWmV+fe1yN23JkgvvG5NUnAOKYHGREtV0jg8rilif2F6k8IEM+tGdCNpStQF7Q2iXyHzibrmjiLqerMfTzwupfCX9exkAg4TXxwLLEhwA3+CaCzQFUQtevG2FHHYvBL2xf6/LfU1K6fN8Qnunhfm3kjqmqVQu/C4vrhM7p5vZicCvyUaM3Rn2LXNzMYStcDGL5NVki9Kmb/Q2hKO17iI/RWlPH8/m4sok0fl/y2ISAqEHlnTzOxMYCVwg5k97O4rKN/nxZtErZGNgBdjW/1Kaay7X1zGspV9v0xGeWIq630oGWWJ63miMdFLgFeI4tsT9v2UIr6LkbrvFV/NTRN3rDlmNgM4wswGeuLx5Ym+c+UlsS92wrzK/PvaXER6qb7DSvmoEi1VSeEHVZsi9reNywdRJbU5cEl811IzO5+vZ4iuKIUf2r2siJmUgb5h0qiPKuD8Zblmhd3Hi/r/35iiK/FVSeFSJsVNFgJ89Svw9cD1ZtaDaFKcK4mWcGlC0b0FijxkKfMXal1EeuG/337/TmZWI7bbZNCkjOePV5a/HxGp5tx9s5ktJGpdG0DUwlWmz4swueNTRBXoL4HRZvacu7+X8sCLFxv/3AT70/F5V57P4LLeh5JRqmtlZgOJKtBvAaeFXkmEfVmESeUqipkdxtddvyeHCngio0nc6pwKZfn7KiDqAp5Ik9SEJRVF3bmlyghdmxcD7S3Bsg58XWn6JCatR3j8J/v7VgrD208Y13IR0Yfg48BjCbbXQ/Yil7sqjzJes8IxwB3jM4cKZpMUhVfYVS/lv4hatCTKleHlM8XljefuOe7+GNHfx3aiWUELVVjMwX5/k2aWzdfj3WLHtxX570TRY/bzKV3sC4nGVvUvYux+or8fETkwFH4mZEGZ7zcAvwSGE31Wn0g04ec4M2uR8oiLV/j5OjR+R1iloD+wm2g8eKH8sL+i7glFxhSXXtmfwaW9VoXfxcbHVqCDQUDdlEf4TYUNGpNI/F3sMaJx8+ebWYMKiqEsf1+bgNYWtwRcUJq5eYpT0d9rDliqREtV8zjRWNf/i71phZvtb2LyFMoNj0NjD2Jmp5C6ybSKchZRK/jr7n6Zu18evwHnEE2o8gNLsEZgipT2mi0g6lY3wmLW5zSzuiTudl5WG8JjpxQeEzPrR9Q1sAUwwd3Hl5C/q5kdkmBXU6LuZbETjm0i+nU/pTHHONHMvhuXdg3QHXjH3ZfFpBeOd/vGDzBmNoxo8pRENgAtw79licIEfM8QjYP8xiQ/ZtYd+AnRF96nkzmeiFQPZnYG0JXo/39sL6pS3W8sWp/3j0QrX1zl7p8R9QpqDzxpxTQZVoB/EL2fa8MPxrFuI2op/0eYOKpQhdzHYnxI9GPmsWZ2duyO8Pp44HO+njejspT2WuWGx6GxGcN3jL9VXJhffXf5IVFl8YeJvouF72P/JLrXFXX/LK+y/H1NI+oVGL++88XAMSmKq6L/hg9Y6s4tlSqs2VeUHxOt1XcqUevgLDObQDTx0TlES2j82d1jbyYPEn34vGhm/ySa7KEv0a/eLxDNClpRCn/5fLSoDO6+zcxeJJqN9EIq5mZSqmvm7vvM7F6iLzyfmtnLRJ8FJxNNpLGa1JhI1ALxiJm9RNTqu9ndH0iyfBczuzU8r0lUaT4ibBBV/q5MUC5eP+DlMCZqDtH7a0l0vWry9Rhp3H27mU0FjjOzZ4i+vOQT/bo+O8m4i/OfEMvLRF8q+xGth7mR6O8/1hNE1+/m8MPBPOAgvl5n+qwEx58IHAn8z8zeIxqPNsvd/1NMTDcRLZ92jUXrlb7D1+tENwSucfelZXivIpIBYj5nIZrFuA/R5wzAr9w9di6HpO83ofXtOaIfJs8rnEjT3R8OPwaeTTQk666KeWff5O65ZvZTovvwJ2b2AtGcGt8CjiL6gfnGuGITid7bv8J73UW0rGJKflh0dzezUUQ/DD9vZq+EOA4GziCa0Xlk3CoeqXC5mQ0tYt84d3+jlNfqY6IfBM40s4+IKv2tif5WFpK67xWJnEvUg+4/7l7ceR4l+h42Gngk1UGU8e/rfqLvsA+F/xMriL4XHA28SrSGdnktJPpufJ6Z7QWW8/USrMuKLSnF8yqwzpa26r/x9bp2xW1NQt46wK+IKjy7iG4iHxDW/Utw7KOJZkPcFJP3DIpYG48yrL+bIF/PkG8tULOEvEeHvDPjrsekIvLnUvS6gQljL8M1M6LK02Kg8EP1z0RfhvY7f0nXpaj3Q/QFaT5RZc6Lel9xZQr/3WK3XUSTcrxHNLtr/xL+1ibFvO4A/D+iG3zhRCcriZYhOzVB+R5Eld0NRF31v3rfRf1NlfTvF3v9iG6Kk4l6KGwm+nX8oCKOdQjReqzbiH6EmER0Q07470H0Bfih8P7yiFtXtZh/pyZEPyYsCtdnM9GXum8X8++T8Bokev/atGmreluCz1kPnxtriCaGOrmIckndb8JnmwPXJzhGY6IJqPYCg5KItfAz78kk39utJFhjN+z7NtEkpJvC510O0f2vSYK82eH+sYSolbHIe3c54z2YqMfPmnCeNUQtmweX5r0lcZ4ni/h3j91+WsZr1YyoYSOXqNvy4nDtUvq9IkG+D0Pe7yWRd2HIe3jc9ehSyr+hImMvzTUL+Y8l+m6zk6iX4H+Bw4o6f3HXpaj3Q/Tj+kSi8dgFiY6rrfSbhYsrIiIiIiIiIiXQmGgRERERERGRJKkSLSIiIiIiIpIkVaJFREREREREkqRKtIiIiIiIiEiStMRVGbVo0cK7dOmS7jBERKSamDFjxpfu3jLdcWQy3ZtFRCSViro3qxJdRl26dGH69OnpDkNERKoJM9OaneWke7OIiKRSUfdmdecWERERERERSZIq0SIiIiIiIiJJUiVaREREREREJEmqRIuIiIiIiIgkSROLiYiIiIgcIIYOHfrV80mTJqUtDpFMppZoERERKRUzq2Nm08xslpnNNbPfh/RbzWyVmc0M22kxZW42sxwzW2hmp8SkH2Fmn4V995mZhfTaZvZ8SJ9qZl0q/Y2KiIgkoEq0iIiIlNYe4ER37wf0B4ab2ZCw72537x+2CQBm1gc4DzgEGA48aGbZIf9DwGigZ9iGh/TLgE3u3gO4G7iz4t+WSPUW2wqd6LWIJEeVaBERESkVj2wPL2uGzYspMgJ4zt33uPtSIAcYZGZtgUbuPtndHXgKOCOmzNjw/CVgWGErtYiISDqpEi0iIiKlZmbZZjYTWAe86e5Tw65rzGy2mT1uZk1DWntgRUzxlSGtfXgen/6NMu6eB2wBmieIY7SZTTez6evXr0/NmxMRESmGJhYTKYVxU5cnTL9gcKdKjkREJL3cPR/ob2ZNgJfNrC9R1+zbiFqlbwPuAi4FErUgezHplLAvNo4xwBiAgQMHFtcaLiIikhJqiRYREZEyc/fNwCRguLuvdfd8dy8AHgEGhWwrgY4xxToAq0N6hwTp3yhjZjWAxsDGinkXIiIiyVMlWkRERErFzFqGFmjMrC5wErAgjHEu9H1gTng+HjgvzLjdlWgCsWnuvgbYZmZDwnjnkcArMWVGhednA2+HcdMiIiJppe7cIiIiUlptgbFhhu0s4AV3f9XMnjaz/kTdrnOBKwHcfa6ZvQDMA/KAq0N3cICrgCeBusBrYQN4DHjazHKIWqDPq4T3JSIiUiJVokVERKRU3H02cHiC9IuKKXM7cHuC9OlA3wTpu4FzyhepiIhI6qk7t4iIiIiIiEiSVIkWERERERERSZIq0SIiIiIiIiJJUiVaREREREREJEmqRIuIiIiIiIgkSZVoERERERERkSSpEi0iIiIiIiKSJFWiRURERERERJKU1kq0mQ03s4VmlmNmNyXYb2Z2X9g/28wGlFTWzJqZ2Ztmtig8Ng3pzc3sHTPbbmYPxOSvZ2b/NbMFZjbXzO6o6PctIiIiIiIimSltlWgzywb+BpwK9AHON7M+cdlOBXqGbTTwUBJlbwImuntPYGJ4DbAb+A3wiwTh/MXdewGHA8eY2akpeZMiIiIiIiJSraSzJXoQkOPuS9x9L/AcMCIuzwjgKY9MAZqYWdsSyo4AxobnY4EzANx9h7t/QFSZ/oq773T3d8LzvcAnQIfUvlURERERERGpDtJZiW4PrIh5vTKkJZOnuLKt3X0NQHhslWxAZtYEOJ2oBTvR/tFmNt3Mpq9fvz7Zw4qIiIiIiEg1kc5KtCVI8yTzJFO2dMGY1QCeBe5z9yWJ8rj7GHcf6O4DW7ZsWZ7TiYiIiIiISAZKZyV6JdAx5nUHYHWSeYoruzZ0+SY8rksynjHAIne/J8n8IiIiIiIicoBJZyX6Y6CnmXU1s1rAecD4uDzjgZFhlu4hwJbQRbu4suOBUeH5KOCVkgIxsz8CjYGflvM9iYiIiIiISDVWI10ndvc8M7sGeB3IBh5397lm9qOw/2FgAnAakAPsBC4prmw49B3AC2Z2GbAcOKfwnGaWCzQCapnZGcC3ga3ALcAC4BMzA3jA3R+tuHcvIiIiIiIimShtlWgAd59AVFGOTXs45rkDVydbNqRvAIYVUaZLEaEkGmMtIiIiIiIi8g3p7M4tIiIiIiIiklFUiRYRERERERFJkirRIiIiIiIiIklSJVpERERKxczqmNk0M5tlZnPN7PchvZmZvWlmi8Jj05gyN5tZjpktNLNTYtKPMLPPwr77LMzwaWa1zez5kD7VzLpU+hsVERFJQJVoERERKa09wInu3g/oDwwPS1HeBEx0957AxPAaM+tDtBzlIcBw4EEzyw7HeggYDfQM2/CQfhmwyd17AHcDd1bC+xIRESmRKtEiIiJSKh7ZHl7WDJsDI4CxIX0scEZ4PgJ4zt33uPtSoqUrB5lZW6CRu08OK3I8FVem8FgvAcMKW6lFRETSSZVoERERKTUzyzazmcA64E13nwq0dvc1AOGxVcjeHlgRU3xlSGsfnsenf6OMu+cBW4DmCeIYbWbTzWz6+vXrU/TuREREipbWdaJFREQkM7l7PtDfzJoAL5tZ32KyJ2pB9mLSiysTH8cYYAzAwIED99sv1cf9999PTk5OusOodq677rp0h5CRevTowbXXXpvuMCRN1BItIiIiZebum4FJRGOZ14Yu2oTHdSHbSqBjTLEOwOqQ3iFB+jfKmFkNoDGwsSLeg4iISGmoJVpERERKxcxaAvvcfbOZ1QVOIpr4azwwCrgjPL4SiowHxpnZX4F2RBOITXP3fDPbFiYlmwqMBO6PKTMKmAycDbwdxk3LAUqtfuU3dOjQ/dLuvffeyg9EJMOpEi0iIiKl1RYYG2bYzgJecPdXzWwy8IKZXQYsB84BcPe5ZvYCMA/IA64O3cEBrgKeBOoCr4UN4DHgaTPLIWqBPq9S3plINTZw4ECmT5/+1eshQ4akMRqRzKVKtIiIiJSKu88GDk+QvgEYVkSZ24HbE6RPB/YbT+3uuwmVcBFJjb/85S/faI2+44470heMSAbTmGgRERERkQNEvXr1ALVCi5SHWqJFRERERA4QPXv2BNQKLVIeaokWERERERERSZJaoiVtxk1dnjD9gsGdKjkSERERERGR5KglWkRERERERCRJqkSLiIiIiIiIJEmVaBEREREREZEkqRItIiIiIiIikiRVokVERERERESSpEq0iIiIiIiISJJUiRYREanmzCzfzC4oZv+5ZpZfmTGJiIhkqrRWos1suJktNLMcM7spwX4zs/vC/tlmNqCksmbWzMzeNLNF4bFpSG9uZu+Y2XYzeyDuPEeY2WfhWPeZmVXk+xYREalkJd3XsgGvjEBEREQyXdoq0WaWDfwNOBXoA5xvZn3isp0K9AzbaOChJMreBEx0957AxPAaYDfwG+AXCcJ5KBy/8FzDU/AWRUREqpKElWQzqwecBGyo3HBEREQyUzpbogcBOe6+xN33As8BI+LyjACe8sgUoImZtS2h7AhgbHg+FjgDwN13uPsHRJXpr4TjNXL3ye7uwFOFZURERDKVmf3GzPaa2V6iCvRTha9jN2AbMAr4V1oDFhERyRA10nju9sCKmNcrgcFJ5GlfQtnW7r4GwN3XmFmrJOJYmeAc+zGz0UQt1nTq1KmEw4qIiKTVbOAZoq7cI4GPgCVxeRzYAcwA/lGp0YmIiGSodFaiE43Piu9qVlSeZMqmMo4o0X0MMAZg4MCBGjtWQcZNXV7kvgsG68cLEZFkuPsrwCsAZtYZ+KO7T0xvVCIiIpkvnZXolUDHmNcdgNVJ5qlVTNm1ZtY2tEK3BdYlEUeHEuIQERHJWO5+QrpjEBERqS7SOSb6Y6CnmXU1s1rAecD4uDzjgZFhlu4hwJbQVbu4suOJxnYRHl8pLohwvG1mNiTMyj2ypDIiIiKZyMwamtkhZnacmR0fv6U7PhERkUyQtpZod88zs2uA14mW1njc3eea2Y/C/oeBCcBpQA6wE7ikuLLh0HcAL5jZZcBy4JzCc5pZLtAIqGVmZwDfdvd5wFXAk0Bd4LWwiYiIVAtm1gy4n+iemJ0oC9FQpkT7REREJEY6u3Pj7hOIKsqxaQ/HPHfg6mTLhvQNwLAiynQpIn060DfZuEVERDLM34lWnngAeBfYVJ6DmVlHotUs2gAFwBh3v9fMbgWuANaHrL8K92vM7GbgMiAf+Im7vx7Sj+DrH7InANe5u5tZ7XCOI4iW3zrX3XPLE7eIiEgqpLUSLSIiIpViOHCfu/88RcfLA37u7p+YWUNghpm9Gfbd7e5/ic1sZn2Ihl4dArQD3jKzg9w9H3iIaOWLKUSV6OFEPcIuAza5ew8zOw+4Ezg3RfGLiIiUWTrHRIuIiEjl2Es0NCol3H2Nu38Snm8D5lPE8pDBCOA5d9/j7ktDLIPCBKCN3H1y6H32FFGLeWGZseH5S8CwMHeJiIhIWqkSLSIiUv29RDTHSMqZWRfgcGBqSLrGzGab2eNm1jSktQdWxBRbGdLah+fx6d8o4+55wBageUW8BxERkdJQJVpERKT6+yvQxsyeMbNjzayjmbWL30p7UDNrAPwT+Km7byXqmt0d6A+sAe4qzJqguBeTXlyZ+BhGm9l0M5u+fv36BEVERERSS2OiRUREqr/5RBXQI4jGJhcl6dm5zawmUQX6GXf/F4C7r43Z/wjwani5EugYU7wDsDqkd0iQHltmpZnVABoDG+PjcPcxwBiAgQMH7lfJFhERSTVVokVERKq/P5CgFbeswtjkx4D57v7XmPS27r4mvPw+MCc8Hw+MM7O/Ek0s1hOY5u75ZrbNzIYQdQcfSbQUV2GZUcBk4Gzg7TBuWkREJK1UiRYREanm3P3WFB/yGOAi4DMzmxnSfgWcb2b9iSrsucCV4fxzzewFYB7RzN5Xh5m5Aa7i6yWuXgsbRJX0p80sh6gFurgWdBERkUqjSrSIiIiUirt/QOIxyxOKKXM7cHuC9OlA3wTpu4FzyhGmiIhIhVAlWqq9cVOXJ0y/YHCnSo5ERCQ9zOy3SWRzd7+twoMRERHJcKpEi4iIVH+3FrOvcJZsB1SJFhERKYGWuBIREanm3D0rfiP6Ib0HcB/wMdAyrUGKiIhkCLVEi6SJupmLSDq5ewGwBLjezJ4H7iGaHVtERESKoZZoEREReQc4Pd1BiIiIZAJVokVERORg9J1AREQkKerOLSIiUs2Z2fFF7GoCnABcA7xYaQGJiIhkMFWiRUREqr9JRLNvxzMgH3gWuK4yAxIREclUpa5Em1ku8DTwtLt/nvKIREREJNVOSJDmwCYg1923VXI8IiIiGassLdHzgZuAX5nZx8CTwPPuvimVgYmIiEhquPu76Y5BRESkuij1JCLufirQHvglUAt4EFhjZi+Z2ffMTF3ERUREqiAzyzKzgWZ2jpmdHZ5rQjEREZFSKNON093Xuftf3X0AcBhwHzAYeBlYbWb3mtkRKYxTREREysHMzgKWAVOB54EXwvNcMzsznbGJiIhkknL/+uzuc9z9BuBQohtyC+BaYJqZfWZmo8p7DhERESk7M/sO0T16L3Aj8F2idaFvBPYBL5jZqemLUEREJHOUq+t16AJ2CjAS+B5QF5hMNE56H3Al8LiZ9XP3n5UvVBERESmjXwOfAce6+/aY9P+a2cPAh8BvgNfSEZyIiEgmKVNLtJkdbmZ3A6uBV4FjgXuBXu5+jLs/4u5PuvtRRGOmLy7iOMPNbKGZ5ZjZTQn2m5ndF/bPNrMBJZU1s2Zm9qaZLQqPTWP23RzyLzSzU2LSzw+t5rPN7H9m1qIs10VERKSKOgx4Mq4CDUBIewLoV+lRiYiIZKBSV6LNbA4wnaiV+R3gVKCTu/+qiCWvPgSaJDhONvC3UL4PcL6Z9YnLdirQM2yjgYeSKHsTMNHdewITw2vC/vOAQ4DhwINmlh0mQrsXOMHdDwNmA9eU8rKIiIhUZXuBhsXsbxTyiIiISAnK0hK9Dfgx0Nbdz3f3N9zdi8k/HuiaIH0QkOPuS9x9L/AcMCIuzwjgKY9MAZqYWdsSyo4AxobnY4EzYtKfc/c97r4UyAnHsbDVNzMj+iKxOqkrISIikhneA641s17xO8zsYKIfj7UMloiISBLKMib6XGC9u+9KtNPM6gIt3X05gLvvJJoNNF57YEXM65VEM3yXlKd9CWVbu/uacO41ZtYq5lhT4o/l7pPN7CqisWI7gEXA1Ynem4iISIa6mWjOktlmNgFYENJ7EfXq2hnyiIiISAnK0hK9FPh+Mfu/F/KUxBKkxbdoF5UnmbJJnc/MagJXAYcD7Yi6cyf8ImFmo81suplNX79+fQmnExERqRrcfR4wkKh32DDghrANA14BBrv7/PRFKCIikjnK0hKdqDIaqyZQkMRxVgIdY153YP9u1EXlqVVM2bVm1ja0QrcF1pVwrP4A7r4YwMxeIIyjjufuY4AxAAMHDiyp0i4iIlJluPsi4OywskbLkLze3ZO5Z4uIiEiQVEu0mTUws3Zm1i4kNSl8Hbf1Ac4B1iZx2I+BnmbW1cxqEU36NT4uz3hgZJilewiwJXTVLq7seKBwbepRRL+wF6afZ2a1zawr0WRl04BVQB8zK/xCcTKgX+NFRKRacvcCd18btjJVoM2so5m9Y2bzzWyumV0X0suyQsYRYYWMnLAih4X02mb2fEifamZdyvnWRUREUiLZluifA78Nzx24P2yJGPDHkg7o7nlmdg3wOpANPO7uc83sR2H/w8AE4DSiScB2ApcUVzYc+g7gBTO7DFhOVKknHPsFYB6QB1zt7vnAajP7PfCeme0jGr99cVJXRUREJEOYWWOieU26AU3Zv2eZu/uVSR4uD/i5u39iZg2BGWb2JtH9c6K73xGWn7wJuDFuhYx2wFtmdlC4Dz9EtALHFKL7/nCi9aovAza5ew8zOw+4M8QvIiKSVslWoieFRyOqTL9MNHY4lhNNzDXD3SeRBHefQHTDjE17OOa5U8QkX4nKhvQNRGO8EpW5Hbg9QfrDwMP7lxAREcl8oeX3RaBBMdmcaPnKEoVeYYWTeG4zs/lEE3iOAIaGbGOJvj/cSMwKGcBSM8sBBplZLtDI3SeHOJ8iWlXjtVDm1nCsl4AHzMxKWBFERESkwiVViXb3dwlLX5hZZ+Bhd59akYGJSMUaN3V5wvQLBneq5EhEpBLcS7RE5Q+Aye6+JVUHDt2sDwemUsoVMoB94Xl8emGZFeFYeWa2BWgOfBl3/tFELdl06qTPLxERqXilnp3b3S9RBVoqyu59+ezJy093GCIi1U0n4E53/1+KK9ANgH8CP3X3rcVlTZBW0mobSa3E4e5j3H2guw9s2bJlgiIiIiKpVWJLtJkdD+Du78W+LklhfpFkrNi4k/cXrWfemq0UONStmc3gbs0YelAratUoy0psIiISYz5QP5UHDEtE/hN4xt3/FZJLu0LGyvA8Pj22zEozqwE0Bjam8j2IiIiURTLduScRradc1933Fr4uJr+F/dnljk4OCLNWbObFGSuoXSObo7u3oH7tGqzctJNJC9fz6fLNXDSkM+2a1E13mCIimezXwKNm9qK755T3YGEG7ceA+e7+15hdhStk3MH+K2SMM7O/Ek0s1hOY5u75ZrYtrMAxFRjJ1xOXFh5rMnA28LbGQ4uISFWQTCX6BIBQgf7qtUgqTM/dyMufrqJz8/qMPKozdWp+/dvLsg07eO7jFTz2wVIuOaYLHZrWS2OkIiKZy91fM7Prgc/M7H2iscbxY2dKMzv3McBF4XgzQ9qvKP0KGQBXAU8CdYkmFHstpD8GPB0mIdtINLu3iIhI2pVYiQ6TihX5WqSsVm3exSszV9OjVQMuHNKZmtnf7LbduXl9Rh/XjUc/WMLjHy7lqm/1SFOkIiKZzcyGElVKawMnFZGtNLNzf0DiMctQ+hUypgN9E6TvJlTCRUREqpKUDTY1s45mdmiqjifV2449eTz/8XLq187m3IEd96tAF2pavxaXH9eNbDOenrKMrbv3VXKkIiLVwr3AVuA0oKm7ZyXYNAxLREQkCaWuRJvZj8zs6bi0B4FcYKaZzTSzFimKT6qpO/+3gA3b93LOwI7Uq118h4im9Wpx/uBObNyxh589PwsNiRMRKbWewJ9TPTu3iIjIgagsLdGjidaaBMDMvgX8CHgWuAXoQTQuSiShBV9s5R9TljG4W3O6t2yQVJluLRpwat+2vDV/LU9+lFuxAYqIVD8LSfHs3CIiIgeqslSiuxJNDFLoHGAVMNLd7wD+BpyegtikGnJ3fj9+Ho3q1uSk3q1KVfbo7s0Z1qsVf5qwgHmri1uOVERE4vwa+LGZHZTuQERERDJdMrNzx6sF7Ip5fRLwursXhNcLgPblDUyqj3FTl3/1fN7qLUxesoHv9WtHvVql+/MzM/589mGceu/7XPvsJ7x67XHUraUhfCIiSRgBbCCaTfs9opmzyzM7t4iIyAGrLC3Ry4HBAGbWCzgIeCtmf2tge/lDk+qmwJ235q+jRYPaHNmlWZmO0bxBbe4+tz9LvtzBH16dV3IBEREBuBw4FKhJNHv2JSEtfhMREZESlKUS/RRwuZn9B5gAfAn8N2b/kcDnKYhNqpm5q7fyxdbdnNirFdlZRa2MUrJjerTgyuO78+y05Uz4bE0KIxQRqZ6KmI1bs3OLiIiUQVkq0XcCtxF12c4FznD3bQBm1gw4FvhPqgKU6qHAnbcXrKVFg9oc1qFxuY/3828fRL8Ojbnpn7NZtXlXyQVERKRYZnZIumMQERHJBKWuRLt7gbv/zt0HuPuJ7v5RzL6N7t7a3e9MbZiS6eau3srarXs4sVcrsqzsrdCFamZncd/5h1PgcP1zM8kv0LJXIiKlZWatzex6M/sEmJ3ueERERDJBWVqiRUqlsBW6ZYpaoQt1bl6f2844hGm5G/nrmwtTdlwRkerMzOqa2QVm9hqwArgLqE3U00xERERKUJbZuTGzJsD5QDegGRDftOjufln5QpPqorAV+tyBHVPSCh3r+4d3YNrSjfztncX0atOI0/u1S+nxRUSqCzMbBlwEnAk0ABwYA/zF3RenMzYREZFMUupKtJmdBPyL6Aa8FdiUIJv61goABQVft0IfmsJW6Fi//15fctZt55cvzaJTs3r069ikQs4jIpJpzKwvUcX5AqK5TBYD9wDTgPHAm6pAi4iIlE5ZunP/lWhG7sPdvYm7d02wdUtxnJKhXpvzRUrHQidSq0YWD114BC0b1ubiJ6aRs04rrImImNmnwCxgJNGP30e5e093/y0wP63BiYiIZLCyVKIPAu5x91mpDkaql4IC596Jn1doK3ShFg1q8/Slg8nOymLkY1NZsXFnhZ5PRCQD9AOWAlcAP3P3qWmOR0REpFooSyV6KVA31YFI9fPanC/4fO32Cm2FjtWlRX3GXnokO/bmc+7fJ5P75Y4KP6eISBX2S6JhV68Aa8zsATM7Os0xiYiIZLyyVKL/H/AjM2uR6mCk+sgPrdA9WjWo8FboWIe0a8y4Kwaza18+546ZrK7dInLAcve73H0AUYv0E8D3gPfNbClwM9H8JZrDREREpJTKMjt3R6Ix0YvM7CVgOZAfl8fd/U/lDU4y16uzV/P52u3cf/7hbNudV6nnPqRdY54bfRQ/fHQK542ZwgWDO9GmUZ1KjUFEpKpw9znAjWZ2E3Ai0URj5xCtrPF/ZjYY+A/wkburUi0iIlKCsrRE/xE4AmgMXAb8PqTFbyUys+FmttDMcsLNPX6/mdl9Yf9sMxtQUlkza2Zmb5rZovDYNGbfzSH/QjM7JSa9lpmNMbPPzWyBmZ1V6qsiX9mXX8Bf3/yc3m0b8Z1D26YlhoPbNOS50UeRZfDo+0tYs2VXWuIQEakqPDLR3S8G2gA/BD4Hfg68B3yRxvBEREQyRlkq0V2T2EqcndvMsoG/AacCfYDzzaxPXLZTgZ5hGw08lETZm4CJ7t4TmBheE/afBxwCDAceDMcBuAVY5+4HheO9m/zlkHgvTl/Jsg07+cW3DyIrq+LHQhelR6sGPH/lUdTMzuLR95eyalP5K9Kbd+7ltTlr+NcnK3l19mq27d6XgkhFRCqXu+9y92fd/TSipa9+AaxMc1giIiIZodTdud19WYrOPQjIcfclAGb2HDACmBeTZwTwVOheNsXMmphZW6BLMWVHAEND+bHAJODGkP6cu+8BlppZTohhMnAp0Cu8vwKi7upSBrv35XPfxEUM6NSEE3u1Snc4dG1RnyuO68ajHyzhsQ+XcMnRXenYrF6pj+PuPDV5GfdMXER+vlO/djY79uYza8Vmzj6iQwVELomMm7o8YfoFgztVciQi1Ye7rwPuDpuIiIiUoCxjogEwsx7ACUAr4Bl3zzWzWkRdxL5w970lHKI9sCLm9UpgcBJ52pdQtrW7rwFw9zVmVliTaw9MiT+WmTUJr28zs6HAYuAad1+b4D2PJmoRp1MnfWlP5B9TlvHF1t3cfW5/rBJm5C5UVOUKoFn9Wow+rhuPfrCUxz9cyqijutClRf2kj+3u/PG/83nsg6Uc1LoBI/q1p2n9WqzdupvnP17B01OWceaADvTr2CQF70REpOozs8eB7xL14uob0m4lWk5rfcj2K3efEPbdTDQELB/4ibu/HtKPAJ4kWvVjAnCdu7uZ1QaeIho+tgE4191zK+XNiYiIlKDU3bnDOOUHgQXA34E/8HX37VrAZ8C1yRwqQVr8hCZF5UmmbLLnqwF0AD4Ms5hOBv6S6ADuPsbdB7r7wJYtW5Zwuupp3NTlCTeA7XvyeHDSYo7t0YKjujdPc6Tf1KReLa44rhsN69TgyY9yWbw+uVm73Z1bx8/lsQ+WcvHRXRh1VBea1q8FQOtGdcIxa3L98zPZubdyJ1ATEUmjJ4mGRsW72937h62wAl3ccKqHiH6cLhy6VXjMy4BN7t6DqIX8zop6IyIiIqVVlpboG4EfAX8C3gDeKdzh7tvN7F/AGcBdJRxnJdFM34U6AKuTzFOrmLJrzaxtaIVuC6wr4VgbgJ3AyyH9RaKbt5TS4x8sZeOOvfzilIPTHUpCjevW5IrjuvHYB0sZ+1EuQ7o15+Q+rYvMX1Dg/PqVOYybupzLj+3KLd/pzbPTVnwjT91a2Zx9RAce/3Apf5qwgNvO6FvRb0NEJO3c/T0z65Jk9oTDqcwsF2jk7pMBzOwpou8Pr4Uyt4byLwEPmJll8uzh999/Pzk5OekOQ+Srv8PrrrsuzZHIga5Hjx5ce20yba9VT1kq0ZcRjVO+xcwSNTfOIZrwqyQfAz3NrCuwiuhX6gvi8owHrgljngcDW0LleH0xZccDo4A7wuMrMenjzOyvQDuiX7ynhW5j/yEaR/02MIxvjsuWJGzeuZdH3lvCt/u0pn8V7tbcsE5UkR47OZfRT0/nxuG9uPL4bvt1Pd+5N49bXp7Dy5+u4qqh3bnhlIOL7J7evWUDRh3Vhacm5zLq6C70aNWgMt6KiEhVdI2ZjQSmAz93900UMZwK2Mc3JzMrTIeYYVvunmdmW4DmJJizJFOGWuXk5DBzznzy6zVLdyhygMvaG/0WNWPJfiMXRSpN9s6N6Q6hXMpSie4E/LmY/duAJiUdJNwUrwFeB7KBx919rpn9KOx/mGh81GlADlFr8SXFlQ2HvgN4wcwuI1rD+pxQZq6ZvUBUQc4Drnb3wvWtbwSeNrN7iMZyXZLEdZAYD7+7hO178/j5t6tmK3Ss+rVrcPmx3fh42UbueG0BE+ev5aZTe9O/YxMK3Jm6ZCO3/mcui9dv5+cnH8Q1J/YocXz3tSf24IXpK7jnrc954IIBxeYVEammHgJuIxoqdRtRj7RLKdvQrKSHbbn7GGAMwMCBA6t0S3V+vWbs6nVausMQEUm7ugsmpDuEcilLJXo9UUtuUQ4jyWUywnipCXFpD8c8d+DqZMuG9A1ErcmJytwO3J4gfRlwfDIxy/627t7Hkx8tZUS/dhzcpmG6w0lKrRpZPHD+4RzbowV3vbGQsx76iNo1sqiVncW2PXm0bFibpy8dzLE9WyR1vOYNanPpMV154J0cfjx0K33aNargdyAiUrXETshpZo8Ar4aXRQ2nWhmex6fHlllpZjWAxkBmN1uIiEi1UZZ1ol8FRsfMev0VMxtI1N37lf1KSbX17sL15OU7Pz3poHSHUipmxvmDOvHOL4by57MPY+RRnTm9fzsevvAI3v3l0KQr0IWuOL4bjerU4J63Pq+giEVEys7MrjCzqWa23szyE2zlmh0xzENS6PtEw7sgGk51npnVDsOwCodTrQG2mdkQi7r7jOSbQ7BGhednA29n8nhoERGpXsrSEv1b4BSim+MEou5Vl5vZj4HvAbnAH1MVoFRtm3fuZVruRn4wsEOplo2qShrWqckPBnYsOWMJGtetycXHdOW+iYtYtHYbPVtnRqu8iFR/ZvYn4AZgNvAMsKmcx3uWaC6RFma2EvgdMNTM+hN9L8gFroQSh1NdxddLXL0WNoDHiIZZ5RC1QJ9XnnhFRERSqdSVaHdfF1qc/x/Rr8NGdHPbCowFbg4TicgBYNLn68Hh6hN6pDuUKuHio7vwyHtLePjdJdz1g37pDkdEpNClwL/d/axUHMzdz0+Q/Fgx+YsaTjUd2G9ZA3ffTZjTREREpKopS3du3H2Du1/p7s2B1kBboJm7X+Hu+82cKdXTph17mZG7iYFdmtKhab10h1MlNKtfi/MGdeSVmatYtXlXusMRESlUn2gyThERESmnUlWizaylmf3ezKaY2ZdmtgeYD/wb+I2ZtayIIKVqemfhOjAYevB+w+MPaFcc1w2Av7+7OM2RiIh85UNA3WNERERSIOnu3GZ2LPAy0TqNu4HPiZazakh0Yx4MXG1mZ7j7RxUQq1SScVOXl5hnw/Y9fLJ8E4O7Nqdx3ZqVEFXmaNekLucM7MBz01bwo291p12TuukOSUTkx8BbZnYF8Ji7F6Q7IBERkUyVVEu0mTUFXiKaLOQioJG793f349y9P9HSEyND9pdCfqnG3lm4niwzvnWQOh8kcvUJPXCcByflpDsUERGIJuyqCzwM7DSzxWb2edy2MM0xioiIZIRku3NfDjQDvu3uz7j7N5bBcPd97v4PYDjQkmgCE6mmNmzfw6fLNzG4azMaqRU6oQ5N6/GDgR15/uMVrNy0M93hiIisJhp+9R4wGVgOrIrbVhdZWkRERL6SbHfuU4D/uvvM4jK5+ydm9ipwKnBXOWOTKur9RV+SnWUcr1boYl19Qg9emrGSP746n4cvOiLd4YjIAczdh6Y7BhERkeoi2ZboPsAHSeb9ADikbOFIVbd9Tx6fLN/E4Z2a0LCOWqGL065JXa47qSf/m/sFr8/9It3hiIiIiIhICiTbEt0UWJ9k3vVAkzJFI1Xe5MUbyC9wju2hVuhkXHFcN/4zaw2/fWUOQ7o2p3E9/fAgIuljZjWBg4nu0/v9kO7u71V2TCIiIpkm2Zbo2kBeibki+UCtsoUjVdnevAKmLNlAr7aNaNmwdrrDyQg1s7O448xD2bhjL5eO/Zide5P9byQiklpmdhuwAZgFvAu8k2ATERGREiS9xBXQ08yOTiLfQWUNRqq2WSs3s2tfPsf2aJHuUDJKv45NuPe8w7lm3Cdc+fQMHjh/gFqkDyBFLRl3weBOlRyJHMjM7OfALcBjRBXop4AbgS3AtcCe8FpERERKUJpK9G/DVhIjWgpLqhF3Z8qSDbRpVIcuzeulO5yMc9qhbbnjrMO4+V+fcdLd7/K70/tQ4E6WWbpDE5EDw+XAv939CjNrHtJmuPvbZvYUMAM4FpiYtghFREQyRLKV6EsqNAqp8pZv3MmaLbsZ0b8dpopfmfxgYEf6tG3Ejf+czTXjPqVVw9oc37Ml/To2ITtL11REKlRX4L7wPD881gJw992hIn0V8Ps0xCYiIpJRkqpEu/vYig5EqrYpSzZQu0YW/Ts2SXcoGa1v+8a8cvUx/PezNfxpwgJe+mQlb85fyymHtNG1FZGKtJWv7/nbiOY5aR+3v1VlByUiIpKJStOdWw5QO/bkMWf1VgZ1aUbtGtnpDifj1cjOYkT/9mzfncfna7fx9oJ1vDB9Bas27WR437bpDk9EqqcFhOUn3T3fzGYAI0MLdA3gImBxGuMTERHJGKpES4lmrdxMfoFzZJdm6Q6lWjEzDm7TiB6tGvLanDV8uHgDO/fmc+GQTuoyLyKp9gpwvZnVcffdwG3AeGAzUADUAy5MX3giIiKZI9klruQA5e5Mz91E+yZ1adO4TrrDqZays4zvHtaOE3u14tMVmxn7UW66QxKRasbd73L3DqECjbtPAI4HxgB/B05w92fTGaOIiEimUEu0FGv1lt18sXU33+vXLt2hVHsn9mrFms27+ON/53NYxyYM6NQ03SGJSDXm7h8BH6U7DhERkUyjlmgp1oxlG6mRZfTr0CTdoVR7WWacM7AjLRvW5tcvzyG/QCvFiUhqmVlTMzvbzH5pZr8ws7PMrEm64xIREckkqkRLkfIKCpi1Ygu92zaibi1NKFYZ6tTM5pbv9Gbemq2Mm7Y83eGISDViZj8DVgLPA3cCfwZeBFaZ2fXpjE1ERCSTqBItRcpZu51d+/I5XEsvVarvHNqWo7o15643FrJpx950hyMi1YCZjQL+AswEzgX6AocCPwA+Bf5iZiNLcbzHzWydmc2JSWtmZm+a2aLw2DRm381mlmNmC83slJj0I8zss7DvPguzKppZbTN7PqRPNbMu5bsCIiIiqZPWSrSZDQ831BwzuynBfgs31Rwzm21mA0oqW5abeMz+8bFfCA50M1dupm7NbHq0bpDuUA4oZsZvT+/Dll37eOT9JekOR0Sqh+uBD4Dj3f0ld5/n7nPd/SXgW8CHwM9KcbwngeFxaTcBE929JzAxvMbM+gDnES2xNRx40MwKuzc9BIwGeoat8JiXAZvcvQdwN1HLuYiISJWQtkp0uIH+DTgV6AOcH260sU7l6xvraKKbbUlly3ITx8zOBLan/p1mpj15+cxfs5VD2zemRpY6LFS23m0bcdqhbRn7US4b1RotIuV3MPCCu+fH7whpL4Q8SXH394CNcckjgLHh+VjgjJj059x9j7svBXKAQWbWFmjk7pPd3YGn4soUHuslYFhhK7WIiEi6pbN2NAjIcfcl7r4XeI7ophlrBPCUR6YATcJNt7iypbqJA5hZA6Jf4P9YAe8zI81fs419+U4/deVOm+uG9WTnvvyUtUZv3rmXe976nIF/fJPj//wOz328nC+370nJsUWkytsGFLfMQvuQpzxau/sagPDYKubYK2LyrQxp7cPz+PRvlHH3PGAL0DzRSc1stJlNN7Pp69evL+dbEBERKVk6K9FF3VSTyVNc2dLexAFuA+4CdhYX8IF0o569cjON69akc/N66Q7lgHVQ64Z8J0Wt0UvWb+fbd7/HPW8t4rAOTTikXSM+X7uNv7+7mFWbdqUoYhGpwt4AfmJmJ8XvMLNhwDXA6xV07kQtyF5MenFl9k90H+PuA919YMuWLcsYooiISPLSuU50MjfIstx4S3U+M+sP9HD360uauMTdxwBjAAYOHFht1x/avS+fReu2M6RrM7LUey6trhvWk/9+toZH3l/CjcN7lekYyzbs4IJHppJf4PznmmM5tENjAO57axGPf7SURz5Ywo+/1Z1WjeqkMnQRqVpuIhr7/HqY+2N+SO9FNMHYKuDmcp5jrZm1dfc1odfYupC+EugYk68DsDqkd0iQHltmpZnVABqzf/fxjLJq1Sqyd26h7oIJ6Q5FRCTtsnduYNWqvHSHUWbprEQXdVNNJk+tYsqW9iZ+FHCEmeUSXY9WZjbJ3YeW8X1lvAVfbCW/wOnbvnG6Q0mLcVOrztJSPVs35LuHtWPsR7lcfmxXmjeoXaryO/bkcckTH7MnL5/nRh/FwW0afrWvRcPaXHl8d+6buIiXP13FFcd3048mItWUu68MPxrfDHyHr4dA5RL1xLrT3TeU8zTjgVHAHeHxlZj0cWb2V6Iu5T2Bae6eb2bbzGwIMBUYCdwfd6zJwNnA22HctIiISNqlsxL9MdDTzLoS/QJ+HnBBXJ7xwDVm9hwwGNgSKsfriylb2pv4ZL6esKwL8OqBXIEGmLNqK43q1KBjM3XlrgquG9aDV2ev5pH3l3LTqaVrjf7d+Lks3bCDcZcP+UYFulDjujX5zqFteemTlUxbupEh3RIOORSRaiBUkn8Rtm8ws05m1s/d307mWGb2LDAUaGFmK4HfEd13XzCzy4DlwDnhvHPN7AVgHpAHXB0zwdlVRDN91wVeCxvAY8DTZpZD1AJ9XqnfcBXTvn17vthTg129Tkt3KCIiaVd3wQTat2+d7jDKLG2VaHfPM7PCMVjZwOPhRvujsP9hYAJwGtEkYDuBS4orGw5dlpu4BDv25PH52m0c2UVduauKHq0a8r1+UWv0xUd3oU3j5LpdvzJzFS/NWMlPTuzBUd2Lrhwf3qkJM1du5vW5X3DoAdr7QES4CPgD0T21RO5+fhG7hhWR/3bg9gTp04nWrI5P3024f4uIiFQ1aV27yN0nuPtB7t493GBx94dDBZowK/fVYf+h4WZbZNmQvsHdh7l7z/C4MWbf7SH/we7+GnHcPdfd97uZH0jeWbiOvAO4K3dV9fOTDya/wPm/1xcmlX/Zhh3c8vIcBnZuyk+G9Sw2r5nx3UPbsjevgA9zvkxFuCIiIiIi1ZYWAJZveH3uWurXytas3FVMp+b1uOTYLvzzk5XMXrm52Lx78wr4ybOfkmVwz3n9qZFd8n/zVo3qcEj7xkxesoEtO/elKGoRERERkepHlWj5yr78AiYtXEevNo3UlbsKuuaEHjSvX4vf/HsOe/MKEuZxd257dR6zVm7hz2cfRoemyf8YcsLBLdmTV8ATHy1NVcgiIiIiItWOKtHylY+XbmTb7jx6t91/AipJv4Z1anLbGX2ZtXILt706L2GeJz/K5ekpyxh9fDeG921bquO3bVyX3m0a8uRHuezaq+kCREREREQSSefs3FLFvDl/LbVqZNGjlSrRVdVph7bliuO68sj7S+nUrB6XHduVrCyjoMB57IOl/Om1+Zzcp3WZ15Q+tmdLHnl/Cf+euYrzB3VKcfQiUpnM7OhSZNd/eBERkSSpEi1A1A144vx1HNO9ObVqqINCVXbj8F4sWb+D2yfM539zv+Dwjk2YuWIz05dt4uQ+rbn3vP5kZ5WtO36X5vXo07YRT36Yy3lHdsTUrV8kk30AJLu2spUir4iIyAFNlWgBIGfddpZv3Mno47ulOxQpQY3sLB4dNZCXZqzkzv8tYO7qLbRqWIfbv9+XCwZ1KlfF18y4+Jgu3PDSbCYv2cDR3VukMHIRqWSXpDsAERGR6kiVaAGirtwAw3q34p0F60tdftzU5akOKa3nqerMjHMGduTsIzqkvLV419586tXK5o+vzufCIZ2/se+CwerxKZIp3H1sumMQERGpjtRvVwCYOH8dfds3om3juukORUqhIrpb18zOYlDXZsxfs5WNO/am/PgiIiIiIplMlWhhw/Y9fLJ8Eyf1bp3uUKSKGNy1OWYwZcmGdIciIiIiIlKlqDv3Aaywa/SMZZtwh335ru7SAkDjujU5pF1jpi/byLDerahdIzvdIYmIiIiIVAlqiRYWfLGVRnVq0K5xnXSHIlXI0d2bs3tfATNXbE53KCIiIiIiVYZaog9w+/ILWLR2O/07NdFyRhmsuB4EZZ0MrFOzerRvUpePFm9gUJdm+vsQEREREUEt0Qe8pV/uYG9+Ab3bNEx3KFLFmBlHd2/O+m17yFm/Pd3hiIiIiIhUCapEH+Dmr9lKzWyjW8sG6Q5FqqBD2zemfu0aTF6sCcZEREREREDduQ9o7s6CL7bRs1VDambr9xTZX43sLAZ3bcY7C9axYfueMh2jqK7mWnNaRERERDKRak4HsDVbdrNl1z56t1VXbinaoK7NyDLTclciIiIiIqgSfUCb/8VWDDi4TaN0hyJVWKM6NTm0Q2OmL9vE9j156Q5HRERERCStVIk+gC1Ys42OzerRoLZ69UvxjurWnD15Bfxzxsp0hyIiIiIiklaqPR2g1m7dzarNu/h2n9bpDqXaK275qXQeqzQ6NqtHx6Z1GftRLhcN6UxWVuUud7Vrbz5PfpTL+FmrAejSvB5Hd29BdiXHISIiIiKiSvQB6q35awHo3fbA7cqdrgpppjq6ewuen76Ct+av5duHtKm0876/aD03vDSbNVt207JhbfBoVvkZyzZx7pEdadu4bqXFIiIlM7NcYBuQD+S5+0AzawY8D3QBcoEfuPumkP9m4LKQ/yfu/npIPwJ4EqgLTACuc3evzPciIiKSiCrRB6i35q2lWf1atGpYO92hSIbo274xHy/byB3/W8AJvVpVyozub8z9gmvGfUqXFvW459whLF6/A4gq0f+euYqxH+Vy1dAeFR6HiJTaCe7+Zczrm4CJ7n6Hmd0UXt9oZn2A84BDgHbAW2Z2kLvnAw8Bo4EpRJXo4cBrlfkmUi1750bqLpiQ7jDkAJe1eysABXUO3IYUSb/snRuBzO0Rq0r0AWjHnjw+XLyBIzs3xUzdYSU52VnGr07tzeVPTWfc1OWMOrpLhZ7v7QVr+fEzn3BI+8Y8dckgGter+VUlunfbRjStV4uH31vM01NyGXV0Z+rVSt/HmXo1iJRoBDA0PB8LTAJuDOnPufseYKmZ5QCDQmt2I3efDGBmTwFnkMGV6B499IOfVA05OdsA6NEtcyswUh20zujPRVWiD0DvL1rP3rwCerfTL5BSOsN6t+Kobs25563P+V6/djStX6tCzjNv9VauGfcpvds24h+XDaJhnZr75WnTuA7nH9mRpyYv48//W8it3zukQmIRkVJz4A0zc+Dv7j4GaO3uawDcfY2ZtQp52xO1NBdaGdL2hefx6fsxs9FELdZ06lR115+/9tpr0x2CCADXXXcdAPfee2+aIxHJXGmdndvMhpvZQjPLCd274vebmd0X9s82swEllTWzZmb2ppktCo9NY/bdHPIvNLNTQlo9M/uvmS0ws7lmdkdFv+90e2PeWprUq0nnZvXTHYpkGDPjt6f3YfuePH718mdUxPDEdVt3c9nYj2lctyaPjRqYsAJd6OA2jRjUtRlPTc5lzqotKY+lvHbsyWPLrn3s2puf7lBEKtMx7j4AOBW42syOLyZvou5QXkz6/onuY9x9oLsPbNmyZemjFRERKaW0tUSbWTbwN+Bkol+YPzaz8e4+LybbqUDPsA0mGh81uISypRp3Fc7zF3d/x8xqARPN7FR3z9guY8XJyy/gnQXrOPHgVprZWMqkd9tG/OLbB/On1xbw4vSV/ODIjik79q69+Vz+1HS27NrHSz86mlaN6pRY5tt92rB4/XZu+fccXr7q6EqfOTyRbbv38cbctcxYvgmIagPH9GjBSb1bU6uGVhZMteK6018wuOq2TFZX7r46PK4zs5eBQcBaM2sbWqHbAutC9pVA7IdIB2B1SO+QIF1ERCTt0vltbhCQ4+5L3H0v8BzR2KhYI4CnPDIFaBJuvsWVHUE03orweEZM+nPuvsfdlwI5wCB33+nu7wCEY33CN2/c1cqMZZvYtHMfJ2lpKymHK47rxlHdmvO78XOZnrsxJcfML3Cuf34mn63awn3nHU6fJIcb1K2VzS3f6c2sFZv516erUhJLeazevIt73lrEzBWbOaZ7c77fvz1HdG7KBzlfcv/bi9i2e1+6QxSpMGZW38waFj4Hvg3MAcYDo0K2UcAr4fl44Dwzq21mXYl+NJ8Wun5vM7MhFk3eMTKmjIiISFqlsxLdHlgR8zrReKei8hRX9hvjroDYcVfFns/MmgCnAxMTBWxmo81suplNX79+fXHvrcp6a/5aamVncfxB6vImZZeVZdx7fn/aNK7DJU98zGcry9eVOr/A+eVLs/jf3C/49Xf6lPpHnhH92nNo+8bc/ebn7MlLX9fpL7ft4YkPl1KrRhbXDuvBdw5rx5Fdm3HmgA5cdmxXtu7ex7ipy8nLL0hbjCIVrDXwgZnNAqYB/3X3/wF3ACeb2SKiXmR3ALj7XOAFYB7wP+DqMDM3wFXAo0Q/ei8mgycVExGR6iWdlehkxjuVe6xUsuczsxrAs8B97r4k0QEyfdyVu/PmvLUc1b05DWprTjkpn1YN6/DM5YNpVLcm542ZzL8+WVlyoQT25OXzy5dm8a9PVvGzkw/ismO7lvoYWVnGDcMPZtXmXWmbKXv3vnye+GgpAJce05VWDb/ZFb17ywacNaADyzbu5NXZa9IRokiFCz3E+oXtEHe/PaRvcPdh7t4zPG6MKXO7u3d394Njh1K5+3R37xv2XaM1okVEpKpIZyW6qHFQyeQpruza0OWbJMddFRoDLHL3e0r7RjLF4vXbyd2wk5PVlVtSpF2Turx01VEc0q4xP3thFpePnV6qVumlX+7grIc++qoC/ZNhPcscy7E9WnB09+Y88HYO2/fklfk4ZTV+1mq27NrHRUM607KI9dcP69CE43q2YFruRqYu2VDJEYqIiIhIKqSzOfJjoGcYA7WKaNKvC+LyjAeuMbPniCYW2xImJVlfTNnCcVd3sP+4q3Fm9leiicV6EnU1w8z+CDQGLq+IN1pVvDFvLRAtUySpdSCvE9y2cV2eHT2Eh99dzMPvLub0B9ZyWIfGnNS7NQM7N2XHnjzq1cr+ak3yPfvyWbl5F9c/P5Pxs1bToHYNHhk5sNw/7pgZNwzvxRl/+5DHP1hargp5ac1csZmZKzZzUu9WdGpe/Kz3w3q15rOVW/jd+Lm8eu2x1MjWRGMiIiIimSRtlWh3zzOza4DXgWzgcXefa2Y/CvsfBiYApxGNh9oJXFJc2XDoO4AXzOwyYDlwTigz18wKx13lEcZdmVkH4BZgAfBJ+KL/gLs/WuEXoZK9OW8th7ZvTNvGddMdilQz2VnG1Sf0YORRnXlu2gomzFnD3W99TmHnyxpZRp2a2eQVFLBnXwEO1KuVzaijujD6+G60aVzyLNzJ6N+xCcMPacOY95Zw4ZDONKugdaxjfbl9D/+ZtZpOzerxrYNK/oGqVo0sTju0LeOmLWfctOWMPKpLhccoIiIiIqmT1oGx7j6BqKIcm/ZwzHMHrk62bEjfAAwrosztwO1xaStJPF66Wlm1eRefLt/MDcMPTncoUslS2Upe1LEKlxFqWKcmVxzfjSuO78amHXuZu3or46YtZ/vuPHbty6dGtlG/VjYdmtbjZ98+iEbFrAFdVr845SDemPcFD76Tw6+/2yflx4/3x1fnsTevgDMPb5/0snGHtGvE0d2bc89bizhrQAfqa44CERERkYyhb24HiAlhIqPvHNo2zZFISapL1/Cm9WtxbM8WLN+4M+H+iqhAA/Ro1ZCzBnTgqSnLuOTYrrRvUnE9L95ftJ5/z1zNib1aJbWmdSEz45enHMz3H/yIJz/K5eoTelRYjCIiIiKSWhqMd4B4dfZqDm3fmM4ljNcUqQ5+evJB4HDvW59X2Dl27c3nlpfn0K1Ffb5VhiXjDu/UlBN7tWLMe0vYqrWjRURERDKGKtEHgBUbdzJr5Ra+e5haoeXA0L5JXS46qjMvzVhJzrptFXKO+95exPKNO7n9+4dSs4yTg/3s5IPYsmsfT3yQm9rgRERERKTCqBJ9AChck/Y0deWWA8iPh3anXq0a3Pm/hSk/9oIvtvLIe0s4+4gOHNW9eZmP07d9Y045pDWPfrCELTvVGi0iIiKSCVSJrubcnX9/uorDOzWhY7N66Q5HpNI0b1Cbq4Z25815a3l7wdqUHXdffgG/fHE2jevW5JbTepf7eNeffBDbdufxyPtLUhCdiIiIiFQ0TSxWzX22agsL127j9u/3TXcoIpXuiuO68e9PV/Gbf89lyM+aU69W+T/yHp60mM9WbeGhHw6gaQqW0OrVphHfOawtT3y4lEuP7Vopy3IVp7iJ7QpnYRcRERE5kKklupp7cfpKatfI4ruHtUt3KCKVrlaNLG7//qGs2ryLu94o/yRjc1Zt4b63F3F6v3acmsLhEdef1JNd+/L5+7uLU3ZMEREREakYaomuxnbvy+eVmas4uE1D/hvGRYscaAZ1bcbIozrz2AdLGdKtOSf3aV2m42zeuZcf/WMGLRrU5vffOySlMfZo1ZAR/dszdnIulx3XlVYNk18uS0REREQql1qiq7E3561l6+48jujcNN2hiKTVr07rTd/2jfj5CzNZUcS61cXJL3B++vxM1m7dzYM/HFAhXa6vG9aTffnOQ5PUGi0iIiJSlakSXY09PXkZ7ZvUpXvLBukORSSt6tTM5sELjgDgwsemsmbLrqTLFhQ4N7w0m0kL1/O70w/h8E4V86NUlxb1OWtAe56ZurxU8YmIiIhI5VIlupr6bOUWpuVu5JJjupBllu5wRNKuU/N6jL10EBu27+X8MVOSapHem1fAjf+czT8/WcnPTj6IC4d0rtAYrz2xJ+7O397JqdDziIiIiEjZaUx0NfXEh0upXyubHxzZkVdnaTy0VG/Jzih9eKemjL10EBc/MY1T732fP4w4hO8f3h5L8EPT4vXb+elzM/ls1RauG9aTnwzrWSGxx+rYrB4/GNiR5z9ewY++1Z0OTbUsnYiIiEhVo0p0NbRu627+M3s1PxzcmUZ1aqY7HJEq5YjOTZnwk+O48LGp/OyFWfzptQUc2bkpbRrXpXaNLHq1bchrn33BG/O+oFHdmvz9oiM45ZA2lRbfNSf24MXpK3ng7RzuOOuwSjuviIiIiCRHlehq6OF3l5Bf4Fx8dJd0hyJSpKJajytjLeKOzepxxXHdmLliM5MXb2DCnC++sb9JvZpccXw3Lj2mK60bVe5M2W0b1+WCwZ14esoyLj6mC73aNKrU84uIiIhI8VSJrmZWbtrJP6Ys4+wjOtClRf10hyNSZWWZMaBTUw7v2IStu/P4cvse9uYVcOGQznRpUY/aNbLTFttPhvXk1dlr+OlzM3nlmmPSGkum2bp7H59/sY312/awr8DZtHMvQ7o1o1+HJtTI1jQgIiIiUn6qRFczd7+5CAx+etJB6Q5FDiDFjUmu6syMxnVr0rhuNPTh4DYN0xwRNKtfiz+ffSiXPjmdv775OTef2jvdIVV5qzfvYuL8tcz/YhsANbKMGtnGlCUbAOjUrB7XnNCDMwe0V2VaJEPdf//95ORo4sXyKryG1113XZojyWw9evTg2muvTXcYkiaqRFcjc1Zt4V+fruTyY7vSrknddIcjIuVwYq/WnD+oE39/dwm92jTk+4d3SHdIVdLOvXmMn7WKKUs2UqdmFicc3Iq+7RvRplEdzIzhfdvw/qL1PPL+Em7452z+MXUZfzmnHwe1Tv+PJVIyMxsO3AtkA4+6+x1pDkkk49Wtq++IIuWlSnQ1sScvn1+8OIuWDWpz9Qk90h2OSJllcqt2qv3u9D7kfrmDX744m8Z1a3Jir9YJ8yU7O3mytu3ex8Yde9m2Ow+AmtlGs/q1ycsvqFKtuJ8s38TPX5jF0i93cFT35pzUqzV1a32z63uz+rUY0b893+vXjldnr+F34+fy3fs+4Jbv9GbkUZ0TzswuVYOZZQN/A04GVgIfm9l4d5+X3sgkXdTqJyJVhSrR1cT9E3NY8MU2Hhs1kCb1aqU7HJEqo7SV8lRXSMujTs1sxow8gvMfmcLop2Zw4/BeXH5c15RX/JZv2MkHOV/yYc6XvL9oPVtD5Tneg5Nyospq79ac3q/dV13gK9vevALum7iIByfl0LZxXS47tivdWzYotoyZcXq/dhzVvTk3vDSb342fy5QlG7jz7MO0ikHVNQjIcfclAGb2HDACUCVaRETSSpXoamDi/LU8OCmHswZ0YFjvxC1VIpKZGtapybgrhnDDi7O5fcJ8Ji5Yy3XDDmJIt2ZlqkznFzifr93GjGWb+GT5Jj7O3ciKjbsAaNOoDl1b1KdD03q0aFCbhnVqkGXG3rx8vty+lwZ1ajBp4Tp+/e85/PG/8/juYe24YHAnDu/YpNJadBd+sY3rn5/JvDVbOfuIDvz29D68OmtN0uVbNKjNoyMH8sj7S/jz6wuZe98HPPjDAfRt37gCo5Yyag+siHm9Ehgcn8nMRgOjATp1qtwfukRE5MCkSnSG+3T5Jq4e9wmHtGvMH0Ycku5wRKQCNKpTk4cuHMA/pi7n3rcWcf4jU+jUrB7H9GhOz1YNyVm3newswwwMKHDYvS+f3XkFbNq5l7Vbd7Ny0y5WbNzJik072b2vAIAWDWoxoFNTLj+2G8f2bEG3FvV5dtqKhDF0al4/tMQfwpxVW3hm6nJembmKl2aspFebhvxwcCdGHN6+wlp1d+3N5/63F/HI+0toVKd863dnZRlXfqs7A7s05Zpxn3Lmgx/xm+/25sIh6t5dxST6x/D9EtzHAGMABg4cuN9+ERGRVFMlOoO9+/l6rh33Ca0a1uHxi4+kfm39c4pkitKuk21mXDSkM+cc0YGXP13FxPnreHXWGrbtSVzpLfSfWdCwTg06Nq1Ht5b1Of6glvRt34gBnZrSqVm9MlUa+7ZvzJ/OPJRbvtObV2auYtzU5fzmlbn8vwkLOL1fW75/eAcGdW1Gdlb5K6S79+Xz3LTlPPTuYtZu3cOZA9rzq9N606JB7XIf+4jOzZjwk+P42Qsz+c0rc3l/0Zf8fsQhtG2sSXeqiJVAx5jXHYDVaYpFRETkK6p1ZaDd+/J5+N3F3DdxEQe1bsgjIwfSsmH5v1CKSPGqwqRndWpmc/6gTpw/qBPuzsYde3niw1wKPGqAcwezKF+dmtmMOrpzha0z3aB2DX44uDMXDOrE7JVbGDd1OeNnreaF6StpXr8WR/dowZBuzejVpiE9Wjakcb3kWqm37t7H9NyNvDlvLa/OXsO23XkM6tqM+88fwKCuzVL6HprWr8Vjo47k0Q+WcNcbnzPsrnf58dDujDy6i8ZKp9/HQE8z6wqsAs4DLkhvSCIiImmuRJe0dIVFTST3AqcBO4GL3f2T4sqaWTPgeaALkAv8wN03hX03A5cB+cBP3P31kH4E8CRQF5gAXOfuVa5L2KYdexk/azVj3lvCqs27+F6/dtxx1qHUq6XfQkQOBEVV4otb0q6iKtCxzIx+HZvQr2MTfnt6HyYtXM8b877go8Ub+M+srxsOG9SuQdN6NalbK5tebRrRsE4NamQZ+e5s253Hxh17WfrlDlZt3oU71K2Zzal923DukR0Z3K15hcWflWWMPr47p/Ztyx9encdf3vicv7+3hLMGdGBE/3b069CErBS0qkvpuHuemV0DvE50r3/c3eemOSwREZH0VaKTXLriVKBn2AYDDwGDSyh7EzDR3e8ws5vC6xvNrA/Rr9iHAO2At8zsIHfPD8cdDUwhqkQPB16r2CvwNXdnX76zL7+AffkF7MkrYP22Pazdupsvtu5m+YadfLJ8EzNXbGZfvtOvQ2P+75zDOLp7i8oKUUQqSWW1dlfUeerXrsF3DmvLdw5ri7vzt3cWs27rbtZt28P6bXvYvGsvO/bkM3vlZrbtziOvwMnOMhrWqUGTetEY7XOO6MiRXZsyoFNT6tSs+B8BCnVsVo9HRg5kzqotPPzuYsZNW86TH+XStF5NjuzSjF5tG9GtRX2aN6hF03q1aFY/2iozxgONu08gui+LiIhUGelswkxm6YoRwFOhVXiKmTUxs7ZErcxFlR0BDA3lxwKTgBtD+nPuvgdYamY5wCAzywUaufvkcKyngDOohEr0b/49h+c+Xs6+/OIbvWtmG33bN+bSY7syol97+rRrVNGhiUg1kcrKclmOVVjR7NW2dOVyv9xJ7pc7S32+VOjbvjEPXDCALbv28da8tXy0eAMzlm3krflrKYj7uO7esj4Tfz40LXGKiIhIeqSzEp3M0hWJ8rQvoWxrd18D4O5rzKxVzLGmJDjWvvA8Pn0/sctoANvNbGFRby7VcoB/A78qOWsL4MuKjaZCZGrckLmxK+7Kl6mxZ2rc/LCCY18G2C9SdrjOKTvSAWrGjBlfmtmydMchkgEy9nNdpJIlvDensxKdzNIVReVJatmLVB8rdhmNqsrMprv7wHTHUVqZGjdkbuyKu/JlauyZGjdkduxSeu7eMt0xiGQCfTaKlE9WGs+dzNIVReUpruza0OWb8LguiWN1KCEOERERERERkbRWor9ausLMahFN+jU+Ls94YKRFhgBbQlft4sqOB0aF56OAV2LSzzOz2mG5jJ7AtHC8bWY2JMwGPjKmjIiIiIiIiMhX0tadu6ilK8zsR2H/w0Qzcp5GNCR4J3BJcWXDoe8AXjCzy4DlwDmhzFwze4Fo8rE84OowMzfAVXy9xNVrVOLM3BWgSnc3L0amxg2ZG7virnyZGnumxg2ZHbuISEXRZ6NIOVgVXA5ZREREREREpEpKZ3duERERERERkYyiSrSIiIiIiIhIklSJribMbLiZLTSzHDO7Kd3xAJhZrpl9ZmYzzWx6SGtmZm+a2aLw2DQm/80h/oVmdkpM+hHhODlmdl+YAC7VsT5uZuvMbE5MWspiDRPaPR/Sp5pZlwqM+1YzWxWu+0wzO60Kxt3RzN4xs/lmNtfMrgvpmXDNi4q9Sl93M6tjZtPMbFaI+/chvUpf82LirtLXW0RERKoxd9eW4RvR5GqLgW5ALWAW0KcKxJULtIhL+zNwU3h+E3BneN4nxF0b6BreT3bYNw04imhN79eAUysg1uOBAcCciogV+DHwcHh+HvB8BcZ9K/CLBHmrUtxtgQHheUPg8xBfJlzzomKv0tc9nKNBeF4TmAoMqerXvJi4q/T11qZNmzZt2rRV300t0dXDICDH3Ze4+17gOWBEmmMqyghgbHg+FjgjJv05d9/j7kuJZmQfZNFa343cfbK7O/BUTJmUcff3gI0VGGvssV4ChhW2glVA3EWpSnGvcfdPwvNtwHygPZlxzYuKvShVInaPbA8va4bNqeLXvJi4i1Il4hYREZHqS5Xo6qE9sCLm9UqK/1JfWRx4w8xmmNnokNbao7W5CY+tQnpR76F9eB6fXhlSGetXZdw9D9gCNK+wyOEaM5ttUXfvwu65VTLu0HX2cKIWxoy65nGxQxW/7maWbWYzgXXAm+6eEde8iLihil9vERERqZ5Uia4eErWYVIW1y45x9wHAqcDVZnZ8MXmLeg9V8b2VJdbKfB8PAd2B/sAa4K4SYkhb3GbWAPgn8FN331pc1iLiqEqxV/nr7u757t4f6EDUOtu3mOxVPe4qf71FRESkelIlunpYCXSMed0BWJ2mWL7i7qvD4zrgZaJu52tDt0rC47qQvaj3sDI8j0+vDKmM9asyZlYDaEzy3bBLxd3XhkpHAfAI0XWvcnGbWU2iSugz7v6vkJwR1zxR7Jly3UOsm4FJwHAy5JrHx51J11tERESqF1Wiq4ePgZ5m1tXMahFNjDM+nQGZWX0za1j4HPg2MCfENSpkGwW8Ep6PB84Ls+R2BXoC00L30m1mNiSMURwZU6aipTLW2GOdDbwdxmWmXGGFKPg+0XWvUnGH8zwGzHf3v8bsqvLXvKjYq/p1N7OWZtYkPK8LnAQsoIpf86LirurXW0RERKqxss5Ipq1qbcBpRLMELwZuqQLxdCOaIXcWMLcwJqJxhhOBReGxWUyZW0L8C4mZgRsYSPQFeTHwAGAVEO+zRF1C9xG1Sl2WyliBOsCLRJMcTQO6VWDcTwOfAbOJKgdtq2DcxxJ1l50NzAzbaRlyzYuKvUpfd+Aw4NMQ3xzgt6n+P1nJcVfp661NmzZt2rRpq75b4RcIERERERERESmBunOLiIiIiIiIJEmVaBEREREREZEkqRItIiIiIiIikiRVokVERERERESSpEq0iIiIiIiISJJUiRYRERERERFJkirRImlmZhebmZvZsemOpazM7OfhPcxKdywVxczOMLPfpjsOEREREUkvVaJFJBUuBJYCh5nZYekOpoKcAagSLSIiInKAUyVaRMrFzPoC/YGfAmuBi9IZj4iIiIhIRVIlWiRDmFlHM/uHma03s91mNsvMLk6Q7+dm9n7It8fMFpjZL8zM4vJNMrMcM+thZq+b2Q4zW2dmd5hZaT4bLgI2AK8BLwAXJCofuns/ambfNbOZZrbLzGab2Qlh/6lm9klIX2hmwxMc4xAze8XMNpvZTjObYmbfjcszNJxraBEx3Brz+taQ1svM/m5mG81su5m9ZGbNY68VMArIDvndzLwU10hEREREqoka6Q5AREpmZi2Aj4DmwP3AKuAHwBNm1sLd/xKT/WfAf4GXgDzgZOD/gKbALXGHbgi8RVQBfhk4BbiRqGv235OIKwu4AHjR3feZ2TjgWmAY8GaCIoOA04AHgR3AL4FXzexS4O6Qvh24AXjJzDq6+6ZwroPCNdgH3ANsBS4GxpvZue7+YknxFuMfRK3ovwF6hPewDzg/7L+d6EfHY4gq0yIiIiJygFIlWiQz3AR0AIa7++sAZvYQ8C5wm5k94e4bQt6e7r4zpuzfzOxR4Doz+4O774nZ1wq4yt0fDq8fNrOZwOUkUYkGTghxPQPg7lPMbDFR63SiSnRv4DB3nx/ewwJgAvBUSF8Y0heG9HOBwtj+H1Af6Ofuc0O+R4BZwD1m9rK75yURcyI57n5e4YvQan+Nmf3I3be4+5tm9kPgaHf/RxnPISIiIiLVgLpzi2SG7wJzCivQAO6+j6j1tg5Ry29h+k4AM6thZk1DK/YkogrowXHH3Qc8Gpf2LtAtybguApYDH8akPQucaWb1E+R/r7ACHUwOjx8UVqDj0ruF95INDAcmFFagAdx9G/AQ0A4YkGTMiTwY9/pdIBvoVI5jioiIiEg1pEq0SGboAsxPkD4vPHYtTDCz08xsCrAL2AisB54Ou5vElV+VoPV2E9CspIDMrB5wJjAR6B7GVvcAphJV2L+foNjy2BfuvrmE9KbhsWU45oIEx9zvGpTBsrjXm8JjiddBRERERA4s6s4tktkKJwtzADM7GvgPUUvuj4nGTu8laqW9k/1/OMsvx7nPIBpTfUnY4l1ENNY4mfMVlW5FpCfK43GP38wUtWYXpTznFxEREZEDiCrRIpkhF+iVIL1XzH6Ac4gqzSe5++7CTGaWbPfs0riIaAKyGxLsOwm43MzauvuaFJxrPdFEZMlcg8JW5CZx+bqUMwbNxi0iIiIi6s4tkiH+AxxqZicXJphZDaK1mXcTzbANUBC27Jh8dYhmm04ZM2tNNOv3P939pfgN+EuI4YJUnM/d84lmED/VzHrHxNEAuApYDXwSknOJWpZPiDvMNeUMYwfRElcNynkcEREREclgaokWqTpGJlrbmKhL9J3AecC/zaxwiatziJZc+qW7bwx5xwPXA2+Z2dNE3a1HEVW0U+kCokry+EQ73T3HzOYTtVbflaJz/hr4NvCemT3A10tcdQXOLRzb7e5bzexZ4OqwlvNCogp1ecZMA8wIj/eb2VtAvrs/V85jioiIiEiGUSVapOq4ooj0Ke7+lpkdA/yJaPmphkSVw0vd/YnCjO7+rpldBPwK+CuwDngSeB94I4WxXgRsIFq3uSivADeZ2aHu/ll5T+juC8OY7z8RrYVdi2h5q++5+6tx2a8DagKXEbXMvwqcStQtvKz+AQwhmkxtFNF4aVWiRURERA4w5q5hfiIiIiIiIiLJ0JhoERERERERkSSpEi0iIiIiIiKSJFWiRURERERERJKkSrSIiIiIiIhIklSJFhEREREREUmSKtEiIiIiIiIiSVIlWkRERERERCRJqkSLiIiIiIiIJEmVaBEREREREZEk/X9rh/TeecPYhQAAAABJRU5ErkJggg=="/>
          <p:cNvSpPr>
            <a:spLocks noGrp="1" noChangeAspect="1" noChangeArrowheads="1"/>
          </p:cNvSpPr>
          <p:nvPr>
            <p:ph idx="1"/>
          </p:nvPr>
        </p:nvSpPr>
        <p:spPr bwMode="auto">
          <a:xfrm>
            <a:off x="407988" y="1828800"/>
            <a:ext cx="10260012" cy="457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r>
              <a:rPr lang="en-IN" sz="2800" b="1" i="1" dirty="0" smtClean="0">
                <a:latin typeface="Times New Roman" panose="02020603050405020304" pitchFamily="18" charset="0"/>
                <a:cs typeface="Times New Roman" panose="02020603050405020304" pitchFamily="18" charset="0"/>
              </a:rPr>
              <a:t>3. Loan amount</a:t>
            </a:r>
          </a:p>
          <a:p>
            <a:pPr marL="0" indent="0">
              <a:buNone/>
            </a:pPr>
            <a:endParaRPr lang="en-IN" sz="2800" i="1" dirty="0" smtClean="0">
              <a:latin typeface="Times New Roman" panose="02020603050405020304" pitchFamily="18" charset="0"/>
              <a:cs typeface="Times New Roman" panose="02020603050405020304" pitchFamily="18" charset="0"/>
            </a:endParaRPr>
          </a:p>
          <a:p>
            <a:pPr marL="0" indent="0">
              <a:buNone/>
            </a:pPr>
            <a:endParaRPr lang="en-IN" sz="2800" i="1" dirty="0" smtClean="0">
              <a:latin typeface="Times New Roman" panose="02020603050405020304" pitchFamily="18" charset="0"/>
              <a:cs typeface="Times New Roman" panose="02020603050405020304" pitchFamily="18" charset="0"/>
            </a:endParaRPr>
          </a:p>
          <a:p>
            <a:pPr marL="0" indent="0">
              <a:buNone/>
            </a:pPr>
            <a:endParaRPr lang="en-IN" sz="2800" i="1" dirty="0" smtClean="0">
              <a:latin typeface="Times New Roman" panose="02020603050405020304" pitchFamily="18" charset="0"/>
              <a:cs typeface="Times New Roman" panose="02020603050405020304" pitchFamily="18" charset="0"/>
            </a:endParaRPr>
          </a:p>
          <a:p>
            <a:pPr marL="0" indent="0">
              <a:buNone/>
            </a:pPr>
            <a:endParaRPr lang="en-IN" sz="2800" i="1" dirty="0" smtClean="0">
              <a:latin typeface="Times New Roman" panose="02020603050405020304" pitchFamily="18" charset="0"/>
              <a:cs typeface="Times New Roman" panose="02020603050405020304" pitchFamily="18" charset="0"/>
            </a:endParaRPr>
          </a:p>
          <a:p>
            <a:pPr marL="0" indent="0">
              <a:buNone/>
            </a:pPr>
            <a:endParaRPr lang="en-IN" sz="2800" i="1" dirty="0" smtClean="0">
              <a:latin typeface="Times New Roman" panose="02020603050405020304" pitchFamily="18" charset="0"/>
              <a:cs typeface="Times New Roman" panose="02020603050405020304" pitchFamily="18" charset="0"/>
            </a:endParaRPr>
          </a:p>
          <a:p>
            <a:pPr marL="0" lvl="0" indent="0">
              <a:buNone/>
            </a:pPr>
            <a:r>
              <a:rPr lang="en-IN" sz="2800" i="1" dirty="0" smtClean="0">
                <a:latin typeface="Times New Roman" panose="02020603050405020304" pitchFamily="18" charset="0"/>
                <a:cs typeface="Times New Roman" panose="02020603050405020304" pitchFamily="18" charset="0"/>
              </a:rPr>
              <a:t>We can see that the loan amount is spread evenly and the median of the loan amount lies in the range of 5000 - 10000.</a:t>
            </a:r>
          </a:p>
          <a:p>
            <a:pPr marL="0" indent="0">
              <a:buNone/>
            </a:pPr>
            <a:r>
              <a:rPr lang="en-IN" sz="2800" i="1" dirty="0" smtClean="0">
                <a:latin typeface="Times New Roman" panose="02020603050405020304" pitchFamily="18" charset="0"/>
                <a:cs typeface="Times New Roman" panose="02020603050405020304" pitchFamily="18" charset="0"/>
              </a:rPr>
              <a:t> </a:t>
            </a:r>
            <a:endParaRPr lang="en-IN" sz="2800"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79376" y="2348880"/>
            <a:ext cx="9305925" cy="2771775"/>
          </a:xfrm>
          <a:prstGeom prst="rect">
            <a:avLst/>
          </a:prstGeom>
        </p:spPr>
      </p:pic>
    </p:spTree>
    <p:extLst>
      <p:ext uri="{BB962C8B-B14F-4D97-AF65-F5344CB8AC3E}">
        <p14:creationId xmlns:p14="http://schemas.microsoft.com/office/powerpoint/2010/main" val="291918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err="1">
                <a:latin typeface="Algerian" panose="04020705040A02060702" pitchFamily="82" charset="0"/>
              </a:rPr>
              <a:t>Univariate</a:t>
            </a:r>
            <a:r>
              <a:rPr lang="en-IN" sz="4800" dirty="0">
                <a:latin typeface="Algerian" panose="04020705040A02060702" pitchFamily="82" charset="0"/>
              </a:rPr>
              <a:t> analysis</a:t>
            </a:r>
            <a:endParaRPr lang="en-IN" sz="4800" dirty="0"/>
          </a:p>
        </p:txBody>
      </p:sp>
      <p:sp>
        <p:nvSpPr>
          <p:cNvPr id="3" name="Content Placeholder 2"/>
          <p:cNvSpPr>
            <a:spLocks noGrp="1"/>
          </p:cNvSpPr>
          <p:nvPr>
            <p:ph idx="1"/>
          </p:nvPr>
        </p:nvSpPr>
        <p:spPr>
          <a:xfrm>
            <a:off x="335360" y="1828799"/>
            <a:ext cx="10332640" cy="4572001"/>
          </a:xfrm>
        </p:spPr>
        <p:txBody>
          <a:bodyPr>
            <a:normAutofit/>
          </a:bodyPr>
          <a:lstStyle/>
          <a:p>
            <a:pPr marL="0" indent="0">
              <a:buNone/>
            </a:pPr>
            <a:r>
              <a:rPr lang="en-IN" sz="2800" b="1" i="1" dirty="0" smtClean="0">
                <a:latin typeface="Times New Roman" panose="02020603050405020304" pitchFamily="18" charset="0"/>
                <a:cs typeface="Times New Roman" panose="02020603050405020304" pitchFamily="18" charset="0"/>
              </a:rPr>
              <a:t>4. Loan Status</a:t>
            </a:r>
          </a:p>
          <a:p>
            <a:pPr marL="0" indent="0">
              <a:buNone/>
            </a:pPr>
            <a:endParaRPr lang="en-IN" sz="2800" i="1" dirty="0" smtClean="0">
              <a:latin typeface="Times New Roman" panose="02020603050405020304" pitchFamily="18" charset="0"/>
              <a:cs typeface="Times New Roman" panose="02020603050405020304" pitchFamily="18" charset="0"/>
            </a:endParaRPr>
          </a:p>
          <a:p>
            <a:pPr marL="0" indent="0">
              <a:buNone/>
            </a:pPr>
            <a:r>
              <a:rPr lang="en-IN" sz="2800" i="1" dirty="0" smtClean="0">
                <a:latin typeface="Times New Roman" panose="02020603050405020304" pitchFamily="18" charset="0"/>
                <a:cs typeface="Times New Roman" panose="02020603050405020304" pitchFamily="18" charset="0"/>
              </a:rPr>
              <a:t>We </a:t>
            </a:r>
            <a:r>
              <a:rPr lang="en-IN" sz="2800" i="1" dirty="0">
                <a:latin typeface="Times New Roman" panose="02020603050405020304" pitchFamily="18" charset="0"/>
                <a:cs typeface="Times New Roman" panose="02020603050405020304" pitchFamily="18" charset="0"/>
              </a:rPr>
              <a:t>can </a:t>
            </a:r>
            <a:r>
              <a:rPr lang="en-IN" sz="2800" i="1" dirty="0" smtClean="0">
                <a:latin typeface="Times New Roman" panose="02020603050405020304" pitchFamily="18" charset="0"/>
                <a:cs typeface="Times New Roman" panose="02020603050405020304" pitchFamily="18" charset="0"/>
              </a:rPr>
              <a:t>infer </a:t>
            </a:r>
            <a:r>
              <a:rPr lang="en-IN" sz="2800" i="1" dirty="0">
                <a:latin typeface="Times New Roman" panose="02020603050405020304" pitchFamily="18" charset="0"/>
                <a:cs typeface="Times New Roman" panose="02020603050405020304" pitchFamily="18" charset="0"/>
              </a:rPr>
              <a:t>that the Dataset has </a:t>
            </a:r>
            <a:r>
              <a:rPr lang="en-IN" sz="2800" i="1" dirty="0" smtClean="0">
                <a:latin typeface="Times New Roman" panose="02020603050405020304" pitchFamily="18" charset="0"/>
                <a:cs typeface="Times New Roman" panose="02020603050405020304" pitchFamily="18" charset="0"/>
              </a:rPr>
              <a:t>mostly</a:t>
            </a:r>
          </a:p>
          <a:p>
            <a:pPr marL="0" indent="0">
              <a:buNone/>
            </a:pPr>
            <a:r>
              <a:rPr lang="en-IN" sz="2800" i="1" dirty="0" smtClean="0">
                <a:latin typeface="Times New Roman" panose="02020603050405020304" pitchFamily="18" charset="0"/>
                <a:cs typeface="Times New Roman" panose="02020603050405020304" pitchFamily="18" charset="0"/>
              </a:rPr>
              <a:t>the list of people whose Loan Status is </a:t>
            </a:r>
          </a:p>
          <a:p>
            <a:pPr marL="0" indent="0">
              <a:buNone/>
            </a:pPr>
            <a:r>
              <a:rPr lang="en-IN" sz="2800" i="1" dirty="0" smtClean="0">
                <a:latin typeface="Times New Roman" panose="02020603050405020304" pitchFamily="18" charset="0"/>
                <a:cs typeface="Times New Roman" panose="02020603050405020304" pitchFamily="18" charset="0"/>
              </a:rPr>
              <a:t>Fully Paid compared to </a:t>
            </a:r>
            <a:r>
              <a:rPr lang="en-IN" sz="2800" i="1" dirty="0">
                <a:latin typeface="Times New Roman" panose="02020603050405020304" pitchFamily="18" charset="0"/>
                <a:cs typeface="Times New Roman" panose="02020603050405020304" pitchFamily="18" charset="0"/>
              </a:rPr>
              <a:t>the </a:t>
            </a:r>
            <a:r>
              <a:rPr lang="en-IN" sz="2800" i="1" dirty="0" smtClean="0">
                <a:latin typeface="Times New Roman" panose="02020603050405020304" pitchFamily="18" charset="0"/>
                <a:cs typeface="Times New Roman" panose="02020603050405020304" pitchFamily="18" charset="0"/>
              </a:rPr>
              <a:t>Charged-Off.</a:t>
            </a:r>
            <a:endParaRPr lang="en-IN" sz="2800" i="1" dirty="0">
              <a:latin typeface="Times New Roman" panose="02020603050405020304" pitchFamily="18" charset="0"/>
              <a:cs typeface="Times New Roman" panose="02020603050405020304" pitchFamily="18" charset="0"/>
            </a:endParaRPr>
          </a:p>
          <a:p>
            <a:pPr marL="0" indent="0">
              <a:buNone/>
            </a:pPr>
            <a:endParaRPr lang="en-IN" sz="28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28048" y="2492896"/>
            <a:ext cx="3905250" cy="2771775"/>
          </a:xfrm>
          <a:prstGeom prst="rect">
            <a:avLst/>
          </a:prstGeom>
        </p:spPr>
      </p:pic>
    </p:spTree>
    <p:extLst>
      <p:ext uri="{BB962C8B-B14F-4D97-AF65-F5344CB8AC3E}">
        <p14:creationId xmlns:p14="http://schemas.microsoft.com/office/powerpoint/2010/main" val="137154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err="1">
                <a:latin typeface="Algerian" panose="04020705040A02060702" pitchFamily="82" charset="0"/>
              </a:rPr>
              <a:t>Univariate</a:t>
            </a:r>
            <a:r>
              <a:rPr lang="en-IN" sz="4800" dirty="0">
                <a:latin typeface="Algerian" panose="04020705040A02060702" pitchFamily="82" charset="0"/>
              </a:rPr>
              <a:t> analysis</a:t>
            </a:r>
            <a:endParaRPr lang="en-IN" sz="4800" dirty="0"/>
          </a:p>
        </p:txBody>
      </p:sp>
      <p:sp>
        <p:nvSpPr>
          <p:cNvPr id="3" name="Content Placeholder 2"/>
          <p:cNvSpPr>
            <a:spLocks noGrp="1"/>
          </p:cNvSpPr>
          <p:nvPr>
            <p:ph idx="1"/>
          </p:nvPr>
        </p:nvSpPr>
        <p:spPr>
          <a:xfrm>
            <a:off x="335360" y="1828799"/>
            <a:ext cx="10332640" cy="4572001"/>
          </a:xfrm>
        </p:spPr>
        <p:txBody>
          <a:bodyPr>
            <a:normAutofit/>
          </a:bodyPr>
          <a:lstStyle/>
          <a:p>
            <a:pPr marL="0" indent="0">
              <a:buNone/>
            </a:pPr>
            <a:r>
              <a:rPr lang="en-IN" sz="2800" b="1" i="1" dirty="0" smtClean="0">
                <a:latin typeface="Times New Roman" panose="02020603050405020304" pitchFamily="18" charset="0"/>
                <a:cs typeface="Times New Roman" panose="02020603050405020304" pitchFamily="18" charset="0"/>
              </a:rPr>
              <a:t>5. Term</a:t>
            </a:r>
          </a:p>
          <a:p>
            <a:pPr marL="0" lvl="0" indent="0">
              <a:buNone/>
            </a:pPr>
            <a:r>
              <a:rPr lang="en-IN" sz="2800" i="1" dirty="0">
                <a:latin typeface="Times New Roman" panose="02020603050405020304" pitchFamily="18" charset="0"/>
                <a:cs typeface="Times New Roman" panose="02020603050405020304" pitchFamily="18" charset="0"/>
              </a:rPr>
              <a:t>W</a:t>
            </a:r>
            <a:r>
              <a:rPr lang="en-IN" sz="2800" i="1" dirty="0" smtClean="0">
                <a:latin typeface="Times New Roman" panose="02020603050405020304" pitchFamily="18" charset="0"/>
                <a:cs typeface="Times New Roman" panose="02020603050405020304" pitchFamily="18" charset="0"/>
              </a:rPr>
              <a:t>e </a:t>
            </a:r>
            <a:r>
              <a:rPr lang="en-IN" sz="2800" i="1" dirty="0">
                <a:latin typeface="Times New Roman" panose="02020603050405020304" pitchFamily="18" charset="0"/>
                <a:cs typeface="Times New Roman" panose="02020603050405020304" pitchFamily="18" charset="0"/>
              </a:rPr>
              <a:t>can say that most people prefer to take </a:t>
            </a:r>
            <a:r>
              <a:rPr lang="en-IN" sz="2800" i="1" dirty="0" smtClean="0">
                <a:latin typeface="Times New Roman" panose="02020603050405020304" pitchFamily="18" charset="0"/>
                <a:cs typeface="Times New Roman" panose="02020603050405020304" pitchFamily="18" charset="0"/>
              </a:rPr>
              <a:t>a loan for a term of </a:t>
            </a:r>
            <a:r>
              <a:rPr lang="en-IN" sz="2800" i="1" dirty="0">
                <a:latin typeface="Times New Roman" panose="02020603050405020304" pitchFamily="18" charset="0"/>
                <a:cs typeface="Times New Roman" panose="02020603050405020304" pitchFamily="18" charset="0"/>
              </a:rPr>
              <a:t>3 </a:t>
            </a:r>
            <a:r>
              <a:rPr lang="en-IN" sz="2800" i="1" dirty="0" smtClean="0">
                <a:latin typeface="Times New Roman" panose="02020603050405020304" pitchFamily="18" charset="0"/>
                <a:cs typeface="Times New Roman" panose="02020603050405020304" pitchFamily="18" charset="0"/>
              </a:rPr>
              <a:t>years </a:t>
            </a:r>
            <a:r>
              <a:rPr lang="en-IN" sz="2800" i="1" dirty="0">
                <a:latin typeface="Times New Roman" panose="02020603050405020304" pitchFamily="18" charset="0"/>
                <a:cs typeface="Times New Roman" panose="02020603050405020304" pitchFamily="18" charset="0"/>
              </a:rPr>
              <a:t>rather </a:t>
            </a:r>
            <a:r>
              <a:rPr lang="en-IN" sz="2800" i="1" dirty="0" smtClean="0">
                <a:latin typeface="Times New Roman" panose="02020603050405020304" pitchFamily="18" charset="0"/>
                <a:cs typeface="Times New Roman" panose="02020603050405020304" pitchFamily="18" charset="0"/>
              </a:rPr>
              <a:t>than that of </a:t>
            </a:r>
            <a:r>
              <a:rPr lang="en-IN" sz="2800" i="1" dirty="0">
                <a:latin typeface="Times New Roman" panose="02020603050405020304" pitchFamily="18" charset="0"/>
                <a:cs typeface="Times New Roman" panose="02020603050405020304" pitchFamily="18" charset="0"/>
              </a:rPr>
              <a:t>5 years.</a:t>
            </a:r>
          </a:p>
          <a:p>
            <a:pPr marL="0" indent="0">
              <a:buNone/>
            </a:pPr>
            <a:endParaRPr lang="en-IN" sz="28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472588" y="3356992"/>
            <a:ext cx="4058183" cy="2880320"/>
          </a:xfrm>
          <a:prstGeom prst="rect">
            <a:avLst/>
          </a:prstGeom>
        </p:spPr>
      </p:pic>
    </p:spTree>
    <p:extLst>
      <p:ext uri="{BB962C8B-B14F-4D97-AF65-F5344CB8AC3E}">
        <p14:creationId xmlns:p14="http://schemas.microsoft.com/office/powerpoint/2010/main" val="274174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err="1">
                <a:latin typeface="Algerian" panose="04020705040A02060702" pitchFamily="82" charset="0"/>
              </a:rPr>
              <a:t>Univariate</a:t>
            </a:r>
            <a:r>
              <a:rPr lang="en-IN" sz="4800" dirty="0">
                <a:latin typeface="Algerian" panose="04020705040A02060702" pitchFamily="82" charset="0"/>
              </a:rPr>
              <a:t> analysis</a:t>
            </a:r>
            <a:endParaRPr lang="en-IN" sz="4800" dirty="0"/>
          </a:p>
        </p:txBody>
      </p:sp>
      <p:sp>
        <p:nvSpPr>
          <p:cNvPr id="3" name="Content Placeholder 2"/>
          <p:cNvSpPr>
            <a:spLocks noGrp="1"/>
          </p:cNvSpPr>
          <p:nvPr>
            <p:ph idx="1"/>
          </p:nvPr>
        </p:nvSpPr>
        <p:spPr>
          <a:xfrm>
            <a:off x="407368" y="1828799"/>
            <a:ext cx="10260632" cy="4572001"/>
          </a:xfrm>
        </p:spPr>
        <p:txBody>
          <a:bodyPr>
            <a:normAutofit/>
          </a:bodyPr>
          <a:lstStyle/>
          <a:p>
            <a:pPr marL="0" indent="0">
              <a:buNone/>
            </a:pPr>
            <a:r>
              <a:rPr lang="en-IN" sz="2800" b="1" i="1" dirty="0" smtClean="0">
                <a:latin typeface="Times New Roman" panose="02020603050405020304" pitchFamily="18" charset="0"/>
                <a:cs typeface="Times New Roman" panose="02020603050405020304" pitchFamily="18" charset="0"/>
              </a:rPr>
              <a:t>6. </a:t>
            </a:r>
            <a:r>
              <a:rPr lang="en-IN" sz="2800" b="1" i="1" dirty="0" err="1" smtClean="0">
                <a:latin typeface="Times New Roman" panose="02020603050405020304" pitchFamily="18" charset="0"/>
                <a:cs typeface="Times New Roman" panose="02020603050405020304" pitchFamily="18" charset="0"/>
              </a:rPr>
              <a:t>Installment</a:t>
            </a:r>
            <a:endParaRPr lang="en-IN" sz="2800" b="1" i="1" dirty="0" smtClean="0">
              <a:latin typeface="Times New Roman" panose="02020603050405020304" pitchFamily="18" charset="0"/>
              <a:cs typeface="Times New Roman" panose="02020603050405020304" pitchFamily="18" charset="0"/>
            </a:endParaRPr>
          </a:p>
          <a:p>
            <a:pPr marL="0" lvl="0" indent="0">
              <a:buNone/>
            </a:pPr>
            <a:r>
              <a:rPr lang="en-IN" sz="2800" i="1" dirty="0">
                <a:latin typeface="Times New Roman" panose="02020603050405020304" pitchFamily="18" charset="0"/>
                <a:cs typeface="Times New Roman" panose="02020603050405020304" pitchFamily="18" charset="0"/>
              </a:rPr>
              <a:t>W</a:t>
            </a:r>
            <a:r>
              <a:rPr lang="en-IN" sz="2800" i="1" dirty="0" smtClean="0">
                <a:latin typeface="Times New Roman" panose="02020603050405020304" pitchFamily="18" charset="0"/>
                <a:cs typeface="Times New Roman" panose="02020603050405020304" pitchFamily="18" charset="0"/>
              </a:rPr>
              <a:t>e </a:t>
            </a:r>
            <a:r>
              <a:rPr lang="en-IN" sz="2800" i="1" dirty="0">
                <a:latin typeface="Times New Roman" panose="02020603050405020304" pitchFamily="18" charset="0"/>
                <a:cs typeface="Times New Roman" panose="02020603050405020304" pitchFamily="18" charset="0"/>
              </a:rPr>
              <a:t>can say that most people are </a:t>
            </a:r>
            <a:r>
              <a:rPr lang="en-IN" sz="2800" i="1" dirty="0" smtClean="0">
                <a:latin typeface="Times New Roman" panose="02020603050405020304" pitchFamily="18" charset="0"/>
                <a:cs typeface="Times New Roman" panose="02020603050405020304" pitchFamily="18" charset="0"/>
              </a:rPr>
              <a:t>paying the loan in </a:t>
            </a:r>
            <a:r>
              <a:rPr lang="en-IN" sz="2800" i="1" dirty="0" err="1" smtClean="0">
                <a:latin typeface="Times New Roman" panose="02020603050405020304" pitchFamily="18" charset="0"/>
                <a:cs typeface="Times New Roman" panose="02020603050405020304" pitchFamily="18" charset="0"/>
              </a:rPr>
              <a:t>installments</a:t>
            </a:r>
            <a:r>
              <a:rPr lang="en-IN" sz="2800" i="1" dirty="0" smtClean="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in </a:t>
            </a:r>
            <a:r>
              <a:rPr lang="en-IN" sz="2800" i="1" dirty="0" smtClean="0">
                <a:latin typeface="Times New Roman" panose="02020603050405020304" pitchFamily="18" charset="0"/>
                <a:cs typeface="Times New Roman" panose="02020603050405020304" pitchFamily="18" charset="0"/>
              </a:rPr>
              <a:t>a range </a:t>
            </a:r>
            <a:r>
              <a:rPr lang="en-IN" sz="2800" i="1" dirty="0">
                <a:latin typeface="Times New Roman" panose="02020603050405020304" pitchFamily="18" charset="0"/>
                <a:cs typeface="Times New Roman" panose="02020603050405020304" pitchFamily="18" charset="0"/>
              </a:rPr>
              <a:t>150-350</a:t>
            </a:r>
            <a:r>
              <a:rPr lang="en-IN" sz="2800" i="1" dirty="0" smtClean="0">
                <a:latin typeface="Times New Roman" panose="02020603050405020304" pitchFamily="18" charset="0"/>
                <a:cs typeface="Times New Roman" panose="02020603050405020304" pitchFamily="18" charset="0"/>
              </a:rPr>
              <a:t>.</a:t>
            </a:r>
          </a:p>
          <a:p>
            <a:pPr marL="0" lvl="0" indent="0">
              <a:buNone/>
            </a:pPr>
            <a:endParaRPr lang="en-IN" sz="2800" i="1" dirty="0">
              <a:latin typeface="Times New Roman" panose="02020603050405020304" pitchFamily="18" charset="0"/>
              <a:cs typeface="Times New Roman" panose="02020603050405020304" pitchFamily="18" charset="0"/>
            </a:endParaRPr>
          </a:p>
          <a:p>
            <a:pPr marL="0" indent="0">
              <a:buNone/>
            </a:pPr>
            <a:endParaRPr lang="en-IN" sz="2800"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5400" y="3501008"/>
            <a:ext cx="9248775" cy="2771775"/>
          </a:xfrm>
          <a:prstGeom prst="rect">
            <a:avLst/>
          </a:prstGeom>
        </p:spPr>
      </p:pic>
    </p:spTree>
    <p:extLst>
      <p:ext uri="{BB962C8B-B14F-4D97-AF65-F5344CB8AC3E}">
        <p14:creationId xmlns:p14="http://schemas.microsoft.com/office/powerpoint/2010/main" val="158254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lgerian" panose="04020705040A02060702" pitchFamily="82" charset="0"/>
              </a:rPr>
              <a:t>Bivariate/MULTIVARIATE </a:t>
            </a:r>
            <a:r>
              <a:rPr lang="en-IN" sz="4000" dirty="0">
                <a:latin typeface="Algerian" panose="04020705040A02060702" pitchFamily="82" charset="0"/>
              </a:rPr>
              <a:t>analysis</a:t>
            </a:r>
            <a:endParaRPr lang="en-IN" sz="4000" dirty="0"/>
          </a:p>
        </p:txBody>
      </p:sp>
      <p:sp>
        <p:nvSpPr>
          <p:cNvPr id="3" name="Content Placeholder 2"/>
          <p:cNvSpPr>
            <a:spLocks noGrp="1"/>
          </p:cNvSpPr>
          <p:nvPr>
            <p:ph idx="1"/>
          </p:nvPr>
        </p:nvSpPr>
        <p:spPr>
          <a:xfrm>
            <a:off x="479376" y="2204864"/>
            <a:ext cx="9793088" cy="4195936"/>
          </a:xfrm>
        </p:spPr>
        <p:txBody>
          <a:bodyPr>
            <a:normAutofit/>
          </a:bodyPr>
          <a:lstStyle/>
          <a:p>
            <a:pPr marL="0" indent="0" algn="just">
              <a:buNone/>
            </a:pPr>
            <a:r>
              <a:rPr lang="en-IN" sz="3600" i="1" dirty="0" smtClean="0">
                <a:latin typeface="Times New Roman" panose="02020603050405020304" pitchFamily="18" charset="0"/>
                <a:cs typeface="Times New Roman" panose="02020603050405020304" pitchFamily="18" charset="0"/>
              </a:rPr>
              <a:t>Bivariate/Multivariate analysis are </a:t>
            </a:r>
            <a:r>
              <a:rPr lang="en-IN" sz="3600" i="1" dirty="0">
                <a:latin typeface="Times New Roman" panose="02020603050405020304" pitchFamily="18" charset="0"/>
                <a:cs typeface="Times New Roman" panose="02020603050405020304" pitchFamily="18" charset="0"/>
              </a:rPr>
              <a:t>one of the simplest forms of quantitative (statistical) analysis. It involves the analysis of two variables (often denoted as X, Y</a:t>
            </a:r>
            <a:r>
              <a:rPr lang="en-IN" sz="3600" i="1" dirty="0" smtClean="0">
                <a:latin typeface="Times New Roman" panose="02020603050405020304" pitchFamily="18" charset="0"/>
                <a:cs typeface="Times New Roman" panose="02020603050405020304" pitchFamily="18" charset="0"/>
              </a:rPr>
              <a:t>) or more, </a:t>
            </a:r>
            <a:r>
              <a:rPr lang="en-IN" sz="3600" i="1" dirty="0">
                <a:latin typeface="Times New Roman" panose="02020603050405020304" pitchFamily="18" charset="0"/>
                <a:cs typeface="Times New Roman" panose="02020603050405020304" pitchFamily="18" charset="0"/>
              </a:rPr>
              <a:t>for the purpose of determining the empirical relationship between them.</a:t>
            </a:r>
          </a:p>
          <a:p>
            <a:pPr marL="0" indent="0" algn="just">
              <a:buNone/>
            </a:pPr>
            <a:endParaRPr lang="en-IN" sz="3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58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lgerian" panose="04020705040A02060702" pitchFamily="82" charset="0"/>
              </a:rPr>
              <a:t>Bivariate/MULTIVARIATE analysis</a:t>
            </a:r>
            <a:endParaRPr lang="en-IN" sz="4000" dirty="0"/>
          </a:p>
        </p:txBody>
      </p:sp>
      <p:sp>
        <p:nvSpPr>
          <p:cNvPr id="3" name="Content Placeholder 2"/>
          <p:cNvSpPr>
            <a:spLocks noGrp="1"/>
          </p:cNvSpPr>
          <p:nvPr>
            <p:ph idx="1"/>
          </p:nvPr>
        </p:nvSpPr>
        <p:spPr>
          <a:xfrm>
            <a:off x="695400" y="1828799"/>
            <a:ext cx="5688632" cy="4572001"/>
          </a:xfrm>
        </p:spPr>
        <p:txBody>
          <a:bodyPr>
            <a:normAutofit/>
          </a:bodyPr>
          <a:lstStyle/>
          <a:p>
            <a:pPr marL="457200" indent="-457200" algn="just">
              <a:buAutoNum type="arabicPeriod"/>
            </a:pPr>
            <a:r>
              <a:rPr lang="en-IN" sz="2800" b="1" i="1" dirty="0" smtClean="0">
                <a:latin typeface="Times New Roman" panose="02020603050405020304" pitchFamily="18" charset="0"/>
                <a:cs typeface="Times New Roman" panose="02020603050405020304" pitchFamily="18" charset="0"/>
              </a:rPr>
              <a:t>Loan Status </a:t>
            </a:r>
            <a:r>
              <a:rPr lang="en-IN" sz="2800" b="1" i="1" dirty="0" err="1" smtClean="0">
                <a:latin typeface="Times New Roman" panose="02020603050405020304" pitchFamily="18" charset="0"/>
                <a:cs typeface="Times New Roman" panose="02020603050405020304" pitchFamily="18" charset="0"/>
              </a:rPr>
              <a:t>vs</a:t>
            </a:r>
            <a:r>
              <a:rPr lang="en-IN" sz="2800" b="1" i="1" dirty="0" smtClean="0">
                <a:latin typeface="Times New Roman" panose="02020603050405020304" pitchFamily="18" charset="0"/>
                <a:cs typeface="Times New Roman" panose="02020603050405020304" pitchFamily="18" charset="0"/>
              </a:rPr>
              <a:t> Loan Amount</a:t>
            </a:r>
          </a:p>
          <a:p>
            <a:pPr marL="0" indent="0" algn="just">
              <a:buNone/>
            </a:pPr>
            <a:endParaRPr lang="en-IN" sz="2800" i="1" dirty="0" smtClean="0">
              <a:latin typeface="Times New Roman" panose="02020603050405020304" pitchFamily="18" charset="0"/>
              <a:cs typeface="Times New Roman" panose="02020603050405020304" pitchFamily="18" charset="0"/>
            </a:endParaRPr>
          </a:p>
          <a:p>
            <a:pPr marL="0" lvl="0" indent="0" algn="just">
              <a:buNone/>
            </a:pPr>
            <a:r>
              <a:rPr lang="en-IN" sz="2800" i="1" dirty="0">
                <a:latin typeface="Times New Roman" panose="02020603050405020304" pitchFamily="18" charset="0"/>
                <a:cs typeface="Times New Roman" panose="02020603050405020304" pitchFamily="18" charset="0"/>
              </a:rPr>
              <a:t>W</a:t>
            </a:r>
            <a:r>
              <a:rPr lang="en-IN" sz="2800" i="1" dirty="0" smtClean="0">
                <a:latin typeface="Times New Roman" panose="02020603050405020304" pitchFamily="18" charset="0"/>
                <a:cs typeface="Times New Roman" panose="02020603050405020304" pitchFamily="18" charset="0"/>
              </a:rPr>
              <a:t>e </a:t>
            </a:r>
            <a:r>
              <a:rPr lang="en-IN" sz="2800" i="1" dirty="0">
                <a:latin typeface="Times New Roman" panose="02020603050405020304" pitchFamily="18" charset="0"/>
                <a:cs typeface="Times New Roman" panose="02020603050405020304" pitchFamily="18" charset="0"/>
              </a:rPr>
              <a:t>can say that the median of Loan Amount of charged-off people is high i.e. the people who are not paying the loan are taking more amount of money.</a:t>
            </a:r>
          </a:p>
          <a:p>
            <a:pPr marL="0" indent="0" algn="just">
              <a:buNone/>
            </a:pPr>
            <a:endParaRPr lang="en-IN" sz="2800" i="1" dirty="0" smtClean="0">
              <a:latin typeface="Times New Roman" panose="02020603050405020304" pitchFamily="18" charset="0"/>
              <a:cs typeface="Times New Roman" panose="02020603050405020304" pitchFamily="18" charset="0"/>
            </a:endParaRPr>
          </a:p>
          <a:p>
            <a:pPr marL="0" indent="0" algn="just">
              <a:buNone/>
            </a:pPr>
            <a:endParaRPr lang="en-IN" sz="28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600056" y="2276872"/>
            <a:ext cx="3857625" cy="2686050"/>
          </a:xfrm>
          <a:prstGeom prst="rect">
            <a:avLst/>
          </a:prstGeom>
        </p:spPr>
      </p:pic>
    </p:spTree>
    <p:extLst>
      <p:ext uri="{BB962C8B-B14F-4D97-AF65-F5344CB8AC3E}">
        <p14:creationId xmlns:p14="http://schemas.microsoft.com/office/powerpoint/2010/main" val="330393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57456"/>
            <a:ext cx="10058400" cy="1325563"/>
          </a:xfrm>
        </p:spPr>
        <p:txBody>
          <a:bodyPr>
            <a:normAutofit/>
          </a:bodyPr>
          <a:lstStyle/>
          <a:p>
            <a:r>
              <a:rPr lang="en-US" sz="5400" dirty="0" smtClean="0">
                <a:latin typeface="Algerian" panose="04020705040A02060702" pitchFamily="82" charset="0"/>
              </a:rPr>
              <a:t>CONTENT</a:t>
            </a:r>
            <a:endParaRPr lang="en-US" sz="54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i="1" dirty="0" smtClean="0"/>
              <a:t>INTRODUCTION</a:t>
            </a:r>
          </a:p>
          <a:p>
            <a:r>
              <a:rPr lang="en-US" i="1" dirty="0" smtClean="0"/>
              <a:t>PROBLEM STATEMENT</a:t>
            </a:r>
          </a:p>
          <a:p>
            <a:r>
              <a:rPr lang="en-US" i="1" dirty="0" smtClean="0"/>
              <a:t>BUSINESS UNDERSTANDING</a:t>
            </a:r>
          </a:p>
          <a:p>
            <a:r>
              <a:rPr lang="en-US" i="1" dirty="0" smtClean="0"/>
              <a:t>OBJECTIVE</a:t>
            </a:r>
          </a:p>
          <a:p>
            <a:r>
              <a:rPr lang="en-US" i="1" dirty="0"/>
              <a:t>UNDERSTANDING THE DATASET </a:t>
            </a:r>
          </a:p>
          <a:p>
            <a:r>
              <a:rPr lang="en-US" i="1" dirty="0" smtClean="0"/>
              <a:t>DATA CLEANING</a:t>
            </a:r>
          </a:p>
          <a:p>
            <a:r>
              <a:rPr lang="en-US" i="1" dirty="0" smtClean="0"/>
              <a:t>UNIVARIATE ANALYSIS</a:t>
            </a:r>
          </a:p>
          <a:p>
            <a:r>
              <a:rPr lang="en-US" i="1" dirty="0" smtClean="0"/>
              <a:t>BIVARIATE / MULTIVARIATE ANALYSIS</a:t>
            </a:r>
          </a:p>
          <a:p>
            <a:r>
              <a:rPr lang="en-US" i="1" dirty="0" smtClean="0"/>
              <a:t>CONCLUSION</a:t>
            </a:r>
            <a:endParaRPr lang="en-US" i="1"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lgerian" panose="04020705040A02060702" pitchFamily="82" charset="0"/>
              </a:rPr>
              <a:t>Bivariate/MULTIVARIATE analysis</a:t>
            </a:r>
            <a:endParaRPr lang="en-IN" sz="4000" dirty="0"/>
          </a:p>
        </p:txBody>
      </p:sp>
      <p:sp>
        <p:nvSpPr>
          <p:cNvPr id="3" name="Content Placeholder 2"/>
          <p:cNvSpPr>
            <a:spLocks noGrp="1"/>
          </p:cNvSpPr>
          <p:nvPr>
            <p:ph idx="1"/>
          </p:nvPr>
        </p:nvSpPr>
        <p:spPr>
          <a:xfrm>
            <a:off x="479376" y="1828799"/>
            <a:ext cx="6336704" cy="4572001"/>
          </a:xfrm>
        </p:spPr>
        <p:txBody>
          <a:bodyPr>
            <a:normAutofit/>
          </a:bodyPr>
          <a:lstStyle/>
          <a:p>
            <a:pPr marL="0" indent="0" algn="just">
              <a:buNone/>
            </a:pPr>
            <a:r>
              <a:rPr lang="en-IN" sz="2800" b="1" i="1" dirty="0" smtClean="0">
                <a:latin typeface="Times New Roman" panose="02020603050405020304" pitchFamily="18" charset="0"/>
                <a:cs typeface="Times New Roman" panose="02020603050405020304" pitchFamily="18" charset="0"/>
              </a:rPr>
              <a:t>2. Income Range </a:t>
            </a:r>
            <a:r>
              <a:rPr lang="en-IN" sz="2800" b="1" i="1" dirty="0" err="1" smtClean="0">
                <a:latin typeface="Times New Roman" panose="02020603050405020304" pitchFamily="18" charset="0"/>
                <a:cs typeface="Times New Roman" panose="02020603050405020304" pitchFamily="18" charset="0"/>
              </a:rPr>
              <a:t>vs</a:t>
            </a:r>
            <a:r>
              <a:rPr lang="en-IN" sz="2800" b="1" i="1" dirty="0" smtClean="0">
                <a:latin typeface="Times New Roman" panose="02020603050405020304" pitchFamily="18" charset="0"/>
                <a:cs typeface="Times New Roman" panose="02020603050405020304" pitchFamily="18" charset="0"/>
              </a:rPr>
              <a:t> </a:t>
            </a:r>
            <a:r>
              <a:rPr lang="en-IN" sz="2800" b="1" i="1" dirty="0" err="1" smtClean="0">
                <a:latin typeface="Times New Roman" panose="02020603050405020304" pitchFamily="18" charset="0"/>
                <a:cs typeface="Times New Roman" panose="02020603050405020304" pitchFamily="18" charset="0"/>
              </a:rPr>
              <a:t>Installment</a:t>
            </a:r>
            <a:endParaRPr lang="en-IN" sz="2800" b="1" i="1" dirty="0" smtClean="0">
              <a:latin typeface="Times New Roman" panose="02020603050405020304" pitchFamily="18" charset="0"/>
              <a:cs typeface="Times New Roman" panose="02020603050405020304" pitchFamily="18" charset="0"/>
            </a:endParaRPr>
          </a:p>
          <a:p>
            <a:pPr marL="0" indent="0" algn="just">
              <a:buNone/>
            </a:pPr>
            <a:endParaRPr lang="en-IN" sz="2800" i="1" dirty="0" smtClean="0">
              <a:latin typeface="Times New Roman" panose="02020603050405020304" pitchFamily="18" charset="0"/>
              <a:cs typeface="Times New Roman" panose="02020603050405020304" pitchFamily="18" charset="0"/>
            </a:endParaRPr>
          </a:p>
          <a:p>
            <a:pPr marL="0" indent="0" algn="just">
              <a:buNone/>
            </a:pPr>
            <a:r>
              <a:rPr lang="en-IN" sz="2800" i="1" dirty="0">
                <a:latin typeface="Times New Roman" panose="02020603050405020304" pitchFamily="18" charset="0"/>
                <a:cs typeface="Times New Roman" panose="02020603050405020304" pitchFamily="18" charset="0"/>
              </a:rPr>
              <a:t>We can see that the </a:t>
            </a:r>
            <a:r>
              <a:rPr lang="en-IN" sz="2800" i="1" dirty="0" err="1">
                <a:latin typeface="Times New Roman" panose="02020603050405020304" pitchFamily="18" charset="0"/>
                <a:cs typeface="Times New Roman" panose="02020603050405020304" pitchFamily="18" charset="0"/>
              </a:rPr>
              <a:t>installment</a:t>
            </a:r>
            <a:r>
              <a:rPr lang="en-IN" sz="2800" i="1" dirty="0">
                <a:latin typeface="Times New Roman" panose="02020603050405020304" pitchFamily="18" charset="0"/>
                <a:cs typeface="Times New Roman" panose="02020603050405020304" pitchFamily="18" charset="0"/>
              </a:rPr>
              <a:t> is </a:t>
            </a:r>
            <a:r>
              <a:rPr lang="en-IN" sz="2800" i="1" dirty="0" smtClean="0">
                <a:latin typeface="Times New Roman" panose="02020603050405020304" pitchFamily="18" charset="0"/>
                <a:cs typeface="Times New Roman" panose="02020603050405020304" pitchFamily="18" charset="0"/>
              </a:rPr>
              <a:t>rising with </a:t>
            </a:r>
            <a:r>
              <a:rPr lang="en-IN" sz="2800" i="1" dirty="0">
                <a:latin typeface="Times New Roman" panose="02020603050405020304" pitchFamily="18" charset="0"/>
                <a:cs typeface="Times New Roman" panose="02020603050405020304" pitchFamily="18" charset="0"/>
              </a:rPr>
              <a:t>the </a:t>
            </a:r>
            <a:r>
              <a:rPr lang="en-IN" sz="2800" i="1" dirty="0" smtClean="0">
                <a:latin typeface="Times New Roman" panose="02020603050405020304" pitchFamily="18" charset="0"/>
                <a:cs typeface="Times New Roman" panose="02020603050405020304" pitchFamily="18" charset="0"/>
              </a:rPr>
              <a:t>increase in the Income Range. </a:t>
            </a:r>
            <a:endParaRPr lang="en-IN" sz="28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960096" y="3284984"/>
            <a:ext cx="3790950" cy="2686050"/>
          </a:xfrm>
          <a:prstGeom prst="rect">
            <a:avLst/>
          </a:prstGeom>
        </p:spPr>
      </p:pic>
    </p:spTree>
    <p:extLst>
      <p:ext uri="{BB962C8B-B14F-4D97-AF65-F5344CB8AC3E}">
        <p14:creationId xmlns:p14="http://schemas.microsoft.com/office/powerpoint/2010/main" val="18977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lgerian" panose="04020705040A02060702" pitchFamily="82" charset="0"/>
              </a:rPr>
              <a:t>Bivariate/MULTIVARIATE analysis</a:t>
            </a:r>
            <a:endParaRPr lang="en-IN" sz="4000" dirty="0"/>
          </a:p>
        </p:txBody>
      </p:sp>
      <p:sp>
        <p:nvSpPr>
          <p:cNvPr id="4" name="AutoShape 2" descr="data:image/png;base64,iVBORw0KGgoAAAANSUhEUgAAAZUAAAEaCAYAAADZvco2AAAAOXRFWHRTb2Z0d2FyZQBNYXRwbG90bGliIHZlcnNpb24zLjUuMSwgaHR0cHM6Ly9tYXRwbG90bGliLm9yZy/YYfK9AAAACXBIWXMAAAsTAAALEwEAmpwYAAAnrUlEQVR4nO3df5xcVX3/8debBEIQws9Iw4YYcGPlhxJhjfjVahCViLZgCxprS6yxoRTTYNWvgFZj+8UfLUohCDUVSkAQIohEJCoCkYIBDBgJ4YcsECA/TMIPISEQSPh8/zhnYHYyuzu7e3dmd+f9fDzuY+499557PzM7O5+559y5RxGBmZlZEbZrdABmZjZ0OKmYmVlhnFTMzKwwTipmZlYYJxUzMyuMk4qZmRXGScW2IWm8pJDU1uhYzGxwcVIZQCRdlD/MS9MTkq6V9MZ+PM5Lkh6WdKak1/Rhn4skndvDY5dPE3t77E6O8wlJG4vcZ5Ek7SBpvaQNknZtdDw9JWmFpM81Oo7+1sX79ZWp0TEONE4qA88vgTF5ej8wEri6H4+zP/Al4B+BM/vhOF0du3y6pzc7krRDgXHV07HAI8BtwF83NpTBowF/71l0fJ9uAk6pKKuZpOGSVHCMA4qTysCzOSL+kKe7gLOAN0oaWdpA0psk/VLS85Keyt+mds3r3p3PPiaXbf8Pkp6VtH+V4zweEZcBl5I+6KqS9C5Jt0t6QdJaSWeV/sElXQS8Gzi57Bvc+BqfY2na0t1x8vpFks7PZ1brgVtre1m3eT7jJF2dzxQ2SPqRpLFl618v6RpJf5D0nKS7JH2oYh8rJH1J0nfz67tS0udrDGE6cAlwcZ6vjG+FpC/nv+0GSY9L+qik3SRdLmmjpAclvb+iXi2v37kVdS6SdG3FNudJ+lo+W16XX+/tSuuB1wH/0d23dUl/I+k3+Tmsk/RDSS0V27xR0gJJz+TntVjSm8pjk/QFSSuBlbm80/+BsvU35L/LBkm/k3REXre9pHMkrZa0Ob+236gWf0Q8U/4+BQJ4pmx5WP57PJ2nn0qaUBbHbEn3KJ05PwRsBl6TX7eT8ntsk6TfSzpC0lhJP8/vuaWSDu3stR2onFQGMEm7AB8FlkXE87lsJ+BnwEZgEvBh4P8AFwJExK+A/wAukbSHUtPZt4CZEfFwF4d7Hti+kzhagIXAb4G3kD4EPwZ8PW8yC1gM/A+vfnt7vBfPt7vjlPwNIODPgBN6cRwBPwb2Bt4DHAHsA/w4rwPYOcfyPuAQ4CrgR9q2KfIzwDLgUOCbwL9Lens3x38dMBm4HPgR6UvDxCqbngLckfc9H5gHXAZcB0wEbga+L2nHvN9aX79afBzYQnpvfTrH8tG87i9JH+7/Svff1ncAvkJ6DT8E7AX8oLRS0j7ALaQP6/fl5/odYFjZPt4NvBmYAhzZ3f9AdhmwJq9/CzAbeCGv+6dcZyowIT+vB7p+ObaV47gp7/fdwNvzMX+Z15XsRzobPT6/DqU4vkR6DxwCLCG9LhcA5+WYVwMX9TSuhosITwNkIr2BtpD+WTaS/tEeAw4u2+bvgWeAXcrKJudtW/Py9sBvSB9YdwFXVDnOtWXLk4AnStsB4/P+2vLyGUA7sF1ZnU+QvnXtlJcXAef24jluBBb28Dh313CcTwAbO1n3PmArML6sbH/gZeC9XezzNuBLZcsrgB9UbPNg+Tad7OerFa//xcCcim067JuU5AI4p6yskL9TlffDImBxxTbXA9+riO9zvXiPvzHHPLYs5keBHbp4v6wHRvTwf+BZYFon+zwHuAFQL+LfCHwiz38y/71Vtn4Y8CTwkbw8G3gJ2LtiPwF8vWz54Fz2z1We0149jbORk89UBp6bSd9CJwJvA24EfiFp37z+ANKH6oayOr8mfSAeCBARL5G+GX0IeC1wYpXjTMlNDS+QzjJuBmZ2EtMBpA+Zl8vKbiF9C23t4fODjs9xIvCpHh7nzl4cs9wBwOqIWFEqiHQWt5r8Gkp6jaR/l3RvbtbYCLQB4yr2dXfF8mrSa15VbkL6BKnpq+QS4OOlM45q+46IjaT2/GVl69fmx9Lxivw79eh5dUbSobmJ51FJG0jfyOHV1/EtwC0R8WIXu7knIjaXLXf7PwB8G/iepBslfbHiDPMi0vvu95K+I+mDpaa9HjqMdBayIf8vbSQlu92B15dttzIi1lapX/4al9Z39fcdFIY3OgDbxqaIaC8tSLqT9EadAfwLqdmnszbs8vLDSc2buwGjgT9WbHtz3udLpA/Yl7qIqdZj1qrDc+zFcZ7rxTF7epwzSc0tnyN9G91EOqOo7CiufN2CrpuV30/6QL1U0qVl5cOAvyL1bXW175cqlik7Xi3P6+W8XblqzZ49fV7bULqa8OekCzP+FlhHav76X159HWvptK78e3f7PCNidn59PwAcBXxF0j9ExIURcZdSn98UUvPnPOB3kt5XkZC7sx2wlNSMVumpLuIvqfa37OrvOygMqmCbVJA+CEpttPcCh+T+lpL/Q/pb3gfpdybAucDJpGaLSyVVfoHYFBHtEfFoNwmldMy3V3ybeyfwIvBQXn6Rju3gvVHLcYpwL9CisosJlC5i2CevKx334oi4KiLuJvUhvL5yR70wndQsObFi+m+qdNj3UC2v33q27QM5pBfHquXv/UZSEjk9Im6OiPvZ9lv3XcA71bOrurr9HwCIiAcj4pyI+CCpr+JTZes2RMQPI+Ik4IOk5NLTs7m7cp0n8v9S+fRUd5WHKieVgWeEpD/J0wHAHFJ7+k/y+ktJ33wuzle4vAv4LvCjiGiXNAz4PvCriPgu6R9pLKmztLfOI33gnifpAEkfBL5BapvflLdZAUxS+uHkXr1sTqjlOD2xnaSJFdPBpG/OvyMl28OUfuR5KelD4sZc9/fAh3PzzZtIr2ll81SPSNoL+AtgXkTcUz6RPvQmS+pL4qrl9bsR+ICkv5D0p5K+Dezbyf66sgL4M0kt+XlV8xipP+fTkvbP8fxblZh3BuZLequkVkkf6+TChZLu/gdG5matyfn9+DZScr0XQNI/52McIKmV1FT8LPnKsh64lNREdY3SVZf7KV199y2VXQHWbJxUBp73kq4gWQPcDrwVOD4iFgHkD4ejgFGkK4OuIfWJfDLXP5307Wl63v5JYBpwqqR39iagiFhFakZ4C+l0/0LSlSqnl212Junb672kb8OVfQ9FHacnRpKuhCqfFkXqBT02x7mIdAXPH4Bj8zqAfyY11/wv6Yqq2/J8X5xA+pD9eeWKiLiddMVcr89Wanz9LiybbiV1PPfmd1BfJiWjh0ivY7V41pPee8eS3hdfIb2ulTG/i9QcdhPpbzSTdDFHVTX8D2wl9WvMI13VdXVeXzr2BuDzue5dpDPFD/T0i0ve/l3Aw8APgfvzMXcHnu7JvoYSvfo/ZGZm1jc+UzEzs8I4qZiZWWGcVMzMrDBOKmZmVpim/vHjXnvtFePHj290GGZmg8qdd975RESMrrauqZPK+PHjWbJkSfcbmpnZKyQ92tk6N3+ZmVlhnFTMzKwwTipmZlYYJxUzMytMU3fUW3EmT578yvyiRYsaFoeZNVZdzlQk7SjpDqVxopdL+mouny1pldJYzEslHV1W5zRJ7ZIekHRUWflhkpbldedIafhXSSMkXZHLb1fXY6SbmVk/qFfz12bgPRFxCOmOoFMkHZ7XnRURE/N0HYCkA0kD3xxEGkjnvHxLd4DzSYNLTcjTlFw+HXg6IlqBs0jjhVsdlJ+lVFs2s+ZRl+avfDvxjXlx+zx1dXvkY4DL8xCij0hqJ43VsQIYFRGLASRdTLqt9sJcZ3aufyVwriSFb8Ns1jBz5syhvb3aIJ/1s2rVKgBaWloaGgdAa2srM2d2Nmr30FC3jnpJwyQtJY1RcX0ePwLSAD53S7pQ0u65rIU0tkTJylzWQseBdErlHepExBbSELx7VoljhqQlkpasX191GAgzG0Kef/55nn/++UaH0TTq1lEfEVuBiZJ2A67OI/CdTxoJLvLjt0gD7VQbtzq6KKebdeVxzAXmArS1tfksxqwfDYRv5bNmzQLg7LPPbnAkzaHulxRHxB9Jo+1NiYi1EbE1Il4mjdE9KW+2ko5DnI4FVufysVXKO9TJ47HvCjTtONFmZo1Qr6u/RuczFCSNJA2Ze7+kMWWbfRi4J88vAKbmK7r2I3XI3xERa4ANkg7PV32dQBpKtFRnWp4/DrjR/Sn1cdVVV3W5bGbNo17NX2OAefkKru2A+RFxraRLJE0kNVOtAE4EiIjlkuaTxrXeApycm88ATgIuIo0/vjBPABcAl+RO/adIV49ZHdxyyy0dln/961/z53/+5w2KxswaqanHqG9rawvfpbjvjjjiCMrfR5K46aabGhiR2avcp1I8SXdGRFu1db5Ni/VZ5ReTZv6iYtbsnFSsz/JNDTpdNrPm4aRiffapT32qw/KJJ57YoEjMrNGcVKzP1q5d22F5zZo1DYrEzBrNScX67Gc/+1mH5YULF3aypZkNdU4q1mcvvvhil8tm1jycVMzMrDBOKmZmVhgnFeuzPfbYo8tlM2seTirWZ0899VSXy2bWPJxUzMysME4qZmZWGCcVMzMrjJOK9dnIkSM7LO+0004NisTMGs1JxfrsbW97W4flSZMmdbKlmQ11TirWZ4sXL+5y2cyah5OK9dnWrVu7XDaz5uGkYn22ZcuWLpfNrHk4qVifeZAuMytxUrE+83DCZlZSl6QiaUdJd0j6naTlkr6ay/eQdL2kB/Pj7mV1TpPULukBSUeVlR8maVled47y12JJIyRdkctvlzS+Hs/NYPz48V0um1nzqNeZymbgPRFxCDARmCLpcOBU4IaImADckJeRdCAwFTgImAKcJ2lY3tf5wAxgQp6m5PLpwNMR0QqcBXyzDs/LgBUrVnS5bGbNoy5JJZKNeXH7PAVwDDAvl88Djs3zxwCXR8TmiHgEaAcmSRoDjIqIxZHaWC6uqFPa15XAkXLjvplZXdWtT0XSMElLgXXA9RFxO7B3RKwByI+vzZu3AI+XVV+Zy1ryfGV5hzoRsQV4BtizShwzJC2RtGT9+vUFPTszM4M6JpWI2BoRE4GxpLOOg7vYvNoZRnRR3lWdyjjmRkRbRLSNHj26m6jNzKwn6n71V0T8EVhE6gtZm5u0yI/r8mYrgX3Lqo0FVufysVXKO9SRNBzYFfDAHmZmdVSvq79GS9otz48E3gvcDywApuXNpgHX5PkFwNR8Rdd+pA75O3IT2QZJh+f+khMq6pT2dRxwY/ja1rrYYYcdulw2s+YxvE7HGQPMy1dwbQfMj4hrJS0G5kuaDjwGHA8QEcslzQfuBbYAJ0dE6d4fJwEXASOBhXkCuAC4RFI76Qxlal2emZmZvaIuSSUi7gbeUqX8SeDITuqcAZxRpXwJsE1/TES8QE5KVl8vvvhil8tm1jz8i3ozMyuMk4qZmRXGScX67LDDDuuw3NbW1qBIzKzRnFSsz+68884Oy0uWLGlQJGbWaE4qZmZWGCcVMzMrjJOKmZkVxknFzMwK46RiZmaFcVIxM7PCOKmYmVlhnFTMzKwwTipmZlYYJxXrszFjxnRY3meffRoUiZk1mpOK9dnw4R1HUBg2bFiDIjGzRnNSsT57/PHHu1w2s+bhpGJmZoVxUjEzs8I4qZiZWWHqklQk7SvpJkn3SVouaVYuny1plaSleTq6rM5pktolPSDpqLLywyQty+vOkaRcPkLSFbn8dknj6/HczMzsVfU6U9kCfDYiDgAOB06WdGBed1ZETMzTdQB53VTgIGAKcJ6k0iVF5wMzgAl5mpLLpwNPR0QrcBbwzTo8LzMzK1OXpBIRayLirjy/AbgPaOmiyjHA5RGxOSIeAdqBSZLGAKMiYnFEBHAxcGxZnXl5/krgyNJZjJmZ1UdNSaWzpiRJr+vpAfO+3gLcnos+LeluSRdK2j2XtQDl16WuzGUteb6yvEOdiNgCPAPs2dP4zMys92o9U7m7k/Lf9uRgknYGrgJOiYhnSU1ZrwcmAmuAb5U2rVI9uijvqk5lDDMkLZG0ZP369T0J38zMulFrUtnmA1vS9lT50O50B2n7q4BLI+JHABGxNiK2RsTLwH8Dk/LmK4F9y6qPBVbn8rFVyjvUkTQc2BV4qjKOiJgbEW0R0TZ69OhawzczsxoM72qlpOtJiWOEpF9UrB4H3FXLQXLfxgXAfRHx7bLyMRGxJi9+GLgnzy8ALpP0bWAfUof8HRGxVdIGSYeTms9OAOaU1ZkGLAaOA27M/S5mZlYnXSYV4Jb8+G7g1rLyl4E/AD+s8TjvAP4WWCZpaS47HfiYpImkxLUCOBEgIpZLmg/cS7py7OSI2JrrnQRcBIwEFuYJUtK6RFI76Qxlao2xmZlZQbpMKhHxVQBJ90XE/N4eJCJuoXqfx3Vd1DkDOKNK+RLg4CrlLwDH9zZGMzPru+7OVAAoJRRJuwC7VKxbXbWSmZk1nZqSSu7DuJh0pdYrxaRmK9/n3MzMgBqTCjAXuBb4HvBc/4VjZmaDWa1JZT/SbVZ8NZWZmXWq1t+p3A78aX8GYmZmg1+tZyo3AAsk/RfpUuJXRMRlhUdlZmaDUq1JZUZ+nFlRHoCTipmZAbVfUrxffwdiZmaDX61nKjZAzZkzh/b29kaHsY1Zs2Y15Litra3MnFl5Qm1m9VLr71QepJObR0bEGwqNyMzMBq1az1T+X8VyC/Ap0u9WrIEGwrfy2bNns2jRoleWJ0+ezOzZsxsWj5k1Tq19KvMqyyT9BDgT+FrRQdngMnPmzA5JZSAkOjNrjL4MJ7wceHtRgdjgteeeezJq1CggnaXsuacH3DRrVrX2qexTUfQa4JPAY4VHZIPS2LFjefTRR32WYtbkau1TWUnHjnqRxj+ZVnRANjhtv/32tLa2+izFrMn15N5f5TZGxJNFB2NmZoNbrR31j/Z3IGZmNvjV1FGv5LOS7pO0MT9+VlJfOvrNzGyIqbX563RSx/w3gYdIg3X9X9I48ZW/YTEzsyZVa1L5O+CDEXF/Xr5B0q+AhTipmJlZVmvz1R6kM5RyDwO71VJZ0r6SbsrNZsslzcrle0i6XtKD+XH3sjqnSWqX9ICko8rKD5O0LK87R5Jy+QhJV+Ty2yWNr/G5mZlZQWpNKr8FPl9R9jlgaY31t5BGjjwAOBw4WdKBwKnADRExgTRmy6kAed1U4CBgCnCepGF5X+eTbsU/IU9Tcvl04OmIaAXOIjXVmZlZHdXa/PUZ4BeSTiT9PuV1wI7A+2upHBFrgDV5foOk+0j3DzsGmJw3mwcsAr6Qyy+PiM3AI5LagUmSVgCjImIxgKSLgWNJzXDHALPzvq4EzpUkD4FszWig3r26EUqvQ6PunD3Q9PedvGu9pPhuSW8APgSMBR4HfhoRz/b0gLlZ6i2kIYr3zgmHiFgj6bV5sxbgtrJqK3PZS3m+srxU5/G8ry2SngH2BJ6oOP4M8qBj48aN62n4ZoNCe3s7Dy7/LeN23troUBpuh5dSg8zmR5c0OJLGe2zjsO436qOax1PJCaRPozxK2hm4CjglIp7N3SFVN60WQhflXdXpWBAxF5gL0NbW5rMYG7LG7byV0w/t8fc+G8K+dteofj9Grff+2g74CPBWYJfydRExo2qlbfexPSmhXBoRP8rFayWNyWcpY4B1uXwlsG9Z9bHA6lw+tkp5eZ2VkoYDuwJP1RKbmZkVo9aO+u8CZ5M+xLevmLqVr9C6ALgvIr5dtmoBr94/bBpwTVn51HxF136kDvk7clPZBkmH532eUFGntK/jgBvdn2JmVl+1Nn8dB7w5Ih7v5XHeAfwtsEzS0lx2OvANYL6k6aQ7Hh8PEBHLJc0H7iVdOXZyRJQah08CLiL98HJhniAlrUtyp/5TpKvHzMysjmpNKk8A63t7kIi4hep9HgBHdlLnDOCMKuVLgIOrlL9ATkpmZtYYtTZ//Qvwn5L26M9gzMxscKs1qSwH3gusl/Ri+dSPsZmZ2SBTa/PX94HFwExgU/+FY2Zmg1mtSWV/4NCyznIzM7Nt1Nr89RvS7e7NzMw6VeuZyg3ATyTNJd/DqyQi+vQrezMzGzpqTSqfyo+frigP+njrFjMzGzpqvaHkfv0diJmZDX69GmM+j1n/QUkLig7IzMwGrx4lFUn7SPoyaUyVqwHfAtXMzF7RbfNXvnHjB0hjkBxNul3L7sBhEbGsf8MzM7PBpMszFUlfAh4BfpyL/oo06uMzwNp+jczMzAad7s5U/hV4Ejg2Iq4rFXYxuJaZmTWx7vpUTiDdfv4nkpZKmplvKulxSszMbBtdJpWI+H5EvJt0q/lFwFeAVcBeQFu/R2dmZoNKTVd/RcR9EXEK0ELqsL8duFbSHf0Ym5mZDTI9uqQ4IjZHxCUR8Weks5df909YZmY2GNV6m5ZtRMS9wCnFhWJmZoNdr35Rb2ZmVo2TipmZFaYuSUXShZLWSbqnrGy2pFX5UuWlko4uW3eapHZJD0g6qqz8MEnL8rpz8q/9kTRC0hW5/HZJ4+vxvMzMrKN6nalcBEypUn5WREzM03UAkg4EpgIH5TrnSRqWtz+fdPXZhDyV9jkdeDoiWoGzgG/21xMxM7PO1ZRUJO0t6buS7pT0+/KplvoRcTPwVI0xHQNcnq80ewRoByZJGgOMiojFERHAxcCxZXXm5fkrgSNLZzFmZlY/tV79NQ/YGbgAeK7A439a0gnAEuCzEfE06bcwt5VtszKXvZTnK8vJj48DRMQWSc8AewJPVB5Q0gzS2Q7jxo0r8KmYmVmtSeXtQEtEbCzw2OcD/0a65cu/Ad8CPglUO8OILsrpZl3Hwoi5wFyAtrY2327GzKxAtSaVlcD2RR44Il65y7Gk/wauLTvWvmWbjgVW5/KxVcrL66yUNBzYldqb28yGnFWrVvHchmF87a5RjQ7FBpBHNwzjNatW9esxau2o/zowT9KheaCuV6beHjj3kZR8GChdGbYAmJqv6NqP1CF/R0SsATZIOjz3l5wAXFNWZ1qePw64Mfe7mJlZHdV6pnJxfvwQHZucAhhWtUYZST8AJgN7SVpJujHlZEkT8z5WACcCRMRySfNJd0feApwcEVvzrk4iXUk2EliYJ0h9PZdIaiedoUyt8XmZDUktLS1s3rKG0w/14Kz2qq/dNYoRLS3db9gHtSaV/fpykIj4WJXiC7rY/gzgjCrlS0j3HKssfwE4vi8xmplZ39WUVCLi0f4OxMzMBr+abygp6X3AkcBoyq62iohP9kNcZmY2CNX648dZpE7x1wN/DewCfIQ+3OXYzMyGnlqv/vo0cHREHA+8kB8/SvpBopmZGVB7UvmTiFiU50tXf11Huj2KmZkZUHtSWSdp7zy/UtLbgP17UN/MzJpArUnhclInPcD3gJuA3wI/6I+gzMxscKr1kuIvls2fI+lOUmf9z/srMDMzG3x6fPWWpL0i4tb+CMbMzAa3Wi8p3lHSHEnPAWslPZeXd+zn+MzMbBCp9Uzl68DbSDd+fIj0e5V/zeWf6Z/QBr45c+bQ3t7e6DAGhNLrMGvWrAZHMjC0trYyc+bMRodhVne1JpW/BA7PdwoGeCiPN38bTZxU2tvbWXrPfWzdaY9Gh9Jw272YrjS/8+G13Ww59A3b5FEXrHnVmlR2Ap6uKHuadLfgprZ1pz14/o1HNzoMG0BG3n9do0Mwa5haLym+Ffh2qQ8lP54JLO6vwMzMbPCp9Uzln4CfAk9LWge8Fmgnja9iZmYG1P47lcfygFqTSMP2Pg7cAezZf6GZmdlgU/PvVPLoi4vzhKQRwBpqGPnRzMyaQ1/v3aXuNzEzs2bR16QS3W9iZmbNoi53GZZ0oaR1+bctpbI9JF0v6cH8uHvZutMktUt6QNJRZeWHSVqW150jSbl8hKQrcvntksbX43mZmVlHXfapSDq9t3UrXAScC1xcVnYqcENEfEPSqXn5C5IOBKYCBwH7AL+U9Ibcp3M+MIP0o8vrgCnAQmA68HREtEqaCnyTNIiYmZnVUXeJ4X3drL+5loNExM1Vzh6OASbn+XnAIuALufzyiNgMPCKpHZgkaQUwKiJKFwpcDBxLSirHALPzvq4EzpWkiHDznJlZHXWZVCLiiH489t6l275ExBpJr83lLaQzkZKVueylPF9ZXqrzeN7XFknPkC53fqLyoJJmkM52GDduXGFPxszMBubIjdWuKIsuyruqs21hxNyIaIuIttGjR/cyRDMzq6aRSWWtpDEA+XFdLl9J+oFlyVhgdS4fW6W8Qx1Jw4FdAd/Vz8yszhqZVBYA0/L8NOCasvKp+Yqu/YAJwB25qWyDpMPzVV8nVNQp7es44Eb3p5iZ1V+PR37sDUk/IHXK7yVpJfAV4BvAfEnTgceA4wEiYrmk+cC9wBbg5HzlF8BJpCvJRpI66Bfm8guAS3Kn/lOkq8fMzKzO6pJUIuJjnaw6spPtzwDOqFK+BDi4SvkL5KRkZsljG4fxtbtGNTqMhlu7KTXI7L3Tyw2OpPEe2ziMCf18jLokFTOrr9bW1kaHMGC8mEclHfE6vyYT6P/3hpOK2RDkoYxfVRri+uyzz25wJM1hIF5SbGZmg5STipmZFcZJxczMCuM+lT5YtWoVwzY9w8j7r2t0KDaADNv0JKtWbWl0GGYN4TMVMzMrjM9U+qClpYU/bB7O8288utGh2AAy8v7raGnZu9FhmDWEz1TMzKwwTipmZlYYJxUzMyuMk4qZmRXGScXMzArjpGJmZoVxUjEzs8I4qZiZWWGcVMzMrDBOKmZmVhgnFTMzK4yTipmZFabhSUXSCknLJC2VtCSX7SHpekkP5sfdy7Y/TVK7pAckHVVWfljeT7ukcySpEc/HzKyZNTypZEdExMSIaMvLpwI3RMQE4Ia8jKQDganAQcAU4DxJw3Kd84EZwIQ8Talj/GZmxsC99f0xwOQ8Pw9YBHwhl18eEZuBRyS1A5MkrQBGRcRiAEkXA8cCC/s70GGbnvIgXcB2LzwLwMs7jmpwJI03bNNTgG99b81pICSVAH4hKYDvRsRcYO+IWAMQEWskvTZv2wLcVlZ3ZS57Kc9Xlm9D0gzSGQ3jxo3rU+Ctra19qj+UtLdvAKB1f3+Ywt5+b1jTGghJ5R0RsTonjusl3d/FttX6SaKL8m0LU9KaC9DW1lZ1m1rNnDmzL9WHlFmzZgFw9tlnNzgSM2ukhvepRMTq/LgOuBqYBKyVNAYgP67Lm68E9i2rPhZYncvHVik3M7M6amhSkfQaSbuU5oH3A/cAC4BpebNpwDV5fgEwVdIISfuROuTvyE1lGyQdnq/6OqGsjpmZ1Umjm7/2Bq7OV/8OBy6LiJ9J+g0wX9J04DHgeICIWC5pPnAvsAU4OSK25n2dBFwEjCR10Pd7J72ZmXXU0KQSEQ8Dh1QpfxI4spM6ZwBnVClfAhxcdIxmZla7hvepmJnZ0OGkYmZmhXFSMTOzwjipmJlZYZxUzMysME4qZmZWGCcVMzMrjJOKmZkVxknFzMwK46RiZmaFcVIxM7PCOKmYmVlhnFTMzKwwTipmZlYYJxUzMyuMk4qZmRWm0SM/mtkQNmfOHNrb2xsaQ+n4s2bNamgcAK2trcycObPRYfQrJxUzG9JGjhzZ6BCaipOKmfWbof6t3LblpDLIDYTmBRg4TQzN0LxgNpANqY56SVMkPSCpXdKpjY6nmYwcOdLNDGY2dM5UJA0DvgO8D1gJ/EbSgoi4t7GR9S9/KzezgWQonalMAtoj4uGIeBG4HDimwTGZmTWVoZRUWoDHy5ZX5rIOJM2QtETSkvXr19ctODOzZjCUkoqqlMU2BRFzI6ItItpGjx5dh7DMzJrHUEoqK4F9y5bHAqsbFIuZWVMaSknlN8AESftJ2gGYCixocExmZk1lyFz9FRFbJH0a+DkwDLgwIpY3OCwzs6YyZJIKQERcB1zX6DjMzJrVUGr+MjOzBlPENhdINQ1J64FHGx3HELIX8ESjgzCrwu/NYr0uIqpePtvUScWKJWlJRLQ1Og6zSn5v1o+bv8zMrDBOKmZmVhgnFSvS3EYHYNYJvzfrxH0qZmZWGJ+pmJlZYZxUzMysME4qTUTSzyT9TtJySf+VBzYrrfuIpHvzusvqGNNukv6xbHmypGvrdXwbGCTtIGmupN9Lul/SX+XyEZKuyKO53i5pfB1j8nuzF5xUmstHIuIQ4GBgNHA8gKQJwGnAOyLiIOCUOsa0G/CP3W1kQ94XgXUR8QbgQOBXuXw68HREtAJnAd+sY0y74fdmjzmpNJGIeDbPDgd24NXxZv4e+E5EPJ23W1dZV9L4/A3ye5LukXSppPdKulXSg5Im5e32kPRjSXdLuk3Sm3P5bEkXSlok6WFJ/5R3/Q3g9ZKWSvqPXLazpCvz8S6VpLyPb+Szqbslndkfr5E1zCeBrwNExMsRUfr1+zHAvDx/JXBk6f1Q4vfmABMRnppoIt3F+WngMmBYLvsx8O/ArcBtwJQq9cYDW4A3kb6M3AlcSBoc7Rjgx3m7OcBX8vx7gKV5fjbwa2AE6ZYZTwLb5/3eU3acycAzpPFwtgMWA+8E9gAe4NUrFndr9GvpqbD35G6kUVu/DdwF/BDYO6+7Bxhbtu1DwF5+bw7cyWcqTSYijgLGkP6B3pOLhwMTSP80HwO+J2m3KtUfiYhlEfEysBy4IdJ/0TLSPyCkf7JL8rFuBPaUtGte99OI2BzpW+g6YO9OwrwjIlbm4yzN+34WeCHH9pfAph4/eRuohpM+qG+NiENJH9alb/s1jeiK35sDhpNKE4qIF0gDmB2Ti1YC10TESxHxCOlb14QqVTeXzb9ctvwyrw6j0NWHQHn9rXQ+9MI220XEFmAScBVwLPCzTura4PMk6YP46rz8Q+DQPP/KiK6ShgO7Ak9V2YffmwOEk0qTkLSzpDF5fjhwNHB/Xv1j4Ii8bi/gDcDDvTzUzcDH874mA0/Eq3051WwAdulup5J2BnaNNGbOKcDEXsZnA0w+o/gJ6UwZ4Ejg3jy/AJiW548Dbszb94bfm3UwpAbpsi69BlggaQRpZMwbgf/K634OvF/SvaRvX5+PiCd7eZzZwP9Iupv07XNaVxtHxJO5Q/UeYCHw00423QW4RtKOpG+cn+llfDYwfQG4RNJ/AuuBv8vlF+TydtIZytQ+HGM2fm/2O9+mxczMCuPmLzMzK4yTipmZFcZJxczMCuOkYmZmhXFSMTOzwjipmJlZYfw7FbN+Imlj2eKI/PjKL7IjYuf6RmTW//w7FbM6kPQ90i09PtGLuiLd/HNL4YGZFczNX2YNIGlcvoX6mjzNlbRL2fqQNEvSEtKvv9skrZD0JUk3SdooaZmkN0v6WB7E6pl8+3e3QFjDOKmY1Vm+nceNpPtb7U8alGoscHbFptOBjwI7A7/NZdNIA0ftDvyOdBPGI4BDSLd+/wvgI/37DMw656RiVn8fIjU9fzkino80ONq/AB9X2RDPwJkR8VBEbI2IUl/M3Ii4LyJeIo2Jsz/wxYh4LiIeAxYBb63jczHrwKfJZvW3HzBO0h8rygP4E2BVXl5Rpe6asvlNwNaIWF9R1u2ddc36i5OKWf09Cvw+Ig7qZruX6xGMWZHc/GVWf9cC20s6XdIuSlokfbjRgZn1lZOKWZ1FxCbSQFQHkgZKewa4gSYf3MmGBv9OxczMCuMzFTMzK4yTipmZFcZJxczMCuOkYmZmhXFSMTOzwjipmJlZYZxUzMysME4qZmZWmP8PC6qb97N0O0gAAAAASUVORK5CYII="/>
          <p:cNvSpPr>
            <a:spLocks noGrp="1" noChangeAspect="1" noChangeArrowheads="1"/>
          </p:cNvSpPr>
          <p:nvPr>
            <p:ph idx="1"/>
          </p:nvPr>
        </p:nvSpPr>
        <p:spPr bwMode="auto">
          <a:xfrm>
            <a:off x="335360" y="1844824"/>
            <a:ext cx="6336704" cy="4572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buNone/>
            </a:pPr>
            <a:r>
              <a:rPr lang="en-IN" sz="2800" b="1" i="1" dirty="0" smtClean="0">
                <a:latin typeface="Times New Roman" panose="02020603050405020304" pitchFamily="18" charset="0"/>
                <a:cs typeface="Times New Roman" panose="02020603050405020304" pitchFamily="18" charset="0"/>
              </a:rPr>
              <a:t>3. Term </a:t>
            </a:r>
            <a:r>
              <a:rPr lang="en-IN" sz="2800" b="1" i="1" dirty="0" err="1" smtClean="0">
                <a:latin typeface="Times New Roman" panose="02020603050405020304" pitchFamily="18" charset="0"/>
                <a:cs typeface="Times New Roman" panose="02020603050405020304" pitchFamily="18" charset="0"/>
              </a:rPr>
              <a:t>vs</a:t>
            </a:r>
            <a:r>
              <a:rPr lang="en-IN" sz="2800" b="1" i="1" dirty="0" smtClean="0">
                <a:latin typeface="Times New Roman" panose="02020603050405020304" pitchFamily="18" charset="0"/>
                <a:cs typeface="Times New Roman" panose="02020603050405020304" pitchFamily="18" charset="0"/>
              </a:rPr>
              <a:t> Loan Amount</a:t>
            </a:r>
          </a:p>
          <a:p>
            <a:pPr marL="0" indent="0" algn="just">
              <a:buNone/>
            </a:pPr>
            <a:r>
              <a:rPr lang="en-IN" sz="2800" i="1" dirty="0" smtClean="0">
                <a:latin typeface="Times New Roman" panose="02020603050405020304" pitchFamily="18" charset="0"/>
                <a:cs typeface="Times New Roman" panose="02020603050405020304" pitchFamily="18" charset="0"/>
              </a:rPr>
              <a:t>From the figure we </a:t>
            </a:r>
            <a:r>
              <a:rPr lang="en-IN" sz="2800" i="1" dirty="0">
                <a:latin typeface="Times New Roman" panose="02020603050405020304" pitchFamily="18" charset="0"/>
                <a:cs typeface="Times New Roman" panose="02020603050405020304" pitchFamily="18" charset="0"/>
              </a:rPr>
              <a:t>can </a:t>
            </a:r>
            <a:r>
              <a:rPr lang="en-IN" sz="2800" i="1" dirty="0" smtClean="0">
                <a:latin typeface="Times New Roman" panose="02020603050405020304" pitchFamily="18" charset="0"/>
                <a:cs typeface="Times New Roman" panose="02020603050405020304" pitchFamily="18" charset="0"/>
              </a:rPr>
              <a:t>say that </a:t>
            </a:r>
            <a:r>
              <a:rPr lang="en-IN" sz="2800" i="1" dirty="0">
                <a:latin typeface="Times New Roman" panose="02020603050405020304" pitchFamily="18" charset="0"/>
                <a:cs typeface="Times New Roman" panose="02020603050405020304" pitchFamily="18" charset="0"/>
              </a:rPr>
              <a:t>the average Loan Amount of people whose term is 5 years is </a:t>
            </a:r>
            <a:r>
              <a:rPr lang="en-IN" sz="2800" i="1" dirty="0" smtClean="0">
                <a:latin typeface="Times New Roman" panose="02020603050405020304" pitchFamily="18" charset="0"/>
                <a:cs typeface="Times New Roman" panose="02020603050405020304" pitchFamily="18" charset="0"/>
              </a:rPr>
              <a:t>comparatively more than that of 3 years.</a:t>
            </a:r>
            <a:endParaRPr lang="en-IN" sz="2800"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10375" y="2636912"/>
            <a:ext cx="3857625" cy="2686050"/>
          </a:xfrm>
          <a:prstGeom prst="rect">
            <a:avLst/>
          </a:prstGeom>
        </p:spPr>
      </p:pic>
    </p:spTree>
    <p:extLst>
      <p:ext uri="{BB962C8B-B14F-4D97-AF65-F5344CB8AC3E}">
        <p14:creationId xmlns:p14="http://schemas.microsoft.com/office/powerpoint/2010/main" val="84074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lgerian" panose="04020705040A02060702" pitchFamily="82" charset="0"/>
              </a:rPr>
              <a:t>Bivariate/MULTIVARIATE analysis</a:t>
            </a:r>
            <a:endParaRPr lang="en-IN" sz="4000" dirty="0"/>
          </a:p>
        </p:txBody>
      </p:sp>
      <p:sp>
        <p:nvSpPr>
          <p:cNvPr id="3" name="Content Placeholder 2"/>
          <p:cNvSpPr>
            <a:spLocks noGrp="1"/>
          </p:cNvSpPr>
          <p:nvPr>
            <p:ph idx="1"/>
          </p:nvPr>
        </p:nvSpPr>
        <p:spPr>
          <a:xfrm>
            <a:off x="335360" y="1828799"/>
            <a:ext cx="5472608" cy="4572001"/>
          </a:xfrm>
        </p:spPr>
        <p:txBody>
          <a:bodyPr>
            <a:normAutofit/>
          </a:bodyPr>
          <a:lstStyle/>
          <a:p>
            <a:pPr marL="457200" indent="-457200" algn="just">
              <a:buAutoNum type="arabicPeriod" startAt="4"/>
            </a:pPr>
            <a:r>
              <a:rPr lang="en-IN" sz="2800" b="1" i="1" dirty="0" smtClean="0">
                <a:latin typeface="Times New Roman" panose="02020603050405020304" pitchFamily="18" charset="0"/>
                <a:cs typeface="Times New Roman" panose="02020603050405020304" pitchFamily="18" charset="0"/>
              </a:rPr>
              <a:t>Loan Status </a:t>
            </a:r>
            <a:r>
              <a:rPr lang="en-IN" sz="2800" b="1" i="1" dirty="0" err="1" smtClean="0">
                <a:latin typeface="Times New Roman" panose="02020603050405020304" pitchFamily="18" charset="0"/>
                <a:cs typeface="Times New Roman" panose="02020603050405020304" pitchFamily="18" charset="0"/>
              </a:rPr>
              <a:t>vs</a:t>
            </a:r>
            <a:r>
              <a:rPr lang="en-IN" sz="2800" b="1" i="1" dirty="0" smtClean="0">
                <a:latin typeface="Times New Roman" panose="02020603050405020304" pitchFamily="18" charset="0"/>
                <a:cs typeface="Times New Roman" panose="02020603050405020304" pitchFamily="18" charset="0"/>
              </a:rPr>
              <a:t> </a:t>
            </a:r>
            <a:r>
              <a:rPr lang="en-IN" sz="2800" b="1" i="1" dirty="0" err="1" smtClean="0">
                <a:latin typeface="Times New Roman" panose="02020603050405020304" pitchFamily="18" charset="0"/>
                <a:cs typeface="Times New Roman" panose="02020603050405020304" pitchFamily="18" charset="0"/>
              </a:rPr>
              <a:t>Installment</a:t>
            </a:r>
            <a:endParaRPr lang="en-IN" sz="2800" b="1" i="1" dirty="0" smtClean="0">
              <a:latin typeface="Times New Roman" panose="02020603050405020304" pitchFamily="18" charset="0"/>
              <a:cs typeface="Times New Roman" panose="02020603050405020304" pitchFamily="18" charset="0"/>
            </a:endParaRPr>
          </a:p>
          <a:p>
            <a:pPr marL="0" indent="0" algn="just">
              <a:buNone/>
            </a:pPr>
            <a:endParaRPr lang="en-IN" sz="2800" i="1" dirty="0" smtClean="0">
              <a:latin typeface="Times New Roman" panose="02020603050405020304" pitchFamily="18" charset="0"/>
              <a:cs typeface="Times New Roman" panose="02020603050405020304" pitchFamily="18" charset="0"/>
            </a:endParaRPr>
          </a:p>
          <a:p>
            <a:pPr marL="0" indent="0" algn="just">
              <a:buNone/>
            </a:pPr>
            <a:r>
              <a:rPr lang="en-IN" sz="2800" i="1" dirty="0">
                <a:latin typeface="Times New Roman" panose="02020603050405020304" pitchFamily="18" charset="0"/>
                <a:cs typeface="Times New Roman" panose="02020603050405020304" pitchFamily="18" charset="0"/>
              </a:rPr>
              <a:t>W</a:t>
            </a:r>
            <a:r>
              <a:rPr lang="en-IN" sz="2800" i="1" dirty="0" smtClean="0">
                <a:latin typeface="Times New Roman" panose="02020603050405020304" pitchFamily="18" charset="0"/>
                <a:cs typeface="Times New Roman" panose="02020603050405020304" pitchFamily="18" charset="0"/>
              </a:rPr>
              <a:t>e </a:t>
            </a:r>
            <a:r>
              <a:rPr lang="en-IN" sz="2800" i="1" dirty="0">
                <a:latin typeface="Times New Roman" panose="02020603050405020304" pitchFamily="18" charset="0"/>
                <a:cs typeface="Times New Roman" panose="02020603050405020304" pitchFamily="18" charset="0"/>
              </a:rPr>
              <a:t>can </a:t>
            </a:r>
            <a:r>
              <a:rPr lang="en-IN" sz="2800" i="1" dirty="0" smtClean="0">
                <a:latin typeface="Times New Roman" panose="02020603050405020304" pitchFamily="18" charset="0"/>
                <a:cs typeface="Times New Roman" panose="02020603050405020304" pitchFamily="18" charset="0"/>
              </a:rPr>
              <a:t>infer </a:t>
            </a:r>
            <a:r>
              <a:rPr lang="en-IN" sz="2800" i="1" dirty="0">
                <a:latin typeface="Times New Roman" panose="02020603050405020304" pitchFamily="18" charset="0"/>
                <a:cs typeface="Times New Roman" panose="02020603050405020304" pitchFamily="18" charset="0"/>
              </a:rPr>
              <a:t>that the median of </a:t>
            </a:r>
            <a:r>
              <a:rPr lang="en-IN" sz="2800" i="1" dirty="0" err="1">
                <a:latin typeface="Times New Roman" panose="02020603050405020304" pitchFamily="18" charset="0"/>
                <a:cs typeface="Times New Roman" panose="02020603050405020304" pitchFamily="18" charset="0"/>
              </a:rPr>
              <a:t>Installment</a:t>
            </a:r>
            <a:r>
              <a:rPr lang="en-IN" sz="2800" i="1" dirty="0">
                <a:latin typeface="Times New Roman" panose="02020603050405020304" pitchFamily="18" charset="0"/>
                <a:cs typeface="Times New Roman" panose="02020603050405020304" pitchFamily="18" charset="0"/>
              </a:rPr>
              <a:t> of </a:t>
            </a:r>
            <a:r>
              <a:rPr lang="en-IN" sz="2800" i="1" dirty="0" smtClean="0">
                <a:latin typeface="Times New Roman" panose="02020603050405020304" pitchFamily="18" charset="0"/>
                <a:cs typeface="Times New Roman" panose="02020603050405020304" pitchFamily="18" charset="0"/>
              </a:rPr>
              <a:t>charged-off loans </a:t>
            </a:r>
            <a:r>
              <a:rPr lang="en-IN" sz="2800" i="1" dirty="0">
                <a:latin typeface="Times New Roman" panose="02020603050405020304" pitchFamily="18" charset="0"/>
                <a:cs typeface="Times New Roman" panose="02020603050405020304" pitchFamily="18" charset="0"/>
              </a:rPr>
              <a:t>is </a:t>
            </a:r>
            <a:r>
              <a:rPr lang="en-IN" sz="2800" i="1" dirty="0" smtClean="0">
                <a:latin typeface="Times New Roman" panose="02020603050405020304" pitchFamily="18" charset="0"/>
                <a:cs typeface="Times New Roman" panose="02020603050405020304" pitchFamily="18" charset="0"/>
              </a:rPr>
              <a:t>slightly higher than the fully paid loans. </a:t>
            </a:r>
            <a:endParaRPr lang="en-IN" sz="28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536160" y="2636912"/>
            <a:ext cx="3790950" cy="2736304"/>
          </a:xfrm>
          <a:prstGeom prst="rect">
            <a:avLst/>
          </a:prstGeom>
        </p:spPr>
      </p:pic>
    </p:spTree>
    <p:extLst>
      <p:ext uri="{BB962C8B-B14F-4D97-AF65-F5344CB8AC3E}">
        <p14:creationId xmlns:p14="http://schemas.microsoft.com/office/powerpoint/2010/main" val="3061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lgerian" panose="04020705040A02060702" pitchFamily="82" charset="0"/>
              </a:rPr>
              <a:t>Bivariate/MULTIVARIATE analysis</a:t>
            </a:r>
            <a:endParaRPr lang="en-IN" sz="4000" dirty="0"/>
          </a:p>
        </p:txBody>
      </p:sp>
      <p:sp>
        <p:nvSpPr>
          <p:cNvPr id="3" name="Content Placeholder 2"/>
          <p:cNvSpPr>
            <a:spLocks noGrp="1"/>
          </p:cNvSpPr>
          <p:nvPr>
            <p:ph idx="1"/>
          </p:nvPr>
        </p:nvSpPr>
        <p:spPr>
          <a:xfrm>
            <a:off x="407368" y="1828799"/>
            <a:ext cx="10260632" cy="1456185"/>
          </a:xfrm>
        </p:spPr>
        <p:txBody>
          <a:bodyPr>
            <a:noAutofit/>
          </a:bodyPr>
          <a:lstStyle/>
          <a:p>
            <a:pPr marL="0" indent="0">
              <a:buNone/>
            </a:pPr>
            <a:r>
              <a:rPr lang="en-IN" sz="2800" b="1" i="1" dirty="0" smtClean="0">
                <a:latin typeface="Times New Roman" panose="02020603050405020304" pitchFamily="18" charset="0"/>
                <a:cs typeface="Times New Roman" panose="02020603050405020304" pitchFamily="18" charset="0"/>
              </a:rPr>
              <a:t>5. Grade </a:t>
            </a:r>
            <a:r>
              <a:rPr lang="en-IN" sz="2800" b="1" i="1" dirty="0" err="1" smtClean="0">
                <a:latin typeface="Times New Roman" panose="02020603050405020304" pitchFamily="18" charset="0"/>
                <a:cs typeface="Times New Roman" panose="02020603050405020304" pitchFamily="18" charset="0"/>
              </a:rPr>
              <a:t>vs</a:t>
            </a:r>
            <a:r>
              <a:rPr lang="en-IN" sz="2800" b="1" i="1" dirty="0" smtClean="0">
                <a:latin typeface="Times New Roman" panose="02020603050405020304" pitchFamily="18" charset="0"/>
                <a:cs typeface="Times New Roman" panose="02020603050405020304" pitchFamily="18" charset="0"/>
              </a:rPr>
              <a:t> Interest Rate</a:t>
            </a:r>
          </a:p>
          <a:p>
            <a:pPr marL="0" lvl="0" indent="0">
              <a:buNone/>
            </a:pPr>
            <a:r>
              <a:rPr lang="en-IN" sz="2800" i="1" dirty="0" smtClean="0">
                <a:latin typeface="Times New Roman" panose="02020603050405020304" pitchFamily="18" charset="0"/>
                <a:cs typeface="Times New Roman" panose="02020603050405020304" pitchFamily="18" charset="0"/>
              </a:rPr>
              <a:t>It is observed that </a:t>
            </a:r>
            <a:r>
              <a:rPr lang="en-IN" sz="2800" i="1" dirty="0">
                <a:latin typeface="Times New Roman" panose="02020603050405020304" pitchFamily="18" charset="0"/>
                <a:cs typeface="Times New Roman" panose="02020603050405020304" pitchFamily="18" charset="0"/>
              </a:rPr>
              <a:t>the median of </a:t>
            </a:r>
            <a:r>
              <a:rPr lang="en-IN" sz="2800" i="1" dirty="0" smtClean="0">
                <a:latin typeface="Times New Roman" panose="02020603050405020304" pitchFamily="18" charset="0"/>
                <a:cs typeface="Times New Roman" panose="02020603050405020304" pitchFamily="18" charset="0"/>
              </a:rPr>
              <a:t>Interest rate is </a:t>
            </a:r>
            <a:r>
              <a:rPr lang="en-IN" sz="2800" i="1" dirty="0">
                <a:latin typeface="Times New Roman" panose="02020603050405020304" pitchFamily="18" charset="0"/>
                <a:cs typeface="Times New Roman" panose="02020603050405020304" pitchFamily="18" charset="0"/>
              </a:rPr>
              <a:t>gradually increasing from </a:t>
            </a:r>
            <a:r>
              <a:rPr lang="en-IN" sz="2800" i="1" dirty="0" smtClean="0">
                <a:latin typeface="Times New Roman" panose="02020603050405020304" pitchFamily="18" charset="0"/>
                <a:cs typeface="Times New Roman" panose="02020603050405020304" pitchFamily="18" charset="0"/>
              </a:rPr>
              <a:t>Grade </a:t>
            </a:r>
            <a:r>
              <a:rPr lang="en-IN" sz="2800" i="1" dirty="0">
                <a:latin typeface="Times New Roman" panose="02020603050405020304" pitchFamily="18" charset="0"/>
                <a:cs typeface="Times New Roman" panose="02020603050405020304" pitchFamily="18" charset="0"/>
              </a:rPr>
              <a:t>A to </a:t>
            </a:r>
            <a:r>
              <a:rPr lang="en-IN" sz="2800" i="1" dirty="0" smtClean="0">
                <a:latin typeface="Times New Roman" panose="02020603050405020304" pitchFamily="18" charset="0"/>
                <a:cs typeface="Times New Roman" panose="02020603050405020304" pitchFamily="18" charset="0"/>
              </a:rPr>
              <a:t>G.</a:t>
            </a:r>
            <a:endParaRPr lang="en-IN" sz="2800" i="1" dirty="0">
              <a:latin typeface="Times New Roman" panose="02020603050405020304" pitchFamily="18" charset="0"/>
              <a:cs typeface="Times New Roman" panose="02020603050405020304" pitchFamily="18" charset="0"/>
            </a:endParaRPr>
          </a:p>
          <a:p>
            <a:pPr marL="0" indent="0">
              <a:buNone/>
            </a:pPr>
            <a:endParaRPr lang="en-IN" sz="28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95400" y="3429000"/>
            <a:ext cx="9124950" cy="3384376"/>
          </a:xfrm>
          <a:prstGeom prst="rect">
            <a:avLst/>
          </a:prstGeom>
        </p:spPr>
      </p:pic>
    </p:spTree>
    <p:extLst>
      <p:ext uri="{BB962C8B-B14F-4D97-AF65-F5344CB8AC3E}">
        <p14:creationId xmlns:p14="http://schemas.microsoft.com/office/powerpoint/2010/main" val="415262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lgerian" panose="04020705040A02060702" pitchFamily="82" charset="0"/>
              </a:rPr>
              <a:t>Bivariate/MULTIVARIATE analysis</a:t>
            </a:r>
            <a:endParaRPr lang="en-IN" sz="4000" dirty="0"/>
          </a:p>
        </p:txBody>
      </p:sp>
      <p:sp>
        <p:nvSpPr>
          <p:cNvPr id="3" name="Content Placeholder 2"/>
          <p:cNvSpPr>
            <a:spLocks noGrp="1"/>
          </p:cNvSpPr>
          <p:nvPr>
            <p:ph idx="1"/>
          </p:nvPr>
        </p:nvSpPr>
        <p:spPr>
          <a:xfrm>
            <a:off x="479376" y="1828799"/>
            <a:ext cx="10188624" cy="1456185"/>
          </a:xfrm>
        </p:spPr>
        <p:txBody>
          <a:bodyPr>
            <a:noAutofit/>
          </a:bodyPr>
          <a:lstStyle/>
          <a:p>
            <a:pPr marL="0" indent="0">
              <a:buNone/>
            </a:pPr>
            <a:r>
              <a:rPr lang="en-IN" sz="2800" b="1" i="1" dirty="0" smtClean="0">
                <a:latin typeface="Times New Roman" panose="02020603050405020304" pitchFamily="18" charset="0"/>
                <a:cs typeface="Times New Roman" panose="02020603050405020304" pitchFamily="18" charset="0"/>
              </a:rPr>
              <a:t>6. Sub-Grade </a:t>
            </a:r>
            <a:r>
              <a:rPr lang="en-IN" sz="2800" b="1" i="1" dirty="0" err="1" smtClean="0">
                <a:latin typeface="Times New Roman" panose="02020603050405020304" pitchFamily="18" charset="0"/>
                <a:cs typeface="Times New Roman" panose="02020603050405020304" pitchFamily="18" charset="0"/>
              </a:rPr>
              <a:t>vs</a:t>
            </a:r>
            <a:r>
              <a:rPr lang="en-IN" sz="2800" b="1" i="1" dirty="0" smtClean="0">
                <a:latin typeface="Times New Roman" panose="02020603050405020304" pitchFamily="18" charset="0"/>
                <a:cs typeface="Times New Roman" panose="02020603050405020304" pitchFamily="18" charset="0"/>
              </a:rPr>
              <a:t> Interest Rate</a:t>
            </a:r>
          </a:p>
          <a:p>
            <a:pPr marL="0" indent="0">
              <a:buNone/>
            </a:pPr>
            <a:r>
              <a:rPr lang="en-IN" sz="2800" i="1" dirty="0" smtClean="0">
                <a:latin typeface="Times New Roman" panose="02020603050405020304" pitchFamily="18" charset="0"/>
                <a:cs typeface="Times New Roman" panose="02020603050405020304" pitchFamily="18" charset="0"/>
              </a:rPr>
              <a:t>The gradual increase in </a:t>
            </a:r>
            <a:r>
              <a:rPr lang="en-IN" sz="2800" i="1" dirty="0">
                <a:latin typeface="Times New Roman" panose="02020603050405020304" pitchFamily="18" charset="0"/>
                <a:cs typeface="Times New Roman" panose="02020603050405020304" pitchFamily="18" charset="0"/>
              </a:rPr>
              <a:t>median of interest </a:t>
            </a:r>
            <a:r>
              <a:rPr lang="en-IN" sz="2800" i="1" dirty="0" smtClean="0">
                <a:latin typeface="Times New Roman" panose="02020603050405020304" pitchFamily="18" charset="0"/>
                <a:cs typeface="Times New Roman" panose="02020603050405020304" pitchFamily="18" charset="0"/>
              </a:rPr>
              <a:t>rate from </a:t>
            </a:r>
            <a:r>
              <a:rPr lang="en-IN" sz="2800" i="1" dirty="0">
                <a:latin typeface="Times New Roman" panose="02020603050405020304" pitchFamily="18" charset="0"/>
                <a:cs typeface="Times New Roman" panose="02020603050405020304" pitchFamily="18" charset="0"/>
              </a:rPr>
              <a:t>A1 to G5 </a:t>
            </a:r>
            <a:r>
              <a:rPr lang="en-IN" sz="2800" i="1" dirty="0" smtClean="0">
                <a:latin typeface="Times New Roman" panose="02020603050405020304" pitchFamily="18" charset="0"/>
                <a:cs typeface="Times New Roman" panose="02020603050405020304" pitchFamily="18" charset="0"/>
              </a:rPr>
              <a:t>is shown more precisely.</a:t>
            </a:r>
            <a:endParaRPr lang="en-IN" sz="2800" i="1" dirty="0">
              <a:latin typeface="Times New Roman" panose="02020603050405020304" pitchFamily="18" charset="0"/>
              <a:cs typeface="Times New Roman" panose="02020603050405020304" pitchFamily="18" charset="0"/>
            </a:endParaRPr>
          </a:p>
          <a:p>
            <a:pPr marL="0" indent="0">
              <a:buNone/>
            </a:pPr>
            <a:endParaRPr lang="en-IN" sz="2800"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9416" y="3573016"/>
            <a:ext cx="9124950" cy="3240360"/>
          </a:xfrm>
          <a:prstGeom prst="rect">
            <a:avLst/>
          </a:prstGeom>
        </p:spPr>
      </p:pic>
    </p:spTree>
    <p:extLst>
      <p:ext uri="{BB962C8B-B14F-4D97-AF65-F5344CB8AC3E}">
        <p14:creationId xmlns:p14="http://schemas.microsoft.com/office/powerpoint/2010/main" val="371955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lgerian" panose="04020705040A02060702" pitchFamily="82" charset="0"/>
              </a:rPr>
              <a:t>Bivariate/MULTIVARIATE analysis</a:t>
            </a:r>
            <a:endParaRPr lang="en-IN" sz="4000" dirty="0"/>
          </a:p>
        </p:txBody>
      </p:sp>
      <p:sp>
        <p:nvSpPr>
          <p:cNvPr id="3" name="Content Placeholder 2"/>
          <p:cNvSpPr>
            <a:spLocks noGrp="1"/>
          </p:cNvSpPr>
          <p:nvPr>
            <p:ph idx="1"/>
          </p:nvPr>
        </p:nvSpPr>
        <p:spPr>
          <a:xfrm>
            <a:off x="191344" y="1828799"/>
            <a:ext cx="6768752" cy="4572001"/>
          </a:xfrm>
        </p:spPr>
        <p:txBody>
          <a:bodyPr>
            <a:normAutofit/>
          </a:bodyPr>
          <a:lstStyle/>
          <a:p>
            <a:pPr marL="0" indent="0" algn="ctr">
              <a:buNone/>
            </a:pPr>
            <a:r>
              <a:rPr lang="en-US" sz="2800" b="1" i="1" dirty="0">
                <a:latin typeface="Times New Roman" panose="02020603050405020304" pitchFamily="18" charset="0"/>
                <a:cs typeface="Times New Roman" panose="02020603050405020304" pitchFamily="18" charset="0"/>
              </a:rPr>
              <a:t>7</a:t>
            </a:r>
            <a:r>
              <a:rPr lang="en-US" sz="2800" b="1" i="1" dirty="0" smtClean="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Home ownership </a:t>
            </a:r>
            <a:r>
              <a:rPr lang="en-US" sz="2800" b="1" i="1" dirty="0" err="1">
                <a:latin typeface="Times New Roman" panose="02020603050405020304" pitchFamily="18" charset="0"/>
                <a:cs typeface="Times New Roman" panose="02020603050405020304" pitchFamily="18" charset="0"/>
              </a:rPr>
              <a:t>vs</a:t>
            </a:r>
            <a:r>
              <a:rPr lang="en-US" sz="2800" b="1" i="1" dirty="0">
                <a:latin typeface="Times New Roman" panose="02020603050405020304" pitchFamily="18" charset="0"/>
                <a:cs typeface="Times New Roman" panose="02020603050405020304" pitchFamily="18" charset="0"/>
              </a:rPr>
              <a:t> Loan Status </a:t>
            </a:r>
            <a:endParaRPr lang="en-US" sz="2800" b="1" i="1" dirty="0" smtClean="0">
              <a:latin typeface="Times New Roman" panose="02020603050405020304" pitchFamily="18" charset="0"/>
              <a:cs typeface="Times New Roman" panose="02020603050405020304" pitchFamily="18" charset="0"/>
            </a:endParaRPr>
          </a:p>
          <a:p>
            <a:pPr marL="0" indent="0" algn="ctr">
              <a:buNone/>
            </a:pPr>
            <a:r>
              <a:rPr lang="en-US" sz="2800" b="1" i="1" dirty="0" err="1">
                <a:latin typeface="Times New Roman" panose="02020603050405020304" pitchFamily="18" charset="0"/>
                <a:cs typeface="Times New Roman" panose="02020603050405020304" pitchFamily="18" charset="0"/>
              </a:rPr>
              <a:t>v</a:t>
            </a:r>
            <a:r>
              <a:rPr lang="en-US" sz="2800" b="1" i="1" dirty="0" err="1" smtClean="0">
                <a:latin typeface="Times New Roman" panose="02020603050405020304" pitchFamily="18" charset="0"/>
                <a:cs typeface="Times New Roman" panose="02020603050405020304" pitchFamily="18" charset="0"/>
              </a:rPr>
              <a:t>s</a:t>
            </a:r>
            <a:r>
              <a:rPr lang="en-US" sz="2800" b="1" i="1" dirty="0" smtClean="0">
                <a:latin typeface="Times New Roman" panose="02020603050405020304" pitchFamily="18" charset="0"/>
                <a:cs typeface="Times New Roman" panose="02020603050405020304" pitchFamily="18" charset="0"/>
              </a:rPr>
              <a:t> Verification Status</a:t>
            </a:r>
          </a:p>
          <a:p>
            <a:pPr marL="0" indent="0" algn="just">
              <a:buNone/>
            </a:pPr>
            <a:endParaRPr lang="en-IN" sz="2800" i="1" dirty="0">
              <a:latin typeface="Times New Roman" panose="02020603050405020304" pitchFamily="18" charset="0"/>
              <a:cs typeface="Times New Roman" panose="02020603050405020304" pitchFamily="18" charset="0"/>
            </a:endParaRPr>
          </a:p>
          <a:p>
            <a:pPr marL="0" indent="0" algn="just">
              <a:buNone/>
            </a:pPr>
            <a:r>
              <a:rPr lang="en-US" sz="2800" i="1" dirty="0">
                <a:latin typeface="Times New Roman" panose="02020603050405020304" pitchFamily="18" charset="0"/>
                <a:cs typeface="Times New Roman" panose="02020603050405020304" pitchFamily="18" charset="0"/>
              </a:rPr>
              <a:t>We can see that the </a:t>
            </a:r>
            <a:r>
              <a:rPr lang="en-US" sz="2800" i="1" dirty="0" smtClean="0">
                <a:latin typeface="Times New Roman" panose="02020603050405020304" pitchFamily="18" charset="0"/>
                <a:cs typeface="Times New Roman" panose="02020603050405020304" pitchFamily="18" charset="0"/>
              </a:rPr>
              <a:t>people with an unverified RENT ownership </a:t>
            </a:r>
            <a:r>
              <a:rPr lang="en-US" sz="2800" i="1" dirty="0">
                <a:latin typeface="Times New Roman" panose="02020603050405020304" pitchFamily="18" charset="0"/>
                <a:cs typeface="Times New Roman" panose="02020603050405020304" pitchFamily="18" charset="0"/>
              </a:rPr>
              <a:t>and </a:t>
            </a:r>
            <a:r>
              <a:rPr lang="en-US" sz="2800" i="1" dirty="0" smtClean="0">
                <a:latin typeface="Times New Roman" panose="02020603050405020304" pitchFamily="18" charset="0"/>
                <a:cs typeface="Times New Roman" panose="02020603050405020304" pitchFamily="18" charset="0"/>
              </a:rPr>
              <a:t>verified MORTAGE ownership are </a:t>
            </a:r>
            <a:r>
              <a:rPr lang="en-US" sz="2800" i="1" dirty="0">
                <a:latin typeface="Times New Roman" panose="02020603050405020304" pitchFamily="18" charset="0"/>
                <a:cs typeface="Times New Roman" panose="02020603050405020304" pitchFamily="18" charset="0"/>
              </a:rPr>
              <a:t>most </a:t>
            </a:r>
            <a:r>
              <a:rPr lang="en-US" sz="2800" i="1" dirty="0" smtClean="0">
                <a:latin typeface="Times New Roman" panose="02020603050405020304" pitchFamily="18" charset="0"/>
                <a:cs typeface="Times New Roman" panose="02020603050405020304" pitchFamily="18" charset="0"/>
              </a:rPr>
              <a:t>likely </a:t>
            </a:r>
            <a:r>
              <a:rPr lang="en-US" sz="2800" i="1" dirty="0">
                <a:latin typeface="Times New Roman" panose="02020603050405020304" pitchFamily="18" charset="0"/>
                <a:cs typeface="Times New Roman" panose="02020603050405020304" pitchFamily="18" charset="0"/>
              </a:rPr>
              <a:t>to be charged-off from the </a:t>
            </a:r>
            <a:r>
              <a:rPr lang="en-US" sz="2800" i="1" dirty="0" smtClean="0">
                <a:latin typeface="Times New Roman" panose="02020603050405020304" pitchFamily="18" charset="0"/>
                <a:cs typeface="Times New Roman" panose="02020603050405020304" pitchFamily="18" charset="0"/>
              </a:rPr>
              <a:t>loan.</a:t>
            </a:r>
            <a:endParaRPr lang="en-US" sz="2800" i="1" dirty="0">
              <a:latin typeface="Times New Roman" panose="02020603050405020304" pitchFamily="18" charset="0"/>
              <a:cs typeface="Times New Roman" panose="02020603050405020304" pitchFamily="18" charset="0"/>
            </a:endParaRPr>
          </a:p>
          <a:p>
            <a:pPr marL="0" indent="0" algn="just">
              <a:buNone/>
            </a:pPr>
            <a:endParaRPr lang="en-IN" sz="28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464152" y="2708920"/>
            <a:ext cx="4583832" cy="3295650"/>
          </a:xfrm>
          <a:prstGeom prst="rect">
            <a:avLst/>
          </a:prstGeom>
        </p:spPr>
      </p:pic>
    </p:spTree>
    <p:extLst>
      <p:ext uri="{BB962C8B-B14F-4D97-AF65-F5344CB8AC3E}">
        <p14:creationId xmlns:p14="http://schemas.microsoft.com/office/powerpoint/2010/main" val="302068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lgerian" panose="04020705040A02060702" pitchFamily="82" charset="0"/>
              </a:rPr>
              <a:t>Bivariate/MULTIVARIATE analysis</a:t>
            </a:r>
            <a:endParaRPr lang="en-IN" sz="4000" dirty="0"/>
          </a:p>
        </p:txBody>
      </p:sp>
      <p:sp>
        <p:nvSpPr>
          <p:cNvPr id="3" name="Content Placeholder 2"/>
          <p:cNvSpPr>
            <a:spLocks noGrp="1"/>
          </p:cNvSpPr>
          <p:nvPr>
            <p:ph idx="1"/>
          </p:nvPr>
        </p:nvSpPr>
        <p:spPr>
          <a:xfrm>
            <a:off x="479376" y="1828799"/>
            <a:ext cx="5688632" cy="4572001"/>
          </a:xfrm>
        </p:spPr>
        <p:txBody>
          <a:bodyPr>
            <a:normAutofit/>
          </a:bodyPr>
          <a:lstStyle/>
          <a:p>
            <a:pPr marL="0" indent="0" algn="just">
              <a:buNone/>
            </a:pPr>
            <a:r>
              <a:rPr lang="en-IN" sz="2800" b="1" i="1" dirty="0" smtClean="0">
                <a:latin typeface="Times New Roman" panose="02020603050405020304" pitchFamily="18" charset="0"/>
                <a:cs typeface="Times New Roman" panose="02020603050405020304" pitchFamily="18" charset="0"/>
              </a:rPr>
              <a:t>8. Issued Year </a:t>
            </a:r>
            <a:r>
              <a:rPr lang="en-IN" sz="2800" b="1" i="1" dirty="0" err="1" smtClean="0">
                <a:latin typeface="Times New Roman" panose="02020603050405020304" pitchFamily="18" charset="0"/>
                <a:cs typeface="Times New Roman" panose="02020603050405020304" pitchFamily="18" charset="0"/>
              </a:rPr>
              <a:t>vs</a:t>
            </a:r>
            <a:r>
              <a:rPr lang="en-IN" sz="2800" b="1" i="1" dirty="0" smtClean="0">
                <a:latin typeface="Times New Roman" panose="02020603050405020304" pitchFamily="18" charset="0"/>
                <a:cs typeface="Times New Roman" panose="02020603050405020304" pitchFamily="18" charset="0"/>
              </a:rPr>
              <a:t> Interest Rate</a:t>
            </a:r>
          </a:p>
          <a:p>
            <a:pPr marL="0" indent="0" algn="just">
              <a:buNone/>
            </a:pPr>
            <a:endParaRPr lang="en-IN" sz="2800" i="1" dirty="0">
              <a:latin typeface="Times New Roman" panose="02020603050405020304" pitchFamily="18" charset="0"/>
              <a:cs typeface="Times New Roman" panose="02020603050405020304" pitchFamily="18" charset="0"/>
            </a:endParaRPr>
          </a:p>
          <a:p>
            <a:pPr marL="0" indent="0" algn="just">
              <a:buNone/>
            </a:pPr>
            <a:r>
              <a:rPr lang="en-US" sz="2800" i="1" dirty="0" smtClean="0">
                <a:latin typeface="Times New Roman" panose="02020603050405020304" pitchFamily="18" charset="0"/>
                <a:cs typeface="Times New Roman" panose="02020603050405020304" pitchFamily="18" charset="0"/>
              </a:rPr>
              <a:t>From </a:t>
            </a:r>
            <a:r>
              <a:rPr lang="en-US" sz="2800" i="1" dirty="0">
                <a:latin typeface="Times New Roman" panose="02020603050405020304" pitchFamily="18" charset="0"/>
                <a:cs typeface="Times New Roman" panose="02020603050405020304" pitchFamily="18" charset="0"/>
              </a:rPr>
              <a:t>figure 15(line plot) we can see that after the steady increase of interest </a:t>
            </a:r>
            <a:r>
              <a:rPr lang="en-US" sz="2800" i="1" dirty="0" smtClean="0">
                <a:latin typeface="Times New Roman" panose="02020603050405020304" pitchFamily="18" charset="0"/>
                <a:cs typeface="Times New Roman" panose="02020603050405020304" pitchFamily="18" charset="0"/>
              </a:rPr>
              <a:t>in </a:t>
            </a:r>
            <a:r>
              <a:rPr lang="en-US" sz="2800" i="1" dirty="0">
                <a:latin typeface="Times New Roman" panose="02020603050405020304" pitchFamily="18" charset="0"/>
                <a:cs typeface="Times New Roman" panose="02020603050405020304" pitchFamily="18" charset="0"/>
              </a:rPr>
              <a:t>the year </a:t>
            </a:r>
            <a:r>
              <a:rPr lang="en-US" sz="2800" i="1" dirty="0" smtClean="0">
                <a:latin typeface="Times New Roman" panose="02020603050405020304" pitchFamily="18" charset="0"/>
                <a:cs typeface="Times New Roman" panose="02020603050405020304" pitchFamily="18" charset="0"/>
              </a:rPr>
              <a:t>2007, </a:t>
            </a:r>
            <a:r>
              <a:rPr lang="en-US" sz="2800" i="1" dirty="0">
                <a:latin typeface="Times New Roman" panose="02020603050405020304" pitchFamily="18" charset="0"/>
                <a:cs typeface="Times New Roman" panose="02020603050405020304" pitchFamily="18" charset="0"/>
              </a:rPr>
              <a:t>the interest rate got decreased from 2009 to 2010. The main reason </a:t>
            </a:r>
            <a:r>
              <a:rPr lang="en-US" sz="2800" i="1" dirty="0" smtClean="0">
                <a:latin typeface="Times New Roman" panose="02020603050405020304" pitchFamily="18" charset="0"/>
                <a:cs typeface="Times New Roman" panose="02020603050405020304" pitchFamily="18" charset="0"/>
              </a:rPr>
              <a:t>for this would be the </a:t>
            </a:r>
            <a:r>
              <a:rPr lang="en-US" sz="2800" i="1" dirty="0">
                <a:latin typeface="Times New Roman" panose="02020603050405020304" pitchFamily="18" charset="0"/>
                <a:cs typeface="Times New Roman" panose="02020603050405020304" pitchFamily="18" charset="0"/>
              </a:rPr>
              <a:t>Recession.</a:t>
            </a:r>
          </a:p>
          <a:p>
            <a:pPr marL="0" indent="0" algn="just">
              <a:buNone/>
            </a:pPr>
            <a:endParaRPr lang="en-IN" sz="2800"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176120" y="2420888"/>
            <a:ext cx="4093096" cy="3168352"/>
          </a:xfrm>
          <a:prstGeom prst="rect">
            <a:avLst/>
          </a:prstGeom>
        </p:spPr>
      </p:pic>
    </p:spTree>
    <p:extLst>
      <p:ext uri="{BB962C8B-B14F-4D97-AF65-F5344CB8AC3E}">
        <p14:creationId xmlns:p14="http://schemas.microsoft.com/office/powerpoint/2010/main" val="14108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lgerian" panose="04020705040A02060702" pitchFamily="82" charset="0"/>
              </a:rPr>
              <a:t>Bivariate/MULTIVARIATE analysis</a:t>
            </a:r>
            <a:endParaRPr lang="en-IN" sz="4000" dirty="0"/>
          </a:p>
        </p:txBody>
      </p:sp>
      <p:sp>
        <p:nvSpPr>
          <p:cNvPr id="6" name="Content Placeholder 5"/>
          <p:cNvSpPr>
            <a:spLocks noGrp="1"/>
          </p:cNvSpPr>
          <p:nvPr>
            <p:ph idx="1"/>
          </p:nvPr>
        </p:nvSpPr>
        <p:spPr>
          <a:xfrm>
            <a:off x="335361" y="1828799"/>
            <a:ext cx="5688632" cy="4572001"/>
          </a:xfrm>
        </p:spPr>
        <p:txBody>
          <a:bodyPr>
            <a:normAutofit/>
          </a:bodyPr>
          <a:lstStyle/>
          <a:p>
            <a:pPr marL="0" indent="0" algn="ctr">
              <a:buNone/>
            </a:pPr>
            <a:r>
              <a:rPr lang="en-IN" sz="2800" b="1" i="1" dirty="0" smtClean="0">
                <a:latin typeface="Times New Roman" panose="02020603050405020304" pitchFamily="18" charset="0"/>
                <a:cs typeface="Times New Roman" panose="02020603050405020304" pitchFamily="18" charset="0"/>
              </a:rPr>
              <a:t>9. Loan Status </a:t>
            </a:r>
            <a:r>
              <a:rPr lang="en-IN" sz="2800" b="1" i="1" dirty="0" err="1" smtClean="0">
                <a:latin typeface="Times New Roman" panose="02020603050405020304" pitchFamily="18" charset="0"/>
                <a:cs typeface="Times New Roman" panose="02020603050405020304" pitchFamily="18" charset="0"/>
              </a:rPr>
              <a:t>vs</a:t>
            </a:r>
            <a:r>
              <a:rPr lang="en-IN" sz="2800" b="1" i="1" dirty="0" smtClean="0">
                <a:latin typeface="Times New Roman" panose="02020603050405020304" pitchFamily="18" charset="0"/>
                <a:cs typeface="Times New Roman" panose="02020603050405020304" pitchFamily="18" charset="0"/>
              </a:rPr>
              <a:t> </a:t>
            </a:r>
            <a:r>
              <a:rPr lang="en-IN" sz="2800" b="1" i="1" dirty="0" err="1" smtClean="0">
                <a:latin typeface="Times New Roman" panose="02020603050405020304" pitchFamily="18" charset="0"/>
                <a:cs typeface="Times New Roman" panose="02020603050405020304" pitchFamily="18" charset="0"/>
              </a:rPr>
              <a:t>Installment</a:t>
            </a:r>
            <a:r>
              <a:rPr lang="en-IN" sz="2800" b="1" i="1" dirty="0" smtClean="0">
                <a:latin typeface="Times New Roman" panose="02020603050405020304" pitchFamily="18" charset="0"/>
                <a:cs typeface="Times New Roman" panose="02020603050405020304" pitchFamily="18" charset="0"/>
              </a:rPr>
              <a:t> </a:t>
            </a:r>
            <a:r>
              <a:rPr lang="en-IN" sz="2800" b="1" i="1" dirty="0" err="1" smtClean="0">
                <a:latin typeface="Times New Roman" panose="02020603050405020304" pitchFamily="18" charset="0"/>
                <a:cs typeface="Times New Roman" panose="02020603050405020304" pitchFamily="18" charset="0"/>
              </a:rPr>
              <a:t>vs</a:t>
            </a:r>
            <a:r>
              <a:rPr lang="en-IN" sz="2800" b="1" i="1" dirty="0" smtClean="0">
                <a:latin typeface="Times New Roman" panose="02020603050405020304" pitchFamily="18" charset="0"/>
                <a:cs typeface="Times New Roman" panose="02020603050405020304" pitchFamily="18" charset="0"/>
              </a:rPr>
              <a:t> </a:t>
            </a:r>
          </a:p>
          <a:p>
            <a:pPr marL="0" indent="0" algn="ctr">
              <a:buNone/>
            </a:pPr>
            <a:r>
              <a:rPr lang="en-IN" sz="2800" b="1" i="1" dirty="0" smtClean="0">
                <a:latin typeface="Times New Roman" panose="02020603050405020304" pitchFamily="18" charset="0"/>
                <a:cs typeface="Times New Roman" panose="02020603050405020304" pitchFamily="18" charset="0"/>
              </a:rPr>
              <a:t>Home Ownership</a:t>
            </a:r>
          </a:p>
          <a:p>
            <a:pPr marL="0" indent="0" algn="just">
              <a:buNone/>
            </a:pPr>
            <a:endParaRPr lang="en-IN" sz="2800" i="1" dirty="0">
              <a:latin typeface="Times New Roman" panose="02020603050405020304" pitchFamily="18" charset="0"/>
              <a:cs typeface="Times New Roman" panose="02020603050405020304" pitchFamily="18" charset="0"/>
            </a:endParaRPr>
          </a:p>
          <a:p>
            <a:pPr marL="0" indent="0" algn="just">
              <a:buNone/>
            </a:pPr>
            <a:r>
              <a:rPr lang="en-US" sz="2800" i="1" dirty="0">
                <a:latin typeface="Times New Roman" panose="02020603050405020304" pitchFamily="18" charset="0"/>
                <a:cs typeface="Times New Roman" panose="02020603050405020304" pitchFamily="18" charset="0"/>
              </a:rPr>
              <a:t>W</a:t>
            </a:r>
            <a:r>
              <a:rPr lang="en-US" sz="2800" i="1" dirty="0" smtClean="0">
                <a:latin typeface="Times New Roman" panose="02020603050405020304" pitchFamily="18" charset="0"/>
                <a:cs typeface="Times New Roman" panose="02020603050405020304" pitchFamily="18" charset="0"/>
              </a:rPr>
              <a:t>e </a:t>
            </a:r>
            <a:r>
              <a:rPr lang="en-US" sz="2800" i="1" dirty="0">
                <a:latin typeface="Times New Roman" panose="02020603050405020304" pitchFamily="18" charset="0"/>
                <a:cs typeface="Times New Roman" panose="02020603050405020304" pitchFamily="18" charset="0"/>
              </a:rPr>
              <a:t>can say that in both the cases i.e. (Fully </a:t>
            </a:r>
            <a:r>
              <a:rPr lang="en-US" sz="2800" i="1" dirty="0" smtClean="0">
                <a:latin typeface="Times New Roman" panose="02020603050405020304" pitchFamily="18" charset="0"/>
                <a:cs typeface="Times New Roman" panose="02020603050405020304" pitchFamily="18" charset="0"/>
              </a:rPr>
              <a:t>Paid and Charged </a:t>
            </a:r>
            <a:r>
              <a:rPr lang="en-US" sz="2800" i="1" dirty="0">
                <a:latin typeface="Times New Roman" panose="02020603050405020304" pitchFamily="18" charset="0"/>
                <a:cs typeface="Times New Roman" panose="02020603050405020304" pitchFamily="18" charset="0"/>
              </a:rPr>
              <a:t>Off</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the </a:t>
            </a:r>
            <a:r>
              <a:rPr lang="en-US" sz="2800" i="1" dirty="0" smtClean="0">
                <a:latin typeface="Times New Roman" panose="02020603050405020304" pitchFamily="18" charset="0"/>
                <a:cs typeface="Times New Roman" panose="02020603050405020304" pitchFamily="18" charset="0"/>
              </a:rPr>
              <a:t>Mortgage ownership </a:t>
            </a:r>
            <a:r>
              <a:rPr lang="en-US" sz="2800" i="1" dirty="0">
                <a:latin typeface="Times New Roman" panose="02020603050405020304" pitchFamily="18" charset="0"/>
                <a:cs typeface="Times New Roman" panose="02020603050405020304" pitchFamily="18" charset="0"/>
              </a:rPr>
              <a:t>people are paying the </a:t>
            </a:r>
            <a:r>
              <a:rPr lang="en-US" sz="2800" i="1" dirty="0" smtClean="0">
                <a:latin typeface="Times New Roman" panose="02020603050405020304" pitchFamily="18" charset="0"/>
                <a:cs typeface="Times New Roman" panose="02020603050405020304" pitchFamily="18" charset="0"/>
              </a:rPr>
              <a:t>highest number of Installments</a:t>
            </a:r>
            <a:r>
              <a:rPr lang="en-US" sz="2800" i="1" dirty="0">
                <a:latin typeface="Times New Roman" panose="02020603050405020304" pitchFamily="18" charset="0"/>
                <a:cs typeface="Times New Roman" panose="02020603050405020304" pitchFamily="18" charset="0"/>
              </a:rPr>
              <a:t>.</a:t>
            </a:r>
          </a:p>
          <a:p>
            <a:pPr marL="0" indent="0" algn="just">
              <a:buNone/>
            </a:pPr>
            <a:endParaRPr lang="en-IN" sz="2800" i="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168009" y="2780928"/>
            <a:ext cx="6023992" cy="3295650"/>
          </a:xfrm>
          <a:prstGeom prst="rect">
            <a:avLst/>
          </a:prstGeom>
        </p:spPr>
      </p:pic>
    </p:spTree>
    <p:extLst>
      <p:ext uri="{BB962C8B-B14F-4D97-AF65-F5344CB8AC3E}">
        <p14:creationId xmlns:p14="http://schemas.microsoft.com/office/powerpoint/2010/main" val="376115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latin typeface="Algerian" panose="04020705040A02060702" pitchFamily="82" charset="0"/>
              </a:rPr>
              <a:t>CONCLUSION</a:t>
            </a:r>
            <a:endParaRPr lang="en-IN" sz="5400" dirty="0">
              <a:latin typeface="Algerian" panose="04020705040A02060702" pitchFamily="82" charset="0"/>
            </a:endParaRPr>
          </a:p>
        </p:txBody>
      </p:sp>
      <p:sp>
        <p:nvSpPr>
          <p:cNvPr id="3" name="Content Placeholder 2"/>
          <p:cNvSpPr>
            <a:spLocks noGrp="1"/>
          </p:cNvSpPr>
          <p:nvPr>
            <p:ph idx="1"/>
          </p:nvPr>
        </p:nvSpPr>
        <p:spPr>
          <a:xfrm>
            <a:off x="407368" y="1828799"/>
            <a:ext cx="10260632" cy="4572001"/>
          </a:xfrm>
        </p:spPr>
        <p:txBody>
          <a:bodyPr>
            <a:normAutofit fontScale="92500" lnSpcReduction="10000"/>
          </a:bodyPr>
          <a:lstStyle/>
          <a:p>
            <a:pPr marL="0" indent="0" algn="just">
              <a:buNone/>
            </a:pPr>
            <a:r>
              <a:rPr lang="en-US" sz="3200" i="1" dirty="0">
                <a:latin typeface="Times New Roman" panose="02020603050405020304" pitchFamily="18" charset="0"/>
                <a:cs typeface="Times New Roman" panose="02020603050405020304" pitchFamily="18" charset="0"/>
              </a:rPr>
              <a:t>In conclusion, Exploratory Data Analysis (EDA) is a powerful tool that can be used to analyze bank loan </a:t>
            </a:r>
            <a:r>
              <a:rPr lang="en-US" sz="3200" i="1" dirty="0" smtClean="0">
                <a:latin typeface="Times New Roman" panose="02020603050405020304" pitchFamily="18" charset="0"/>
                <a:cs typeface="Times New Roman" panose="02020603050405020304" pitchFamily="18" charset="0"/>
              </a:rPr>
              <a:t>data to reduce or omit all possible risks. </a:t>
            </a:r>
          </a:p>
          <a:p>
            <a:pPr marL="0" indent="0" algn="just">
              <a:buNone/>
            </a:pPr>
            <a:r>
              <a:rPr lang="en-US" sz="3200" i="1" dirty="0" smtClean="0">
                <a:latin typeface="Times New Roman" panose="02020603050405020304" pitchFamily="18" charset="0"/>
                <a:cs typeface="Times New Roman" panose="02020603050405020304" pitchFamily="18" charset="0"/>
              </a:rPr>
              <a:t>By </a:t>
            </a:r>
            <a:r>
              <a:rPr lang="en-US" sz="3200" i="1" dirty="0">
                <a:latin typeface="Times New Roman" panose="02020603050405020304" pitchFamily="18" charset="0"/>
                <a:cs typeface="Times New Roman" panose="02020603050405020304" pitchFamily="18" charset="0"/>
              </a:rPr>
              <a:t>visualizing and analyzing the data, important insights can </a:t>
            </a:r>
            <a:r>
              <a:rPr lang="en-US" sz="3200" i="1" dirty="0" smtClean="0">
                <a:latin typeface="Times New Roman" panose="02020603050405020304" pitchFamily="18" charset="0"/>
                <a:cs typeface="Times New Roman" panose="02020603050405020304" pitchFamily="18" charset="0"/>
              </a:rPr>
              <a:t>are </a:t>
            </a:r>
            <a:r>
              <a:rPr lang="en-US" sz="3200" i="1" dirty="0">
                <a:latin typeface="Times New Roman" panose="02020603050405020304" pitchFamily="18" charset="0"/>
                <a:cs typeface="Times New Roman" panose="02020603050405020304" pitchFamily="18" charset="0"/>
              </a:rPr>
              <a:t>extracted </a:t>
            </a:r>
            <a:r>
              <a:rPr lang="en-US" sz="3200" i="1" dirty="0" smtClean="0">
                <a:latin typeface="Times New Roman" panose="02020603050405020304" pitchFamily="18" charset="0"/>
                <a:cs typeface="Times New Roman" panose="02020603050405020304" pitchFamily="18" charset="0"/>
              </a:rPr>
              <a:t>from the </a:t>
            </a:r>
            <a:r>
              <a:rPr lang="en-US" sz="3200" i="1" dirty="0" err="1" smtClean="0">
                <a:latin typeface="Times New Roman" panose="02020603050405020304" pitchFamily="18" charset="0"/>
                <a:cs typeface="Times New Roman" panose="02020603050405020304" pitchFamily="18" charset="0"/>
              </a:rPr>
              <a:t>univariate</a:t>
            </a:r>
            <a:r>
              <a:rPr lang="en-US" sz="3200" i="1" dirty="0" smtClean="0">
                <a:latin typeface="Times New Roman" panose="02020603050405020304" pitchFamily="18" charset="0"/>
                <a:cs typeface="Times New Roman" panose="02020603050405020304" pitchFamily="18" charset="0"/>
              </a:rPr>
              <a:t>, bivariate and multivariate analyses that </a:t>
            </a:r>
            <a:r>
              <a:rPr lang="en-US" sz="3200" i="1" dirty="0">
                <a:latin typeface="Times New Roman" panose="02020603050405020304" pitchFamily="18" charset="0"/>
                <a:cs typeface="Times New Roman" panose="02020603050405020304" pitchFamily="18" charset="0"/>
              </a:rPr>
              <a:t>can help ensure that loans are not rejected for applicants capable of </a:t>
            </a:r>
            <a:r>
              <a:rPr lang="en-US" sz="3200" i="1" dirty="0" smtClean="0">
                <a:latin typeface="Times New Roman" panose="02020603050405020304" pitchFamily="18" charset="0"/>
                <a:cs typeface="Times New Roman" panose="02020603050405020304" pitchFamily="18" charset="0"/>
              </a:rPr>
              <a:t>repaying or are approved for applicants incapable of repaying.</a:t>
            </a:r>
          </a:p>
          <a:p>
            <a:pPr marL="0" indent="0" algn="just">
              <a:buNone/>
            </a:pPr>
            <a:r>
              <a:rPr lang="en-US" sz="3200" i="1" dirty="0" smtClean="0">
                <a:latin typeface="Times New Roman" panose="02020603050405020304" pitchFamily="18" charset="0"/>
                <a:cs typeface="Times New Roman" panose="02020603050405020304" pitchFamily="18" charset="0"/>
              </a:rPr>
              <a:t>EDA </a:t>
            </a:r>
            <a:r>
              <a:rPr lang="en-US" sz="3200" i="1" dirty="0">
                <a:latin typeface="Times New Roman" panose="02020603050405020304" pitchFamily="18" charset="0"/>
                <a:cs typeface="Times New Roman" panose="02020603050405020304" pitchFamily="18" charset="0"/>
              </a:rPr>
              <a:t>can help bankers better understand their clients' behavior and make more informed decisions about loan approvals.</a:t>
            </a:r>
            <a:endParaRPr lang="en-IN"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5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39" y="5517232"/>
            <a:ext cx="3932237" cy="1008112"/>
          </a:xfrm>
        </p:spPr>
        <p:txBody>
          <a:bodyPr>
            <a:normAutofit/>
          </a:bodyPr>
          <a:lstStyle/>
          <a:p>
            <a:r>
              <a:rPr lang="en-US" sz="5400" dirty="0" smtClean="0">
                <a:latin typeface="Algerian" panose="04020705040A02060702" pitchFamily="82" charset="0"/>
              </a:rPr>
              <a:t>THANK YOU</a:t>
            </a:r>
            <a:endParaRPr lang="en-US" sz="5400" dirty="0">
              <a:latin typeface="Algerian" panose="04020705040A02060702" pitchFamily="82" charset="0"/>
            </a:endParaRPr>
          </a:p>
        </p:txBody>
      </p:sp>
      <p:sp>
        <p:nvSpPr>
          <p:cNvPr id="4" name="Text Placeholder 3"/>
          <p:cNvSpPr>
            <a:spLocks noGrp="1"/>
          </p:cNvSpPr>
          <p:nvPr>
            <p:ph type="body" sz="half" idx="2"/>
          </p:nvPr>
        </p:nvSpPr>
        <p:spPr/>
        <p:txBody>
          <a:bodyPr/>
          <a:lstStyle/>
          <a:p>
            <a:r>
              <a:rPr lang="en-US" dirty="0" smtClean="0"/>
              <a:t> </a:t>
            </a:r>
            <a:endParaRPr lang="en-US" dirty="0"/>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latin typeface="Algerian" panose="04020705040A02060702" pitchFamily="82" charset="0"/>
              </a:rPr>
              <a:t>INTRODUCTION</a:t>
            </a:r>
            <a:endParaRPr lang="en-IN" sz="5400" dirty="0">
              <a:latin typeface="Algerian" panose="04020705040A02060702" pitchFamily="82" charset="0"/>
            </a:endParaRPr>
          </a:p>
        </p:txBody>
      </p:sp>
      <p:sp>
        <p:nvSpPr>
          <p:cNvPr id="3" name="Content Placeholder 2"/>
          <p:cNvSpPr>
            <a:spLocks noGrp="1"/>
          </p:cNvSpPr>
          <p:nvPr>
            <p:ph idx="1"/>
          </p:nvPr>
        </p:nvSpPr>
        <p:spPr>
          <a:xfrm>
            <a:off x="623392" y="1828799"/>
            <a:ext cx="10044608" cy="4572001"/>
          </a:xfrm>
        </p:spPr>
        <p:txBody>
          <a:bodyPr>
            <a:normAutofit/>
          </a:bodyPr>
          <a:lstStyle/>
          <a:p>
            <a:pPr marL="0" indent="0" algn="just">
              <a:buNone/>
            </a:pPr>
            <a:r>
              <a:rPr lang="en-US" sz="3200" i="1" dirty="0" smtClean="0">
                <a:latin typeface="Times New Roman" panose="02020603050405020304" pitchFamily="18" charset="0"/>
                <a:cs typeface="Times New Roman" panose="02020603050405020304" pitchFamily="18" charset="0"/>
              </a:rPr>
              <a:t>Solving this case study gives an idea of how real-life business problems are solved using EDA. In this case study, all the techniques learnt in EDA have been applied. A basic understanding of risk analytics in banking and financial services and understand how data minimizes the risk of losing money while lending it to customers is being understood.</a:t>
            </a:r>
            <a:endParaRPr lang="en-IN"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97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Algerian" panose="04020705040A02060702" pitchFamily="82" charset="0"/>
              </a:rPr>
              <a:t>PROBLEM STATEMENT</a:t>
            </a:r>
            <a:endParaRPr lang="en-IN" sz="4800" dirty="0">
              <a:latin typeface="Algerian" panose="04020705040A02060702" pitchFamily="82" charset="0"/>
            </a:endParaRPr>
          </a:p>
        </p:txBody>
      </p:sp>
      <p:sp>
        <p:nvSpPr>
          <p:cNvPr id="3" name="Content Placeholder 2"/>
          <p:cNvSpPr>
            <a:spLocks noGrp="1"/>
          </p:cNvSpPr>
          <p:nvPr>
            <p:ph idx="1"/>
          </p:nvPr>
        </p:nvSpPr>
        <p:spPr>
          <a:xfrm>
            <a:off x="263352" y="1828799"/>
            <a:ext cx="10404648" cy="4572001"/>
          </a:xfrm>
        </p:spPr>
        <p:txBody>
          <a:bodyPr/>
          <a:lstStyle/>
          <a:p>
            <a:pPr marL="0" indent="0" algn="just">
              <a:buNone/>
            </a:pPr>
            <a:r>
              <a:rPr lang="en-US" i="1" dirty="0">
                <a:latin typeface="Times New Roman" panose="02020603050405020304" pitchFamily="18" charset="0"/>
                <a:cs typeface="Times New Roman" panose="02020603050405020304" pitchFamily="18" charset="0"/>
              </a:rPr>
              <a:t>You work for a </a:t>
            </a:r>
            <a:r>
              <a:rPr lang="en-US" b="1" i="1" dirty="0">
                <a:latin typeface="Times New Roman" panose="02020603050405020304" pitchFamily="18" charset="0"/>
                <a:cs typeface="Times New Roman" panose="02020603050405020304" pitchFamily="18" charset="0"/>
              </a:rPr>
              <a:t>consumer finance company</a:t>
            </a:r>
            <a:r>
              <a:rPr lang="en-US" i="1" dirty="0">
                <a:latin typeface="Times New Roman" panose="02020603050405020304" pitchFamily="18" charset="0"/>
                <a:cs typeface="Times New Roman" panose="02020603050405020304" pitchFamily="18" charset="0"/>
              </a:rPr>
              <a:t> that </a:t>
            </a:r>
            <a:r>
              <a:rPr lang="en-US" i="1" dirty="0" err="1">
                <a:latin typeface="Times New Roman" panose="02020603050405020304" pitchFamily="18" charset="0"/>
                <a:cs typeface="Times New Roman" panose="02020603050405020304" pitchFamily="18" charset="0"/>
              </a:rPr>
              <a:t>specialises</a:t>
            </a:r>
            <a:r>
              <a:rPr lang="en-US" i="1" dirty="0">
                <a:latin typeface="Times New Roman" panose="02020603050405020304" pitchFamily="18" charset="0"/>
                <a:cs typeface="Times New Roman" panose="02020603050405020304" pitchFamily="18" charset="0"/>
              </a:rPr>
              <a:t> in providing various types of loans to urban customers. When the company receives a loan application, it has to decide whether to approve or reject it based on the applicant’s profile. Two </a:t>
            </a:r>
            <a:r>
              <a:rPr lang="en-US" b="1" i="1" dirty="0">
                <a:latin typeface="Times New Roman" panose="02020603050405020304" pitchFamily="18" charset="0"/>
                <a:cs typeface="Times New Roman" panose="02020603050405020304" pitchFamily="18" charset="0"/>
              </a:rPr>
              <a:t>types of risks</a:t>
            </a:r>
            <a:r>
              <a:rPr lang="en-US" i="1" dirty="0">
                <a:latin typeface="Times New Roman" panose="02020603050405020304" pitchFamily="18" charset="0"/>
                <a:cs typeface="Times New Roman" panose="02020603050405020304" pitchFamily="18" charset="0"/>
              </a:rPr>
              <a:t> are associated with the bank’s decision:</a:t>
            </a:r>
          </a:p>
          <a:p>
            <a:pPr algn="just"/>
            <a:r>
              <a:rPr lang="en-US" i="1" dirty="0">
                <a:latin typeface="Times New Roman" panose="02020603050405020304" pitchFamily="18" charset="0"/>
                <a:cs typeface="Times New Roman" panose="02020603050405020304" pitchFamily="18" charset="0"/>
              </a:rPr>
              <a:t>If the applicant is </a:t>
            </a:r>
            <a:r>
              <a:rPr lang="en-US" b="1" i="1" dirty="0">
                <a:latin typeface="Times New Roman" panose="02020603050405020304" pitchFamily="18" charset="0"/>
                <a:cs typeface="Times New Roman" panose="02020603050405020304" pitchFamily="18" charset="0"/>
              </a:rPr>
              <a:t>likely to repay the loan</a:t>
            </a:r>
            <a:r>
              <a:rPr lang="en-US" i="1" dirty="0">
                <a:latin typeface="Times New Roman" panose="02020603050405020304" pitchFamily="18" charset="0"/>
                <a:cs typeface="Times New Roman" panose="02020603050405020304" pitchFamily="18" charset="0"/>
              </a:rPr>
              <a:t>, then not approving the loan results in a</a:t>
            </a:r>
            <a:r>
              <a:rPr lang="en-US" b="1" i="1" dirty="0">
                <a:latin typeface="Times New Roman" panose="02020603050405020304" pitchFamily="18" charset="0"/>
                <a:cs typeface="Times New Roman" panose="02020603050405020304" pitchFamily="18" charset="0"/>
              </a:rPr>
              <a:t> loss of business</a:t>
            </a:r>
            <a:r>
              <a:rPr lang="en-US" i="1" dirty="0">
                <a:latin typeface="Times New Roman" panose="02020603050405020304" pitchFamily="18" charset="0"/>
                <a:cs typeface="Times New Roman" panose="02020603050405020304" pitchFamily="18" charset="0"/>
              </a:rPr>
              <a:t> to the company.</a:t>
            </a:r>
          </a:p>
          <a:p>
            <a:pPr algn="just"/>
            <a:r>
              <a:rPr lang="en-US" i="1" dirty="0">
                <a:latin typeface="Times New Roman" panose="02020603050405020304" pitchFamily="18" charset="0"/>
                <a:cs typeface="Times New Roman" panose="02020603050405020304" pitchFamily="18" charset="0"/>
              </a:rPr>
              <a:t>If the applicant is</a:t>
            </a:r>
            <a:r>
              <a:rPr lang="en-US" b="1" i="1" dirty="0">
                <a:latin typeface="Times New Roman" panose="02020603050405020304" pitchFamily="18" charset="0"/>
                <a:cs typeface="Times New Roman" panose="02020603050405020304" pitchFamily="18" charset="0"/>
              </a:rPr>
              <a:t> not likely to repay the loan</a:t>
            </a:r>
            <a:r>
              <a:rPr lang="en-US" i="1" dirty="0">
                <a:latin typeface="Times New Roman" panose="02020603050405020304" pitchFamily="18" charset="0"/>
                <a:cs typeface="Times New Roman" panose="02020603050405020304" pitchFamily="18" charset="0"/>
              </a:rPr>
              <a:t>, i.e., they are likely to default, then approving the loan may lead to </a:t>
            </a:r>
            <a:r>
              <a:rPr lang="en-US" b="1" i="1" dirty="0">
                <a:latin typeface="Times New Roman" panose="02020603050405020304" pitchFamily="18" charset="0"/>
                <a:cs typeface="Times New Roman" panose="02020603050405020304" pitchFamily="18" charset="0"/>
              </a:rPr>
              <a:t>financial loss</a:t>
            </a:r>
            <a:r>
              <a:rPr lang="en-US" i="1" dirty="0">
                <a:latin typeface="Times New Roman" panose="02020603050405020304" pitchFamily="18" charset="0"/>
                <a:cs typeface="Times New Roman" panose="02020603050405020304" pitchFamily="18" charset="0"/>
              </a:rPr>
              <a:t> for the company.</a:t>
            </a:r>
          </a:p>
          <a:p>
            <a:pPr marL="0" indent="0" algn="just">
              <a:buNone/>
            </a:pPr>
            <a:r>
              <a:rPr lang="en-US" b="1" i="1" dirty="0">
                <a:latin typeface="Times New Roman" panose="02020603050405020304" pitchFamily="18" charset="0"/>
                <a:cs typeface="Times New Roman" panose="02020603050405020304" pitchFamily="18" charset="0"/>
              </a:rPr>
              <a:t>The aim is to identify patterns indicating that a person is likely to default, which may be used to deny the loan, reduce the loan amount, lend (to risky applicants) at a higher interest rate, etc.</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99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800" dirty="0" smtClean="0">
                <a:latin typeface="Algerian" panose="04020705040A02060702" pitchFamily="82" charset="0"/>
              </a:rPr>
              <a:t>BUSINESS UNDERSTANDING</a:t>
            </a:r>
            <a:endParaRPr lang="en-IN" sz="48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i="1" dirty="0">
                <a:latin typeface="Times New Roman" panose="02020603050405020304" pitchFamily="18" charset="0"/>
                <a:cs typeface="Times New Roman" panose="02020603050405020304" pitchFamily="18" charset="0"/>
              </a:rPr>
              <a:t>When a person applies for a loan, there are two types of decisions that could be taken by the company:</a:t>
            </a:r>
          </a:p>
          <a:p>
            <a:pPr algn="just"/>
            <a:r>
              <a:rPr lang="en-US" b="1" i="1" dirty="0">
                <a:latin typeface="Times New Roman" panose="02020603050405020304" pitchFamily="18" charset="0"/>
                <a:cs typeface="Times New Roman" panose="02020603050405020304" pitchFamily="18" charset="0"/>
              </a:rPr>
              <a:t>Loan accepted:</a:t>
            </a:r>
            <a:r>
              <a:rPr lang="en-US" i="1" dirty="0">
                <a:latin typeface="Times New Roman" panose="02020603050405020304" pitchFamily="18" charset="0"/>
                <a:cs typeface="Times New Roman" panose="02020603050405020304" pitchFamily="18" charset="0"/>
              </a:rPr>
              <a:t> If the company approves the loan, there are three possible scenarios, as described below:</a:t>
            </a:r>
          </a:p>
          <a:p>
            <a:pPr lvl="1" algn="just"/>
            <a:r>
              <a:rPr lang="en-US" b="1" i="1" dirty="0">
                <a:latin typeface="Times New Roman" panose="02020603050405020304" pitchFamily="18" charset="0"/>
                <a:cs typeface="Times New Roman" panose="02020603050405020304" pitchFamily="18" charset="0"/>
              </a:rPr>
              <a:t>Fully paid</a:t>
            </a:r>
            <a:r>
              <a:rPr lang="en-US" i="1" dirty="0">
                <a:latin typeface="Times New Roman" panose="02020603050405020304" pitchFamily="18" charset="0"/>
                <a:cs typeface="Times New Roman" panose="02020603050405020304" pitchFamily="18" charset="0"/>
              </a:rPr>
              <a:t>: The applicant has fully paid the loan (the principal and the interest amount).</a:t>
            </a:r>
          </a:p>
          <a:p>
            <a:pPr lvl="1" algn="just"/>
            <a:r>
              <a:rPr lang="en-US" b="1" i="1" dirty="0">
                <a:latin typeface="Times New Roman" panose="02020603050405020304" pitchFamily="18" charset="0"/>
                <a:cs typeface="Times New Roman" panose="02020603050405020304" pitchFamily="18" charset="0"/>
              </a:rPr>
              <a:t>Current</a:t>
            </a:r>
            <a:r>
              <a:rPr lang="en-US" i="1" dirty="0">
                <a:latin typeface="Times New Roman" panose="02020603050405020304" pitchFamily="18" charset="0"/>
                <a:cs typeface="Times New Roman" panose="02020603050405020304" pitchFamily="18" charset="0"/>
              </a:rPr>
              <a:t>: The applicant is in the process of paying the instalments, i.e., the tenure of the loan is not yet completed. These candidates are not labelled as ‘defaulted’.</a:t>
            </a:r>
          </a:p>
          <a:p>
            <a:pPr lvl="1" algn="just"/>
            <a:r>
              <a:rPr lang="en-US" b="1" i="1" dirty="0">
                <a:latin typeface="Times New Roman" panose="02020603050405020304" pitchFamily="18" charset="0"/>
                <a:cs typeface="Times New Roman" panose="02020603050405020304" pitchFamily="18" charset="0"/>
              </a:rPr>
              <a:t>Charged-off</a:t>
            </a:r>
            <a:r>
              <a:rPr lang="en-US" i="1" dirty="0">
                <a:latin typeface="Times New Roman" panose="02020603050405020304" pitchFamily="18" charset="0"/>
                <a:cs typeface="Times New Roman" panose="02020603050405020304" pitchFamily="18" charset="0"/>
              </a:rPr>
              <a:t>: The applicant has not paid the instalments in due time for a long period, i.e., they have </a:t>
            </a:r>
            <a:r>
              <a:rPr lang="en-US" b="1" i="1" dirty="0">
                <a:latin typeface="Times New Roman" panose="02020603050405020304" pitchFamily="18" charset="0"/>
                <a:cs typeface="Times New Roman" panose="02020603050405020304" pitchFamily="18" charset="0"/>
              </a:rPr>
              <a:t>defaulted</a:t>
            </a:r>
            <a:r>
              <a:rPr lang="en-US" i="1" dirty="0">
                <a:latin typeface="Times New Roman" panose="02020603050405020304" pitchFamily="18" charset="0"/>
                <a:cs typeface="Times New Roman" panose="02020603050405020304" pitchFamily="18" charset="0"/>
              </a:rPr>
              <a:t> on the loan.</a:t>
            </a:r>
          </a:p>
          <a:p>
            <a:pPr algn="just"/>
            <a:r>
              <a:rPr lang="en-US" b="1" i="1" dirty="0">
                <a:latin typeface="Times New Roman" panose="02020603050405020304" pitchFamily="18" charset="0"/>
                <a:cs typeface="Times New Roman" panose="02020603050405020304" pitchFamily="18" charset="0"/>
              </a:rPr>
              <a:t>Loan rejected</a:t>
            </a:r>
            <a:r>
              <a:rPr lang="en-US" i="1" dirty="0">
                <a:latin typeface="Times New Roman" panose="02020603050405020304" pitchFamily="18" charset="0"/>
                <a:cs typeface="Times New Roman" panose="02020603050405020304" pitchFamily="18" charset="0"/>
              </a:rPr>
              <a:t>: The company had rejected the loan (because the candidate does not meet their requirements, etc.). Since the loan was rejected, there is no transactional history of those applicants with the company; so, this data is not available with the company (and thus, in this data set).</a:t>
            </a:r>
          </a:p>
          <a:p>
            <a:pPr marL="0" indent="0" algn="just">
              <a:buNone/>
            </a:pP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69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Algerian" panose="04020705040A02060702" pitchFamily="82" charset="0"/>
              </a:rPr>
              <a:t>OBJECTIVE</a:t>
            </a:r>
            <a:endParaRPr lang="en-IN" sz="4800" dirty="0">
              <a:latin typeface="Algerian" panose="04020705040A02060702" pitchFamily="82" charset="0"/>
            </a:endParaRPr>
          </a:p>
        </p:txBody>
      </p:sp>
      <p:sp>
        <p:nvSpPr>
          <p:cNvPr id="3" name="Content Placeholder 2"/>
          <p:cNvSpPr>
            <a:spLocks noGrp="1"/>
          </p:cNvSpPr>
          <p:nvPr>
            <p:ph idx="1"/>
          </p:nvPr>
        </p:nvSpPr>
        <p:spPr/>
        <p:txBody>
          <a:bodyPr>
            <a:noAutofit/>
          </a:bodyPr>
          <a:lstStyle/>
          <a:p>
            <a:pPr algn="just"/>
            <a:r>
              <a:rPr lang="en-US" sz="2000" i="1" dirty="0">
                <a:latin typeface="Times New Roman" panose="02020603050405020304" pitchFamily="18" charset="0"/>
                <a:cs typeface="Times New Roman" panose="02020603050405020304" pitchFamily="18" charset="0"/>
              </a:rPr>
              <a:t>This company is the largest online loan marketplace facilitating personal loans, business loans, and the financing of medical procedures. Borrowers can easily access lower interest rate loans through a fast online interface.</a:t>
            </a:r>
          </a:p>
          <a:p>
            <a:pPr algn="just"/>
            <a:r>
              <a:rPr lang="en-US" sz="2000" i="1" dirty="0" smtClean="0">
                <a:latin typeface="Times New Roman" panose="02020603050405020304" pitchFamily="18" charset="0"/>
                <a:cs typeface="Times New Roman" panose="02020603050405020304" pitchFamily="18" charset="0"/>
              </a:rPr>
              <a:t>Like </a:t>
            </a:r>
            <a:r>
              <a:rPr lang="en-US" sz="2000" i="1" dirty="0">
                <a:latin typeface="Times New Roman" panose="02020603050405020304" pitchFamily="18" charset="0"/>
                <a:cs typeface="Times New Roman" panose="02020603050405020304" pitchFamily="18" charset="0"/>
              </a:rPr>
              <a:t>most other lending companies, lending to ‘risky’ applicants is the largest source of financial loss (called credit loss). Credit loss is the amount of money lost by the lender when the borrower refuses to pay or absconds with the money owed. In other words, borrowers who default cause the biggest losses to lenders. In this case, customers labelled as ‘charged-off’ are the ‘defaulters’.</a:t>
            </a:r>
          </a:p>
          <a:p>
            <a:pPr algn="just"/>
            <a:r>
              <a:rPr lang="en-US" sz="2000" i="1" dirty="0" smtClean="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one is able to identify these risky loan applicants, then such loans can be reduced, thereby cutting down the amount of credit loss. Identification of such applicants using EDA is the aim of this case study.</a:t>
            </a:r>
          </a:p>
          <a:p>
            <a:pPr algn="just"/>
            <a:r>
              <a:rPr lang="en-US" sz="2000" i="1" dirty="0" smtClean="0">
                <a:latin typeface="Times New Roman" panose="02020603050405020304" pitchFamily="18" charset="0"/>
                <a:cs typeface="Times New Roman" panose="02020603050405020304" pitchFamily="18" charset="0"/>
              </a:rPr>
              <a:t>In </a:t>
            </a:r>
            <a:r>
              <a:rPr lang="en-US" sz="2000" i="1" dirty="0">
                <a:latin typeface="Times New Roman" panose="02020603050405020304" pitchFamily="18" charset="0"/>
                <a:cs typeface="Times New Roman" panose="02020603050405020304" pitchFamily="18" charset="0"/>
              </a:rPr>
              <a:t>other words, the company wants to understand the driving factors (or driver variables) behind loan default, i.e., the variables which are strong indicators of default. The company can </a:t>
            </a:r>
            <a:r>
              <a:rPr lang="en-US" sz="2000" i="1" dirty="0" err="1">
                <a:latin typeface="Times New Roman" panose="02020603050405020304" pitchFamily="18" charset="0"/>
                <a:cs typeface="Times New Roman" panose="02020603050405020304" pitchFamily="18" charset="0"/>
              </a:rPr>
              <a:t>utilise</a:t>
            </a:r>
            <a:r>
              <a:rPr lang="en-US" sz="2000" i="1" dirty="0">
                <a:latin typeface="Times New Roman" panose="02020603050405020304" pitchFamily="18" charset="0"/>
                <a:cs typeface="Times New Roman" panose="02020603050405020304" pitchFamily="18" charset="0"/>
              </a:rPr>
              <a:t> this knowledge for its portfolio and risk assessment. </a:t>
            </a:r>
          </a:p>
          <a:p>
            <a:pPr algn="just"/>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11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Algerian" panose="04020705040A02060702" pitchFamily="82" charset="0"/>
              </a:rPr>
              <a:t>UNDERSTANDING THE DATASET</a:t>
            </a:r>
            <a:endParaRPr lang="en-IN" sz="4800" dirty="0">
              <a:latin typeface="Algerian" panose="04020705040A02060702" pitchFamily="82" charset="0"/>
            </a:endParaRPr>
          </a:p>
        </p:txBody>
      </p:sp>
      <p:pic>
        <p:nvPicPr>
          <p:cNvPr id="5" name="Content Placeholder 4"/>
          <p:cNvPicPr>
            <a:picLocks noGrp="1" noChangeAspect="1"/>
          </p:cNvPicPr>
          <p:nvPr>
            <p:ph sz="half" idx="1"/>
          </p:nvPr>
        </p:nvPicPr>
        <p:blipFill>
          <a:blip r:embed="rId2"/>
          <a:stretch>
            <a:fillRect/>
          </a:stretch>
        </p:blipFill>
        <p:spPr>
          <a:xfrm>
            <a:off x="7392144" y="1700808"/>
            <a:ext cx="4584576" cy="4647183"/>
          </a:xfrm>
          <a:prstGeom prst="rect">
            <a:avLst/>
          </a:prstGeom>
        </p:spPr>
      </p:pic>
      <p:sp>
        <p:nvSpPr>
          <p:cNvPr id="6" name="Content Placeholder 5"/>
          <p:cNvSpPr>
            <a:spLocks noGrp="1"/>
          </p:cNvSpPr>
          <p:nvPr>
            <p:ph sz="half" idx="2"/>
          </p:nvPr>
        </p:nvSpPr>
        <p:spPr>
          <a:xfrm>
            <a:off x="479376" y="1556792"/>
            <a:ext cx="6480720" cy="5184576"/>
          </a:xfrm>
        </p:spPr>
        <p:txBody>
          <a:bodyPr>
            <a:noAutofit/>
          </a:bodyPr>
          <a:lstStyle/>
          <a:p>
            <a:pPr algn="just"/>
            <a:r>
              <a:rPr lang="en-US" sz="2600" i="1" dirty="0">
                <a:latin typeface="Times New Roman" panose="02020603050405020304" pitchFamily="18" charset="0"/>
                <a:cs typeface="Times New Roman" panose="02020603050405020304" pitchFamily="18" charset="0"/>
              </a:rPr>
              <a:t>The data set has 39717 Rows and 111 Columns. </a:t>
            </a:r>
            <a:endParaRPr lang="en-US" sz="2600" i="1" dirty="0" smtClean="0">
              <a:latin typeface="Times New Roman" panose="02020603050405020304" pitchFamily="18" charset="0"/>
              <a:cs typeface="Times New Roman" panose="02020603050405020304" pitchFamily="18" charset="0"/>
            </a:endParaRPr>
          </a:p>
          <a:p>
            <a:pPr algn="just"/>
            <a:r>
              <a:rPr lang="en-US" sz="2600" i="1" dirty="0">
                <a:latin typeface="Times New Roman" panose="02020603050405020304" pitchFamily="18" charset="0"/>
                <a:cs typeface="Times New Roman" panose="02020603050405020304" pitchFamily="18" charset="0"/>
              </a:rPr>
              <a:t>There are 54 Columns in which all the rows are Null </a:t>
            </a:r>
            <a:r>
              <a:rPr lang="en-US" sz="2600" i="1" dirty="0" smtClean="0">
                <a:latin typeface="Times New Roman" panose="02020603050405020304" pitchFamily="18" charset="0"/>
                <a:cs typeface="Times New Roman" panose="02020603050405020304" pitchFamily="18" charset="0"/>
              </a:rPr>
              <a:t>.</a:t>
            </a:r>
          </a:p>
          <a:p>
            <a:pPr algn="just"/>
            <a:r>
              <a:rPr lang="en-US" sz="2600" i="1" dirty="0" smtClean="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Those 54 </a:t>
            </a:r>
            <a:r>
              <a:rPr lang="en-US" sz="2600" i="1" dirty="0" smtClean="0">
                <a:latin typeface="Times New Roman" panose="02020603050405020304" pitchFamily="18" charset="0"/>
                <a:cs typeface="Times New Roman" panose="02020603050405020304" pitchFamily="18" charset="0"/>
              </a:rPr>
              <a:t>Columns should </a:t>
            </a:r>
            <a:r>
              <a:rPr lang="en-US" sz="2600" i="1" dirty="0">
                <a:latin typeface="Times New Roman" panose="02020603050405020304" pitchFamily="18" charset="0"/>
                <a:cs typeface="Times New Roman" panose="02020603050405020304" pitchFamily="18" charset="0"/>
              </a:rPr>
              <a:t>to be </a:t>
            </a:r>
            <a:r>
              <a:rPr lang="en-US" sz="2600" i="1" dirty="0" smtClean="0">
                <a:latin typeface="Times New Roman" panose="02020603050405020304" pitchFamily="18" charset="0"/>
                <a:cs typeface="Times New Roman" panose="02020603050405020304" pitchFamily="18" charset="0"/>
              </a:rPr>
              <a:t>dropped.</a:t>
            </a:r>
          </a:p>
          <a:p>
            <a:pPr algn="just"/>
            <a:r>
              <a:rPr lang="en-US" sz="2600" i="1" dirty="0">
                <a:latin typeface="Times New Roman" panose="02020603050405020304" pitchFamily="18" charset="0"/>
                <a:cs typeface="Times New Roman" panose="02020603050405020304" pitchFamily="18" charset="0"/>
              </a:rPr>
              <a:t>In the Dataset 10 columns have Unique Values</a:t>
            </a:r>
            <a:r>
              <a:rPr lang="en-US" sz="2600" i="1" dirty="0" smtClean="0">
                <a:latin typeface="Times New Roman" panose="02020603050405020304" pitchFamily="18" charset="0"/>
                <a:cs typeface="Times New Roman" panose="02020603050405020304" pitchFamily="18" charset="0"/>
              </a:rPr>
              <a:t>.</a:t>
            </a:r>
          </a:p>
          <a:p>
            <a:pPr algn="just"/>
            <a:r>
              <a:rPr lang="en-US" sz="2600" i="1" dirty="0">
                <a:latin typeface="Times New Roman" panose="02020603050405020304" pitchFamily="18" charset="0"/>
                <a:cs typeface="Times New Roman" panose="02020603050405020304" pitchFamily="18" charset="0"/>
              </a:rPr>
              <a:t>Two Columns have more than 90% Null </a:t>
            </a:r>
            <a:r>
              <a:rPr lang="en-US" sz="2600" i="1" dirty="0" smtClean="0">
                <a:latin typeface="Times New Roman" panose="02020603050405020304" pitchFamily="18" charset="0"/>
                <a:cs typeface="Times New Roman" panose="02020603050405020304" pitchFamily="18" charset="0"/>
              </a:rPr>
              <a:t>Values.</a:t>
            </a:r>
          </a:p>
          <a:p>
            <a:pPr algn="just"/>
            <a:r>
              <a:rPr lang="en-US" sz="2600" i="1" dirty="0" smtClean="0">
                <a:latin typeface="Times New Roman" panose="02020603050405020304" pitchFamily="18" charset="0"/>
                <a:cs typeface="Times New Roman" panose="02020603050405020304" pitchFamily="18" charset="0"/>
              </a:rPr>
              <a:t>Some </a:t>
            </a:r>
            <a:r>
              <a:rPr lang="en-US" sz="2600" i="1" dirty="0">
                <a:latin typeface="Times New Roman" panose="02020603050405020304" pitchFamily="18" charset="0"/>
                <a:cs typeface="Times New Roman" panose="02020603050405020304" pitchFamily="18" charset="0"/>
              </a:rPr>
              <a:t>column </a:t>
            </a:r>
            <a:r>
              <a:rPr lang="en-US" sz="2600" i="1" dirty="0" smtClean="0">
                <a:latin typeface="Times New Roman" panose="02020603050405020304" pitchFamily="18" charset="0"/>
                <a:cs typeface="Times New Roman" panose="02020603050405020304" pitchFamily="18" charset="0"/>
              </a:rPr>
              <a:t>named have more then 50% </a:t>
            </a:r>
            <a:r>
              <a:rPr lang="en-US" sz="2600" i="1" dirty="0">
                <a:latin typeface="Times New Roman" panose="02020603050405020304" pitchFamily="18" charset="0"/>
                <a:cs typeface="Times New Roman" panose="02020603050405020304" pitchFamily="18" charset="0"/>
              </a:rPr>
              <a:t>Null </a:t>
            </a:r>
            <a:r>
              <a:rPr lang="en-US" sz="2600" i="1" dirty="0" smtClean="0">
                <a:latin typeface="Times New Roman" panose="02020603050405020304" pitchFamily="18" charset="0"/>
                <a:cs typeface="Times New Roman" panose="02020603050405020304" pitchFamily="18" charset="0"/>
              </a:rPr>
              <a:t>values.</a:t>
            </a:r>
            <a:endParaRPr lang="en-IN" sz="2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40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Algerian" panose="04020705040A02060702" pitchFamily="82" charset="0"/>
              </a:rPr>
              <a:t>Data cleaning</a:t>
            </a:r>
            <a:endParaRPr lang="en-IN" sz="4800" dirty="0">
              <a:latin typeface="Algerian" panose="04020705040A02060702" pitchFamily="82" charset="0"/>
            </a:endParaRPr>
          </a:p>
        </p:txBody>
      </p:sp>
      <p:sp>
        <p:nvSpPr>
          <p:cNvPr id="3" name="Content Placeholder 2"/>
          <p:cNvSpPr>
            <a:spLocks noGrp="1"/>
          </p:cNvSpPr>
          <p:nvPr>
            <p:ph idx="1"/>
          </p:nvPr>
        </p:nvSpPr>
        <p:spPr>
          <a:xfrm>
            <a:off x="136862" y="1844824"/>
            <a:ext cx="11647770" cy="4572001"/>
          </a:xfrm>
        </p:spPr>
        <p:txBody>
          <a:bodyPr/>
          <a:lstStyle/>
          <a:p>
            <a:pPr marL="0" indent="0" algn="ctr">
              <a:buNone/>
            </a:pPr>
            <a:endParaRPr lang="en-IN" i="1" dirty="0" smtClean="0">
              <a:latin typeface="Times New Roman" panose="02020603050405020304" pitchFamily="18" charset="0"/>
              <a:cs typeface="Times New Roman" panose="02020603050405020304" pitchFamily="18" charset="0"/>
            </a:endParaRPr>
          </a:p>
          <a:p>
            <a:pPr marL="0" indent="0" algn="ctr">
              <a:buNone/>
            </a:pPr>
            <a:endParaRPr lang="en-IN" i="1" dirty="0">
              <a:latin typeface="Times New Roman" panose="02020603050405020304" pitchFamily="18" charset="0"/>
              <a:cs typeface="Times New Roman" panose="02020603050405020304" pitchFamily="18" charset="0"/>
            </a:endParaRPr>
          </a:p>
          <a:p>
            <a:pPr marL="0" indent="0" algn="ctr">
              <a:buNone/>
            </a:pPr>
            <a:endParaRPr lang="en-IN" i="1" dirty="0" smtClean="0">
              <a:latin typeface="Times New Roman" panose="02020603050405020304" pitchFamily="18" charset="0"/>
              <a:cs typeface="Times New Roman" panose="02020603050405020304" pitchFamily="18" charset="0"/>
            </a:endParaRPr>
          </a:p>
          <a:p>
            <a:pPr marL="0" indent="0" algn="ctr">
              <a:buNone/>
            </a:pPr>
            <a:endParaRPr lang="en-IN" i="1" dirty="0" smtClean="0">
              <a:latin typeface="Times New Roman" panose="02020603050405020304" pitchFamily="18" charset="0"/>
              <a:cs typeface="Times New Roman" panose="02020603050405020304" pitchFamily="18" charset="0"/>
            </a:endParaRPr>
          </a:p>
          <a:p>
            <a:pPr marL="0" indent="0">
              <a:buNone/>
            </a:pPr>
            <a:r>
              <a:rPr lang="en-IN" i="1" dirty="0" smtClean="0">
                <a:latin typeface="Times New Roman" panose="02020603050405020304" pitchFamily="18" charset="0"/>
                <a:cs typeface="Times New Roman" panose="02020603050405020304" pitchFamily="18" charset="0"/>
              </a:rPr>
              <a:t>                                 Fig: List of columns to drop.</a:t>
            </a:r>
          </a:p>
          <a:p>
            <a:pPr marL="0" indent="0" algn="ctr">
              <a:buNone/>
            </a:pPr>
            <a:endParaRPr lang="en-IN" i="1" dirty="0">
              <a:latin typeface="Times New Roman" panose="02020603050405020304" pitchFamily="18" charset="0"/>
              <a:cs typeface="Times New Roman" panose="02020603050405020304" pitchFamily="18" charset="0"/>
            </a:endParaRPr>
          </a:p>
          <a:p>
            <a:pPr marL="0" indent="0" algn="ctr">
              <a:buNone/>
            </a:pPr>
            <a:endParaRPr lang="en-IN" i="1" dirty="0" smtClean="0">
              <a:latin typeface="Times New Roman" panose="02020603050405020304" pitchFamily="18" charset="0"/>
              <a:cs typeface="Times New Roman" panose="02020603050405020304" pitchFamily="18" charset="0"/>
            </a:endParaRPr>
          </a:p>
          <a:p>
            <a:pPr marL="0" indent="0">
              <a:buNone/>
            </a:pPr>
            <a:r>
              <a:rPr lang="en-IN" i="1" dirty="0" smtClean="0">
                <a:latin typeface="Times New Roman" panose="02020603050405020304" pitchFamily="18" charset="0"/>
                <a:cs typeface="Times New Roman" panose="02020603050405020304" pitchFamily="18" charset="0"/>
              </a:rPr>
              <a:t>                                 Fig: There are no duplicated rows in the dataset.</a:t>
            </a:r>
          </a:p>
          <a:p>
            <a:pPr marL="0" indent="0" algn="ctr">
              <a:buNone/>
            </a:pPr>
            <a:endParaRPr lang="en-IN" i="1"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407368" y="1844824"/>
            <a:ext cx="10945216" cy="2160240"/>
            <a:chOff x="0" y="388054"/>
            <a:chExt cx="9583293" cy="1992249"/>
          </a:xfrm>
        </p:grpSpPr>
        <p:pic>
          <p:nvPicPr>
            <p:cNvPr id="9" name="Picture 8"/>
            <p:cNvPicPr/>
            <p:nvPr/>
          </p:nvPicPr>
          <p:blipFill>
            <a:blip r:embed="rId2"/>
            <a:stretch>
              <a:fillRect/>
            </a:stretch>
          </p:blipFill>
          <p:spPr>
            <a:xfrm>
              <a:off x="508" y="390213"/>
              <a:ext cx="9578975" cy="1984375"/>
            </a:xfrm>
            <a:prstGeom prst="rect">
              <a:avLst/>
            </a:prstGeom>
          </p:spPr>
        </p:pic>
        <p:sp>
          <p:nvSpPr>
            <p:cNvPr id="10" name="Shape 44"/>
            <p:cNvSpPr/>
            <p:nvPr/>
          </p:nvSpPr>
          <p:spPr>
            <a:xfrm>
              <a:off x="0" y="388054"/>
              <a:ext cx="9583293" cy="1992249"/>
            </a:xfrm>
            <a:custGeom>
              <a:avLst/>
              <a:gdLst/>
              <a:ahLst/>
              <a:cxnLst/>
              <a:rect l="0" t="0" r="0" b="0"/>
              <a:pathLst>
                <a:path w="9583293" h="1992249">
                  <a:moveTo>
                    <a:pt x="0" y="1992249"/>
                  </a:moveTo>
                  <a:lnTo>
                    <a:pt x="9583293" y="1992249"/>
                  </a:lnTo>
                  <a:lnTo>
                    <a:pt x="9583293" y="0"/>
                  </a:lnTo>
                  <a:lnTo>
                    <a:pt x="0"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grpSp>
      <p:grpSp>
        <p:nvGrpSpPr>
          <p:cNvPr id="13" name="Group 12"/>
          <p:cNvGrpSpPr/>
          <p:nvPr/>
        </p:nvGrpSpPr>
        <p:grpSpPr>
          <a:xfrm>
            <a:off x="479021" y="4509120"/>
            <a:ext cx="10868856" cy="1052177"/>
            <a:chOff x="0" y="0"/>
            <a:chExt cx="9549765" cy="776097"/>
          </a:xfrm>
        </p:grpSpPr>
        <p:pic>
          <p:nvPicPr>
            <p:cNvPr id="14" name="Picture 13"/>
            <p:cNvPicPr/>
            <p:nvPr/>
          </p:nvPicPr>
          <p:blipFill>
            <a:blip r:embed="rId3"/>
            <a:stretch>
              <a:fillRect/>
            </a:stretch>
          </p:blipFill>
          <p:spPr>
            <a:xfrm>
              <a:off x="4699" y="4763"/>
              <a:ext cx="9540241" cy="766572"/>
            </a:xfrm>
            <a:prstGeom prst="rect">
              <a:avLst/>
            </a:prstGeom>
          </p:spPr>
        </p:pic>
        <p:sp>
          <p:nvSpPr>
            <p:cNvPr id="15" name="Shape 54"/>
            <p:cNvSpPr/>
            <p:nvPr/>
          </p:nvSpPr>
          <p:spPr>
            <a:xfrm>
              <a:off x="0" y="0"/>
              <a:ext cx="9549765" cy="776097"/>
            </a:xfrm>
            <a:custGeom>
              <a:avLst/>
              <a:gdLst/>
              <a:ahLst/>
              <a:cxnLst/>
              <a:rect l="0" t="0" r="0" b="0"/>
              <a:pathLst>
                <a:path w="9549765" h="776097">
                  <a:moveTo>
                    <a:pt x="0" y="776097"/>
                  </a:moveTo>
                  <a:lnTo>
                    <a:pt x="9549765" y="776097"/>
                  </a:lnTo>
                  <a:lnTo>
                    <a:pt x="9549765" y="0"/>
                  </a:lnTo>
                  <a:lnTo>
                    <a:pt x="0"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grpSp>
      <p:pic>
        <p:nvPicPr>
          <p:cNvPr id="16" name="Picture 15"/>
          <p:cNvPicPr/>
          <p:nvPr/>
        </p:nvPicPr>
        <p:blipFill>
          <a:blip r:embed="rId4"/>
          <a:stretch>
            <a:fillRect/>
          </a:stretch>
        </p:blipFill>
        <p:spPr>
          <a:xfrm>
            <a:off x="479021" y="5713471"/>
            <a:ext cx="1866900" cy="551180"/>
          </a:xfrm>
          <a:prstGeom prst="rect">
            <a:avLst/>
          </a:prstGeom>
        </p:spPr>
      </p:pic>
    </p:spTree>
    <p:extLst>
      <p:ext uri="{BB962C8B-B14F-4D97-AF65-F5344CB8AC3E}">
        <p14:creationId xmlns:p14="http://schemas.microsoft.com/office/powerpoint/2010/main" val="32967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Algerian" panose="04020705040A02060702" pitchFamily="82" charset="0"/>
              </a:rPr>
              <a:t>Data cleaning</a:t>
            </a:r>
            <a:endParaRPr lang="en-IN" sz="4800" dirty="0">
              <a:latin typeface="Algerian" panose="04020705040A02060702" pitchFamily="82" charset="0"/>
            </a:endParaRPr>
          </a:p>
        </p:txBody>
      </p:sp>
      <p:sp>
        <p:nvSpPr>
          <p:cNvPr id="3" name="Content Placeholder 2"/>
          <p:cNvSpPr>
            <a:spLocks noGrp="1"/>
          </p:cNvSpPr>
          <p:nvPr>
            <p:ph idx="1"/>
          </p:nvPr>
        </p:nvSpPr>
        <p:spPr>
          <a:xfrm>
            <a:off x="119336" y="1556793"/>
            <a:ext cx="10548664" cy="4320479"/>
          </a:xfrm>
        </p:spPr>
        <p:txBody>
          <a:bodyPr>
            <a:noAutofit/>
          </a:bodyPr>
          <a:lstStyle/>
          <a:p>
            <a:pPr lvl="0" algn="just" fontAlgn="base"/>
            <a:r>
              <a:rPr lang="en-IN" i="1" dirty="0">
                <a:latin typeface="Times New Roman" panose="02020603050405020304" pitchFamily="18" charset="0"/>
                <a:cs typeface="Times New Roman" panose="02020603050405020304" pitchFamily="18" charset="0"/>
              </a:rPr>
              <a:t>The column Loan Status has three types of Values Fully Paid, Charged Off and Current. We don’t have use with the Current, so we are dropping the rows which has loan status as current.</a:t>
            </a:r>
          </a:p>
          <a:p>
            <a:pPr lvl="0" algn="just" fontAlgn="base"/>
            <a:r>
              <a:rPr lang="en-IN" i="1" dirty="0">
                <a:latin typeface="Times New Roman" panose="02020603050405020304" pitchFamily="18" charset="0"/>
                <a:cs typeface="Times New Roman" panose="02020603050405020304" pitchFamily="18" charset="0"/>
              </a:rPr>
              <a:t>The Column Employee Title has 2386 Null Values. Instead of filling it with mode I filled it </a:t>
            </a:r>
            <a:r>
              <a:rPr lang="en-IN" i="1" dirty="0" smtClean="0">
                <a:latin typeface="Times New Roman" panose="02020603050405020304" pitchFamily="18" charset="0"/>
                <a:cs typeface="Times New Roman" panose="02020603050405020304" pitchFamily="18" charset="0"/>
              </a:rPr>
              <a:t>as ‘Unknown</a:t>
            </a:r>
            <a:r>
              <a:rPr lang="en-IN" i="1" dirty="0">
                <a:latin typeface="Times New Roman" panose="02020603050405020304" pitchFamily="18" charset="0"/>
                <a:cs typeface="Times New Roman" panose="02020603050405020304" pitchFamily="18" charset="0"/>
              </a:rPr>
              <a:t>’.</a:t>
            </a:r>
          </a:p>
          <a:p>
            <a:pPr lvl="0" algn="just" fontAlgn="base"/>
            <a:r>
              <a:rPr lang="en-IN" i="1" dirty="0">
                <a:latin typeface="Times New Roman" panose="02020603050405020304" pitchFamily="18" charset="0"/>
                <a:cs typeface="Times New Roman" panose="02020603050405020304" pitchFamily="18" charset="0"/>
              </a:rPr>
              <a:t>The same above process has been done with the Employee length column as well.</a:t>
            </a:r>
          </a:p>
          <a:p>
            <a:pPr lvl="0" algn="just" fontAlgn="base"/>
            <a:r>
              <a:rPr lang="en-IN" i="1" dirty="0">
                <a:latin typeface="Times New Roman" panose="02020603050405020304" pitchFamily="18" charset="0"/>
                <a:cs typeface="Times New Roman" panose="02020603050405020304" pitchFamily="18" charset="0"/>
              </a:rPr>
              <a:t>The Column </a:t>
            </a:r>
            <a:r>
              <a:rPr lang="en-IN" i="1" dirty="0" smtClean="0">
                <a:latin typeface="Times New Roman" panose="02020603050405020304" pitchFamily="18" charset="0"/>
                <a:cs typeface="Times New Roman" panose="02020603050405020304" pitchFamily="18" charset="0"/>
              </a:rPr>
              <a:t>‘</a:t>
            </a:r>
            <a:r>
              <a:rPr lang="en-IN" i="1" dirty="0" err="1" smtClean="0">
                <a:latin typeface="Times New Roman" panose="02020603050405020304" pitchFamily="18" charset="0"/>
                <a:cs typeface="Times New Roman" panose="02020603050405020304" pitchFamily="18" charset="0"/>
              </a:rPr>
              <a:t>pub_rec_bankruptcies</a:t>
            </a:r>
            <a:r>
              <a:rPr lang="en-IN" i="1" dirty="0" smtClean="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has  687 Null Value and we have no use with that column, so we are dropping that column.</a:t>
            </a:r>
          </a:p>
          <a:p>
            <a:pPr lvl="0" algn="just" fontAlgn="base"/>
            <a:r>
              <a:rPr lang="en-IN" i="1" dirty="0">
                <a:latin typeface="Times New Roman" panose="02020603050405020304" pitchFamily="18" charset="0"/>
                <a:cs typeface="Times New Roman" panose="02020603050405020304" pitchFamily="18" charset="0"/>
              </a:rPr>
              <a:t>The Column </a:t>
            </a:r>
            <a:r>
              <a:rPr lang="en-IN" i="1" dirty="0" smtClean="0">
                <a:latin typeface="Times New Roman" panose="02020603050405020304" pitchFamily="18" charset="0"/>
                <a:cs typeface="Times New Roman" panose="02020603050405020304" pitchFamily="18" charset="0"/>
              </a:rPr>
              <a:t>‘</a:t>
            </a:r>
            <a:r>
              <a:rPr lang="en-IN" i="1" dirty="0" err="1" smtClean="0">
                <a:latin typeface="Times New Roman" panose="02020603050405020304" pitchFamily="18" charset="0"/>
                <a:cs typeface="Times New Roman" panose="02020603050405020304" pitchFamily="18" charset="0"/>
              </a:rPr>
              <a:t>last_pymnt_d</a:t>
            </a:r>
            <a:r>
              <a:rPr lang="en-IN" i="1" dirty="0">
                <a:latin typeface="Times New Roman" panose="02020603050405020304" pitchFamily="18" charset="0"/>
                <a:cs typeface="Times New Roman" panose="02020603050405020304" pitchFamily="18" charset="0"/>
              </a:rPr>
              <a:t>’, </a:t>
            </a:r>
            <a:r>
              <a:rPr lang="en-IN" i="1" dirty="0" smtClean="0">
                <a:latin typeface="Times New Roman" panose="02020603050405020304" pitchFamily="18" charset="0"/>
                <a:cs typeface="Times New Roman" panose="02020603050405020304" pitchFamily="18" charset="0"/>
              </a:rPr>
              <a:t>‘</a:t>
            </a:r>
            <a:r>
              <a:rPr lang="en-IN" i="1" dirty="0" err="1" smtClean="0">
                <a:latin typeface="Times New Roman" panose="02020603050405020304" pitchFamily="18" charset="0"/>
                <a:cs typeface="Times New Roman" panose="02020603050405020304" pitchFamily="18" charset="0"/>
              </a:rPr>
              <a:t>revol_util</a:t>
            </a:r>
            <a:r>
              <a:rPr lang="en-IN" i="1" dirty="0">
                <a:latin typeface="Times New Roman" panose="02020603050405020304" pitchFamily="18" charset="0"/>
                <a:cs typeface="Times New Roman" panose="02020603050405020304" pitchFamily="18" charset="0"/>
              </a:rPr>
              <a:t>’ and '</a:t>
            </a:r>
            <a:r>
              <a:rPr lang="en-IN" i="1" dirty="0" err="1">
                <a:latin typeface="Times New Roman" panose="02020603050405020304" pitchFamily="18" charset="0"/>
                <a:cs typeface="Times New Roman" panose="02020603050405020304" pitchFamily="18" charset="0"/>
              </a:rPr>
              <a:t>last_credit_pull_d</a:t>
            </a:r>
            <a:r>
              <a:rPr lang="en-IN" i="1" dirty="0" smtClean="0">
                <a:latin typeface="Times New Roman" panose="02020603050405020304" pitchFamily="18" charset="0"/>
                <a:cs typeface="Times New Roman" panose="02020603050405020304" pitchFamily="18" charset="0"/>
              </a:rPr>
              <a:t>’ have </a:t>
            </a:r>
            <a:r>
              <a:rPr lang="en-IN" i="1" dirty="0">
                <a:latin typeface="Times New Roman" panose="02020603050405020304" pitchFamily="18" charset="0"/>
                <a:cs typeface="Times New Roman" panose="02020603050405020304" pitchFamily="18" charset="0"/>
              </a:rPr>
              <a:t>less Number of null </a:t>
            </a:r>
            <a:r>
              <a:rPr lang="en-IN" i="1" dirty="0" smtClean="0">
                <a:latin typeface="Times New Roman" panose="02020603050405020304" pitchFamily="18" charset="0"/>
                <a:cs typeface="Times New Roman" panose="02020603050405020304" pitchFamily="18" charset="0"/>
              </a:rPr>
              <a:t>values, so the </a:t>
            </a:r>
            <a:r>
              <a:rPr lang="en-IN" i="1" dirty="0">
                <a:latin typeface="Times New Roman" panose="02020603050405020304" pitchFamily="18" charset="0"/>
                <a:cs typeface="Times New Roman" panose="02020603050405020304" pitchFamily="18" charset="0"/>
              </a:rPr>
              <a:t>rows which have null </a:t>
            </a:r>
            <a:r>
              <a:rPr lang="en-IN" i="1" dirty="0" smtClean="0">
                <a:latin typeface="Times New Roman" panose="02020603050405020304" pitchFamily="18" charset="0"/>
                <a:cs typeface="Times New Roman" panose="02020603050405020304" pitchFamily="18" charset="0"/>
              </a:rPr>
              <a:t>values are dropped. </a:t>
            </a:r>
            <a:endParaRPr lang="en-IN" i="1" dirty="0">
              <a:latin typeface="Times New Roman" panose="02020603050405020304" pitchFamily="18" charset="0"/>
              <a:cs typeface="Times New Roman" panose="02020603050405020304" pitchFamily="18" charset="0"/>
            </a:endParaRPr>
          </a:p>
          <a:p>
            <a:pPr algn="just"/>
            <a:endParaRPr lang="en-IN" i="1"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335360" y="5994327"/>
            <a:ext cx="10513168" cy="754380"/>
            <a:chOff x="0" y="0"/>
            <a:chExt cx="9726549" cy="754761"/>
          </a:xfrm>
        </p:grpSpPr>
        <p:pic>
          <p:nvPicPr>
            <p:cNvPr id="5" name="Picture 4"/>
            <p:cNvPicPr/>
            <p:nvPr/>
          </p:nvPicPr>
          <p:blipFill>
            <a:blip r:embed="rId2"/>
            <a:stretch>
              <a:fillRect/>
            </a:stretch>
          </p:blipFill>
          <p:spPr>
            <a:xfrm>
              <a:off x="4699" y="4763"/>
              <a:ext cx="9717024" cy="745236"/>
            </a:xfrm>
            <a:prstGeom prst="rect">
              <a:avLst/>
            </a:prstGeom>
          </p:spPr>
        </p:pic>
        <p:sp>
          <p:nvSpPr>
            <p:cNvPr id="6" name="Shape 106"/>
            <p:cNvSpPr/>
            <p:nvPr/>
          </p:nvSpPr>
          <p:spPr>
            <a:xfrm>
              <a:off x="0" y="0"/>
              <a:ext cx="9726549" cy="754761"/>
            </a:xfrm>
            <a:custGeom>
              <a:avLst/>
              <a:gdLst/>
              <a:ahLst/>
              <a:cxnLst/>
              <a:rect l="0" t="0" r="0" b="0"/>
              <a:pathLst>
                <a:path w="9726549" h="754761">
                  <a:moveTo>
                    <a:pt x="0" y="754761"/>
                  </a:moveTo>
                  <a:lnTo>
                    <a:pt x="9726549" y="754761"/>
                  </a:lnTo>
                  <a:lnTo>
                    <a:pt x="9726549" y="0"/>
                  </a:lnTo>
                  <a:lnTo>
                    <a:pt x="0"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5519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442</TotalTime>
  <Words>1274</Words>
  <Application>Microsoft Office PowerPoint</Application>
  <PresentationFormat>Widescreen</PresentationFormat>
  <Paragraphs>137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Algerian</vt:lpstr>
      <vt:lpstr>Arial</vt:lpstr>
      <vt:lpstr>Franklin Gothic Medium</vt:lpstr>
      <vt:lpstr>Times New Roman</vt:lpstr>
      <vt:lpstr>Medical Design 16x9</vt:lpstr>
      <vt:lpstr>Exploratory Data Analysis on Bank Loans</vt:lpstr>
      <vt:lpstr>CONTENT</vt:lpstr>
      <vt:lpstr>INTRODUCTION</vt:lpstr>
      <vt:lpstr>PROBLEM STATEMENT</vt:lpstr>
      <vt:lpstr>BUSINESS UNDERSTANDING</vt:lpstr>
      <vt:lpstr>OBJECTIVE</vt:lpstr>
      <vt:lpstr>UNDERSTANDING THE DATASET</vt:lpstr>
      <vt:lpstr>Data cleaning</vt:lpstr>
      <vt:lpstr>Data cleaning</vt:lpstr>
      <vt:lpstr>Data cleaning</vt:lpstr>
      <vt:lpstr>UNIVARIATE ANALYSIS</vt:lpstr>
      <vt:lpstr>Univariate analysis</vt:lpstr>
      <vt:lpstr>Univariate analysis</vt:lpstr>
      <vt:lpstr>Univariate analysis</vt:lpstr>
      <vt:lpstr>Univariate analysis</vt:lpstr>
      <vt:lpstr>Univariate analysis</vt:lpstr>
      <vt:lpstr>Univariate analysis</vt:lpstr>
      <vt:lpstr>Bivariate/MULTIVARIATE analysis</vt:lpstr>
      <vt:lpstr>Bivariate/MULTIVARIATE analysis</vt:lpstr>
      <vt:lpstr>Bivariate/MULTIVARIATE analysis</vt:lpstr>
      <vt:lpstr>Bivariate/MULTIVARIATE analysis</vt:lpstr>
      <vt:lpstr>Bivariate/MULTIVARIATE analysis</vt:lpstr>
      <vt:lpstr>Bivariate/MULTIVARIATE analysis</vt:lpstr>
      <vt:lpstr>Bivariate/MULTIVARIATE analysis</vt:lpstr>
      <vt:lpstr>Bivariate/MULTIVARIATE analysis</vt:lpstr>
      <vt:lpstr>Bivariate/MULTIVARIATE analysis</vt:lpstr>
      <vt:lpstr>Bivariate/MULTIVARIATE analysis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Bank Loans</dc:title>
  <dc:creator>Microsoft account</dc:creator>
  <cp:lastModifiedBy>Microsoft account</cp:lastModifiedBy>
  <cp:revision>26</cp:revision>
  <dcterms:created xsi:type="dcterms:W3CDTF">2023-05-11T11:59:11Z</dcterms:created>
  <dcterms:modified xsi:type="dcterms:W3CDTF">2023-05-12T17:50:40Z</dcterms:modified>
</cp:coreProperties>
</file>