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AABDC-9EE7-4200-A11F-C84F0706D621}" type="datetimeFigureOut">
              <a:rPr lang="en-US" smtClean="0"/>
              <a:t>08-Aug-24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7103-E192-4B9D-9234-B8F3417B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9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AABDC-9EE7-4200-A11F-C84F0706D621}" type="datetimeFigureOut">
              <a:rPr lang="en-US" smtClean="0"/>
              <a:t>08-Aug-24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7103-E192-4B9D-9234-B8F3417B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2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AABDC-9EE7-4200-A11F-C84F0706D621}" type="datetimeFigureOut">
              <a:rPr lang="en-US" smtClean="0"/>
              <a:t>08-Aug-24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7103-E192-4B9D-9234-B8F3417B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4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AABDC-9EE7-4200-A11F-C84F0706D621}" type="datetimeFigureOut">
              <a:rPr lang="en-US" smtClean="0"/>
              <a:t>08-Aug-24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7103-E192-4B9D-9234-B8F3417B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13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AABDC-9EE7-4200-A11F-C84F0706D621}" type="datetimeFigureOut">
              <a:rPr lang="en-US" smtClean="0"/>
              <a:t>08-Aug-24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7103-E192-4B9D-9234-B8F3417B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86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AABDC-9EE7-4200-A11F-C84F0706D621}" type="datetimeFigureOut">
              <a:rPr lang="en-US" smtClean="0"/>
              <a:t>08-Aug-24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7103-E192-4B9D-9234-B8F3417B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14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AABDC-9EE7-4200-A11F-C84F0706D621}" type="datetimeFigureOut">
              <a:rPr lang="en-US" smtClean="0"/>
              <a:t>08-Aug-24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7103-E192-4B9D-9234-B8F3417B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600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AABDC-9EE7-4200-A11F-C84F0706D621}" type="datetimeFigureOut">
              <a:rPr lang="en-US" smtClean="0"/>
              <a:t>08-Aug-24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7103-E192-4B9D-9234-B8F3417B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98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AABDC-9EE7-4200-A11F-C84F0706D621}" type="datetimeFigureOut">
              <a:rPr lang="en-US" smtClean="0"/>
              <a:t>08-Aug-24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7103-E192-4B9D-9234-B8F3417B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47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AABDC-9EE7-4200-A11F-C84F0706D621}" type="datetimeFigureOut">
              <a:rPr lang="en-US" smtClean="0"/>
              <a:t>08-Aug-24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7103-E192-4B9D-9234-B8F3417B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3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AABDC-9EE7-4200-A11F-C84F0706D621}" type="datetimeFigureOut">
              <a:rPr lang="en-US" smtClean="0"/>
              <a:t>08-Aug-24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7103-E192-4B9D-9234-B8F3417B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81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AABDC-9EE7-4200-A11F-C84F0706D621}" type="datetimeFigureOut">
              <a:rPr lang="en-US" smtClean="0"/>
              <a:t>08-Aug-24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E7103-E192-4B9D-9234-B8F3417B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94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few search related ideas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5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We want the hah function to uniformly distribute they keys from our population onto the array. So a </a:t>
                </a:r>
                <a:r>
                  <a:rPr lang="en-US" i="1" dirty="0" smtClean="0"/>
                  <a:t>uniform hash function </a:t>
                </a:r>
                <a:r>
                  <a:rPr lang="en-US" dirty="0" smtClean="0"/>
                  <a:t>is desirable.</a:t>
                </a:r>
              </a:p>
              <a:p>
                <a:r>
                  <a:rPr lang="en-US" dirty="0" smtClean="0"/>
                  <a:t>Further we cannot avoid two keys mapping to the same value – Collision.</a:t>
                </a:r>
              </a:p>
              <a:p>
                <a:r>
                  <a:rPr lang="en-US" dirty="0" smtClean="0"/>
                  <a:t>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keys and table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, the best hash function gives 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elements at each index. (</a:t>
                </a:r>
                <a:r>
                  <a:rPr lang="en-US" i="1" dirty="0" smtClean="0"/>
                  <a:t>load factor</a:t>
                </a:r>
                <a:r>
                  <a:rPr lang="en-US" dirty="0" smtClean="0"/>
                  <a:t>)</a:t>
                </a:r>
                <a:endParaRPr lang="en-US" dirty="0" smtClean="0"/>
              </a:p>
              <a:p>
                <a:r>
                  <a:rPr lang="en-US" dirty="0" smtClean="0"/>
                  <a:t>Common ways to deal with collision:</a:t>
                </a:r>
              </a:p>
              <a:p>
                <a:pPr lvl="1"/>
                <a:r>
                  <a:rPr lang="en-US" dirty="0" smtClean="0"/>
                  <a:t>Linear probing : look at the next successive locations (some fixed constant) in the table.</a:t>
                </a:r>
              </a:p>
              <a:p>
                <a:pPr lvl="1"/>
                <a:r>
                  <a:rPr lang="en-US" dirty="0" smtClean="0"/>
                  <a:t>Chaining : maintain a linked list of all the items that map to the same table index.</a:t>
                </a:r>
              </a:p>
              <a:p>
                <a:r>
                  <a:rPr lang="en-US" dirty="0" smtClean="0"/>
                  <a:t>In either case the time to insert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(1) </m:t>
                    </m:r>
                  </m:oMath>
                </a14:m>
                <a:r>
                  <a:rPr lang="en-US" dirty="0" smtClean="0"/>
                  <a:t>and time to search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Note that hashing does not preserve any order property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4953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Finding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 smtClean="0"/>
                  <a:t> ranked element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Given: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[0..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dirty="0" smtClean="0"/>
                  <a:t>, unordered, and a rank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Aim: To find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 smtClean="0"/>
                  <a:t> smallest element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Idea:</a:t>
                </a:r>
                <a:r>
                  <a:rPr lang="en-US" dirty="0"/>
                  <a:t> </a:t>
                </a:r>
                <a:r>
                  <a:rPr lang="en-US" dirty="0" smtClean="0"/>
                  <a:t>Would be good to divide into two parts eliminating at least a fraction (say ¼ of the elements). </a:t>
                </a:r>
                <a:r>
                  <a:rPr lang="en-US" dirty="0" err="1" smtClean="0"/>
                  <a:t>Reating</a:t>
                </a:r>
                <a:r>
                  <a:rPr lang="en-US" dirty="0" smtClean="0"/>
                  <a:t> this would give: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(3/4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    </m:t>
                    </m:r>
                  </m:oMath>
                </a14:m>
                <a:r>
                  <a:rPr lang="en-US" dirty="0" smtClean="0"/>
                  <a:t>assuming O(n) time to do a ¼  - ¾  partition (good partition)</a:t>
                </a:r>
                <a:endParaRPr lang="en-US" dirty="0"/>
              </a:p>
              <a:p>
                <a:r>
                  <a:rPr lang="en-US" dirty="0" smtClean="0"/>
                  <a:t>Partitioning around an arbitrary element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time is easy but no way to guarantee it being good enough..</a:t>
                </a:r>
              </a:p>
              <a:p>
                <a:r>
                  <a:rPr lang="en-US" dirty="0" smtClean="0"/>
                  <a:t>Expectation of number of trials to pick an element in the middle 50</a:t>
                </a:r>
                <a:r>
                  <a:rPr lang="en-US" baseline="30000" dirty="0" smtClean="0"/>
                  <a:t>th</a:t>
                </a:r>
                <a:r>
                  <a:rPr lang="en-US" dirty="0" smtClean="0"/>
                  <a:t> percentile is 2 (Solve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×1+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×(1+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)</a:t>
                </a:r>
                <a:r>
                  <a:rPr lang="en-US" dirty="0"/>
                  <a:t>.</a:t>
                </a:r>
                <a:endParaRPr lang="en-US" dirty="0" smtClean="0"/>
              </a:p>
              <a:p>
                <a:r>
                  <a:rPr lang="en-US" dirty="0" smtClean="0"/>
                  <a:t>Thus in two iterations of picking an element randomly we achieve the good partitioning. </a:t>
                </a:r>
              </a:p>
              <a:p>
                <a:r>
                  <a:rPr lang="en-US" dirty="0" smtClean="0"/>
                  <a:t>Thus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3221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8100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 – a tree data structure to assist search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It is a rooted binary tree.</a:t>
                </a:r>
              </a:p>
              <a:p>
                <a:r>
                  <a:rPr lang="en-US" dirty="0" smtClean="0"/>
                  <a:t>Every node has a key</a:t>
                </a:r>
              </a:p>
              <a:p>
                <a:r>
                  <a:rPr lang="en-US" dirty="0" smtClean="0"/>
                  <a:t>BST-order: For any node- all nodes in the left sub-tree have smaller key values and all nodes in the right subtree have larger key values (assuming distinct keys)</a:t>
                </a:r>
              </a:p>
              <a:p>
                <a:r>
                  <a:rPr lang="en-US" dirty="0" smtClean="0"/>
                  <a:t>Once we have such a tree </a:t>
                </a:r>
              </a:p>
              <a:p>
                <a:pPr lvl="1"/>
                <a:r>
                  <a:rPr lang="en-US" dirty="0" smtClean="0"/>
                  <a:t>Searching for a key is at most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 is the height of the tree.</a:t>
                </a:r>
              </a:p>
              <a:p>
                <a:pPr lvl="1"/>
                <a:r>
                  <a:rPr lang="en-US" dirty="0" smtClean="0"/>
                  <a:t>Inserting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/>
                  <a:t>– always search for and insert a leaf.</a:t>
                </a:r>
              </a:p>
              <a:p>
                <a:pPr lvl="1"/>
                <a:r>
                  <a:rPr lang="en-US" dirty="0" smtClean="0"/>
                  <a:t>Deleting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/>
                  <a:t>– search, remove and replace by </a:t>
                </a:r>
                <a:r>
                  <a:rPr lang="en-US" i="1" dirty="0" smtClean="0"/>
                  <a:t>predecessor</a:t>
                </a:r>
                <a:r>
                  <a:rPr lang="en-US" dirty="0" smtClean="0"/>
                  <a:t> or </a:t>
                </a:r>
                <a:r>
                  <a:rPr lang="en-US" i="1" dirty="0" smtClean="0"/>
                  <a:t>successor</a:t>
                </a:r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Printing in sorted order – in-order traversal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9928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/>
              <p:cNvSpPr/>
              <p:nvPr/>
            </p:nvSpPr>
            <p:spPr>
              <a:xfrm>
                <a:off x="8942950" y="1418707"/>
                <a:ext cx="590843" cy="492369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2950" y="1418707"/>
                <a:ext cx="590843" cy="49236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Isosceles Triangle 4"/>
              <p:cNvSpPr/>
              <p:nvPr/>
            </p:nvSpPr>
            <p:spPr>
              <a:xfrm>
                <a:off x="7624688" y="2439451"/>
                <a:ext cx="928467" cy="978997"/>
              </a:xfrm>
              <a:prstGeom prst="triangle">
                <a:avLst>
                  <a:gd name="adj" fmla="val 9844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Isosceles Tri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688" y="2439451"/>
                <a:ext cx="928467" cy="978997"/>
              </a:xfrm>
              <a:prstGeom prst="triangle">
                <a:avLst>
                  <a:gd name="adj" fmla="val 98441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Isosceles Triangle 5"/>
              <p:cNvSpPr/>
              <p:nvPr/>
            </p:nvSpPr>
            <p:spPr>
              <a:xfrm>
                <a:off x="10062141" y="2439451"/>
                <a:ext cx="1009132" cy="978996"/>
              </a:xfrm>
              <a:prstGeom prst="triangle">
                <a:avLst>
                  <a:gd name="adj" fmla="val 185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Isosceles Tri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2141" y="2439451"/>
                <a:ext cx="1009132" cy="978996"/>
              </a:xfrm>
              <a:prstGeom prst="triangle">
                <a:avLst>
                  <a:gd name="adj" fmla="val 1852"/>
                </a:avLst>
              </a:prstGeom>
              <a:blipFill>
                <a:blip r:embed="rId4"/>
                <a:stretch>
                  <a:fillRect l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4" idx="3"/>
          </p:cNvCxnSpPr>
          <p:nvPr/>
        </p:nvCxnSpPr>
        <p:spPr>
          <a:xfrm flipH="1">
            <a:off x="8553156" y="1838970"/>
            <a:ext cx="476321" cy="600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5"/>
            <a:endCxn id="6" idx="0"/>
          </p:cNvCxnSpPr>
          <p:nvPr/>
        </p:nvCxnSpPr>
        <p:spPr>
          <a:xfrm>
            <a:off x="9447266" y="1838970"/>
            <a:ext cx="633564" cy="600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 in order traversal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   &lt; a  &lt; R</a:t>
            </a:r>
          </a:p>
          <a:p>
            <a:r>
              <a:rPr lang="en-US" dirty="0" smtClean="0"/>
              <a:t>If a has a Right child, successor of a is in R</a:t>
            </a:r>
          </a:p>
          <a:p>
            <a:r>
              <a:rPr lang="en-US" dirty="0" smtClean="0"/>
              <a:t>If a has a Left child, predecessor of a is in L</a:t>
            </a:r>
          </a:p>
          <a:p>
            <a:r>
              <a:rPr lang="en-US" dirty="0" smtClean="0"/>
              <a:t>Otherwise where is successor or predecessor?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393970" y="2468551"/>
            <a:ext cx="545711" cy="657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R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624687" y="2481654"/>
            <a:ext cx="545711" cy="657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L</a:t>
            </a:r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27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BST-problem – Enter 2-3 tree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The only issue is BST can become very unbalanced, so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 may be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If we can ensure balance,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 will be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1" dirty="0" err="1" smtClean="0">
                        <a:latin typeface="Cambria Math" panose="02040503050406030204" pitchFamily="18" charset="0"/>
                      </a:rPr>
                      <m:t>lg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We can do this by making a concession: a node can have one OR two keys in it:  “2-3 trees”: (node </a:t>
                </a:r>
                <a:r>
                  <a:rPr lang="en-US" i="1" dirty="0" smtClean="0"/>
                  <a:t>arity</a:t>
                </a:r>
                <a:r>
                  <a:rPr lang="en-US" dirty="0" smtClean="0"/>
                  <a:t> can be 2 or 3)</a:t>
                </a:r>
              </a:p>
              <a:p>
                <a:pPr lvl="1"/>
                <a:r>
                  <a:rPr lang="en-US" dirty="0" smtClean="0"/>
                  <a:t>BST’s only have 2-nodes, we additionally allow 3-nodes (with 2 keys):</a:t>
                </a:r>
              </a:p>
              <a:p>
                <a:r>
                  <a:rPr lang="en-US" dirty="0" smtClean="0"/>
                  <a:t>This allows us to keep balance easily</a:t>
                </a:r>
              </a:p>
              <a:p>
                <a:r>
                  <a:rPr lang="en-US" dirty="0" smtClean="0"/>
                  <a:t>Inserting is at a leaf (as with BSTs)</a:t>
                </a:r>
              </a:p>
              <a:p>
                <a:pPr lvl="1"/>
                <a:r>
                  <a:rPr lang="en-US" dirty="0" smtClean="0"/>
                  <a:t>Insert in a 2 node makes it a 3 node.</a:t>
                </a:r>
              </a:p>
              <a:p>
                <a:pPr lvl="1"/>
                <a:r>
                  <a:rPr lang="en-US" dirty="0" smtClean="0"/>
                  <a:t>But insert in a 3-node</a:t>
                </a:r>
              </a:p>
              <a:p>
                <a:pPr lvl="2"/>
                <a:r>
                  <a:rPr lang="en-US" dirty="0" smtClean="0"/>
                  <a:t>Create two nodes with min max values</a:t>
                </a:r>
              </a:p>
              <a:p>
                <a:pPr lvl="2"/>
                <a:r>
                  <a:rPr lang="en-US" dirty="0" smtClean="0"/>
                  <a:t>The middle value is promoted up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/>
              <p:cNvSpPr/>
              <p:nvPr/>
            </p:nvSpPr>
            <p:spPr>
              <a:xfrm>
                <a:off x="9662159" y="4141971"/>
                <a:ext cx="1465385" cy="492369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2159" y="4141971"/>
                <a:ext cx="1465385" cy="49236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Isosceles Triangle 13"/>
          <p:cNvSpPr/>
          <p:nvPr/>
        </p:nvSpPr>
        <p:spPr>
          <a:xfrm>
            <a:off x="10016197" y="4951828"/>
            <a:ext cx="801858" cy="942536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Isosceles Triangle 14"/>
          <p:cNvSpPr/>
          <p:nvPr/>
        </p:nvSpPr>
        <p:spPr>
          <a:xfrm>
            <a:off x="11103513" y="4885147"/>
            <a:ext cx="801858" cy="942536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Isosceles Triangle 15"/>
          <p:cNvSpPr/>
          <p:nvPr/>
        </p:nvSpPr>
        <p:spPr>
          <a:xfrm>
            <a:off x="8860301" y="4885147"/>
            <a:ext cx="801858" cy="942536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5" idx="3"/>
            <a:endCxn id="16" idx="0"/>
          </p:cNvCxnSpPr>
          <p:nvPr/>
        </p:nvCxnSpPr>
        <p:spPr>
          <a:xfrm flipH="1">
            <a:off x="9261230" y="4562234"/>
            <a:ext cx="615530" cy="322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4"/>
            <a:endCxn id="14" idx="0"/>
          </p:cNvCxnSpPr>
          <p:nvPr/>
        </p:nvCxnSpPr>
        <p:spPr>
          <a:xfrm>
            <a:off x="10394852" y="4634340"/>
            <a:ext cx="22274" cy="31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6"/>
            <a:endCxn id="15" idx="0"/>
          </p:cNvCxnSpPr>
          <p:nvPr/>
        </p:nvCxnSpPr>
        <p:spPr>
          <a:xfrm>
            <a:off x="11127544" y="4388156"/>
            <a:ext cx="376898" cy="496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71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5772407" y="3849804"/>
            <a:ext cx="21534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Leaf overflow, split &amp;</a:t>
            </a:r>
            <a:br>
              <a:rPr lang="en-US" dirty="0" smtClean="0"/>
            </a:br>
            <a:r>
              <a:rPr lang="en-US" dirty="0" smtClean="0"/>
              <a:t>promote up </a:t>
            </a:r>
          </a:p>
          <a:p>
            <a:r>
              <a:rPr lang="en-US" dirty="0" smtClean="0"/>
              <a:t>the middle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2922"/>
            <a:ext cx="7021998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658" y="1825625"/>
            <a:ext cx="2988212" cy="4351338"/>
          </a:xfrm>
        </p:spPr>
        <p:txBody>
          <a:bodyPr/>
          <a:lstStyle/>
          <a:p>
            <a:r>
              <a:rPr lang="en-US" dirty="0" smtClean="0"/>
              <a:t>The promoted up node sits with its parent</a:t>
            </a:r>
          </a:p>
          <a:p>
            <a:pPr lvl="1"/>
            <a:r>
              <a:rPr lang="en-US" dirty="0" smtClean="0"/>
              <a:t>If the parent was full (already 3-ary), then the promotion continues.</a:t>
            </a:r>
          </a:p>
          <a:p>
            <a:pPr lvl="1"/>
            <a:r>
              <a:rPr lang="en-US" dirty="0" smtClean="0"/>
              <a:t>Tree height increases only when root is split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637902" y="5156859"/>
            <a:ext cx="1505243" cy="78779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0 40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4222" y="6077243"/>
            <a:ext cx="1632242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To insert at leaf</a:t>
            </a:r>
            <a:br>
              <a:rPr lang="en-US" dirty="0" smtClean="0"/>
            </a:br>
            <a:r>
              <a:rPr lang="en-US" dirty="0" smtClean="0"/>
              <a:t>New value 20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 flipV="1">
            <a:off x="3756464" y="5950635"/>
            <a:ext cx="407573" cy="449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388158" y="4906553"/>
            <a:ext cx="389245" cy="250306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629254" y="4234131"/>
            <a:ext cx="1027782" cy="78779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50 60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140779" y="5021922"/>
            <a:ext cx="360650" cy="617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504155" y="4906553"/>
            <a:ext cx="813200" cy="719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0" idx="7"/>
          </p:cNvCxnSpPr>
          <p:nvPr/>
        </p:nvCxnSpPr>
        <p:spPr>
          <a:xfrm flipH="1">
            <a:off x="5506521" y="3671668"/>
            <a:ext cx="444113" cy="677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ight Arrow 21"/>
          <p:cNvSpPr/>
          <p:nvPr/>
        </p:nvSpPr>
        <p:spPr>
          <a:xfrm>
            <a:off x="5950634" y="4628271"/>
            <a:ext cx="675249" cy="27828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879102" y="5625588"/>
            <a:ext cx="731520" cy="45165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695028" y="5624842"/>
            <a:ext cx="731520" cy="45165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>
            <a:stCxn id="33" idx="7"/>
          </p:cNvCxnSpPr>
          <p:nvPr/>
        </p:nvCxnSpPr>
        <p:spPr>
          <a:xfrm flipV="1">
            <a:off x="7860198" y="4918276"/>
            <a:ext cx="291107" cy="95235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8514681" y="5033645"/>
            <a:ext cx="360650" cy="617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8878057" y="4918276"/>
            <a:ext cx="813200" cy="719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8003156" y="4231789"/>
            <a:ext cx="1027782" cy="78779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50 60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297845" y="4944976"/>
            <a:ext cx="658837" cy="46798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 rot="16200000">
            <a:off x="8600647" y="3802776"/>
            <a:ext cx="675249" cy="27828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33" idx="3"/>
            <a:endCxn id="25" idx="0"/>
          </p:cNvCxnSpPr>
          <p:nvPr/>
        </p:nvCxnSpPr>
        <p:spPr>
          <a:xfrm flipH="1">
            <a:off x="7244862" y="5344424"/>
            <a:ext cx="149467" cy="281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3" idx="5"/>
            <a:endCxn id="26" idx="0"/>
          </p:cNvCxnSpPr>
          <p:nvPr/>
        </p:nvCxnSpPr>
        <p:spPr>
          <a:xfrm>
            <a:off x="7860198" y="5344424"/>
            <a:ext cx="200590" cy="280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413023" y="3941917"/>
            <a:ext cx="3402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Merge 30 in (50 60), split &amp; </a:t>
            </a:r>
            <a:br>
              <a:rPr lang="en-US" dirty="0" smtClean="0"/>
            </a:br>
            <a:r>
              <a:rPr lang="en-US" dirty="0" smtClean="0"/>
              <a:t>           promote up the new middle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8466407" y="3161397"/>
            <a:ext cx="731520" cy="45165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282333" y="3160651"/>
            <a:ext cx="731520" cy="45165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59" idx="3"/>
          </p:cNvCxnSpPr>
          <p:nvPr/>
        </p:nvCxnSpPr>
        <p:spPr>
          <a:xfrm flipH="1">
            <a:off x="10462636" y="2392277"/>
            <a:ext cx="66197" cy="794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59" idx="5"/>
          </p:cNvCxnSpPr>
          <p:nvPr/>
        </p:nvCxnSpPr>
        <p:spPr>
          <a:xfrm>
            <a:off x="11046095" y="2392277"/>
            <a:ext cx="232467" cy="780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58" idx="3"/>
            <a:endCxn id="43" idx="0"/>
          </p:cNvCxnSpPr>
          <p:nvPr/>
        </p:nvCxnSpPr>
        <p:spPr>
          <a:xfrm flipH="1">
            <a:off x="8832167" y="2393023"/>
            <a:ext cx="880740" cy="768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58" idx="5"/>
            <a:endCxn id="44" idx="0"/>
          </p:cNvCxnSpPr>
          <p:nvPr/>
        </p:nvCxnSpPr>
        <p:spPr>
          <a:xfrm flipH="1">
            <a:off x="9648093" y="2393023"/>
            <a:ext cx="582076" cy="767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Isosceles Triangle 51"/>
          <p:cNvSpPr/>
          <p:nvPr/>
        </p:nvSpPr>
        <p:spPr>
          <a:xfrm>
            <a:off x="5134188" y="5624842"/>
            <a:ext cx="717452" cy="72245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53" name="Isosceles Triangle 52"/>
          <p:cNvSpPr/>
          <p:nvPr/>
        </p:nvSpPr>
        <p:spPr>
          <a:xfrm>
            <a:off x="5961965" y="5646500"/>
            <a:ext cx="717452" cy="72245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54" name="Isosceles Triangle 53"/>
          <p:cNvSpPr/>
          <p:nvPr/>
        </p:nvSpPr>
        <p:spPr>
          <a:xfrm>
            <a:off x="8479955" y="5594361"/>
            <a:ext cx="717452" cy="72245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55" name="Isosceles Triangle 54"/>
          <p:cNvSpPr/>
          <p:nvPr/>
        </p:nvSpPr>
        <p:spPr>
          <a:xfrm>
            <a:off x="9307732" y="5616019"/>
            <a:ext cx="717452" cy="72245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56" name="Isosceles Triangle 55"/>
          <p:cNvSpPr/>
          <p:nvPr/>
        </p:nvSpPr>
        <p:spPr>
          <a:xfrm>
            <a:off x="10083672" y="3216918"/>
            <a:ext cx="717452" cy="72245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10911449" y="3238576"/>
            <a:ext cx="717452" cy="72245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58" name="Oval 57"/>
          <p:cNvSpPr/>
          <p:nvPr/>
        </p:nvSpPr>
        <p:spPr>
          <a:xfrm>
            <a:off x="9605778" y="2007511"/>
            <a:ext cx="731520" cy="45165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10421704" y="2006765"/>
            <a:ext cx="731520" cy="45165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9988235" y="1116443"/>
            <a:ext cx="658837" cy="46798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>
            <a:stCxn id="64" idx="3"/>
            <a:endCxn id="58" idx="0"/>
          </p:cNvCxnSpPr>
          <p:nvPr/>
        </p:nvCxnSpPr>
        <p:spPr>
          <a:xfrm flipH="1">
            <a:off x="9971538" y="1515891"/>
            <a:ext cx="113181" cy="491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4" idx="5"/>
            <a:endCxn id="59" idx="0"/>
          </p:cNvCxnSpPr>
          <p:nvPr/>
        </p:nvCxnSpPr>
        <p:spPr>
          <a:xfrm>
            <a:off x="10550588" y="1515891"/>
            <a:ext cx="236876" cy="49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ight Arrow 71"/>
          <p:cNvSpPr/>
          <p:nvPr/>
        </p:nvSpPr>
        <p:spPr>
          <a:xfrm rot="19058604">
            <a:off x="10477235" y="746790"/>
            <a:ext cx="888415" cy="28638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10192504" y="681858"/>
            <a:ext cx="1994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Repeat this with 50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/>
              <p:cNvSpPr txBox="1"/>
              <p:nvPr/>
            </p:nvSpPr>
            <p:spPr>
              <a:xfrm>
                <a:off x="11267530" y="115555"/>
                <a:ext cx="3874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7530" y="115555"/>
                <a:ext cx="38744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1772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Thus a 2-3 tree is always balanced.</a:t>
                </a:r>
              </a:p>
              <a:p>
                <a:r>
                  <a:rPr lang="en-US" dirty="0" smtClean="0"/>
                  <a:t>Since each node has 2 or three children, its height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1" dirty="0" err="1" smtClean="0">
                        <a:latin typeface="Cambria Math" panose="02040503050406030204" pitchFamily="18" charset="0"/>
                      </a:rPr>
                      <m:t>lg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Thus we have a search tree which is balanced.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0136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Red-Black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16381"/>
          </a:xfrm>
        </p:spPr>
        <p:txBody>
          <a:bodyPr/>
          <a:lstStyle/>
          <a:p>
            <a:r>
              <a:rPr lang="en-US" dirty="0" smtClean="0"/>
              <a:t>BST’s are typically easier to handle than 2-3 trees.</a:t>
            </a:r>
          </a:p>
          <a:p>
            <a:r>
              <a:rPr lang="en-US" dirty="0" smtClean="0"/>
              <a:t>There is a simple mapping of 2-3 trees to BSTs:</a:t>
            </a:r>
          </a:p>
          <a:p>
            <a:pPr lvl="1"/>
            <a:r>
              <a:rPr lang="en-US" dirty="0" smtClean="0"/>
              <a:t>A 2-ary node stays a 2-ary node.</a:t>
            </a:r>
          </a:p>
          <a:p>
            <a:pPr lvl="1"/>
            <a:r>
              <a:rPr lang="en-US" dirty="0" smtClean="0"/>
              <a:t>A 3-ary node is broke as follows into two 2-ary nodes:</a:t>
            </a:r>
            <a:endParaRPr lang="en-US" dirty="0"/>
          </a:p>
        </p:txBody>
      </p:sp>
      <p:cxnSp>
        <p:nvCxnSpPr>
          <p:cNvPr id="5" name="Straight Arrow Connector 4"/>
          <p:cNvCxnSpPr>
            <a:endCxn id="7" idx="0"/>
          </p:cNvCxnSpPr>
          <p:nvPr/>
        </p:nvCxnSpPr>
        <p:spPr>
          <a:xfrm flipH="1">
            <a:off x="1800557" y="5021922"/>
            <a:ext cx="20246" cy="557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184179" y="4906553"/>
            <a:ext cx="813200" cy="7190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sosceles Triangle 6"/>
          <p:cNvSpPr/>
          <p:nvPr/>
        </p:nvSpPr>
        <p:spPr>
          <a:xfrm>
            <a:off x="1441831" y="5579379"/>
            <a:ext cx="717452" cy="72245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8" name="Isosceles Triangle 7"/>
          <p:cNvSpPr/>
          <p:nvPr/>
        </p:nvSpPr>
        <p:spPr>
          <a:xfrm>
            <a:off x="2641989" y="5646500"/>
            <a:ext cx="717452" cy="72245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9" name="Isosceles Triangle 8"/>
          <p:cNvSpPr/>
          <p:nvPr/>
        </p:nvSpPr>
        <p:spPr>
          <a:xfrm>
            <a:off x="300584" y="5514047"/>
            <a:ext cx="717452" cy="72245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4" idx="3"/>
            <a:endCxn id="9" idx="0"/>
          </p:cNvCxnSpPr>
          <p:nvPr/>
        </p:nvCxnSpPr>
        <p:spPr>
          <a:xfrm flipH="1">
            <a:off x="659310" y="5080571"/>
            <a:ext cx="787994" cy="4334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9" idx="0"/>
          </p:cNvCxnSpPr>
          <p:nvPr/>
        </p:nvCxnSpPr>
        <p:spPr>
          <a:xfrm flipH="1">
            <a:off x="6102926" y="5021922"/>
            <a:ext cx="20246" cy="557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299748" y="5021922"/>
            <a:ext cx="3336" cy="603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sosceles Triangle 18"/>
          <p:cNvSpPr/>
          <p:nvPr/>
        </p:nvSpPr>
        <p:spPr>
          <a:xfrm>
            <a:off x="5744200" y="5579379"/>
            <a:ext cx="717452" cy="72245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0" name="Isosceles Triangle 19"/>
          <p:cNvSpPr/>
          <p:nvPr/>
        </p:nvSpPr>
        <p:spPr>
          <a:xfrm>
            <a:off x="6944358" y="5646500"/>
            <a:ext cx="717452" cy="72245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21" name="Isosceles Triangle 20"/>
          <p:cNvSpPr/>
          <p:nvPr/>
        </p:nvSpPr>
        <p:spPr>
          <a:xfrm>
            <a:off x="4602953" y="5514047"/>
            <a:ext cx="717452" cy="72245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cxnSp>
        <p:nvCxnSpPr>
          <p:cNvPr id="22" name="Straight Arrow Connector 21"/>
          <p:cNvCxnSpPr>
            <a:endCxn id="21" idx="0"/>
          </p:cNvCxnSpPr>
          <p:nvPr/>
        </p:nvCxnSpPr>
        <p:spPr>
          <a:xfrm flipH="1">
            <a:off x="4961679" y="4906553"/>
            <a:ext cx="800483" cy="607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923242" y="4628026"/>
            <a:ext cx="803220" cy="54556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530934" y="4628026"/>
            <a:ext cx="803220" cy="54556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23" idx="2"/>
            <a:endCxn id="24" idx="6"/>
          </p:cNvCxnSpPr>
          <p:nvPr/>
        </p:nvCxnSpPr>
        <p:spPr>
          <a:xfrm flipH="1">
            <a:off x="6334154" y="4900810"/>
            <a:ext cx="58908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296789" y="4408149"/>
            <a:ext cx="1027782" cy="78779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    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endCxn id="4" idx="0"/>
          </p:cNvCxnSpPr>
          <p:nvPr/>
        </p:nvCxnSpPr>
        <p:spPr>
          <a:xfrm flipH="1">
            <a:off x="1810680" y="4051495"/>
            <a:ext cx="780099" cy="35665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397514" y="4271372"/>
            <a:ext cx="780099" cy="35665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8526768" y="2187541"/>
                <a:ext cx="3607078" cy="4801314"/>
              </a:xfrm>
              <a:prstGeom prst="rect">
                <a:avLst/>
              </a:prstGeom>
              <a:noFill/>
              <a:ln>
                <a:solidFill>
                  <a:schemeClr val="bg2">
                    <a:lumMod val="9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The two nodes are connected</a:t>
                </a:r>
                <a:br>
                  <a:rPr lang="en-US" dirty="0" smtClean="0"/>
                </a:br>
                <a:r>
                  <a:rPr lang="en-US" dirty="0" smtClean="0"/>
                  <a:t>by a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red</a:t>
                </a:r>
                <a:r>
                  <a:rPr lang="en-US" dirty="0" smtClean="0"/>
                  <a:t> edge. The original edges</a:t>
                </a:r>
              </a:p>
              <a:p>
                <a:r>
                  <a:rPr lang="en-US" dirty="0" smtClean="0"/>
                  <a:t>are called black edges.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This is called a </a:t>
                </a:r>
                <a:r>
                  <a:rPr lang="en-US" b="1" dirty="0" smtClean="0"/>
                  <a:t>red-black tree</a:t>
                </a:r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r>
                  <a:rPr lang="en-US" dirty="0" smtClean="0"/>
                  <a:t>While we do not dig deep into t</a:t>
                </a:r>
                <a:br>
                  <a:rPr lang="en-US" dirty="0" smtClean="0"/>
                </a:br>
                <a:r>
                  <a:rPr lang="en-US" dirty="0" smtClean="0"/>
                  <a:t>its operation, it is clear that</a:t>
                </a:r>
                <a:br>
                  <a:rPr lang="en-US" dirty="0" smtClean="0"/>
                </a:br>
                <a:r>
                  <a:rPr lang="en-US" dirty="0" smtClean="0"/>
                  <a:t>the height of the tree</a:t>
                </a:r>
                <a:br>
                  <a:rPr lang="en-US" dirty="0" smtClean="0"/>
                </a:br>
                <a:r>
                  <a:rPr lang="en-US" dirty="0" smtClean="0"/>
                  <a:t>is at most 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2×</m:t>
                    </m:r>
                  </m:oMath>
                </a14:m>
                <a:r>
                  <a:rPr lang="en-US" dirty="0" smtClean="0"/>
                  <a:t> height of </a:t>
                </a:r>
              </a:p>
              <a:p>
                <a:r>
                  <a:rPr lang="en-US" dirty="0" smtClean="0"/>
                  <a:t>the 2-3 tree</a:t>
                </a:r>
                <a:br>
                  <a:rPr lang="en-US" dirty="0" smtClean="0"/>
                </a:br>
                <a:r>
                  <a:rPr lang="en-US" dirty="0" smtClean="0"/>
                  <a:t>So it is not balanced but not</a:t>
                </a:r>
                <a:br>
                  <a:rPr lang="en-US" dirty="0" smtClean="0"/>
                </a:br>
                <a:r>
                  <a:rPr lang="en-US" dirty="0" smtClean="0"/>
                  <a:t>too imbalanced.</a:t>
                </a:r>
                <a:br>
                  <a:rPr lang="en-US" dirty="0" smtClean="0"/>
                </a:br>
                <a:r>
                  <a:rPr lang="en-US" dirty="0" smtClean="0"/>
                  <a:t>All operations are still more complex</a:t>
                </a:r>
                <a:br>
                  <a:rPr lang="en-US" dirty="0" smtClean="0"/>
                </a:br>
                <a:r>
                  <a:rPr lang="en-US" dirty="0" smtClean="0"/>
                  <a:t>than a BST, but they are all</a:t>
                </a:r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1" dirty="0" err="1" smtClean="0">
                        <a:latin typeface="Cambria Math" panose="02040503050406030204" pitchFamily="18" charset="0"/>
                      </a:rPr>
                      <m:t>lg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6768" y="2187541"/>
                <a:ext cx="3607078" cy="4801314"/>
              </a:xfrm>
              <a:prstGeom prst="rect">
                <a:avLst/>
              </a:prstGeom>
              <a:blipFill>
                <a:blip r:embed="rId2"/>
                <a:stretch>
                  <a:fillRect l="-1349" t="-634" r="-506"/>
                </a:stretch>
              </a:blipFill>
              <a:ln>
                <a:solidFill>
                  <a:schemeClr val="bg2">
                    <a:lumMod val="9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7014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note that BST provides more than fast searching, it provides good order information (in-order traversal).</a:t>
                </a:r>
              </a:p>
              <a:p>
                <a:r>
                  <a:rPr lang="en-US" dirty="0" smtClean="0"/>
                  <a:t>If we are purely interested in just insert and search, then we can potentially do better using hashing.</a:t>
                </a:r>
              </a:p>
              <a:p>
                <a:r>
                  <a:rPr lang="en-US" dirty="0" smtClean="0"/>
                  <a:t>Idea: define a </a:t>
                </a:r>
                <a:r>
                  <a:rPr lang="en-US" i="1" dirty="0" smtClean="0"/>
                  <a:t>hash function </a:t>
                </a:r>
                <a:r>
                  <a:rPr lang="en-US" dirty="0" smtClean="0"/>
                  <a:t>from the set of keys to a set of integers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→ 0..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i="1" dirty="0" smtClean="0"/>
              </a:p>
              <a:p>
                <a:r>
                  <a:rPr lang="en-US" dirty="0" smtClean="0"/>
                  <a:t>We consider an array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[0..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dirty="0" smtClean="0"/>
                  <a:t> (called a </a:t>
                </a:r>
                <a:r>
                  <a:rPr lang="en-US" i="1" dirty="0" smtClean="0"/>
                  <a:t>hash table</a:t>
                </a:r>
                <a:r>
                  <a:rPr lang="en-US" dirty="0" smtClean="0"/>
                  <a:t>) as a place to store the keys.</a:t>
                </a:r>
              </a:p>
              <a:p>
                <a:r>
                  <a:rPr lang="en-US" dirty="0" smtClean="0"/>
                  <a:t>For inserting a key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, we insert it into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dirty="0" smtClean="0"/>
                  <a:t>  in the table.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3500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757</Words>
  <Application>Microsoft Office PowerPoint</Application>
  <PresentationFormat>Widescreen</PresentationFormat>
  <Paragraphs>108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A few search related ideas</vt:lpstr>
      <vt:lpstr>Finding the k^th ranked element</vt:lpstr>
      <vt:lpstr>BST – a tree data structure to assist search </vt:lpstr>
      <vt:lpstr>BST in order traversal</vt:lpstr>
      <vt:lpstr>BST-problem – Enter 2-3 tree</vt:lpstr>
      <vt:lpstr>PowerPoint Presentation</vt:lpstr>
      <vt:lpstr>PowerPoint Presentation</vt:lpstr>
      <vt:lpstr>Red-Black trees</vt:lpstr>
      <vt:lpstr>Hashing</vt:lpstr>
      <vt:lpstr>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few search related ideas</dc:title>
  <dc:creator>Badrinath R</dc:creator>
  <cp:lastModifiedBy>Badrinath R</cp:lastModifiedBy>
  <cp:revision>16</cp:revision>
  <dcterms:created xsi:type="dcterms:W3CDTF">2024-08-08T09:17:31Z</dcterms:created>
  <dcterms:modified xsi:type="dcterms:W3CDTF">2024-08-08T13:56:11Z</dcterms:modified>
</cp:coreProperties>
</file>