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2" r:id="rId3"/>
    <p:sldId id="265" r:id="rId4"/>
    <p:sldId id="281" r:id="rId5"/>
    <p:sldId id="268" r:id="rId6"/>
    <p:sldId id="273" r:id="rId7"/>
    <p:sldId id="279" r:id="rId8"/>
    <p:sldId id="280" r:id="rId9"/>
    <p:sldId id="267" r:id="rId10"/>
    <p:sldId id="266" r:id="rId11"/>
    <p:sldId id="270" r:id="rId12"/>
    <p:sldId id="271" r:id="rId13"/>
    <p:sldId id="274" r:id="rId14"/>
    <p:sldId id="275" r:id="rId15"/>
    <p:sldId id="276" r:id="rId16"/>
    <p:sldId id="277" r:id="rId17"/>
    <p:sldId id="278" r:id="rId18"/>
    <p:sldId id="282" r:id="rId19"/>
    <p:sldId id="283" r:id="rId20"/>
    <p:sldId id="289" r:id="rId21"/>
    <p:sldId id="28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FF95-2C63-445E-8048-DE0693B1E932}" type="datetimeFigureOut">
              <a:rPr lang="en-US" smtClean="0"/>
              <a:t>31-Jul-24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1DDD-0DB5-42C5-8570-6E0325388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4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FF95-2C63-445E-8048-DE0693B1E932}" type="datetimeFigureOut">
              <a:rPr lang="en-US" smtClean="0"/>
              <a:t>31-Jul-24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1DDD-0DB5-42C5-8570-6E0325388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84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FF95-2C63-445E-8048-DE0693B1E932}" type="datetimeFigureOut">
              <a:rPr lang="en-US" smtClean="0"/>
              <a:t>31-Jul-24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1DDD-0DB5-42C5-8570-6E0325388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12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FF95-2C63-445E-8048-DE0693B1E932}" type="datetimeFigureOut">
              <a:rPr lang="en-US" smtClean="0"/>
              <a:t>31-Jul-24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1DDD-0DB5-42C5-8570-6E0325388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05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FF95-2C63-445E-8048-DE0693B1E932}" type="datetimeFigureOut">
              <a:rPr lang="en-US" smtClean="0"/>
              <a:t>31-Jul-24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1DDD-0DB5-42C5-8570-6E0325388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7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FF95-2C63-445E-8048-DE0693B1E932}" type="datetimeFigureOut">
              <a:rPr lang="en-US" smtClean="0"/>
              <a:t>31-Jul-24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1DDD-0DB5-42C5-8570-6E0325388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7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FF95-2C63-445E-8048-DE0693B1E932}" type="datetimeFigureOut">
              <a:rPr lang="en-US" smtClean="0"/>
              <a:t>31-Jul-24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1DDD-0DB5-42C5-8570-6E0325388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1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FF95-2C63-445E-8048-DE0693B1E932}" type="datetimeFigureOut">
              <a:rPr lang="en-US" smtClean="0"/>
              <a:t>31-Jul-24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1DDD-0DB5-42C5-8570-6E0325388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0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FF95-2C63-445E-8048-DE0693B1E932}" type="datetimeFigureOut">
              <a:rPr lang="en-US" smtClean="0"/>
              <a:t>31-Jul-24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1DDD-0DB5-42C5-8570-6E0325388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5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FF95-2C63-445E-8048-DE0693B1E932}" type="datetimeFigureOut">
              <a:rPr lang="en-US" smtClean="0"/>
              <a:t>31-Jul-24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1DDD-0DB5-42C5-8570-6E0325388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00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FF95-2C63-445E-8048-DE0693B1E932}" type="datetimeFigureOut">
              <a:rPr lang="en-US" smtClean="0"/>
              <a:t>31-Jul-24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1DDD-0DB5-42C5-8570-6E0325388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95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AFF95-2C63-445E-8048-DE0693B1E932}" type="datetimeFigureOut">
              <a:rPr lang="en-US" smtClean="0"/>
              <a:t>31-Jul-24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31DDD-0DB5-42C5-8570-6E0325388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3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the analysis of algorithms through examples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0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873885" cy="1325563"/>
          </a:xfrm>
        </p:spPr>
        <p:txBody>
          <a:bodyPr/>
          <a:lstStyle/>
          <a:p>
            <a:r>
              <a:rPr lang="en-US" dirty="0" smtClean="0"/>
              <a:t>Binary Addition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1888787" y="29075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1.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 // carry</a:t>
                </a:r>
                <a:br>
                  <a:rPr lang="en-US" dirty="0" smtClean="0"/>
                </a:br>
                <a:r>
                  <a:rPr lang="en-US" dirty="0" smtClean="0"/>
                  <a:t>2. for each position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:</a:t>
                </a:r>
                <a:br>
                  <a:rPr lang="en-US" dirty="0" smtClean="0"/>
                </a:br>
                <a:r>
                  <a:rPr lang="en-US" dirty="0" smtClean="0"/>
                  <a:t>3.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]=0 </m:t>
                    </m:r>
                  </m:oMath>
                </a14:m>
                <a:r>
                  <a:rPr lang="en-US" dirty="0" smtClean="0"/>
                  <a:t>if none or exactly two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 smtClean="0"/>
                  <a:t>is 1</a:t>
                </a:r>
                <a:br>
                  <a:rPr lang="en-US" dirty="0" smtClean="0"/>
                </a:br>
                <a:r>
                  <a:rPr lang="en-US" dirty="0" smtClean="0"/>
                  <a:t>                      else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]=1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 </m:t>
                    </m:r>
                  </m:oMath>
                </a14:m>
                <a:r>
                  <a:rPr lang="en-US" dirty="0" smtClean="0"/>
                  <a:t>if at least two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 smtClean="0"/>
                  <a:t>is 1</a:t>
                </a:r>
                <a:br>
                  <a:rPr lang="en-US" dirty="0" smtClean="0"/>
                </a:br>
                <a:r>
                  <a:rPr lang="en-US" dirty="0" smtClean="0"/>
                  <a:t>                      else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  </m:t>
                    </m:r>
                  </m:oMath>
                </a14:m>
                <a:r>
                  <a:rPr lang="en-US" dirty="0" smtClean="0"/>
                  <a:t>// carry for next position.</a:t>
                </a:r>
              </a:p>
              <a:p>
                <a:pPr marL="0" indent="0">
                  <a:buNone/>
                </a:pPr>
                <a:r>
                  <a:rPr lang="en-US" dirty="0" smtClean="0"/>
                  <a:t>4.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88787" y="2907525"/>
                <a:ext cx="10515600" cy="4351338"/>
              </a:xfrm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838200" y="1906523"/>
                <a:ext cx="8949447" cy="823912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Addition of two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bit numbers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[0..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−1] </m:t>
                    </m:r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[0..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producing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[0..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838200" y="1906523"/>
                <a:ext cx="8949447" cy="823912"/>
              </a:xfrm>
              <a:blipFill>
                <a:blip r:embed="rId7"/>
                <a:stretch>
                  <a:fillRect l="-1090" t="-11111" b="-1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933509" y="365125"/>
                <a:ext cx="4031873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sz="3600" dirty="0" smtClean="0"/>
                  <a:t>          1 0 1 1 0  =   22</a:t>
                </a:r>
                <a:br>
                  <a:rPr lang="en-US" sz="360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509" y="365125"/>
                <a:ext cx="4031873" cy="1077218"/>
              </a:xfrm>
              <a:prstGeom prst="rect">
                <a:avLst/>
              </a:prstGeom>
              <a:blipFill>
                <a:blip r:embed="rId6"/>
                <a:stretch>
                  <a:fillRect t="-9040" r="-3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6712147" y="5633041"/>
            <a:ext cx="5482719" cy="1200329"/>
          </a:xfrm>
          <a:prstGeom prst="rect">
            <a:avLst/>
          </a:prstGeom>
          <a:gradFill>
            <a:gsLst>
              <a:gs pos="1000">
                <a:srgbClr val="FFFF00"/>
              </a:gs>
              <a:gs pos="100000">
                <a:schemeClr val="bg1"/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Complexity:</a:t>
            </a:r>
            <a:br>
              <a:rPr lang="en-US" sz="2400" dirty="0" smtClean="0"/>
            </a:br>
            <a:r>
              <a:rPr lang="en-US" sz="2400" dirty="0" smtClean="0"/>
              <a:t>Line 3  is a #3-bit addition .</a:t>
            </a:r>
          </a:p>
          <a:p>
            <a:r>
              <a:rPr lang="en-US" sz="2400" dirty="0" smtClean="0"/>
              <a:t>Line 2 is a loop                     … Complexity is </a:t>
            </a:r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10175132" y="3782202"/>
            <a:ext cx="1945656" cy="1451278"/>
            <a:chOff x="10175132" y="3782202"/>
            <a:chExt cx="1945656" cy="1451278"/>
          </a:xfrm>
        </p:grpSpPr>
        <p:sp>
          <p:nvSpPr>
            <p:cNvPr id="11" name="Right Brace 10"/>
            <p:cNvSpPr/>
            <p:nvPr/>
          </p:nvSpPr>
          <p:spPr>
            <a:xfrm>
              <a:off x="10175132" y="3782202"/>
              <a:ext cx="369651" cy="145127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680970" y="4085617"/>
              <a:ext cx="1439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 bit addition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56159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/>
      <p:bldP spid="3" grpId="0" build="p"/>
      <p:bldP spid="9" grpId="0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Multiplication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Multiply two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bit integers, giving 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bit integer.</a:t>
                </a:r>
              </a:p>
              <a:p>
                <a:r>
                  <a:rPr lang="en-US" dirty="0" smtClean="0"/>
                  <a:t>The primary school algorithm works just fine.</a:t>
                </a:r>
              </a:p>
              <a:p>
                <a:r>
                  <a:rPr lang="en-US" dirty="0" smtClean="0"/>
                  <a:t>Complexity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6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Formally.. complexity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Recall that we are interesting in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counting some operations</a:t>
                </a:r>
                <a:r>
                  <a:rPr lang="en-US" dirty="0" smtClean="0"/>
                  <a:t>. Usually, the operation that occurs most number of times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worst case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Recall also, that the absolute value here does not give us an idea of the real(clock) running time, though there is a relationship.</a:t>
                </a:r>
              </a:p>
              <a:p>
                <a:r>
                  <a:rPr lang="en-US" dirty="0" smtClean="0"/>
                  <a:t>However it does give us a very good tool to compare different algorithms.</a:t>
                </a:r>
              </a:p>
              <a:p>
                <a:r>
                  <a:rPr lang="en-US" dirty="0" smtClean="0"/>
                  <a:t>Further the convention is to not be very picky about writing out an exact expression, instead it is fine to simply express the leading term. </a:t>
                </a:r>
              </a:p>
              <a:p>
                <a:r>
                  <a:rPr lang="en-US" dirty="0" smtClean="0"/>
                  <a:t>For example for an algorithm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 may be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However we may simplify it simply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3361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8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Formally…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This means we group all functions representing counts of operations with the same leading term (up to a constant multiple) together into one class.</a:t>
                </a:r>
              </a:p>
              <a:p>
                <a:r>
                  <a:rPr lang="en-US" dirty="0" smtClean="0"/>
                  <a:t>The big-O (or big-Oh) is a definition of one such class: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 iff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  </m:t>
                    </m:r>
                  </m:oMath>
                </a14:m>
                <a:r>
                  <a:rPr lang="en-US" dirty="0" smtClean="0"/>
                  <a:t>for some constant c, </a:t>
                </a:r>
                <a:br>
                  <a:rPr lang="en-US" dirty="0" smtClean="0"/>
                </a:br>
                <a:r>
                  <a:rPr lang="en-US" dirty="0" smtClean="0"/>
                  <a:t>                                                                 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&gt; </m:t>
                    </m:r>
                  </m:oMath>
                </a14:m>
                <a:r>
                  <a:rPr lang="en-US" dirty="0" smtClean="0"/>
                  <a:t>some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. </a:t>
                </a:r>
              </a:p>
              <a:p>
                <a:r>
                  <a:rPr lang="en-US" dirty="0" smtClean="0"/>
                  <a:t>By a slight abuse of notation we say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Thus: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+4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  Similarly,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We even say “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Selection sort is an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algorithm</a:t>
                </a:r>
                <a:r>
                  <a:rPr lang="en-US" dirty="0" smtClean="0"/>
                  <a:t>”</a:t>
                </a:r>
              </a:p>
              <a:p>
                <a:r>
                  <a:rPr lang="en-US" dirty="0" smtClean="0"/>
                  <a:t>What function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(1) </m:t>
                    </m:r>
                  </m:oMath>
                </a14:m>
                <a:r>
                  <a:rPr lang="en-US" dirty="0" smtClean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5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Some other notations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We use the notation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to similarly describe a lower bound on the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+4 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100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  and also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=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And we could say that Selection sort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If we want to be exact about the leading term we could use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notation: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+4 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  All quadratic functions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are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And we could say that Selection sort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All linear functions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are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374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0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for a Target-Sum in a sorted array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8627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Problem: Given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sorted</a:t>
                </a:r>
                <a:r>
                  <a:rPr lang="en-US" dirty="0" smtClean="0"/>
                  <a:t> array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[0..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dirty="0" smtClean="0"/>
                  <a:t> and an integer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find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so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/>
                  <a:t>  (assume increasing order sorted)</a:t>
                </a:r>
              </a:p>
              <a:p>
                <a:r>
                  <a:rPr lang="en-US" dirty="0" smtClean="0"/>
                  <a:t>Algorithm-1:</a:t>
                </a:r>
              </a:p>
              <a:p>
                <a:r>
                  <a:rPr lang="en-US" dirty="0" smtClean="0"/>
                  <a:t>   for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=0..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      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dirty="0" smtClean="0"/>
                  <a:t>Return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Return False</a:t>
                </a:r>
              </a:p>
              <a:p>
                <a:r>
                  <a:rPr lang="en-US" dirty="0" smtClean="0"/>
                  <a:t>Analysis: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86275"/>
              </a:xfrm>
              <a:blipFill>
                <a:blip r:embed="rId5"/>
                <a:stretch>
                  <a:fillRect l="-1043" t="-2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400799" y="2587804"/>
                <a:ext cx="5791201" cy="3724096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/>
                  </a:gs>
                  <a:gs pos="27000">
                    <a:schemeClr val="bg1"/>
                  </a:gs>
                </a:gsLst>
                <a:lin ang="0" scaled="1"/>
                <a:tileRect/>
              </a:gra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/>
                  <a:t>Algorithm-2: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=0,  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Loop: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400" dirty="0" smtClean="0"/>
                  <a:t>If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&gt;=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sz="2400" dirty="0" smtClean="0"/>
                  <a:t>return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𝐹𝑎𝑙𝑠𝑒</m:t>
                    </m:r>
                  </m:oMath>
                </a14:m>
                <a:endParaRPr lang="en-US" sz="2400" dirty="0" smtClean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400" dirty="0" smtClean="0"/>
                  <a:t>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]+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sz="2400" dirty="0" smtClean="0"/>
                  <a:t>Return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400" dirty="0" smtClean="0"/>
                  <a:t>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−−</m:t>
                    </m:r>
                  </m:oMath>
                </a14:m>
                <a:endParaRPr lang="en-US" sz="2400" dirty="0" smtClean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400" dirty="0" smtClean="0"/>
                  <a:t>Else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++</m:t>
                    </m:r>
                  </m:oMath>
                </a14:m>
                <a:endParaRPr lang="en-US" sz="2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Analysis: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2400" dirty="0" smtClean="0"/>
              </a:p>
              <a:p>
                <a:endParaRPr lang="en-US" sz="3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799" y="2587804"/>
                <a:ext cx="5791201" cy="3724096"/>
              </a:xfrm>
              <a:prstGeom prst="rect">
                <a:avLst/>
              </a:prstGeom>
              <a:blipFill>
                <a:blip r:embed="rId6"/>
                <a:stretch>
                  <a:fillRect l="-2521" t="-1961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117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257674" cy="1325563"/>
          </a:xfrm>
        </p:spPr>
        <p:txBody>
          <a:bodyPr/>
          <a:lstStyle/>
          <a:p>
            <a:r>
              <a:rPr lang="en-US" dirty="0" smtClean="0"/>
              <a:t>Searching in a Sorted, Rotated Array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Sorted:                  2    4   6   8   9   10 12 15</a:t>
                </a:r>
              </a:p>
              <a:p>
                <a:r>
                  <a:rPr lang="en-US" dirty="0" smtClean="0"/>
                  <a:t>Sorted, Rotated:  10 12 15  2   4    6    8    9</a:t>
                </a:r>
              </a:p>
              <a:p>
                <a:endParaRPr lang="en-US" dirty="0"/>
              </a:p>
              <a:p>
                <a:r>
                  <a:rPr lang="en-US" dirty="0" smtClean="0"/>
                  <a:t>Given: sorted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[0..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−1], </m:t>
                    </m:r>
                  </m:oMath>
                </a14:m>
                <a:r>
                  <a:rPr lang="en-US" dirty="0" smtClean="0"/>
                  <a:t>and a 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To search for k and return its position, else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𝐹𝐴𝐿𝑆𝐸</m:t>
                    </m:r>
                  </m:oMath>
                </a14:m>
                <a:r>
                  <a:rPr lang="en-US" dirty="0" smtClean="0"/>
                  <a:t> if it is not in the array</a:t>
                </a:r>
              </a:p>
              <a:p>
                <a:r>
                  <a:rPr lang="en-US" dirty="0" smtClean="0"/>
                  <a:t>Algorithm: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smtClean="0"/>
                  <a:t>Find the position of the minimum dividing the array into two parts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smtClean="0"/>
                  <a:t>Now do binary search on one side and return the result</a:t>
                </a:r>
              </a:p>
              <a:p>
                <a:r>
                  <a:rPr lang="en-US" dirty="0" smtClean="0"/>
                  <a:t>Analysis: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V="1">
            <a:off x="8983579" y="1427747"/>
            <a:ext cx="1812758" cy="593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8983579" y="2294021"/>
            <a:ext cx="906379" cy="277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0042358" y="2544345"/>
            <a:ext cx="818147" cy="240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614611" y="1930275"/>
            <a:ext cx="3176336" cy="10949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614611" y="2484751"/>
            <a:ext cx="3176336" cy="10949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0042357" y="2691900"/>
            <a:ext cx="128337" cy="14822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927432" y="1945272"/>
            <a:ext cx="128337" cy="14822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7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‘Master Theorem’ for complexity computation for commonly occurring recurrence relations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𝑎𝑇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≥ 1 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&gt; 1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Compare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with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 smtClean="0"/>
                  <a:t> see which dominates 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&gt;0: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Case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         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Θ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    </a:t>
                </a:r>
              </a:p>
              <a:p>
                <a:r>
                  <a:rPr lang="en-US" dirty="0"/>
                  <a:t>Case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   </a:t>
                </a:r>
                <a:r>
                  <a:rPr lang="en-US" dirty="0" smtClean="0"/>
                  <a:t>          </a:t>
                </a:r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 smtClean="0"/>
              </a:p>
              <a:p>
                <a:r>
                  <a:rPr lang="en-US" dirty="0" smtClean="0"/>
                  <a:t>Case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𝜖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          </m:t>
                    </m:r>
                  </m:oMath>
                </a14:m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 smtClean="0"/>
                  <a:t>  , provided…</a:t>
                </a:r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Covers commonly occurring recursive situations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582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the master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Binary search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/2)+1</m:t>
                    </m:r>
                  </m:oMath>
                </a14:m>
                <a:r>
                  <a:rPr lang="en-US" dirty="0" smtClean="0"/>
                  <a:t>   </a:t>
                </a:r>
              </a:p>
              <a:p>
                <a:pPr lvl="1"/>
                <a:r>
                  <a:rPr lang="en-US" dirty="0"/>
                  <a:t>C</a:t>
                </a:r>
                <a:r>
                  <a:rPr lang="en-US" dirty="0" smtClean="0"/>
                  <a:t>ompare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 smtClean="0"/>
                  <a:t>   with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func>
                      </m:sup>
                    </m:sSup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Merge Sort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)=2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/2)+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  </a:t>
                </a:r>
              </a:p>
              <a:p>
                <a:pPr lvl="1"/>
                <a:r>
                  <a:rPr lang="en-US" dirty="0"/>
                  <a:t>Compare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/>
                  <a:t>   with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func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=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Question – what would a ‘ternary search’ look like? What about three-way merge sort? What is Fibonacci sort?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759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Given an algorithm, we wish to analyze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wish to analyze the resources that an algorithm consumes</a:t>
            </a:r>
          </a:p>
          <a:p>
            <a:pPr lvl="1"/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Space</a:t>
            </a:r>
          </a:p>
          <a:p>
            <a:r>
              <a:rPr lang="en-US" dirty="0" smtClean="0"/>
              <a:t>Often done by instruction execution or space(# items stored) count:</a:t>
            </a:r>
          </a:p>
          <a:p>
            <a:pPr lvl="1"/>
            <a:r>
              <a:rPr lang="en-US" dirty="0" smtClean="0"/>
              <a:t>Relevant for practice, though independent of technology</a:t>
            </a:r>
          </a:p>
          <a:p>
            <a:r>
              <a:rPr lang="en-US" dirty="0" smtClean="0"/>
              <a:t>To do that we still need the algorithm itself to be sufficiently explicit</a:t>
            </a:r>
          </a:p>
          <a:p>
            <a:r>
              <a:rPr lang="en-US" dirty="0" smtClean="0"/>
              <a:t>A few examples of (mostly known) algorithms and their analysis follow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31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[0..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−1] 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Result: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[0..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−1] </m:t>
                    </m:r>
                  </m:oMath>
                </a14:m>
                <a:r>
                  <a:rPr lang="en-US" dirty="0" smtClean="0"/>
                  <a:t>has the original numbers in sorted (increasing) order</a:t>
                </a:r>
              </a:p>
              <a:p>
                <a:r>
                  <a:rPr lang="en-US" dirty="0" smtClean="0"/>
                  <a:t>Algorithm </a:t>
                </a:r>
                <a:r>
                  <a:rPr lang="en-US" dirty="0" err="1" smtClean="0"/>
                  <a:t>Mergesort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[0..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−1],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 </m:t>
                    </m:r>
                  </m:oMath>
                </a14:m>
                <a:r>
                  <a:rPr lang="en-US" dirty="0" smtClean="0"/>
                  <a:t> or 1 return</a:t>
                </a:r>
                <a:br>
                  <a:rPr lang="en-US" dirty="0" smtClean="0"/>
                </a:br>
                <a:endParaRPr lang="en-US" dirty="0" smtClean="0"/>
              </a:p>
              <a:p>
                <a:pPr lvl="1"/>
                <a:r>
                  <a:rPr lang="en-US" dirty="0" err="1" smtClean="0"/>
                  <a:t>Mergesort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[0..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/2]</m:t>
                    </m:r>
                  </m:oMath>
                </a14:m>
                <a:r>
                  <a:rPr lang="en-US" dirty="0" smtClean="0"/>
                  <a:t>) </a:t>
                </a:r>
              </a:p>
              <a:p>
                <a:pPr lvl="1"/>
                <a:r>
                  <a:rPr lang="en-US" dirty="0" err="1" smtClean="0"/>
                  <a:t>Mergesort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/2+1..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dirty="0" smtClean="0"/>
                  <a:t>)</a:t>
                </a:r>
                <a:br>
                  <a:rPr lang="en-US" dirty="0" smtClean="0"/>
                </a:br>
                <a:endParaRPr lang="en-US" dirty="0" smtClean="0"/>
              </a:p>
              <a:p>
                <a:pPr lvl="1"/>
                <a:r>
                  <a:rPr lang="en-US" dirty="0" err="1" smtClean="0"/>
                  <a:t>Mergearrays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[0..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/2]</m:t>
                    </m:r>
                  </m:oMath>
                </a14:m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/2+1..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−1])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991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Faster integer multiplication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Given two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-bit integers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 Result: The product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We saw that the product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will be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/>
                  <a:t>using the primary school algorithm</a:t>
                </a:r>
              </a:p>
              <a:p>
                <a:r>
                  <a:rPr lang="en-US" dirty="0" smtClean="0"/>
                  <a:t>Here is a recursive idea: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1× 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   +  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 smtClean="0"/>
                  <a:t>		split up the bits of the numbers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1× 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   +  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2 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1.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Analysis …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2.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Analysis …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257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sorting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Given: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[0..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Loop 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en-US" dirty="0" err="1" smtClean="0"/>
                  <a:t>downto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i="1" dirty="0">
                    <a:cs typeface="Times New Roman" panose="02020603050405020304" pitchFamily="18" charset="0"/>
                  </a:rPr>
                  <a:t>:</a:t>
                </a:r>
              </a:p>
              <a:p>
                <a:pPr marL="914400" lvl="1" indent="-45720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dirty="0" smtClean="0"/>
                  <a:t>Find the largest item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 smtClean="0"/>
                  <a:t>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[0..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i="1" dirty="0">
                  <a:ea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smtClean="0"/>
                  <a:t>Exchange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 smtClean="0"/>
                  <a:t>thus keeping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..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−1] </m:t>
                    </m:r>
                  </m:oMath>
                </a14:m>
                <a:r>
                  <a:rPr lang="en-US" dirty="0" smtClean="0"/>
                  <a:t>sorted and with the largest set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items.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9"/>
                <a:stretch>
                  <a:fillRect l="-2128" t="-1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72199" y="2505074"/>
                <a:ext cx="5851188" cy="435292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We have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elements and the analysis is in terms of this input size.</a:t>
                </a:r>
              </a:p>
              <a:p>
                <a:r>
                  <a:rPr lang="en-US" dirty="0" smtClean="0"/>
                  <a:t>The important operation of compares is in line 1. </a:t>
                </a:r>
              </a:p>
              <a:p>
                <a:r>
                  <a:rPr lang="en-US" dirty="0" smtClean="0"/>
                  <a:t>Line 2 is a simple exchange.</a:t>
                </a:r>
              </a:p>
              <a:p>
                <a:r>
                  <a:rPr lang="en-US" dirty="0" smtClean="0"/>
                  <a:t>Line 1 and 2 are in a loop.</a:t>
                </a:r>
              </a:p>
              <a:p>
                <a:r>
                  <a:rPr lang="en-US" dirty="0" smtClean="0"/>
                  <a:t>Thus total # compares:</a:t>
                </a:r>
              </a:p>
              <a:p>
                <a:pPr lvl="1"/>
                <a:r>
                  <a:rPr lang="en-US" dirty="0" smtClean="0"/>
                  <a:t>Depends on the input but never more than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−1)/2 </m:t>
                    </m:r>
                  </m:oMath>
                </a14:m>
                <a:r>
                  <a:rPr lang="en-US" dirty="0" smtClean="0"/>
                  <a:t>comparisons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−1)/2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72199" y="2505074"/>
                <a:ext cx="5851188" cy="4352925"/>
              </a:xfrm>
              <a:blipFill>
                <a:blip r:embed="rId8"/>
                <a:stretch>
                  <a:fillRect l="-1771" t="-3221" r="-3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446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sorting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Selection Sort - recursive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Given: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[0..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𝑆𝑆𝑜𝑟𝑡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endParaRPr lang="en-US" i="1" dirty="0">
                  <a:cs typeface="Times New Roman" panose="02020603050405020304" pitchFamily="18" charset="0"/>
                </a:endParaRPr>
              </a:p>
              <a:p>
                <a:pPr marL="914400" lvl="1" indent="-45720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dirty="0" smtClean="0"/>
                  <a:t>If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 </m:t>
                    </m:r>
                  </m:oMath>
                </a14:m>
                <a:r>
                  <a:rPr lang="en-US" dirty="0" smtClean="0"/>
                  <a:t>return;</a:t>
                </a:r>
              </a:p>
              <a:p>
                <a:pPr marL="914400" lvl="1" indent="-45720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dirty="0" smtClean="0"/>
                  <a:t>Find the largest item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 smtClean="0"/>
                  <a:t>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[0..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i="1" dirty="0">
                  <a:ea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smtClean="0"/>
                  <a:t>Exchange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𝑆𝑠𝑜𝑟𝑡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128" t="-1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72199" y="2505074"/>
                <a:ext cx="5851188" cy="435292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/>
                  <a:t>is the upper limit on the number of compares needed to sort an n element array: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−1)+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   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(1) = 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72199" y="2505074"/>
                <a:ext cx="5851188" cy="4352925"/>
              </a:xfrm>
              <a:blipFill>
                <a:blip r:embed="rId3"/>
                <a:stretch>
                  <a:fillRect l="-1771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319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sorting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Given: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[0..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−1]</m:t>
                    </m:r>
                  </m:oMath>
                </a14:m>
                <a:endParaRPr lang="en-US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smtClean="0"/>
                  <a:t>Loop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= 1 </m:t>
                    </m:r>
                  </m:oMath>
                </a14:m>
                <a:r>
                  <a:rPr lang="en-US" dirty="0" smtClean="0"/>
                  <a:t>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smtClean="0"/>
                  <a:t>Find the position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r>
                  <a:rPr lang="en-US" dirty="0" smtClean="0"/>
                  <a:t>of 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] </m:t>
                    </m:r>
                  </m:oMath>
                </a14:m>
                <a:r>
                  <a:rPr lang="en-US" dirty="0" smtClean="0"/>
                  <a:t>in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[0..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−1]</m:t>
                    </m:r>
                  </m:oMath>
                </a14:m>
                <a:r>
                  <a:rPr lang="en-US" sz="2800" i="1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(which is already sorted)</a:t>
                </a:r>
                <a:endParaRPr lang="en-US" sz="28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smtClean="0"/>
                  <a:t> Insert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/>
                  <a:t>into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[0..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−1] </m:t>
                    </m:r>
                  </m:oMath>
                </a14:m>
                <a:r>
                  <a:rPr lang="en-US" dirty="0" smtClean="0"/>
                  <a:t>thus keeping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[0..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] </m:t>
                    </m:r>
                  </m:oMath>
                </a14:m>
                <a:r>
                  <a:rPr lang="en-US" dirty="0" smtClean="0"/>
                  <a:t>sorted.</a:t>
                </a:r>
                <a:endParaRPr lang="en-US" dirty="0"/>
              </a:p>
              <a:p>
                <a:pPr>
                  <a:lnSpc>
                    <a:spcPct val="100000"/>
                  </a:lnSpc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128" t="-2815" r="-2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Again the parameter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– is the number of elements in the array.</a:t>
                </a:r>
              </a:p>
              <a:p>
                <a:r>
                  <a:rPr lang="en-US" dirty="0" smtClean="0"/>
                  <a:t>Line 1 requires a number of comparisons</a:t>
                </a:r>
              </a:p>
              <a:p>
                <a:r>
                  <a:rPr lang="en-US" dirty="0" smtClean="0"/>
                  <a:t>Line 2 requires a number of moves.</a:t>
                </a:r>
              </a:p>
              <a:p>
                <a:r>
                  <a:rPr lang="en-US" dirty="0" smtClean="0"/>
                  <a:t>The two lines are in a loop</a:t>
                </a:r>
              </a:p>
              <a:p>
                <a:r>
                  <a:rPr lang="en-US" dirty="0" smtClean="0"/>
                  <a:t>Thus, total # comparisons is</a:t>
                </a:r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2118" t="-2815" r="-2353" b="-44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74172" y="6488668"/>
            <a:ext cx="10671255" cy="369332"/>
          </a:xfrm>
          <a:prstGeom prst="rect">
            <a:avLst/>
          </a:prstGeom>
          <a:gradFill flip="none" rotWithShape="1">
            <a:gsLst>
              <a:gs pos="1000">
                <a:srgbClr val="FFFF00"/>
              </a:gs>
              <a:gs pos="100000">
                <a:schemeClr val="bg1"/>
              </a:gs>
            </a:gsLst>
            <a:lin ang="5400000" scaled="1"/>
            <a:tileRect/>
          </a:gradFill>
        </p:spPr>
        <p:txBody>
          <a:bodyPr wrap="none" rtlCol="0">
            <a:spAutoFit/>
          </a:bodyPr>
          <a:lstStyle/>
          <a:p>
            <a:r>
              <a:rPr lang="en-US" dirty="0" smtClean="0"/>
              <a:t>Note that we are analyzing the given algorithm. The problem itself may different algorithms that find a solution!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6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on an array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Given: </a:t>
                </a:r>
                <a:r>
                  <a:rPr lang="en-US" dirty="0"/>
                  <a:t>A</a:t>
                </a:r>
                <a:r>
                  <a:rPr lang="en-US" dirty="0" smtClean="0"/>
                  <a:t>n array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[0..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elements.</a:t>
                </a:r>
              </a:p>
              <a:p>
                <a:r>
                  <a:rPr lang="en-US" dirty="0" smtClean="0"/>
                  <a:t>Algorithm: A simple linear search through elements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[0..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−1].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 Analysis: It makes no more than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comparisons (in the worst case).</a:t>
                </a:r>
              </a:p>
              <a:p>
                <a:endParaRPr lang="en-US" dirty="0"/>
              </a:p>
              <a:p>
                <a:r>
                  <a:rPr lang="en-US" dirty="0" smtClean="0"/>
                  <a:t>Given: A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sorted </a:t>
                </a:r>
                <a:r>
                  <a:rPr lang="en-US" dirty="0" smtClean="0"/>
                  <a:t>array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[0..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elements </a:t>
                </a:r>
              </a:p>
              <a:p>
                <a:r>
                  <a:rPr lang="en-US" dirty="0" smtClean="0"/>
                  <a:t>Algorithm: Binary search</a:t>
                </a:r>
              </a:p>
              <a:p>
                <a:r>
                  <a:rPr lang="en-US" dirty="0" smtClean="0"/>
                  <a:t>Analysis: No more than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……    </m:t>
                    </m:r>
                  </m:oMath>
                </a14:m>
                <a:r>
                  <a:rPr lang="en-US" dirty="0" smtClean="0"/>
                  <a:t>comparisons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 faster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944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072266" cy="1325563"/>
          </a:xfrm>
        </p:spPr>
        <p:txBody>
          <a:bodyPr/>
          <a:lstStyle/>
          <a:p>
            <a:r>
              <a:rPr lang="en-US" dirty="0" smtClean="0"/>
              <a:t>Binary Search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Given: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0..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 smtClean="0"/>
                  <a:t>sorted increasing order, and an integer to search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Returns the position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so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dirty="0" smtClean="0"/>
                  <a:t>OR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𝐹𝐴𝐿𝑆𝐸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(if it doesn’t exist)</a:t>
                </a:r>
              </a:p>
              <a:p>
                <a:pPr marL="0" indent="0">
                  <a:buNone/>
                </a:pPr>
                <a:r>
                  <a:rPr lang="en-US" dirty="0" smtClean="0"/>
                  <a:t>1.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=0;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−1;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2. While(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) {</a:t>
                </a:r>
                <a:br>
                  <a:rPr lang="en-US" dirty="0" smtClean="0"/>
                </a:br>
                <a:r>
                  <a:rPr lang="en-US" dirty="0" smtClean="0"/>
                  <a:t>3.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 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)/2;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4.    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u="sng" dirty="0" smtClean="0"/>
                  <a:t>return </a:t>
                </a:r>
                <a14:m>
                  <m:oMath xmlns:m="http://schemas.openxmlformats.org/officeDocument/2006/math">
                    <m:r>
                      <a:rPr lang="en-US" b="0" i="1" u="sng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;</a:t>
                </a:r>
                <a:br>
                  <a:rPr lang="en-US" dirty="0" smtClean="0"/>
                </a:br>
                <a:r>
                  <a:rPr lang="en-US" dirty="0" smtClean="0"/>
                  <a:t>5.    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&lt;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dirty="0" smtClean="0"/>
                  <a:t>6.     else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dirty="0" smtClean="0"/>
                  <a:t>7. }</a:t>
                </a:r>
                <a:br>
                  <a:rPr lang="en-US" dirty="0" smtClean="0"/>
                </a:br>
                <a:r>
                  <a:rPr lang="en-US" dirty="0" smtClean="0"/>
                  <a:t>8. </a:t>
                </a:r>
                <a:r>
                  <a:rPr 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return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u="sng" dirty="0" smtClean="0">
                        <a:latin typeface="Cambria Math" panose="02040503050406030204" pitchFamily="18" charset="0"/>
                      </a:rPr>
                      <m:t>𝐹𝐴𝐿𝑆𝐸</m:t>
                    </m:r>
                  </m:oMath>
                </a14:m>
                <a:r>
                  <a:rPr lang="en-US" u="sng" dirty="0" smtClean="0"/>
                  <a:t> </a:t>
                </a:r>
                <a:endParaRPr lang="en-US" u="sn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621312" y="3634244"/>
                <a:ext cx="6570901" cy="3046988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/>
                  </a:gs>
                  <a:gs pos="35000">
                    <a:schemeClr val="bg1"/>
                  </a:gs>
                </a:gsLst>
                <a:lin ang="0" scaled="1"/>
                <a:tileRect/>
              </a:gradFill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Analysis:</a:t>
                </a:r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:r>
                  <a:rPr lang="en-US" sz="2400" dirty="0" smtClean="0"/>
                  <a:t>- Lines 4 and 5 make </a:t>
                </a:r>
                <a:r>
                  <a:rPr lang="en-US" sz="2400" b="1" dirty="0" smtClean="0"/>
                  <a:t>two </a:t>
                </a:r>
                <a:r>
                  <a:rPr lang="en-US" sz="2400" dirty="0" smtClean="0"/>
                  <a:t>compares</a:t>
                </a:r>
                <a:br>
                  <a:rPr lang="en-US" sz="2400" dirty="0" smtClean="0"/>
                </a:br>
                <a:r>
                  <a:rPr lang="en-US" sz="2400" dirty="0" smtClean="0"/>
                  <a:t>- Line 5 and 6 change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 smtClean="0"/>
                  <a:t> and ensure that </a:t>
                </a:r>
                <a:br>
                  <a:rPr lang="en-US" sz="2400" dirty="0" smtClean="0"/>
                </a:br>
                <a:r>
                  <a:rPr lang="en-US" sz="2400" dirty="0" smtClean="0"/>
                  <a:t>   the range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..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 smtClean="0"/>
                  <a:t>is at most half </a:t>
                </a:r>
                <a:r>
                  <a:rPr lang="en-US" sz="2400" dirty="0" smtClean="0"/>
                  <a:t>of its previous range</a:t>
                </a:r>
                <a:br>
                  <a:rPr lang="en-US" sz="2400" dirty="0" smtClean="0"/>
                </a:br>
                <a:r>
                  <a:rPr lang="en-US" sz="2400" dirty="0" smtClean="0"/>
                  <a:t>-So the condition on line 2 is satisfied at most …</a:t>
                </a:r>
                <a:br>
                  <a:rPr lang="en-US" sz="2400" dirty="0" smtClean="0"/>
                </a:br>
                <a:r>
                  <a:rPr lang="en-US" sz="2400" dirty="0" smtClean="0"/>
                  <a:t>- Thus the number of compares depends on the</a:t>
                </a:r>
                <a:br>
                  <a:rPr lang="en-US" sz="2400" dirty="0" smtClean="0"/>
                </a:br>
                <a:r>
                  <a:rPr lang="en-US" sz="2400" dirty="0" smtClean="0"/>
                  <a:t>   input values, but is </a:t>
                </a: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most </a:t>
                </a:r>
                <a:r>
                  <a:rPr lang="en-US" sz="2400" dirty="0" smtClean="0"/>
                  <a:t>…</a:t>
                </a:r>
                <a:br>
                  <a:rPr lang="en-US" sz="2400" dirty="0" smtClean="0"/>
                </a:br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312" y="3634244"/>
                <a:ext cx="6570901" cy="3046988"/>
              </a:xfrm>
              <a:prstGeom prst="rect">
                <a:avLst/>
              </a:prstGeom>
              <a:blipFill>
                <a:blip r:embed="rId10"/>
                <a:stretch>
                  <a:fillRect l="-1391" t="-1600" r="-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8199097" y="449705"/>
            <a:ext cx="3274496" cy="1349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58074" y="666482"/>
            <a:ext cx="1715519" cy="1499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758074" y="898250"/>
            <a:ext cx="869430" cy="1660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746403" y="1146167"/>
            <a:ext cx="551317" cy="1371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008410" y="1358682"/>
            <a:ext cx="274320" cy="1371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900653" y="182810"/>
                <a:ext cx="45577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=0                                                                         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653" y="182810"/>
                <a:ext cx="4557767" cy="307777"/>
              </a:xfrm>
              <a:prstGeom prst="rect">
                <a:avLst/>
              </a:prstGeom>
              <a:blipFill>
                <a:blip r:embed="rId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8694821" y="87969"/>
            <a:ext cx="2658979" cy="212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945200" y="1409191"/>
            <a:ext cx="266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▪</a:t>
            </a:r>
            <a:br>
              <a:rPr lang="en-US" dirty="0" smtClean="0"/>
            </a:br>
            <a:r>
              <a:rPr lang="en-US" dirty="0" smtClean="0"/>
              <a:t>▪</a:t>
            </a:r>
          </a:p>
        </p:txBody>
      </p:sp>
    </p:spTree>
    <p:extLst>
      <p:ext uri="{BB962C8B-B14F-4D97-AF65-F5344CB8AC3E}">
        <p14:creationId xmlns:p14="http://schemas.microsoft.com/office/powerpoint/2010/main" val="303174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10" grpId="0" animBg="1"/>
      <p:bldP spid="11" grpId="0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recursive formulation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Given: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0..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 smtClean="0"/>
                  <a:t>sorted increasing order, and an integer to search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Returns the position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so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dirty="0" smtClean="0"/>
                  <a:t>OR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𝐹𝐴𝐿𝑆𝐸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(if it doesn’t exist)</a:t>
                </a:r>
              </a:p>
              <a:p>
                <a:pPr marL="0" indent="0">
                  <a:buNone/>
                </a:pPr>
                <a:r>
                  <a:rPr lang="en-US" dirty="0" smtClean="0"/>
                  <a:t>1.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𝑠𝑒𝑎𝑟𝑐h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2. If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) {</a:t>
                </a:r>
                <a:br>
                  <a:rPr lang="en-US" dirty="0" smtClean="0"/>
                </a:br>
                <a:r>
                  <a:rPr lang="en-US" dirty="0" smtClean="0"/>
                  <a:t>3.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 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)/2;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4.    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u="sng" dirty="0" smtClean="0"/>
                  <a:t>return </a:t>
                </a:r>
                <a14:m>
                  <m:oMath xmlns:m="http://schemas.openxmlformats.org/officeDocument/2006/math">
                    <m:r>
                      <a:rPr lang="en-US" b="0" i="1" u="sng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;</a:t>
                </a:r>
                <a:br>
                  <a:rPr lang="en-US" dirty="0" smtClean="0"/>
                </a:br>
                <a:r>
                  <a:rPr lang="en-US" dirty="0" smtClean="0"/>
                  <a:t>5.    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𝑠𝑒𝑎𝑟𝑐h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dirty="0" smtClean="0"/>
                  <a:t>6.     else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𝑠𝑒𝑎𝑟𝑐h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dirty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7. }</a:t>
                </a:r>
                <a:br>
                  <a:rPr lang="en-US" dirty="0" smtClean="0"/>
                </a:br>
                <a:r>
                  <a:rPr lang="en-US" dirty="0" smtClean="0"/>
                  <a:t>8.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return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u="sng" dirty="0" smtClean="0">
                        <a:latin typeface="Cambria Math" panose="02040503050406030204" pitchFamily="18" charset="0"/>
                      </a:rPr>
                      <m:t>𝐹𝐴𝐿𝑆𝐸</m:t>
                    </m:r>
                  </m:oMath>
                </a14:m>
                <a:r>
                  <a:rPr lang="en-US" u="sng" dirty="0" smtClean="0"/>
                  <a:t> </a:t>
                </a:r>
                <a:endParaRPr lang="en-US" u="sn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081143" y="4565718"/>
                <a:ext cx="4561185" cy="2308324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/>
                  </a:gs>
                  <a:gs pos="35000">
                    <a:schemeClr val="bg1"/>
                  </a:gs>
                </a:gsLst>
                <a:lin ang="0" scaled="1"/>
                <a:tileRect/>
              </a:gradFill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Analysis:</a:t>
                </a:r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:r>
                  <a:rPr lang="en-US" sz="2400" dirty="0" smtClean="0"/>
                  <a:t>A recurrence relation for the </a:t>
                </a:r>
                <a:br>
                  <a:rPr lang="en-US" sz="2400" dirty="0" smtClean="0"/>
                </a:br>
                <a:r>
                  <a:rPr lang="en-US" sz="2400" dirty="0" smtClean="0"/>
                  <a:t>number of comparisons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/2) + 2</m:t>
                    </m:r>
                  </m:oMath>
                </a14:m>
                <a:r>
                  <a:rPr lang="en-US" sz="2400" dirty="0" smtClean="0"/>
                  <a:t> 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&gt; 0</m:t>
                    </m:r>
                  </m:oMath>
                </a14:m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1143" y="4565718"/>
                <a:ext cx="4561185" cy="2308324"/>
              </a:xfrm>
              <a:prstGeom prst="rect">
                <a:avLst/>
              </a:prstGeom>
              <a:blipFill>
                <a:blip r:embed="rId4"/>
                <a:stretch>
                  <a:fillRect l="-2139" t="-2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127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Matrix Multiply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are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355" b="-1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839788" y="2505075"/>
                <a:ext cx="5561012" cy="368458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1.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=0..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:</a:t>
                </a:r>
                <a:br>
                  <a:rPr lang="en-US" dirty="0" smtClean="0"/>
                </a:br>
                <a:r>
                  <a:rPr lang="en-US" dirty="0" smtClean="0"/>
                  <a:t>2.  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=0..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:</a:t>
                </a:r>
                <a:br>
                  <a:rPr lang="en-US" dirty="0" smtClean="0"/>
                </a:br>
                <a:r>
                  <a:rPr lang="en-US" dirty="0" smtClean="0"/>
                  <a:t>3.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]=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].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9788" y="2505075"/>
                <a:ext cx="5561012" cy="3684588"/>
              </a:xfrm>
              <a:blipFill>
                <a:blip r:embed="rId3"/>
                <a:stretch>
                  <a:fillRect l="-2303" t="-2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Each matrix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elements, size of the input is therefore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. The analysis is in terms of the parameter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 Line 2 has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multiplications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 addition operations. </a:t>
                </a:r>
              </a:p>
              <a:p>
                <a:r>
                  <a:rPr lang="en-US" dirty="0" smtClean="0"/>
                  <a:t>There are two loops nested causing line 3 to execute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times.</a:t>
                </a:r>
              </a:p>
              <a:p>
                <a:r>
                  <a:rPr lang="en-US" dirty="0" smtClean="0"/>
                  <a:t>So the complexity is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4"/>
                <a:stretch>
                  <a:fillRect l="-1882" t="-2318" r="-2706" b="-4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929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22887</TotalTime>
  <Words>1150</Words>
  <Application>Microsoft Office PowerPoint</Application>
  <PresentationFormat>Widescreen</PresentationFormat>
  <Paragraphs>187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</vt:lpstr>
      <vt:lpstr>Cambria Math</vt:lpstr>
      <vt:lpstr>Times New Roman</vt:lpstr>
      <vt:lpstr>Office Theme</vt:lpstr>
      <vt:lpstr>Introduction to the analysis of algorithms through examples</vt:lpstr>
      <vt:lpstr>Given an algorithm, we wish to analyze</vt:lpstr>
      <vt:lpstr>Simple sorting</vt:lpstr>
      <vt:lpstr>Simple sorting </vt:lpstr>
      <vt:lpstr>Simple sorting</vt:lpstr>
      <vt:lpstr>Searching on an array</vt:lpstr>
      <vt:lpstr>Binary Search Algorithm</vt:lpstr>
      <vt:lpstr>A recursive formulation</vt:lpstr>
      <vt:lpstr>Simple Matrix Multiply</vt:lpstr>
      <vt:lpstr>Binary Addition</vt:lpstr>
      <vt:lpstr>Binary Multiplication</vt:lpstr>
      <vt:lpstr>Formally.. complexity</vt:lpstr>
      <vt:lpstr>Formally…</vt:lpstr>
      <vt:lpstr>Some other notations Ω and Θ </vt:lpstr>
      <vt:lpstr>More examples</vt:lpstr>
      <vt:lpstr>Searching for a Target-Sum in a sorted array</vt:lpstr>
      <vt:lpstr>Searching in a Sorted, Rotated Array</vt:lpstr>
      <vt:lpstr>‘Master Theorem’ for complexity computation for commonly occurring recurrence relations</vt:lpstr>
      <vt:lpstr>Examples of the master theorem</vt:lpstr>
      <vt:lpstr>Merge Sort</vt:lpstr>
      <vt:lpstr>Faster integer multiplication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</dc:title>
  <dc:creator>Badrinath R</dc:creator>
  <cp:lastModifiedBy>Badrinath R</cp:lastModifiedBy>
  <cp:revision>159</cp:revision>
  <dcterms:created xsi:type="dcterms:W3CDTF">2024-06-28T05:36:58Z</dcterms:created>
  <dcterms:modified xsi:type="dcterms:W3CDTF">2024-07-31T14:03:57Z</dcterms:modified>
</cp:coreProperties>
</file>