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DA9-F7C7-4AD7-9D05-59C802C81268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7049-BC68-4686-9714-03C90B09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2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DA9-F7C7-4AD7-9D05-59C802C81268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7049-BC68-4686-9714-03C90B09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8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DA9-F7C7-4AD7-9D05-59C802C81268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7049-BC68-4686-9714-03C90B09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DA9-F7C7-4AD7-9D05-59C802C81268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7049-BC68-4686-9714-03C90B09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DA9-F7C7-4AD7-9D05-59C802C81268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7049-BC68-4686-9714-03C90B09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DA9-F7C7-4AD7-9D05-59C802C81268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7049-BC68-4686-9714-03C90B09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DA9-F7C7-4AD7-9D05-59C802C81268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7049-BC68-4686-9714-03C90B09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DA9-F7C7-4AD7-9D05-59C802C81268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7049-BC68-4686-9714-03C90B09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DA9-F7C7-4AD7-9D05-59C802C81268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7049-BC68-4686-9714-03C90B09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DA9-F7C7-4AD7-9D05-59C802C81268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7049-BC68-4686-9714-03C90B09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9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DA9-F7C7-4AD7-9D05-59C802C81268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7049-BC68-4686-9714-03C90B09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0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3DA9-F7C7-4AD7-9D05-59C802C81268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7049-BC68-4686-9714-03C90B09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6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Heaps and Priority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heap (max-heap)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73417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Fixing an ‘almost’ heap</a:t>
            </a:r>
          </a:p>
          <a:p>
            <a:pPr lvl="1"/>
            <a:r>
              <a:rPr lang="en-US" dirty="0" smtClean="0"/>
              <a:t>Only the root is out of order </a:t>
            </a:r>
            <a:r>
              <a:rPr lang="en-US" dirty="0" err="1" smtClean="0"/>
              <a:t>wrt</a:t>
            </a:r>
            <a:r>
              <a:rPr lang="en-US" dirty="0" smtClean="0"/>
              <a:t> its children. </a:t>
            </a:r>
          </a:p>
          <a:p>
            <a:pPr lvl="1"/>
            <a:r>
              <a:rPr lang="en-US" dirty="0" smtClean="0"/>
              <a:t>The idea is to </a:t>
            </a:r>
            <a:r>
              <a:rPr lang="en-US" b="1" dirty="0" smtClean="0"/>
              <a:t>bubble it down </a:t>
            </a:r>
            <a:r>
              <a:rPr lang="en-US" dirty="0" smtClean="0"/>
              <a:t>along the path of the larger child recursively</a:t>
            </a:r>
          </a:p>
          <a:p>
            <a:pPr lvl="1"/>
            <a:r>
              <a:rPr lang="en-US" dirty="0" smtClean="0"/>
              <a:t>Stop if no need to bubble down </a:t>
            </a:r>
          </a:p>
          <a:p>
            <a:r>
              <a:rPr lang="en-US" dirty="0" smtClean="0"/>
              <a:t>This is called a </a:t>
            </a:r>
            <a:r>
              <a:rPr lang="en-US" b="1" dirty="0" smtClean="0"/>
              <a:t>heap-down operation </a:t>
            </a:r>
            <a:r>
              <a:rPr lang="en-US" b="1" dirty="0" err="1" smtClean="0"/>
              <a:t>heap_down</a:t>
            </a:r>
            <a:r>
              <a:rPr lang="en-US" dirty="0" smtClean="0"/>
              <a:t>(0,n) operation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7201580" y="1690688"/>
            <a:ext cx="4532555" cy="3269976"/>
            <a:chOff x="7201580" y="1690688"/>
            <a:chExt cx="4532555" cy="3269976"/>
          </a:xfrm>
        </p:grpSpPr>
        <p:sp>
          <p:nvSpPr>
            <p:cNvPr id="30" name="Oval 29"/>
            <p:cNvSpPr>
              <a:spLocks/>
            </p:cNvSpPr>
            <p:nvPr/>
          </p:nvSpPr>
          <p:spPr>
            <a:xfrm>
              <a:off x="10309317" y="3709867"/>
              <a:ext cx="274320" cy="2743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8935043" y="1885925"/>
              <a:ext cx="460449" cy="674136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>
              <a:spLocks/>
            </p:cNvSpPr>
            <p:nvPr/>
          </p:nvSpPr>
          <p:spPr>
            <a:xfrm>
              <a:off x="10032223" y="2572151"/>
              <a:ext cx="365760" cy="3657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9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8219496" y="2794208"/>
              <a:ext cx="618560" cy="916922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/>
            </p:cNvSpPr>
            <p:nvPr/>
          </p:nvSpPr>
          <p:spPr>
            <a:xfrm>
              <a:off x="8603621" y="2558798"/>
              <a:ext cx="640080" cy="3657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11459815" y="3709867"/>
              <a:ext cx="274320" cy="2743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7201580" y="4669091"/>
              <a:ext cx="274320" cy="2743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8344157" y="4686344"/>
              <a:ext cx="274320" cy="2743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9198992" y="4669091"/>
              <a:ext cx="274320" cy="2743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9555148" y="1888976"/>
              <a:ext cx="541295" cy="74585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3" idx="5"/>
              <a:endCxn id="37" idx="1"/>
            </p:cNvCxnSpPr>
            <p:nvPr/>
          </p:nvCxnSpPr>
          <p:spPr>
            <a:xfrm>
              <a:off x="8297316" y="3944014"/>
              <a:ext cx="190532" cy="81007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9124529" y="2839234"/>
              <a:ext cx="230950" cy="91080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5"/>
              <a:endCxn id="35" idx="1"/>
            </p:cNvCxnSpPr>
            <p:nvPr/>
          </p:nvCxnSpPr>
          <p:spPr>
            <a:xfrm>
              <a:off x="10402555" y="2864663"/>
              <a:ext cx="1097433" cy="88537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3" idx="3"/>
              <a:endCxn id="36" idx="0"/>
            </p:cNvCxnSpPr>
            <p:nvPr/>
          </p:nvCxnSpPr>
          <p:spPr>
            <a:xfrm flipH="1">
              <a:off x="7338740" y="3944014"/>
              <a:ext cx="764602" cy="725077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2" idx="4"/>
              <a:endCxn id="38" idx="0"/>
            </p:cNvCxnSpPr>
            <p:nvPr/>
          </p:nvCxnSpPr>
          <p:spPr>
            <a:xfrm>
              <a:off x="9295979" y="3984187"/>
              <a:ext cx="40173" cy="684904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4"/>
              <a:endCxn id="30" idx="0"/>
            </p:cNvCxnSpPr>
            <p:nvPr/>
          </p:nvCxnSpPr>
          <p:spPr>
            <a:xfrm>
              <a:off x="10305568" y="2904836"/>
              <a:ext cx="140909" cy="80503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/>
            </p:cNvSpPr>
            <p:nvPr/>
          </p:nvSpPr>
          <p:spPr>
            <a:xfrm>
              <a:off x="9121859" y="1690688"/>
              <a:ext cx="640080" cy="3657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/>
            <p:cNvSpPr>
              <a:spLocks/>
            </p:cNvSpPr>
            <p:nvPr/>
          </p:nvSpPr>
          <p:spPr>
            <a:xfrm>
              <a:off x="8983724" y="3709867"/>
              <a:ext cx="640080" cy="3657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>
              <a:spLocks/>
            </p:cNvSpPr>
            <p:nvPr/>
          </p:nvSpPr>
          <p:spPr>
            <a:xfrm>
              <a:off x="7888074" y="3709867"/>
              <a:ext cx="640080" cy="3657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0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heap (max-heap)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73417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Bubble-down(0,n)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7201580" y="1690688"/>
            <a:ext cx="4532555" cy="3269976"/>
            <a:chOff x="7201580" y="1690688"/>
            <a:chExt cx="4532555" cy="3269976"/>
          </a:xfrm>
        </p:grpSpPr>
        <p:sp>
          <p:nvSpPr>
            <p:cNvPr id="30" name="Oval 29"/>
            <p:cNvSpPr>
              <a:spLocks/>
            </p:cNvSpPr>
            <p:nvPr/>
          </p:nvSpPr>
          <p:spPr>
            <a:xfrm>
              <a:off x="10309317" y="3709867"/>
              <a:ext cx="274320" cy="2743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8935043" y="1885925"/>
              <a:ext cx="460449" cy="674136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>
              <a:spLocks/>
            </p:cNvSpPr>
            <p:nvPr/>
          </p:nvSpPr>
          <p:spPr>
            <a:xfrm>
              <a:off x="10032223" y="2572151"/>
              <a:ext cx="365760" cy="3657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9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8219496" y="2794208"/>
              <a:ext cx="618560" cy="916922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/>
            </p:cNvSpPr>
            <p:nvPr/>
          </p:nvSpPr>
          <p:spPr>
            <a:xfrm>
              <a:off x="8603621" y="2558798"/>
              <a:ext cx="640080" cy="3657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11459815" y="3709867"/>
              <a:ext cx="274320" cy="2743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7201580" y="4669091"/>
              <a:ext cx="274320" cy="2743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8344157" y="4686344"/>
              <a:ext cx="274320" cy="2743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9198992" y="4669091"/>
              <a:ext cx="274320" cy="2743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9555148" y="1888976"/>
              <a:ext cx="541295" cy="74585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3" idx="5"/>
              <a:endCxn id="37" idx="1"/>
            </p:cNvCxnSpPr>
            <p:nvPr/>
          </p:nvCxnSpPr>
          <p:spPr>
            <a:xfrm>
              <a:off x="8297316" y="3944014"/>
              <a:ext cx="190532" cy="81007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9124529" y="2839234"/>
              <a:ext cx="230950" cy="91080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5"/>
              <a:endCxn id="35" idx="1"/>
            </p:cNvCxnSpPr>
            <p:nvPr/>
          </p:nvCxnSpPr>
          <p:spPr>
            <a:xfrm>
              <a:off x="10402555" y="2864663"/>
              <a:ext cx="1097433" cy="88537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3" idx="3"/>
              <a:endCxn id="36" idx="0"/>
            </p:cNvCxnSpPr>
            <p:nvPr/>
          </p:nvCxnSpPr>
          <p:spPr>
            <a:xfrm flipH="1">
              <a:off x="7338740" y="3944014"/>
              <a:ext cx="764602" cy="725077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2" idx="4"/>
              <a:endCxn id="38" idx="0"/>
            </p:cNvCxnSpPr>
            <p:nvPr/>
          </p:nvCxnSpPr>
          <p:spPr>
            <a:xfrm>
              <a:off x="9295979" y="3984187"/>
              <a:ext cx="40173" cy="684904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4"/>
              <a:endCxn id="30" idx="0"/>
            </p:cNvCxnSpPr>
            <p:nvPr/>
          </p:nvCxnSpPr>
          <p:spPr>
            <a:xfrm>
              <a:off x="10305568" y="2904836"/>
              <a:ext cx="140909" cy="80503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/>
            </p:cNvSpPr>
            <p:nvPr/>
          </p:nvSpPr>
          <p:spPr>
            <a:xfrm>
              <a:off x="9121859" y="1690688"/>
              <a:ext cx="640080" cy="3657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/>
            <p:cNvSpPr>
              <a:spLocks/>
            </p:cNvSpPr>
            <p:nvPr/>
          </p:nvSpPr>
          <p:spPr>
            <a:xfrm>
              <a:off x="8983724" y="3709867"/>
              <a:ext cx="640080" cy="3657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>
              <a:spLocks/>
            </p:cNvSpPr>
            <p:nvPr/>
          </p:nvSpPr>
          <p:spPr>
            <a:xfrm>
              <a:off x="7888074" y="3709867"/>
              <a:ext cx="640080" cy="3657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Curved Up Arrow 56"/>
          <p:cNvSpPr/>
          <p:nvPr/>
        </p:nvSpPr>
        <p:spPr>
          <a:xfrm rot="6912862">
            <a:off x="8427071" y="2027345"/>
            <a:ext cx="703997" cy="3122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0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heap (max-heap)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73417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Bubble-down(1,n)</a:t>
            </a:r>
            <a:endParaRPr lang="en-US" dirty="0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10309317" y="37098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935043" y="1885925"/>
            <a:ext cx="460449" cy="67413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/>
          </p:cNvSpPr>
          <p:nvPr/>
        </p:nvSpPr>
        <p:spPr>
          <a:xfrm>
            <a:off x="10032223" y="2572151"/>
            <a:ext cx="36576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219496" y="2794208"/>
            <a:ext cx="618560" cy="91692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/>
          </p:cNvSpPr>
          <p:nvPr/>
        </p:nvSpPr>
        <p:spPr>
          <a:xfrm>
            <a:off x="8603621" y="2558798"/>
            <a:ext cx="640080" cy="3657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11459815" y="37098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201580" y="4669091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344157" y="468634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198992" y="4669091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555148" y="1888976"/>
            <a:ext cx="541295" cy="7458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3" idx="5"/>
            <a:endCxn id="37" idx="1"/>
          </p:cNvCxnSpPr>
          <p:nvPr/>
        </p:nvCxnSpPr>
        <p:spPr>
          <a:xfrm>
            <a:off x="8297316" y="3944014"/>
            <a:ext cx="190532" cy="810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124529" y="2839234"/>
            <a:ext cx="230950" cy="910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5"/>
            <a:endCxn id="35" idx="1"/>
          </p:cNvCxnSpPr>
          <p:nvPr/>
        </p:nvCxnSpPr>
        <p:spPr>
          <a:xfrm>
            <a:off x="10402555" y="2864663"/>
            <a:ext cx="1097433" cy="885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3" idx="3"/>
            <a:endCxn id="36" idx="0"/>
          </p:cNvCxnSpPr>
          <p:nvPr/>
        </p:nvCxnSpPr>
        <p:spPr>
          <a:xfrm flipH="1">
            <a:off x="7338740" y="3944014"/>
            <a:ext cx="764602" cy="72507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2" idx="4"/>
            <a:endCxn id="38" idx="0"/>
          </p:cNvCxnSpPr>
          <p:nvPr/>
        </p:nvCxnSpPr>
        <p:spPr>
          <a:xfrm>
            <a:off x="9295979" y="3984187"/>
            <a:ext cx="40173" cy="68490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4"/>
            <a:endCxn id="30" idx="0"/>
          </p:cNvCxnSpPr>
          <p:nvPr/>
        </p:nvCxnSpPr>
        <p:spPr>
          <a:xfrm>
            <a:off x="10305568" y="2904836"/>
            <a:ext cx="140909" cy="80503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/>
          </p:cNvSpPr>
          <p:nvPr/>
        </p:nvSpPr>
        <p:spPr>
          <a:xfrm>
            <a:off x="9121859" y="1690688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8983724" y="3709867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>
            <a:spLocks/>
          </p:cNvSpPr>
          <p:nvPr/>
        </p:nvSpPr>
        <p:spPr>
          <a:xfrm>
            <a:off x="7888074" y="3709867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rved Left Arrow 3"/>
          <p:cNvSpPr/>
          <p:nvPr/>
        </p:nvSpPr>
        <p:spPr>
          <a:xfrm rot="20866016">
            <a:off x="9349879" y="2852168"/>
            <a:ext cx="321125" cy="7835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heap (max-heap)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73417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No need to bubble-down() at 4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Clearly number of bubble-down steps are at most equal to depth of the binary tree</a:t>
            </a:r>
            <a:endParaRPr lang="en-US" dirty="0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10309317" y="37098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935043" y="1885925"/>
            <a:ext cx="460449" cy="67413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/>
          </p:cNvSpPr>
          <p:nvPr/>
        </p:nvSpPr>
        <p:spPr>
          <a:xfrm>
            <a:off x="10032223" y="2572151"/>
            <a:ext cx="36576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219496" y="2794208"/>
            <a:ext cx="618560" cy="91692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/>
          </p:cNvSpPr>
          <p:nvPr/>
        </p:nvSpPr>
        <p:spPr>
          <a:xfrm>
            <a:off x="8603621" y="2558798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11459815" y="37098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201580" y="4669091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344157" y="468634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198992" y="4669091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555148" y="1888976"/>
            <a:ext cx="541295" cy="7458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3" idx="5"/>
            <a:endCxn id="37" idx="1"/>
          </p:cNvCxnSpPr>
          <p:nvPr/>
        </p:nvCxnSpPr>
        <p:spPr>
          <a:xfrm>
            <a:off x="8297316" y="3944014"/>
            <a:ext cx="190532" cy="810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124529" y="2839234"/>
            <a:ext cx="230950" cy="910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5"/>
            <a:endCxn id="35" idx="1"/>
          </p:cNvCxnSpPr>
          <p:nvPr/>
        </p:nvCxnSpPr>
        <p:spPr>
          <a:xfrm>
            <a:off x="10402555" y="2864663"/>
            <a:ext cx="1097433" cy="885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3" idx="3"/>
            <a:endCxn id="36" idx="0"/>
          </p:cNvCxnSpPr>
          <p:nvPr/>
        </p:nvCxnSpPr>
        <p:spPr>
          <a:xfrm flipH="1">
            <a:off x="7338740" y="3944014"/>
            <a:ext cx="764602" cy="72507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2" idx="4"/>
            <a:endCxn id="38" idx="0"/>
          </p:cNvCxnSpPr>
          <p:nvPr/>
        </p:nvCxnSpPr>
        <p:spPr>
          <a:xfrm>
            <a:off x="9295979" y="3984187"/>
            <a:ext cx="40173" cy="68490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4"/>
            <a:endCxn id="30" idx="0"/>
          </p:cNvCxnSpPr>
          <p:nvPr/>
        </p:nvCxnSpPr>
        <p:spPr>
          <a:xfrm>
            <a:off x="10305568" y="2904836"/>
            <a:ext cx="140909" cy="80503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/>
          </p:cNvSpPr>
          <p:nvPr/>
        </p:nvSpPr>
        <p:spPr>
          <a:xfrm>
            <a:off x="9121859" y="1690688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8983724" y="3709867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>
            <a:spLocks/>
          </p:cNvSpPr>
          <p:nvPr/>
        </p:nvSpPr>
        <p:spPr>
          <a:xfrm>
            <a:off x="7888074" y="3709867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464778" y="3709867"/>
            <a:ext cx="159026" cy="17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7334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Using heap-down repeatedly we can build a heap on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element array.</a:t>
                </a:r>
              </a:p>
              <a:p>
                <a:r>
                  <a:rPr lang="en-US" dirty="0" smtClean="0"/>
                  <a:t>Build-Heap(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lvl="1"/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𝑙𝑎𝑠𝑡𝑝𝑎𝑟𝑒𝑛𝑡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…0</m:t>
                    </m:r>
                  </m:oMath>
                </a14:m>
                <a:r>
                  <a:rPr lang="en-US" dirty="0" smtClean="0"/>
                  <a:t> :  </a:t>
                </a:r>
              </a:p>
              <a:p>
                <a:pPr lvl="2"/>
                <a:r>
                  <a:rPr lang="en-US" dirty="0" smtClean="0"/>
                  <a:t>Heap-down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Analysis</a:t>
                </a:r>
              </a:p>
              <a:p>
                <a:pPr lvl="1"/>
                <a:r>
                  <a:rPr lang="en-US" dirty="0" smtClean="0"/>
                  <a:t>Note that we are going bottom up</a:t>
                </a:r>
              </a:p>
              <a:p>
                <a:pPr lvl="1"/>
                <a:r>
                  <a:rPr lang="en-US" dirty="0" smtClean="0"/>
                  <a:t>Half of them are to nodes which are roots of depth 1 sub-trees</a:t>
                </a:r>
              </a:p>
              <a:p>
                <a:pPr lvl="1"/>
                <a:r>
                  <a:rPr lang="en-US" dirty="0" smtClean="0"/>
                  <a:t>#compares for a heap-down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2*depth of sub tree rooted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𝐵𝐻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)=−−−−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73348" cy="4351338"/>
              </a:xfrm>
              <a:blipFill>
                <a:blip r:embed="rId2"/>
                <a:stretch>
                  <a:fillRect l="-1379" t="-280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713843" y="1060174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78351" y="1583631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22835" y="1583631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06678" y="2060709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59959" y="2060709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157798" y="2060709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33661" y="2060709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01270" y="247815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39200" y="247815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44003" y="247815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481933" y="247815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084905" y="249803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422835" y="249803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727638" y="249803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065568" y="249803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4" idx="3"/>
            <a:endCxn id="5" idx="7"/>
          </p:cNvCxnSpPr>
          <p:nvPr/>
        </p:nvCxnSpPr>
        <p:spPr>
          <a:xfrm flipH="1">
            <a:off x="9091466" y="1195911"/>
            <a:ext cx="641784" cy="4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8" idx="0"/>
          </p:cNvCxnSpPr>
          <p:nvPr/>
        </p:nvCxnSpPr>
        <p:spPr>
          <a:xfrm>
            <a:off x="9044612" y="1742657"/>
            <a:ext cx="281608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4" idx="0"/>
          </p:cNvCxnSpPr>
          <p:nvPr/>
        </p:nvCxnSpPr>
        <p:spPr>
          <a:xfrm>
            <a:off x="9373074" y="2196446"/>
            <a:ext cx="175120" cy="28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7" idx="7"/>
          </p:cNvCxnSpPr>
          <p:nvPr/>
        </p:nvCxnSpPr>
        <p:spPr>
          <a:xfrm flipH="1">
            <a:off x="8819793" y="1719368"/>
            <a:ext cx="177965" cy="36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1" idx="7"/>
          </p:cNvCxnSpPr>
          <p:nvPr/>
        </p:nvCxnSpPr>
        <p:spPr>
          <a:xfrm flipH="1">
            <a:off x="8614385" y="2219735"/>
            <a:ext cx="158554" cy="28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5"/>
            <a:endCxn id="12" idx="6"/>
          </p:cNvCxnSpPr>
          <p:nvPr/>
        </p:nvCxnSpPr>
        <p:spPr>
          <a:xfrm>
            <a:off x="8819793" y="2196446"/>
            <a:ext cx="151929" cy="36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5"/>
            <a:endCxn id="6" idx="1"/>
          </p:cNvCxnSpPr>
          <p:nvPr/>
        </p:nvCxnSpPr>
        <p:spPr>
          <a:xfrm>
            <a:off x="9826958" y="1195911"/>
            <a:ext cx="615284" cy="4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10" idx="0"/>
          </p:cNvCxnSpPr>
          <p:nvPr/>
        </p:nvCxnSpPr>
        <p:spPr>
          <a:xfrm>
            <a:off x="10535950" y="1719368"/>
            <a:ext cx="363972" cy="34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9" idx="7"/>
          </p:cNvCxnSpPr>
          <p:nvPr/>
        </p:nvCxnSpPr>
        <p:spPr>
          <a:xfrm flipH="1">
            <a:off x="10270913" y="1742657"/>
            <a:ext cx="218183" cy="34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5"/>
            <a:endCxn id="18" idx="1"/>
          </p:cNvCxnSpPr>
          <p:nvPr/>
        </p:nvCxnSpPr>
        <p:spPr>
          <a:xfrm>
            <a:off x="10946776" y="2196446"/>
            <a:ext cx="138199" cy="32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7" idx="7"/>
          </p:cNvCxnSpPr>
          <p:nvPr/>
        </p:nvCxnSpPr>
        <p:spPr>
          <a:xfrm flipH="1">
            <a:off x="10840753" y="2196446"/>
            <a:ext cx="12315" cy="32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5"/>
            <a:endCxn id="16" idx="7"/>
          </p:cNvCxnSpPr>
          <p:nvPr/>
        </p:nvCxnSpPr>
        <p:spPr>
          <a:xfrm>
            <a:off x="10270913" y="2196446"/>
            <a:ext cx="265037" cy="32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4"/>
            <a:endCxn id="15" idx="7"/>
          </p:cNvCxnSpPr>
          <p:nvPr/>
        </p:nvCxnSpPr>
        <p:spPr>
          <a:xfrm flipH="1">
            <a:off x="10198020" y="2219735"/>
            <a:ext cx="26039" cy="30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4"/>
            <a:endCxn id="13" idx="0"/>
          </p:cNvCxnSpPr>
          <p:nvPr/>
        </p:nvCxnSpPr>
        <p:spPr>
          <a:xfrm flipH="1">
            <a:off x="9210264" y="2219735"/>
            <a:ext cx="115956" cy="25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89235" y="3949139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842516" y="3949139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151173" y="3949139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827036" y="3949139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083827" y="436658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421757" y="436658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726560" y="436658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064490" y="436658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78280" y="438646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416210" y="438646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721013" y="438646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1058943" y="438646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49" idx="5"/>
            <a:endCxn id="55" idx="0"/>
          </p:cNvCxnSpPr>
          <p:nvPr/>
        </p:nvCxnSpPr>
        <p:spPr>
          <a:xfrm>
            <a:off x="8955631" y="4084876"/>
            <a:ext cx="175120" cy="28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8" idx="4"/>
            <a:endCxn id="52" idx="7"/>
          </p:cNvCxnSpPr>
          <p:nvPr/>
        </p:nvCxnSpPr>
        <p:spPr>
          <a:xfrm flipH="1">
            <a:off x="8196942" y="4108165"/>
            <a:ext cx="158554" cy="28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5"/>
            <a:endCxn id="53" idx="6"/>
          </p:cNvCxnSpPr>
          <p:nvPr/>
        </p:nvCxnSpPr>
        <p:spPr>
          <a:xfrm>
            <a:off x="8402350" y="4084876"/>
            <a:ext cx="151929" cy="36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5"/>
            <a:endCxn id="59" idx="1"/>
          </p:cNvCxnSpPr>
          <p:nvPr/>
        </p:nvCxnSpPr>
        <p:spPr>
          <a:xfrm>
            <a:off x="10940151" y="4084876"/>
            <a:ext cx="138199" cy="32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3"/>
            <a:endCxn id="58" idx="7"/>
          </p:cNvCxnSpPr>
          <p:nvPr/>
        </p:nvCxnSpPr>
        <p:spPr>
          <a:xfrm flipH="1">
            <a:off x="10834128" y="4084876"/>
            <a:ext cx="12315" cy="32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0" idx="5"/>
            <a:endCxn id="57" idx="7"/>
          </p:cNvCxnSpPr>
          <p:nvPr/>
        </p:nvCxnSpPr>
        <p:spPr>
          <a:xfrm>
            <a:off x="10264288" y="4084876"/>
            <a:ext cx="265037" cy="32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0" idx="4"/>
            <a:endCxn id="56" idx="7"/>
          </p:cNvCxnSpPr>
          <p:nvPr/>
        </p:nvCxnSpPr>
        <p:spPr>
          <a:xfrm flipH="1">
            <a:off x="10191395" y="4108165"/>
            <a:ext cx="26039" cy="30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4"/>
            <a:endCxn id="54" idx="0"/>
          </p:cNvCxnSpPr>
          <p:nvPr/>
        </p:nvCxnSpPr>
        <p:spPr>
          <a:xfrm flipH="1">
            <a:off x="8792821" y="4108165"/>
            <a:ext cx="115956" cy="25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561568" y="30894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561568" y="40848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1131829" y="3816628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29" y="3816628"/>
                <a:ext cx="6166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085397" y="3507793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397" y="3507793"/>
                <a:ext cx="6166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1065469" y="3198959"/>
                <a:ext cx="744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469" y="3198959"/>
                <a:ext cx="74488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1748473" y="3224169"/>
                <a:ext cx="4187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b="0" dirty="0" smtClean="0"/>
                  <a:t>  </a:t>
                </a:r>
              </a:p>
              <a:p>
                <a:r>
                  <a:rPr lang="en-US" dirty="0" smtClean="0"/>
                  <a:t>2</a:t>
                </a:r>
              </a:p>
              <a:p>
                <a:r>
                  <a:rPr lang="en-US" dirty="0" smtClean="0"/>
                  <a:t>1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473" y="3224169"/>
                <a:ext cx="418704" cy="923330"/>
              </a:xfrm>
              <a:prstGeom prst="rect">
                <a:avLst/>
              </a:prstGeom>
              <a:blipFill>
                <a:blip r:embed="rId6"/>
                <a:stretch>
                  <a:fillRect l="-1159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>
            <a:endCxn id="71" idx="2"/>
          </p:cNvCxnSpPr>
          <p:nvPr/>
        </p:nvCxnSpPr>
        <p:spPr>
          <a:xfrm flipV="1">
            <a:off x="11436630" y="4185960"/>
            <a:ext cx="3521" cy="47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860160" y="4660700"/>
            <a:ext cx="87075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#nodes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11884100" y="4108167"/>
            <a:ext cx="17952" cy="104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311083" y="5150336"/>
            <a:ext cx="1777794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Depth of subtree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7857125" y="3439887"/>
            <a:ext cx="3457440" cy="608644"/>
          </a:xfrm>
          <a:custGeom>
            <a:avLst/>
            <a:gdLst>
              <a:gd name="connsiteX0" fmla="*/ 3217275 w 3457440"/>
              <a:gd name="connsiteY0" fmla="*/ 711200 h 758795"/>
              <a:gd name="connsiteX1" fmla="*/ 401504 w 3457440"/>
              <a:gd name="connsiteY1" fmla="*/ 740228 h 758795"/>
              <a:gd name="connsiteX2" fmla="*/ 314418 w 3457440"/>
              <a:gd name="connsiteY2" fmla="*/ 464457 h 758795"/>
              <a:gd name="connsiteX3" fmla="*/ 3188246 w 3457440"/>
              <a:gd name="connsiteY3" fmla="*/ 304800 h 758795"/>
              <a:gd name="connsiteX4" fmla="*/ 3014075 w 3457440"/>
              <a:gd name="connsiteY4" fmla="*/ 130628 h 758795"/>
              <a:gd name="connsiteX5" fmla="*/ 357961 w 3457440"/>
              <a:gd name="connsiteY5" fmla="*/ 188685 h 758795"/>
              <a:gd name="connsiteX6" fmla="*/ 140246 w 3457440"/>
              <a:gd name="connsiteY6" fmla="*/ 0 h 75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7440" h="758795">
                <a:moveTo>
                  <a:pt x="3217275" y="711200"/>
                </a:moveTo>
                <a:cubicBezTo>
                  <a:pt x="2051294" y="746276"/>
                  <a:pt x="885314" y="781352"/>
                  <a:pt x="401504" y="740228"/>
                </a:cubicBezTo>
                <a:cubicBezTo>
                  <a:pt x="-82306" y="699104"/>
                  <a:pt x="-150039" y="537028"/>
                  <a:pt x="314418" y="464457"/>
                </a:cubicBezTo>
                <a:cubicBezTo>
                  <a:pt x="778875" y="391886"/>
                  <a:pt x="2738303" y="360438"/>
                  <a:pt x="3188246" y="304800"/>
                </a:cubicBezTo>
                <a:cubicBezTo>
                  <a:pt x="3638189" y="249162"/>
                  <a:pt x="3485789" y="149981"/>
                  <a:pt x="3014075" y="130628"/>
                </a:cubicBezTo>
                <a:cubicBezTo>
                  <a:pt x="2542361" y="111275"/>
                  <a:pt x="836932" y="210456"/>
                  <a:pt x="357961" y="188685"/>
                </a:cubicBezTo>
                <a:cubicBezTo>
                  <a:pt x="-121010" y="166914"/>
                  <a:pt x="9618" y="83457"/>
                  <a:pt x="140246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863321" y="346291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406121" y="351371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831321" y="3564513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43493" y="3571772"/>
            <a:ext cx="132522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1052948" y="4020462"/>
            <a:ext cx="181448" cy="320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-1080000" flipH="1" flipV="1">
            <a:off x="11873004" y="645886"/>
            <a:ext cx="238540" cy="87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-1080000" flipH="1" flipV="1">
            <a:off x="12025404" y="798286"/>
            <a:ext cx="238540" cy="87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-12060000" flipH="1" flipV="1">
            <a:off x="9162229" y="3732796"/>
            <a:ext cx="238540" cy="87085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-1080000" flipH="1" flipV="1">
            <a:off x="9527576" y="3534670"/>
            <a:ext cx="238540" cy="87085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-1080000" flipH="1" flipV="1">
            <a:off x="9584064" y="4017417"/>
            <a:ext cx="238540" cy="87085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heap (max-heap)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973417" cy="50323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Extract-max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−1]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Given a max-heap with n elements</a:t>
                </a:r>
              </a:p>
              <a:p>
                <a:pPr lvl="1"/>
                <a:r>
                  <a:rPr lang="en-US" dirty="0" smtClean="0"/>
                  <a:t>Remove the maximum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−2] </m:t>
                    </m:r>
                  </m:oMath>
                </a14:m>
                <a:r>
                  <a:rPr lang="en-US" dirty="0" smtClean="0"/>
                  <a:t>is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 smtClean="0"/>
                  <a:t> element heap</a:t>
                </a:r>
              </a:p>
              <a:p>
                <a:pPr lvl="1"/>
                <a:r>
                  <a:rPr lang="en-US" dirty="0" smtClean="0"/>
                  <a:t>Return the removed maximum</a:t>
                </a:r>
              </a:p>
              <a:p>
                <a:endParaRPr lang="en-US" dirty="0"/>
              </a:p>
              <a:p>
                <a:r>
                  <a:rPr lang="en-US" dirty="0" smtClean="0"/>
                  <a:t>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Replace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[0] </m:t>
                    </m:r>
                  </m:oMath>
                </a14:m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Heap-down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973417" cy="5032375"/>
              </a:xfrm>
              <a:blipFill>
                <a:blip r:embed="rId2"/>
                <a:stretch>
                  <a:fillRect l="-1839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>
            <a:spLocks/>
          </p:cNvSpPr>
          <p:nvPr/>
        </p:nvSpPr>
        <p:spPr>
          <a:xfrm>
            <a:off x="10349074" y="238430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974800" y="560362"/>
            <a:ext cx="460449" cy="67413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/>
          </p:cNvSpPr>
          <p:nvPr/>
        </p:nvSpPr>
        <p:spPr>
          <a:xfrm>
            <a:off x="10071980" y="1246588"/>
            <a:ext cx="36576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259253" y="1468645"/>
            <a:ext cx="618560" cy="91692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/>
          </p:cNvSpPr>
          <p:nvPr/>
        </p:nvSpPr>
        <p:spPr>
          <a:xfrm>
            <a:off x="8643378" y="1233235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11499572" y="238430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241337" y="334352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383914" y="3360781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238749" y="334352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594905" y="563413"/>
            <a:ext cx="541295" cy="7458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3" idx="5"/>
            <a:endCxn id="37" idx="1"/>
          </p:cNvCxnSpPr>
          <p:nvPr/>
        </p:nvCxnSpPr>
        <p:spPr>
          <a:xfrm>
            <a:off x="8337073" y="2618451"/>
            <a:ext cx="190532" cy="810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164286" y="1513671"/>
            <a:ext cx="230950" cy="910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5"/>
            <a:endCxn id="35" idx="1"/>
          </p:cNvCxnSpPr>
          <p:nvPr/>
        </p:nvCxnSpPr>
        <p:spPr>
          <a:xfrm>
            <a:off x="10442312" y="1539100"/>
            <a:ext cx="1097433" cy="885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3" idx="3"/>
            <a:endCxn id="36" idx="0"/>
          </p:cNvCxnSpPr>
          <p:nvPr/>
        </p:nvCxnSpPr>
        <p:spPr>
          <a:xfrm flipH="1">
            <a:off x="7378497" y="2618451"/>
            <a:ext cx="764602" cy="72507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2" idx="4"/>
            <a:endCxn id="38" idx="0"/>
          </p:cNvCxnSpPr>
          <p:nvPr/>
        </p:nvCxnSpPr>
        <p:spPr>
          <a:xfrm>
            <a:off x="9335736" y="2658624"/>
            <a:ext cx="40173" cy="68490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4"/>
            <a:endCxn id="30" idx="0"/>
          </p:cNvCxnSpPr>
          <p:nvPr/>
        </p:nvCxnSpPr>
        <p:spPr>
          <a:xfrm>
            <a:off x="10345325" y="1579273"/>
            <a:ext cx="140909" cy="80503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/>
          </p:cNvSpPr>
          <p:nvPr/>
        </p:nvSpPr>
        <p:spPr>
          <a:xfrm>
            <a:off x="9161616" y="365125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9023481" y="2384304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>
            <a:spLocks/>
          </p:cNvSpPr>
          <p:nvPr/>
        </p:nvSpPr>
        <p:spPr>
          <a:xfrm>
            <a:off x="7927831" y="2384304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05535" y="4811702"/>
                <a:ext cx="460299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Analysis:</a:t>
                </a:r>
              </a:p>
              <a:p>
                <a:r>
                  <a:rPr lang="en-US" sz="2800" dirty="0" smtClean="0"/>
                  <a:t>Same as heap-down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535" y="4811702"/>
                <a:ext cx="4602991" cy="954107"/>
              </a:xfrm>
              <a:prstGeom prst="rect">
                <a:avLst/>
              </a:prstGeom>
              <a:blipFill>
                <a:blip r:embed="rId3"/>
                <a:stretch>
                  <a:fillRect l="-264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3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an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Result:   The array is sored in ascending order</a:t>
                </a:r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Build-heap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… 1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dirty="0" err="1" smtClean="0"/>
                  <a:t>Extract_max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Analysis: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1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priority queue supports, minimally</a:t>
            </a:r>
          </a:p>
          <a:p>
            <a:pPr lvl="1"/>
            <a:r>
              <a:rPr lang="en-US" dirty="0" smtClean="0"/>
              <a:t>Create(q)  (create a new queue, possibly from a given set of elements)</a:t>
            </a:r>
          </a:p>
          <a:p>
            <a:pPr lvl="1"/>
            <a:r>
              <a:rPr lang="en-US" dirty="0" smtClean="0"/>
              <a:t>Insert(q)  (insert a new item into an existing priority queue)</a:t>
            </a:r>
          </a:p>
          <a:p>
            <a:pPr lvl="1"/>
            <a:r>
              <a:rPr lang="en-US" dirty="0" err="1" smtClean="0"/>
              <a:t>Extract_max</a:t>
            </a:r>
            <a:r>
              <a:rPr lang="en-US" dirty="0" smtClean="0"/>
              <a:t>(q) (remove the maximum priority element from the priority queue and return the 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Here priority happens to be the value of the element.</a:t>
            </a:r>
            <a:r>
              <a:rPr lang="en-US" dirty="0" smtClean="0"/>
              <a:t>	</a:t>
            </a:r>
          </a:p>
          <a:p>
            <a:r>
              <a:rPr lang="en-US" dirty="0" smtClean="0"/>
              <a:t>How do we insert in a binary heap? Analysis ?</a:t>
            </a:r>
          </a:p>
          <a:p>
            <a:r>
              <a:rPr lang="en-US" dirty="0" smtClean="0"/>
              <a:t>What about building a heap by successive inserts ? Analysis?</a:t>
            </a:r>
            <a:endParaRPr lang="en-US" dirty="0" smtClean="0"/>
          </a:p>
          <a:p>
            <a:r>
              <a:rPr lang="en-US" dirty="0" smtClean="0"/>
              <a:t>Binary heap is an example of a priority queue</a:t>
            </a:r>
          </a:p>
          <a:p>
            <a:r>
              <a:rPr lang="en-US" dirty="0" smtClean="0"/>
              <a:t>Heap is a useful data structure in some other algorithms as well, </a:t>
            </a:r>
            <a:r>
              <a:rPr lang="en-US" dirty="0" err="1" smtClean="0"/>
              <a:t>eg</a:t>
            </a:r>
            <a:r>
              <a:rPr lang="en-US" dirty="0" smtClean="0"/>
              <a:t> graph algorithms.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2042" y="29766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data structure for faster sorting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Selection sort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Loop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 err="1"/>
                  <a:t>downto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>
                    <a:cs typeface="Times New Roman" panose="02020603050405020304" pitchFamily="18" charset="0"/>
                  </a:rPr>
                  <a:t>:</a:t>
                </a: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Find the </a:t>
                </a:r>
                <a:r>
                  <a:rPr lang="en-US" dirty="0" smtClean="0"/>
                  <a:t>largest </a:t>
                </a:r>
                <a:r>
                  <a:rPr lang="en-US" dirty="0"/>
                  <a:t>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[0..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 smtClean="0">
                    <a:ea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Exchange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thus keeping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en-US" dirty="0"/>
                  <a:t>sorted and with the largest 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items</a:t>
                </a:r>
                <a:r>
                  <a:rPr lang="en-US" dirty="0" smtClean="0"/>
                  <a:t>.                                  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Complexity could be reduced if somehow we could improve The time to find the largest in an array.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an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Finding the maximum in the obvious way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 smtClean="0"/>
                  <a:t>which is understandable.</a:t>
                </a:r>
              </a:p>
              <a:p>
                <a:r>
                  <a:rPr lang="en-US" dirty="0" smtClean="0"/>
                  <a:t>If somehow the maximum were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[0], </m:t>
                    </m:r>
                  </m:oMath>
                </a14:m>
                <a:r>
                  <a:rPr lang="en-US" dirty="0" smtClean="0"/>
                  <a:t>it would be nice.</a:t>
                </a:r>
              </a:p>
              <a:p>
                <a:r>
                  <a:rPr lang="en-US" dirty="0" smtClean="0"/>
                  <a:t>There is still a problem in line 2, because we are not guaranteed to have the maximum of the remaining array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[0] </m:t>
                    </m:r>
                  </m:oMath>
                </a14:m>
                <a:r>
                  <a:rPr lang="en-US" dirty="0" smtClean="0"/>
                  <a:t>for the next iteration.</a:t>
                </a:r>
              </a:p>
              <a:p>
                <a:r>
                  <a:rPr lang="en-US" dirty="0" smtClean="0"/>
                  <a:t>So we invest in putting the numbers into a data structure which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reduces the time to finding the successive maximums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3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New sorting idea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Do some work to ensure that the max is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dirty="0" smtClean="0"/>
                  <a:t>… …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Loop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 err="1"/>
                  <a:t>downto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>
                    <a:cs typeface="Times New Roman" panose="02020603050405020304" pitchFamily="18" charset="0"/>
                  </a:rPr>
                  <a:t>:</a:t>
                </a: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 smtClean="0"/>
                  <a:t>The largest </a:t>
                </a:r>
                <a:r>
                  <a:rPr lang="en-US" dirty="0"/>
                  <a:t>item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[0..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is known to be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i="1" dirty="0" smtClean="0">
                    <a:ea typeface="Cambria Math" panose="02040503050406030204" pitchFamily="18" charset="0"/>
                  </a:rPr>
                  <a:t>   .. 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No compares</a:t>
                </a:r>
                <a:endParaRPr lang="en-US" i="1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Exchange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thus keeping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en-US" dirty="0" smtClean="0"/>
                  <a:t>sorted </a:t>
                </a:r>
                <a:r>
                  <a:rPr lang="en-US" dirty="0"/>
                  <a:t>and with the largest 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items</a:t>
                </a:r>
                <a:r>
                  <a:rPr lang="en-US" dirty="0" smtClean="0"/>
                  <a:t>.                                                            .. No compares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</a:t>
                </a:r>
                <a:r>
                  <a:rPr lang="en-US" dirty="0" smtClean="0"/>
                  <a:t>pend some time adjusting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so that the max is now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r>
                  <a:rPr lang="en-US" dirty="0" smtClean="0"/>
                  <a:t> compares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One way to achieve these times is to use a </a:t>
                </a:r>
                <a:r>
                  <a:rPr lang="en-US" b="1" dirty="0" smtClean="0"/>
                  <a:t>priority queue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0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4116310" y="3756140"/>
            <a:ext cx="2036599" cy="2081903"/>
          </a:xfrm>
          <a:custGeom>
            <a:avLst/>
            <a:gdLst>
              <a:gd name="connsiteX0" fmla="*/ 1004330 w 2036599"/>
              <a:gd name="connsiteY0" fmla="*/ 150842 h 2081903"/>
              <a:gd name="connsiteX1" fmla="*/ 106555 w 2036599"/>
              <a:gd name="connsiteY1" fmla="*/ 1331249 h 2081903"/>
              <a:gd name="connsiteX2" fmla="*/ 206308 w 2036599"/>
              <a:gd name="connsiteY2" fmla="*/ 2046144 h 2081903"/>
              <a:gd name="connsiteX3" fmla="*/ 1802352 w 2036599"/>
              <a:gd name="connsiteY3" fmla="*/ 1913140 h 2081903"/>
              <a:gd name="connsiteX4" fmla="*/ 1968606 w 2036599"/>
              <a:gd name="connsiteY4" fmla="*/ 1381125 h 2081903"/>
              <a:gd name="connsiteX5" fmla="*/ 1220461 w 2036599"/>
              <a:gd name="connsiteY5" fmla="*/ 84340 h 2081903"/>
              <a:gd name="connsiteX6" fmla="*/ 1020955 w 2036599"/>
              <a:gd name="connsiteY6" fmla="*/ 233969 h 208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6599" h="2081903">
                <a:moveTo>
                  <a:pt x="1004330" y="150842"/>
                </a:moveTo>
                <a:cubicBezTo>
                  <a:pt x="621944" y="583103"/>
                  <a:pt x="239559" y="1015365"/>
                  <a:pt x="106555" y="1331249"/>
                </a:cubicBezTo>
                <a:cubicBezTo>
                  <a:pt x="-26449" y="1647133"/>
                  <a:pt x="-76325" y="1949162"/>
                  <a:pt x="206308" y="2046144"/>
                </a:cubicBezTo>
                <a:cubicBezTo>
                  <a:pt x="488941" y="2143126"/>
                  <a:pt x="1508636" y="2023976"/>
                  <a:pt x="1802352" y="1913140"/>
                </a:cubicBezTo>
                <a:cubicBezTo>
                  <a:pt x="2096068" y="1802304"/>
                  <a:pt x="2065588" y="1685925"/>
                  <a:pt x="1968606" y="1381125"/>
                </a:cubicBezTo>
                <a:cubicBezTo>
                  <a:pt x="1871624" y="1076325"/>
                  <a:pt x="1378403" y="275533"/>
                  <a:pt x="1220461" y="84340"/>
                </a:cubicBezTo>
                <a:cubicBezTo>
                  <a:pt x="1062519" y="-106853"/>
                  <a:pt x="1041737" y="63558"/>
                  <a:pt x="1020955" y="233969"/>
                </a:cubicBezTo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Pre-work to priority queue: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0702"/>
          </a:xfrm>
        </p:spPr>
        <p:txBody>
          <a:bodyPr/>
          <a:lstStyle/>
          <a:p>
            <a:r>
              <a:rPr lang="en-US" dirty="0" smtClean="0"/>
              <a:t>A certain structure with a relationship between ‘nodes’ </a:t>
            </a:r>
            <a:r>
              <a:rPr lang="en-US" b="1" dirty="0" smtClean="0"/>
              <a:t>(positional)</a:t>
            </a:r>
            <a:endParaRPr lang="en-US" b="1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735782" y="32419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960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461462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365812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471051" y="418179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081359" y="411007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762458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504223" y="62203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660673" y="6229335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501635" y="623072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9" idx="7"/>
          </p:cNvCxnSpPr>
          <p:nvPr/>
        </p:nvCxnSpPr>
        <p:spPr>
          <a:xfrm flipH="1">
            <a:off x="5315506" y="3476111"/>
            <a:ext cx="460449" cy="67413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1"/>
          </p:cNvCxnSpPr>
          <p:nvPr/>
        </p:nvCxnSpPr>
        <p:spPr>
          <a:xfrm>
            <a:off x="5969929" y="3476111"/>
            <a:ext cx="541295" cy="7458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7" idx="7"/>
          </p:cNvCxnSpPr>
          <p:nvPr/>
        </p:nvCxnSpPr>
        <p:spPr>
          <a:xfrm flipH="1">
            <a:off x="4599959" y="4384394"/>
            <a:ext cx="618560" cy="91692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2" idx="0"/>
          </p:cNvCxnSpPr>
          <p:nvPr/>
        </p:nvCxnSpPr>
        <p:spPr>
          <a:xfrm>
            <a:off x="4599959" y="5495290"/>
            <a:ext cx="197874" cy="7340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5270685" y="4390510"/>
            <a:ext cx="230950" cy="910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0" idx="1"/>
          </p:cNvCxnSpPr>
          <p:nvPr/>
        </p:nvCxnSpPr>
        <p:spPr>
          <a:xfrm>
            <a:off x="6705198" y="4415939"/>
            <a:ext cx="1097433" cy="885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1" idx="0"/>
          </p:cNvCxnSpPr>
          <p:nvPr/>
        </p:nvCxnSpPr>
        <p:spPr>
          <a:xfrm flipH="1">
            <a:off x="3641383" y="5495290"/>
            <a:ext cx="764602" cy="72507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13" idx="0"/>
          </p:cNvCxnSpPr>
          <p:nvPr/>
        </p:nvCxnSpPr>
        <p:spPr>
          <a:xfrm>
            <a:off x="5598622" y="5535463"/>
            <a:ext cx="40173" cy="69526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4"/>
            <a:endCxn id="5" idx="0"/>
          </p:cNvCxnSpPr>
          <p:nvPr/>
        </p:nvCxnSpPr>
        <p:spPr>
          <a:xfrm>
            <a:off x="6608211" y="4456112"/>
            <a:ext cx="140909" cy="80503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46444" y="2923517"/>
            <a:ext cx="2748742" cy="177932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</a:t>
            </a:r>
            <a:r>
              <a:rPr lang="en-US" b="1" dirty="0" smtClean="0"/>
              <a:t>complete binary tree</a:t>
            </a:r>
            <a:r>
              <a:rPr lang="en-US" dirty="0" smtClean="0"/>
              <a:t>, in the sense that it has no ‘hole’ between the beginning and the end, as seen in a level-wise left to right order.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641383" y="4221965"/>
            <a:ext cx="143997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119718" y="5301316"/>
            <a:ext cx="124609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0" idx="3"/>
          </p:cNvCxnSpPr>
          <p:nvPr/>
        </p:nvCxnSpPr>
        <p:spPr>
          <a:xfrm flipH="1">
            <a:off x="2503305" y="5463744"/>
            <a:ext cx="2882855" cy="5589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10401" y="3965581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1592" y="5125958"/>
            <a:ext cx="10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34908" y="5838043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child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046444" y="4797091"/>
            <a:ext cx="2748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binary tree always has an identified </a:t>
            </a:r>
            <a:r>
              <a:rPr lang="en-US" b="1" dirty="0" smtClean="0"/>
              <a:t>root</a:t>
            </a:r>
            <a:r>
              <a:rPr lang="en-US" dirty="0" smtClean="0"/>
              <a:t> (the only node without a parent)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8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4116310" y="3756140"/>
            <a:ext cx="2036599" cy="2081903"/>
          </a:xfrm>
          <a:custGeom>
            <a:avLst/>
            <a:gdLst>
              <a:gd name="connsiteX0" fmla="*/ 1004330 w 2036599"/>
              <a:gd name="connsiteY0" fmla="*/ 150842 h 2081903"/>
              <a:gd name="connsiteX1" fmla="*/ 106555 w 2036599"/>
              <a:gd name="connsiteY1" fmla="*/ 1331249 h 2081903"/>
              <a:gd name="connsiteX2" fmla="*/ 206308 w 2036599"/>
              <a:gd name="connsiteY2" fmla="*/ 2046144 h 2081903"/>
              <a:gd name="connsiteX3" fmla="*/ 1802352 w 2036599"/>
              <a:gd name="connsiteY3" fmla="*/ 1913140 h 2081903"/>
              <a:gd name="connsiteX4" fmla="*/ 1968606 w 2036599"/>
              <a:gd name="connsiteY4" fmla="*/ 1381125 h 2081903"/>
              <a:gd name="connsiteX5" fmla="*/ 1220461 w 2036599"/>
              <a:gd name="connsiteY5" fmla="*/ 84340 h 2081903"/>
              <a:gd name="connsiteX6" fmla="*/ 1020955 w 2036599"/>
              <a:gd name="connsiteY6" fmla="*/ 233969 h 208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6599" h="2081903">
                <a:moveTo>
                  <a:pt x="1004330" y="150842"/>
                </a:moveTo>
                <a:cubicBezTo>
                  <a:pt x="621944" y="583103"/>
                  <a:pt x="239559" y="1015365"/>
                  <a:pt x="106555" y="1331249"/>
                </a:cubicBezTo>
                <a:cubicBezTo>
                  <a:pt x="-26449" y="1647133"/>
                  <a:pt x="-76325" y="1949162"/>
                  <a:pt x="206308" y="2046144"/>
                </a:cubicBezTo>
                <a:cubicBezTo>
                  <a:pt x="488941" y="2143126"/>
                  <a:pt x="1508636" y="2023976"/>
                  <a:pt x="1802352" y="1913140"/>
                </a:cubicBezTo>
                <a:cubicBezTo>
                  <a:pt x="2096068" y="1802304"/>
                  <a:pt x="2065588" y="1685925"/>
                  <a:pt x="1968606" y="1381125"/>
                </a:cubicBezTo>
                <a:cubicBezTo>
                  <a:pt x="1871624" y="1076325"/>
                  <a:pt x="1378403" y="275533"/>
                  <a:pt x="1220461" y="84340"/>
                </a:cubicBezTo>
                <a:cubicBezTo>
                  <a:pt x="1062519" y="-106853"/>
                  <a:pt x="1041737" y="63558"/>
                  <a:pt x="1020955" y="233969"/>
                </a:cubicBezTo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6512"/>
          </a:xfrm>
        </p:spPr>
        <p:txBody>
          <a:bodyPr>
            <a:normAutofit/>
          </a:bodyPr>
          <a:lstStyle/>
          <a:p>
            <a:r>
              <a:rPr lang="en-US" dirty="0"/>
              <a:t>A certain structure with a </a:t>
            </a:r>
            <a:r>
              <a:rPr lang="en-US" dirty="0" smtClean="0"/>
              <a:t>relationship between ‘nodes’</a:t>
            </a:r>
          </a:p>
          <a:p>
            <a:r>
              <a:rPr lang="en-US" dirty="0" smtClean="0"/>
              <a:t>Complete binary tree of n nodes has log(n)+1 levels.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735782" y="32419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960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461462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365812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471051" y="418179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081359" y="411007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762458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504223" y="62203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646800" y="6237620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501635" y="62203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9" idx="7"/>
          </p:cNvCxnSpPr>
          <p:nvPr/>
        </p:nvCxnSpPr>
        <p:spPr>
          <a:xfrm flipH="1">
            <a:off x="5315506" y="3476111"/>
            <a:ext cx="460449" cy="67413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1"/>
          </p:cNvCxnSpPr>
          <p:nvPr/>
        </p:nvCxnSpPr>
        <p:spPr>
          <a:xfrm>
            <a:off x="5969929" y="3476111"/>
            <a:ext cx="541295" cy="7458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7" idx="7"/>
          </p:cNvCxnSpPr>
          <p:nvPr/>
        </p:nvCxnSpPr>
        <p:spPr>
          <a:xfrm flipH="1">
            <a:off x="4599959" y="4384394"/>
            <a:ext cx="618560" cy="91692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2" idx="1"/>
          </p:cNvCxnSpPr>
          <p:nvPr/>
        </p:nvCxnSpPr>
        <p:spPr>
          <a:xfrm>
            <a:off x="4599959" y="5495290"/>
            <a:ext cx="190532" cy="810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5270685" y="4390510"/>
            <a:ext cx="230950" cy="910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0" idx="1"/>
          </p:cNvCxnSpPr>
          <p:nvPr/>
        </p:nvCxnSpPr>
        <p:spPr>
          <a:xfrm>
            <a:off x="6705198" y="4415939"/>
            <a:ext cx="1097433" cy="885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1" idx="0"/>
          </p:cNvCxnSpPr>
          <p:nvPr/>
        </p:nvCxnSpPr>
        <p:spPr>
          <a:xfrm flipH="1">
            <a:off x="3641383" y="5495290"/>
            <a:ext cx="764602" cy="72507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13" idx="0"/>
          </p:cNvCxnSpPr>
          <p:nvPr/>
        </p:nvCxnSpPr>
        <p:spPr>
          <a:xfrm>
            <a:off x="5598622" y="5535463"/>
            <a:ext cx="40173" cy="68490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4"/>
            <a:endCxn id="5" idx="0"/>
          </p:cNvCxnSpPr>
          <p:nvPr/>
        </p:nvCxnSpPr>
        <p:spPr>
          <a:xfrm>
            <a:off x="6608211" y="4456112"/>
            <a:ext cx="140909" cy="80503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41383" y="4221965"/>
            <a:ext cx="143997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119718" y="5301316"/>
            <a:ext cx="124609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5" idx="3"/>
          </p:cNvCxnSpPr>
          <p:nvPr/>
        </p:nvCxnSpPr>
        <p:spPr>
          <a:xfrm flipH="1">
            <a:off x="2503305" y="5463744"/>
            <a:ext cx="2882855" cy="5589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10401" y="3965581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81592" y="5125958"/>
            <a:ext cx="10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34908" y="5838043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child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046444" y="2923517"/>
            <a:ext cx="2748742" cy="177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</a:t>
            </a:r>
            <a:r>
              <a:rPr lang="en-US" b="1" dirty="0" smtClean="0"/>
              <a:t>complete binary tree</a:t>
            </a:r>
            <a:r>
              <a:rPr lang="en-US" dirty="0" smtClean="0"/>
              <a:t>, in the sense that it has no ‘hole’ between the beginning and the end, as seen in a level-wise left to right order.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46444" y="4811619"/>
            <a:ext cx="2748742" cy="147732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Depth </a:t>
            </a:r>
            <a:r>
              <a:rPr lang="en-US" dirty="0" smtClean="0"/>
              <a:t>of a node is number of edges from root to the node</a:t>
            </a:r>
          </a:p>
          <a:p>
            <a:r>
              <a:rPr lang="en-US" b="1" dirty="0" smtClean="0"/>
              <a:t>Depth </a:t>
            </a:r>
            <a:r>
              <a:rPr lang="en-US" dirty="0" smtClean="0"/>
              <a:t>of tree is maximum depth of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4116310" y="3756140"/>
            <a:ext cx="2036599" cy="2081903"/>
          </a:xfrm>
          <a:custGeom>
            <a:avLst/>
            <a:gdLst>
              <a:gd name="connsiteX0" fmla="*/ 1004330 w 2036599"/>
              <a:gd name="connsiteY0" fmla="*/ 150842 h 2081903"/>
              <a:gd name="connsiteX1" fmla="*/ 106555 w 2036599"/>
              <a:gd name="connsiteY1" fmla="*/ 1331249 h 2081903"/>
              <a:gd name="connsiteX2" fmla="*/ 206308 w 2036599"/>
              <a:gd name="connsiteY2" fmla="*/ 2046144 h 2081903"/>
              <a:gd name="connsiteX3" fmla="*/ 1802352 w 2036599"/>
              <a:gd name="connsiteY3" fmla="*/ 1913140 h 2081903"/>
              <a:gd name="connsiteX4" fmla="*/ 1968606 w 2036599"/>
              <a:gd name="connsiteY4" fmla="*/ 1381125 h 2081903"/>
              <a:gd name="connsiteX5" fmla="*/ 1220461 w 2036599"/>
              <a:gd name="connsiteY5" fmla="*/ 84340 h 2081903"/>
              <a:gd name="connsiteX6" fmla="*/ 1020955 w 2036599"/>
              <a:gd name="connsiteY6" fmla="*/ 233969 h 208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6599" h="2081903">
                <a:moveTo>
                  <a:pt x="1004330" y="150842"/>
                </a:moveTo>
                <a:cubicBezTo>
                  <a:pt x="621944" y="583103"/>
                  <a:pt x="239559" y="1015365"/>
                  <a:pt x="106555" y="1331249"/>
                </a:cubicBezTo>
                <a:cubicBezTo>
                  <a:pt x="-26449" y="1647133"/>
                  <a:pt x="-76325" y="1949162"/>
                  <a:pt x="206308" y="2046144"/>
                </a:cubicBezTo>
                <a:cubicBezTo>
                  <a:pt x="488941" y="2143126"/>
                  <a:pt x="1508636" y="2023976"/>
                  <a:pt x="1802352" y="1913140"/>
                </a:cubicBezTo>
                <a:cubicBezTo>
                  <a:pt x="2096068" y="1802304"/>
                  <a:pt x="2065588" y="1685925"/>
                  <a:pt x="1968606" y="1381125"/>
                </a:cubicBezTo>
                <a:cubicBezTo>
                  <a:pt x="1871624" y="1076325"/>
                  <a:pt x="1378403" y="275533"/>
                  <a:pt x="1220461" y="84340"/>
                </a:cubicBezTo>
                <a:cubicBezTo>
                  <a:pt x="1062519" y="-106853"/>
                  <a:pt x="1041737" y="63558"/>
                  <a:pt x="1020955" y="233969"/>
                </a:cubicBezTo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on </a:t>
            </a:r>
            <a:r>
              <a:rPr lang="en-US" dirty="0">
                <a:sym typeface="Wingdings" panose="05000000000000000000" pitchFamily="2" charset="2"/>
              </a:rPr>
              <a:t>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10129"/>
          </a:xfrm>
        </p:spPr>
        <p:txBody>
          <a:bodyPr>
            <a:normAutofit/>
          </a:bodyPr>
          <a:lstStyle/>
          <a:p>
            <a:r>
              <a:rPr lang="en-US" dirty="0"/>
              <a:t>A certain structure with a </a:t>
            </a:r>
            <a:r>
              <a:rPr lang="en-US" dirty="0" smtClean="0"/>
              <a:t>relationship between ‘nodes’</a:t>
            </a:r>
          </a:p>
          <a:p>
            <a:r>
              <a:rPr lang="en-US" dirty="0" smtClean="0"/>
              <a:t>Complete binary tree of n nodes has log(n)+1 levels.</a:t>
            </a:r>
          </a:p>
          <a:p>
            <a:r>
              <a:rPr lang="en-US" dirty="0" smtClean="0"/>
              <a:t>So can be mapped to successive indices in an array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735782" y="32419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960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461462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365812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471051" y="418179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081359" y="411007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762458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504223" y="62203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646800" y="6237620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501635" y="62203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9" idx="7"/>
          </p:cNvCxnSpPr>
          <p:nvPr/>
        </p:nvCxnSpPr>
        <p:spPr>
          <a:xfrm flipH="1">
            <a:off x="5315506" y="3476111"/>
            <a:ext cx="460449" cy="67413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1"/>
          </p:cNvCxnSpPr>
          <p:nvPr/>
        </p:nvCxnSpPr>
        <p:spPr>
          <a:xfrm>
            <a:off x="5969929" y="3476111"/>
            <a:ext cx="541295" cy="7458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7" idx="7"/>
          </p:cNvCxnSpPr>
          <p:nvPr/>
        </p:nvCxnSpPr>
        <p:spPr>
          <a:xfrm flipH="1">
            <a:off x="4599959" y="4384394"/>
            <a:ext cx="618560" cy="91692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2" idx="1"/>
          </p:cNvCxnSpPr>
          <p:nvPr/>
        </p:nvCxnSpPr>
        <p:spPr>
          <a:xfrm>
            <a:off x="4599959" y="5495290"/>
            <a:ext cx="190532" cy="810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5270685" y="4390510"/>
            <a:ext cx="230950" cy="910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0" idx="1"/>
          </p:cNvCxnSpPr>
          <p:nvPr/>
        </p:nvCxnSpPr>
        <p:spPr>
          <a:xfrm>
            <a:off x="6705198" y="4415939"/>
            <a:ext cx="1097433" cy="885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1" idx="0"/>
          </p:cNvCxnSpPr>
          <p:nvPr/>
        </p:nvCxnSpPr>
        <p:spPr>
          <a:xfrm flipH="1">
            <a:off x="3641383" y="5495290"/>
            <a:ext cx="764602" cy="72507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13" idx="0"/>
          </p:cNvCxnSpPr>
          <p:nvPr/>
        </p:nvCxnSpPr>
        <p:spPr>
          <a:xfrm>
            <a:off x="5598622" y="5535463"/>
            <a:ext cx="40173" cy="68490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4"/>
            <a:endCxn id="5" idx="0"/>
          </p:cNvCxnSpPr>
          <p:nvPr/>
        </p:nvCxnSpPr>
        <p:spPr>
          <a:xfrm>
            <a:off x="6608211" y="4456112"/>
            <a:ext cx="140909" cy="80503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46444" y="2923517"/>
            <a:ext cx="2748742" cy="177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</a:t>
            </a:r>
            <a:r>
              <a:rPr lang="en-US" b="1" dirty="0" smtClean="0"/>
              <a:t>complete binary tree</a:t>
            </a:r>
            <a:r>
              <a:rPr lang="en-US" dirty="0" smtClean="0"/>
              <a:t>, in the sense that it has no ‘hole’ between the beginning and the end, as seen in a level-wise left to right order.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036778" y="6220367"/>
            <a:ext cx="3853028" cy="365760"/>
            <a:chOff x="7752951" y="5726968"/>
            <a:chExt cx="3853028" cy="365760"/>
          </a:xfrm>
          <a:solidFill>
            <a:schemeClr val="accent6"/>
          </a:solidFill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7752951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8140425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8527899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8915373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9302847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9690321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10077795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10465269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10852743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11240219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446926" y="624300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641383" y="4221965"/>
            <a:ext cx="143997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119718" y="5301316"/>
            <a:ext cx="124609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5" idx="3"/>
          </p:cNvCxnSpPr>
          <p:nvPr/>
        </p:nvCxnSpPr>
        <p:spPr>
          <a:xfrm flipH="1">
            <a:off x="2751321" y="5463744"/>
            <a:ext cx="2634846" cy="5589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10401" y="3965581"/>
                <a:ext cx="88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Index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401" y="3965581"/>
                <a:ext cx="884216" cy="369332"/>
              </a:xfrm>
              <a:prstGeom prst="rect">
                <a:avLst/>
              </a:prstGeom>
              <a:blipFill>
                <a:blip r:embed="rId2"/>
                <a:stretch>
                  <a:fillRect l="-62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20231" y="5125958"/>
                <a:ext cx="141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Index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31" y="5125958"/>
                <a:ext cx="1416413" cy="369332"/>
              </a:xfrm>
              <a:prstGeom prst="rect">
                <a:avLst/>
              </a:prstGeom>
              <a:blipFill>
                <a:blip r:embed="rId3"/>
                <a:stretch>
                  <a:fillRect l="-38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34908" y="5838043"/>
                <a:ext cx="141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Index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08" y="5838043"/>
                <a:ext cx="1416413" cy="369332"/>
              </a:xfrm>
              <a:prstGeom prst="rect">
                <a:avLst/>
              </a:prstGeom>
              <a:blipFill>
                <a:blip r:embed="rId4"/>
                <a:stretch>
                  <a:fillRect l="-38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068238" y="5855972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0     1     2     3      4     5      6     7     8     9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9177486" y="663741"/>
            <a:ext cx="3699553" cy="2053894"/>
            <a:chOff x="10147486" y="695060"/>
            <a:chExt cx="3699553" cy="2053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07394" y="1825624"/>
                  <a:ext cx="333964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 smtClean="0"/>
                </a:p>
                <a:p>
                  <a:r>
                    <a:rPr lang="en-US" dirty="0" smtClean="0"/>
                    <a:t>Last node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a14:m>
                  <a:endParaRPr lang="en-US" dirty="0" smtClean="0"/>
                </a:p>
                <a:p>
                  <a:r>
                    <a:rPr lang="en-US" dirty="0" smtClean="0"/>
                    <a:t>Last parent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−2)/2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7394" y="1825624"/>
                  <a:ext cx="33396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645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Up Arrow 45"/>
            <p:cNvSpPr/>
            <p:nvPr/>
          </p:nvSpPr>
          <p:spPr>
            <a:xfrm>
              <a:off x="10601739" y="1097063"/>
              <a:ext cx="147357" cy="729484"/>
            </a:xfrm>
            <a:prstGeom prst="up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0147486" y="695060"/>
                  <a:ext cx="11719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−1)/2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7486" y="695060"/>
                  <a:ext cx="11719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1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/>
            <p:cNvSpPr txBox="1"/>
            <p:nvPr/>
          </p:nvSpPr>
          <p:spPr>
            <a:xfrm>
              <a:off x="10660565" y="1138178"/>
              <a:ext cx="14140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Parent </a:t>
              </a:r>
              <a:br>
                <a:rPr lang="en-US" dirty="0" smtClean="0"/>
              </a:br>
              <a:r>
                <a:rPr lang="en-US" dirty="0" smtClean="0"/>
                <a:t>Computation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752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4116310" y="3756140"/>
            <a:ext cx="2036599" cy="2081903"/>
          </a:xfrm>
          <a:custGeom>
            <a:avLst/>
            <a:gdLst>
              <a:gd name="connsiteX0" fmla="*/ 1004330 w 2036599"/>
              <a:gd name="connsiteY0" fmla="*/ 150842 h 2081903"/>
              <a:gd name="connsiteX1" fmla="*/ 106555 w 2036599"/>
              <a:gd name="connsiteY1" fmla="*/ 1331249 h 2081903"/>
              <a:gd name="connsiteX2" fmla="*/ 206308 w 2036599"/>
              <a:gd name="connsiteY2" fmla="*/ 2046144 h 2081903"/>
              <a:gd name="connsiteX3" fmla="*/ 1802352 w 2036599"/>
              <a:gd name="connsiteY3" fmla="*/ 1913140 h 2081903"/>
              <a:gd name="connsiteX4" fmla="*/ 1968606 w 2036599"/>
              <a:gd name="connsiteY4" fmla="*/ 1381125 h 2081903"/>
              <a:gd name="connsiteX5" fmla="*/ 1220461 w 2036599"/>
              <a:gd name="connsiteY5" fmla="*/ 84340 h 2081903"/>
              <a:gd name="connsiteX6" fmla="*/ 1020955 w 2036599"/>
              <a:gd name="connsiteY6" fmla="*/ 233969 h 208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6599" h="2081903">
                <a:moveTo>
                  <a:pt x="1004330" y="150842"/>
                </a:moveTo>
                <a:cubicBezTo>
                  <a:pt x="621944" y="583103"/>
                  <a:pt x="239559" y="1015365"/>
                  <a:pt x="106555" y="1331249"/>
                </a:cubicBezTo>
                <a:cubicBezTo>
                  <a:pt x="-26449" y="1647133"/>
                  <a:pt x="-76325" y="1949162"/>
                  <a:pt x="206308" y="2046144"/>
                </a:cubicBezTo>
                <a:cubicBezTo>
                  <a:pt x="488941" y="2143126"/>
                  <a:pt x="1508636" y="2023976"/>
                  <a:pt x="1802352" y="1913140"/>
                </a:cubicBezTo>
                <a:cubicBezTo>
                  <a:pt x="2096068" y="1802304"/>
                  <a:pt x="2065588" y="1685925"/>
                  <a:pt x="1968606" y="1381125"/>
                </a:cubicBezTo>
                <a:cubicBezTo>
                  <a:pt x="1871624" y="1076325"/>
                  <a:pt x="1378403" y="275533"/>
                  <a:pt x="1220461" y="84340"/>
                </a:cubicBezTo>
                <a:cubicBezTo>
                  <a:pt x="1062519" y="-106853"/>
                  <a:pt x="1041737" y="63558"/>
                  <a:pt x="1020955" y="233969"/>
                </a:cubicBezTo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on </a:t>
            </a:r>
            <a:r>
              <a:rPr lang="en-US" dirty="0">
                <a:sym typeface="Wingdings" panose="05000000000000000000" pitchFamily="2" charset="2"/>
              </a:rPr>
              <a:t>an </a:t>
            </a:r>
            <a:r>
              <a:rPr lang="en-US" dirty="0" smtClean="0">
                <a:sym typeface="Wingdings" panose="05000000000000000000" pitchFamily="2" charset="2"/>
              </a:rPr>
              <a:t>array 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10129"/>
          </a:xfrm>
        </p:spPr>
        <p:txBody>
          <a:bodyPr>
            <a:normAutofit/>
          </a:bodyPr>
          <a:lstStyle/>
          <a:p>
            <a:r>
              <a:rPr lang="en-US" dirty="0"/>
              <a:t>A certain structure with a </a:t>
            </a:r>
            <a:r>
              <a:rPr lang="en-US" dirty="0" smtClean="0"/>
              <a:t>relationship between ‘nodes’</a:t>
            </a:r>
          </a:p>
          <a:p>
            <a:r>
              <a:rPr lang="en-US" dirty="0" smtClean="0"/>
              <a:t>Complete binary tree of n nodes has log(n)+1 levels.</a:t>
            </a:r>
          </a:p>
          <a:p>
            <a:r>
              <a:rPr lang="en-US" dirty="0" smtClean="0"/>
              <a:t>So can be mapped to successive indices in an array</a:t>
            </a:r>
          </a:p>
          <a:p>
            <a:r>
              <a:rPr lang="en-US" dirty="0" smtClean="0"/>
              <a:t>Values are in ‘</a:t>
            </a:r>
            <a:r>
              <a:rPr lang="en-US" b="1" dirty="0" smtClean="0"/>
              <a:t>heap-order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735782" y="32419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960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461462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365812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471051" y="418179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081359" y="411007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762458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504223" y="62203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646800" y="6237620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501635" y="62203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9" idx="7"/>
          </p:cNvCxnSpPr>
          <p:nvPr/>
        </p:nvCxnSpPr>
        <p:spPr>
          <a:xfrm flipH="1">
            <a:off x="5315506" y="3476111"/>
            <a:ext cx="460449" cy="67413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1"/>
          </p:cNvCxnSpPr>
          <p:nvPr/>
        </p:nvCxnSpPr>
        <p:spPr>
          <a:xfrm>
            <a:off x="5969929" y="3476111"/>
            <a:ext cx="541295" cy="7458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7" idx="7"/>
          </p:cNvCxnSpPr>
          <p:nvPr/>
        </p:nvCxnSpPr>
        <p:spPr>
          <a:xfrm flipH="1">
            <a:off x="4599959" y="4384394"/>
            <a:ext cx="618560" cy="91692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2" idx="1"/>
          </p:cNvCxnSpPr>
          <p:nvPr/>
        </p:nvCxnSpPr>
        <p:spPr>
          <a:xfrm>
            <a:off x="4599959" y="5495290"/>
            <a:ext cx="190532" cy="810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5270685" y="4390510"/>
            <a:ext cx="230950" cy="910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0" idx="1"/>
          </p:cNvCxnSpPr>
          <p:nvPr/>
        </p:nvCxnSpPr>
        <p:spPr>
          <a:xfrm>
            <a:off x="6705198" y="4415939"/>
            <a:ext cx="1097433" cy="885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1" idx="0"/>
          </p:cNvCxnSpPr>
          <p:nvPr/>
        </p:nvCxnSpPr>
        <p:spPr>
          <a:xfrm flipH="1">
            <a:off x="3641383" y="5495290"/>
            <a:ext cx="764602" cy="72507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13" idx="0"/>
          </p:cNvCxnSpPr>
          <p:nvPr/>
        </p:nvCxnSpPr>
        <p:spPr>
          <a:xfrm>
            <a:off x="5598622" y="5535463"/>
            <a:ext cx="40173" cy="68490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4"/>
            <a:endCxn id="5" idx="0"/>
          </p:cNvCxnSpPr>
          <p:nvPr/>
        </p:nvCxnSpPr>
        <p:spPr>
          <a:xfrm>
            <a:off x="6608211" y="4456112"/>
            <a:ext cx="140909" cy="80503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036778" y="6220367"/>
            <a:ext cx="3853028" cy="365760"/>
            <a:chOff x="7752951" y="5726968"/>
            <a:chExt cx="3853028" cy="365760"/>
          </a:xfrm>
          <a:solidFill>
            <a:schemeClr val="accent6"/>
          </a:solidFill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7752951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8140425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8527899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8915373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9302847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9690321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10077795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10465269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10852743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11240219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446926" y="624300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641383" y="4221965"/>
            <a:ext cx="143997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119718" y="5301316"/>
            <a:ext cx="124609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5" idx="3"/>
          </p:cNvCxnSpPr>
          <p:nvPr/>
        </p:nvCxnSpPr>
        <p:spPr>
          <a:xfrm flipH="1">
            <a:off x="2751321" y="5463744"/>
            <a:ext cx="2634846" cy="5589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10401" y="3965581"/>
                <a:ext cx="88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Index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401" y="3965581"/>
                <a:ext cx="884216" cy="369332"/>
              </a:xfrm>
              <a:prstGeom prst="rect">
                <a:avLst/>
              </a:prstGeom>
              <a:blipFill>
                <a:blip r:embed="rId2"/>
                <a:stretch>
                  <a:fillRect l="-62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20231" y="5125958"/>
                <a:ext cx="141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Index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31" y="5125958"/>
                <a:ext cx="1416413" cy="369332"/>
              </a:xfrm>
              <a:prstGeom prst="rect">
                <a:avLst/>
              </a:prstGeom>
              <a:blipFill>
                <a:blip r:embed="rId3"/>
                <a:stretch>
                  <a:fillRect l="-38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34908" y="5838043"/>
                <a:ext cx="141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Index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08" y="5838043"/>
                <a:ext cx="1416413" cy="369332"/>
              </a:xfrm>
              <a:prstGeom prst="rect">
                <a:avLst/>
              </a:prstGeom>
              <a:blipFill>
                <a:blip r:embed="rId4"/>
                <a:stretch>
                  <a:fillRect l="-38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068238" y="5855972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0     1     2     3      4     5      6     7     8     9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666336" y="2561839"/>
                <a:ext cx="3465762" cy="3046988"/>
              </a:xfrm>
              <a:prstGeom prst="rect">
                <a:avLst/>
              </a:prstGeom>
              <a:noFill/>
              <a:ln w="571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For all edges: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   (</a:t>
                </a:r>
                <a:r>
                  <a:rPr lang="en-US" sz="2400" b="1" dirty="0" smtClean="0"/>
                  <a:t>Max-heap</a:t>
                </a:r>
                <a:r>
                  <a:rPr lang="en-US" sz="2400" dirty="0" smtClean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OR</a:t>
                </a:r>
                <a:endParaRPr lang="en-US" sz="2400" dirty="0"/>
              </a:p>
              <a:p>
                <a:r>
                  <a:rPr lang="en-US" sz="2400" dirty="0" smtClean="0"/>
                  <a:t>For all edges: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(</a:t>
                </a:r>
                <a:r>
                  <a:rPr lang="en-US" sz="2400" b="1" dirty="0" smtClean="0"/>
                  <a:t>Min-heap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336" y="2561839"/>
                <a:ext cx="3465762" cy="3046988"/>
              </a:xfrm>
              <a:prstGeom prst="rect">
                <a:avLst/>
              </a:prstGeom>
              <a:blipFill>
                <a:blip r:embed="rId5"/>
                <a:stretch>
                  <a:fillRect l="-2080" t="-786" b="-2554"/>
                </a:stretch>
              </a:blipFill>
              <a:ln w="571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4116310" y="3756140"/>
            <a:ext cx="2036599" cy="2081903"/>
          </a:xfrm>
          <a:custGeom>
            <a:avLst/>
            <a:gdLst>
              <a:gd name="connsiteX0" fmla="*/ 1004330 w 2036599"/>
              <a:gd name="connsiteY0" fmla="*/ 150842 h 2081903"/>
              <a:gd name="connsiteX1" fmla="*/ 106555 w 2036599"/>
              <a:gd name="connsiteY1" fmla="*/ 1331249 h 2081903"/>
              <a:gd name="connsiteX2" fmla="*/ 206308 w 2036599"/>
              <a:gd name="connsiteY2" fmla="*/ 2046144 h 2081903"/>
              <a:gd name="connsiteX3" fmla="*/ 1802352 w 2036599"/>
              <a:gd name="connsiteY3" fmla="*/ 1913140 h 2081903"/>
              <a:gd name="connsiteX4" fmla="*/ 1968606 w 2036599"/>
              <a:gd name="connsiteY4" fmla="*/ 1381125 h 2081903"/>
              <a:gd name="connsiteX5" fmla="*/ 1220461 w 2036599"/>
              <a:gd name="connsiteY5" fmla="*/ 84340 h 2081903"/>
              <a:gd name="connsiteX6" fmla="*/ 1020955 w 2036599"/>
              <a:gd name="connsiteY6" fmla="*/ 233969 h 208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6599" h="2081903">
                <a:moveTo>
                  <a:pt x="1004330" y="150842"/>
                </a:moveTo>
                <a:cubicBezTo>
                  <a:pt x="621944" y="583103"/>
                  <a:pt x="239559" y="1015365"/>
                  <a:pt x="106555" y="1331249"/>
                </a:cubicBezTo>
                <a:cubicBezTo>
                  <a:pt x="-26449" y="1647133"/>
                  <a:pt x="-76325" y="1949162"/>
                  <a:pt x="206308" y="2046144"/>
                </a:cubicBezTo>
                <a:cubicBezTo>
                  <a:pt x="488941" y="2143126"/>
                  <a:pt x="1508636" y="2023976"/>
                  <a:pt x="1802352" y="1913140"/>
                </a:cubicBezTo>
                <a:cubicBezTo>
                  <a:pt x="2096068" y="1802304"/>
                  <a:pt x="2065588" y="1685925"/>
                  <a:pt x="1968606" y="1381125"/>
                </a:cubicBezTo>
                <a:cubicBezTo>
                  <a:pt x="1871624" y="1076325"/>
                  <a:pt x="1378403" y="275533"/>
                  <a:pt x="1220461" y="84340"/>
                </a:cubicBezTo>
                <a:cubicBezTo>
                  <a:pt x="1062519" y="-106853"/>
                  <a:pt x="1041737" y="63558"/>
                  <a:pt x="1020955" y="233969"/>
                </a:cubicBezTo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10129"/>
          </a:xfrm>
        </p:spPr>
        <p:txBody>
          <a:bodyPr>
            <a:normAutofit/>
          </a:bodyPr>
          <a:lstStyle/>
          <a:p>
            <a:r>
              <a:rPr lang="en-US" dirty="0"/>
              <a:t>A certain structure with a </a:t>
            </a:r>
            <a:r>
              <a:rPr lang="en-US" dirty="0" smtClean="0"/>
              <a:t>relationship between ‘nodes’</a:t>
            </a:r>
          </a:p>
          <a:p>
            <a:r>
              <a:rPr lang="en-US" dirty="0" smtClean="0"/>
              <a:t>Complete binary tree of n nodes has log(n)+1 levels.</a:t>
            </a:r>
          </a:p>
          <a:p>
            <a:r>
              <a:rPr lang="en-US" dirty="0" smtClean="0"/>
              <a:t>So can be mapped to successive indices in an array</a:t>
            </a:r>
          </a:p>
          <a:p>
            <a:r>
              <a:rPr lang="en-US" dirty="0" smtClean="0"/>
              <a:t>Values are in ‘</a:t>
            </a:r>
            <a:r>
              <a:rPr lang="en-US" b="1" dirty="0" smtClean="0"/>
              <a:t>heap-order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6611960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37686" y="3437201"/>
            <a:ext cx="460449" cy="67413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/>
          </p:cNvSpPr>
          <p:nvPr/>
        </p:nvSpPr>
        <p:spPr>
          <a:xfrm>
            <a:off x="6334866" y="4123427"/>
            <a:ext cx="36576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22139" y="4345484"/>
            <a:ext cx="618560" cy="91692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/>
          </p:cNvSpPr>
          <p:nvPr/>
        </p:nvSpPr>
        <p:spPr>
          <a:xfrm>
            <a:off x="4906264" y="4110074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7762458" y="5261143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504223" y="62203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646800" y="6237620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501635" y="622036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57791" y="3440252"/>
            <a:ext cx="541295" cy="7458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2" idx="1"/>
          </p:cNvCxnSpPr>
          <p:nvPr/>
        </p:nvCxnSpPr>
        <p:spPr>
          <a:xfrm>
            <a:off x="4599959" y="5495290"/>
            <a:ext cx="190532" cy="810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27172" y="4390510"/>
            <a:ext cx="230950" cy="910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0" idx="1"/>
          </p:cNvCxnSpPr>
          <p:nvPr/>
        </p:nvCxnSpPr>
        <p:spPr>
          <a:xfrm>
            <a:off x="6705198" y="4415939"/>
            <a:ext cx="1097433" cy="885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1" idx="0"/>
          </p:cNvCxnSpPr>
          <p:nvPr/>
        </p:nvCxnSpPr>
        <p:spPr>
          <a:xfrm flipH="1">
            <a:off x="3641383" y="5495290"/>
            <a:ext cx="764602" cy="72507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13" idx="0"/>
          </p:cNvCxnSpPr>
          <p:nvPr/>
        </p:nvCxnSpPr>
        <p:spPr>
          <a:xfrm>
            <a:off x="5598622" y="5535463"/>
            <a:ext cx="40173" cy="68490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4"/>
            <a:endCxn id="5" idx="0"/>
          </p:cNvCxnSpPr>
          <p:nvPr/>
        </p:nvCxnSpPr>
        <p:spPr>
          <a:xfrm>
            <a:off x="6608211" y="4456112"/>
            <a:ext cx="140909" cy="80503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123863" y="5988138"/>
            <a:ext cx="3853028" cy="365760"/>
            <a:chOff x="7752951" y="5726968"/>
            <a:chExt cx="3853028" cy="365760"/>
          </a:xfrm>
          <a:solidFill>
            <a:schemeClr val="accent6"/>
          </a:solidFill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7752951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42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8140425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32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8527899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9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8915373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25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9302847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30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9690321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3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10077795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10465269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7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10852743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11240219" y="5726968"/>
              <a:ext cx="36576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534011" y="60107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641383" y="4221965"/>
            <a:ext cx="143997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119718" y="5301316"/>
            <a:ext cx="124609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5" idx="3"/>
          </p:cNvCxnSpPr>
          <p:nvPr/>
        </p:nvCxnSpPr>
        <p:spPr>
          <a:xfrm flipH="1">
            <a:off x="2751321" y="5463744"/>
            <a:ext cx="2634846" cy="5589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10401" y="3965581"/>
                <a:ext cx="88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Index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401" y="3965581"/>
                <a:ext cx="884216" cy="369332"/>
              </a:xfrm>
              <a:prstGeom prst="rect">
                <a:avLst/>
              </a:prstGeom>
              <a:blipFill>
                <a:blip r:embed="rId2"/>
                <a:stretch>
                  <a:fillRect l="-62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20231" y="5125958"/>
                <a:ext cx="141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Index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31" y="5125958"/>
                <a:ext cx="1416413" cy="369332"/>
              </a:xfrm>
              <a:prstGeom prst="rect">
                <a:avLst/>
              </a:prstGeom>
              <a:blipFill>
                <a:blip r:embed="rId3"/>
                <a:stretch>
                  <a:fillRect l="-38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34908" y="5838043"/>
                <a:ext cx="141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Index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08" y="5838043"/>
                <a:ext cx="1416413" cy="369332"/>
              </a:xfrm>
              <a:prstGeom prst="rect">
                <a:avLst/>
              </a:prstGeom>
              <a:blipFill>
                <a:blip r:embed="rId4"/>
                <a:stretch>
                  <a:fillRect l="-38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155323" y="5623743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0     1     2     3      4     5      6     7     8     9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66336" y="2561839"/>
                <a:ext cx="3465762" cy="3046988"/>
              </a:xfrm>
              <a:prstGeom prst="rect">
                <a:avLst/>
              </a:prstGeom>
              <a:noFill/>
              <a:ln w="571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For all edges: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   (</a:t>
                </a:r>
                <a:r>
                  <a:rPr lang="en-US" sz="2400" b="1" dirty="0" smtClean="0"/>
                  <a:t>Max-heap</a:t>
                </a:r>
                <a:r>
                  <a:rPr lang="en-US" sz="2400" dirty="0" smtClean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OR</a:t>
                </a:r>
                <a:endParaRPr lang="en-US" sz="2400" dirty="0"/>
              </a:p>
              <a:p>
                <a:r>
                  <a:rPr lang="en-US" sz="2400" dirty="0" smtClean="0"/>
                  <a:t>For all edges: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𝑐h𝑖𝑙𝑑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(</a:t>
                </a:r>
                <a:r>
                  <a:rPr lang="en-US" sz="2400" b="1" dirty="0" smtClean="0"/>
                  <a:t>Min-heap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336" y="2561839"/>
                <a:ext cx="3465762" cy="3046988"/>
              </a:xfrm>
              <a:prstGeom prst="rect">
                <a:avLst/>
              </a:prstGeom>
              <a:blipFill>
                <a:blip r:embed="rId5"/>
                <a:stretch>
                  <a:fillRect l="-2080" t="-786" b="-2554"/>
                </a:stretch>
              </a:blipFill>
              <a:ln w="571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>
            <a:spLocks/>
          </p:cNvSpPr>
          <p:nvPr/>
        </p:nvSpPr>
        <p:spPr>
          <a:xfrm>
            <a:off x="5424502" y="3241964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5286367" y="5261143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4190717" y="5261143"/>
            <a:ext cx="640080" cy="3657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1156</Words>
  <Application>Microsoft Office PowerPoint</Application>
  <PresentationFormat>Widescreen</PresentationFormat>
  <Paragraphs>283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Heaps and Priority Queues</vt:lpstr>
      <vt:lpstr>A simple data structure for faster sorting</vt:lpstr>
      <vt:lpstr>PowerPoint Presentation</vt:lpstr>
      <vt:lpstr>PowerPoint Presentation</vt:lpstr>
      <vt:lpstr>Pre-work to priority queue: Binary tree</vt:lpstr>
      <vt:lpstr>Binary tree</vt:lpstr>
      <vt:lpstr>Binary tree  on an array</vt:lpstr>
      <vt:lpstr>Binary tree  on an array  Heap</vt:lpstr>
      <vt:lpstr>An Example Heap</vt:lpstr>
      <vt:lpstr>More about the heap (max-heap)</vt:lpstr>
      <vt:lpstr>More about the heap (max-heap)</vt:lpstr>
      <vt:lpstr>More about the heap (max-heap)</vt:lpstr>
      <vt:lpstr>More about the heap (max-heap)</vt:lpstr>
      <vt:lpstr>Build-heap</vt:lpstr>
      <vt:lpstr>More about the heap (max-heap)</vt:lpstr>
      <vt:lpstr>HeapSort</vt:lpstr>
      <vt:lpstr>Priority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 and Priority Queues</dc:title>
  <dc:creator>Badrinath R</dc:creator>
  <cp:lastModifiedBy>Badrinath R</cp:lastModifiedBy>
  <cp:revision>5</cp:revision>
  <dcterms:created xsi:type="dcterms:W3CDTF">2024-07-30T11:09:15Z</dcterms:created>
  <dcterms:modified xsi:type="dcterms:W3CDTF">2024-07-31T15:45:20Z</dcterms:modified>
</cp:coreProperties>
</file>