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4" r:id="rId6"/>
    <p:sldId id="276" r:id="rId7"/>
    <p:sldId id="275" r:id="rId8"/>
    <p:sldId id="277" r:id="rId9"/>
    <p:sldId id="278" r:id="rId10"/>
    <p:sldId id="279" r:id="rId11"/>
    <p:sldId id="282" r:id="rId12"/>
    <p:sldId id="280" r:id="rId13"/>
    <p:sldId id="273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with additional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Informed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7886" y="197394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3714" y="112485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4343" y="116839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8571" y="4078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14" y="32584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58569" y="627017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8570" y="526142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7029" y="253999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342" y="6364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341" y="3933371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21086" y="282302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2572" y="4876800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3543" y="56968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7"/>
            <a:endCxn id="5" idx="3"/>
          </p:cNvCxnSpPr>
          <p:nvPr/>
        </p:nvCxnSpPr>
        <p:spPr>
          <a:xfrm flipV="1">
            <a:off x="1531773" y="1248743"/>
            <a:ext cx="993197" cy="74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648857" y="1197428"/>
            <a:ext cx="1255486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11" idx="7"/>
          </p:cNvCxnSpPr>
          <p:nvPr/>
        </p:nvCxnSpPr>
        <p:spPr>
          <a:xfrm flipH="1">
            <a:off x="3200916" y="1313541"/>
            <a:ext cx="775999" cy="124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1" idx="2"/>
          </p:cNvCxnSpPr>
          <p:nvPr/>
        </p:nvCxnSpPr>
        <p:spPr>
          <a:xfrm>
            <a:off x="1531773" y="2097829"/>
            <a:ext cx="1545256" cy="51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8" idx="0"/>
          </p:cNvCxnSpPr>
          <p:nvPr/>
        </p:nvCxnSpPr>
        <p:spPr>
          <a:xfrm flipH="1">
            <a:off x="1407886" y="2097829"/>
            <a:ext cx="123887" cy="116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7" idx="4"/>
          </p:cNvCxnSpPr>
          <p:nvPr/>
        </p:nvCxnSpPr>
        <p:spPr>
          <a:xfrm>
            <a:off x="1407886" y="3403600"/>
            <a:ext cx="1023257" cy="8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0" idx="7"/>
          </p:cNvCxnSpPr>
          <p:nvPr/>
        </p:nvCxnSpPr>
        <p:spPr>
          <a:xfrm>
            <a:off x="2431143" y="4223657"/>
            <a:ext cx="51314" cy="10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9" idx="5"/>
          </p:cNvCxnSpPr>
          <p:nvPr/>
        </p:nvCxnSpPr>
        <p:spPr>
          <a:xfrm>
            <a:off x="2379826" y="5385316"/>
            <a:ext cx="10263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4" idx="1"/>
          </p:cNvCxnSpPr>
          <p:nvPr/>
        </p:nvCxnSpPr>
        <p:spPr>
          <a:xfrm>
            <a:off x="3222172" y="2612571"/>
            <a:ext cx="2220170" cy="2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3" idx="0"/>
          </p:cNvCxnSpPr>
          <p:nvPr/>
        </p:nvCxnSpPr>
        <p:spPr>
          <a:xfrm>
            <a:off x="3077029" y="2612571"/>
            <a:ext cx="899884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1"/>
          </p:cNvCxnSpPr>
          <p:nvPr/>
        </p:nvCxnSpPr>
        <p:spPr>
          <a:xfrm flipV="1">
            <a:off x="2482456" y="6385770"/>
            <a:ext cx="1443142" cy="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12" idx="0"/>
          </p:cNvCxnSpPr>
          <p:nvPr/>
        </p:nvCxnSpPr>
        <p:spPr>
          <a:xfrm>
            <a:off x="3925597" y="4057258"/>
            <a:ext cx="51317" cy="230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5"/>
            <a:endCxn id="15" idx="1"/>
          </p:cNvCxnSpPr>
          <p:nvPr/>
        </p:nvCxnSpPr>
        <p:spPr>
          <a:xfrm>
            <a:off x="4028228" y="4057258"/>
            <a:ext cx="1145600" cy="84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7"/>
          </p:cNvCxnSpPr>
          <p:nvPr/>
        </p:nvCxnSpPr>
        <p:spPr>
          <a:xfrm>
            <a:off x="5492624" y="2968171"/>
            <a:ext cx="1024806" cy="274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4"/>
            <a:endCxn id="16" idx="2"/>
          </p:cNvCxnSpPr>
          <p:nvPr/>
        </p:nvCxnSpPr>
        <p:spPr>
          <a:xfrm>
            <a:off x="5225144" y="5021943"/>
            <a:ext cx="1168399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171" y="1937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94854" y="69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9654" y="791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9140" y="2257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4397" y="4202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2452" y="3208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43172" y="6067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83605" y="50011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3804" y="4877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27614" y="3709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9484" y="6209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72391" y="2526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86407" y="5826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4767" y="1503681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33696" y="871770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3603" y="240224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86040" y="1655401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016" y="3222828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09343" y="3810392"/>
            <a:ext cx="6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42938" y="5327214"/>
            <a:ext cx="551461" cy="36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68377" y="4166515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3370" y="572122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79826" y="4673866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78857" y="3687926"/>
            <a:ext cx="5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2452" y="2605317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20713" y="6067754"/>
            <a:ext cx="7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46" y="5211020"/>
            <a:ext cx="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17640" y="1995198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58169" y="1792255"/>
            <a:ext cx="761718" cy="326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614900" y="813049"/>
            <a:ext cx="743669" cy="367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374</a:t>
            </a:r>
          </a:p>
        </p:txBody>
      </p:sp>
      <p:sp>
        <p:nvSpPr>
          <p:cNvPr id="80" name="Oval 79"/>
          <p:cNvSpPr/>
          <p:nvPr/>
        </p:nvSpPr>
        <p:spPr>
          <a:xfrm>
            <a:off x="2424634" y="2586914"/>
            <a:ext cx="663798" cy="335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81" name="Oval 80"/>
          <p:cNvSpPr/>
          <p:nvPr/>
        </p:nvSpPr>
        <p:spPr>
          <a:xfrm>
            <a:off x="4140530" y="954509"/>
            <a:ext cx="660672" cy="417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380</a:t>
            </a:r>
          </a:p>
        </p:txBody>
      </p:sp>
      <p:sp>
        <p:nvSpPr>
          <p:cNvPr id="82" name="Oval 81"/>
          <p:cNvSpPr/>
          <p:nvPr/>
        </p:nvSpPr>
        <p:spPr>
          <a:xfrm>
            <a:off x="324235" y="3221540"/>
            <a:ext cx="692187" cy="3014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329</a:t>
            </a:r>
          </a:p>
        </p:txBody>
      </p:sp>
      <p:sp>
        <p:nvSpPr>
          <p:cNvPr id="83" name="Oval 82"/>
          <p:cNvSpPr/>
          <p:nvPr/>
        </p:nvSpPr>
        <p:spPr>
          <a:xfrm>
            <a:off x="1507887" y="4070883"/>
            <a:ext cx="769870" cy="3859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244</a:t>
            </a:r>
          </a:p>
        </p:txBody>
      </p:sp>
      <p:sp>
        <p:nvSpPr>
          <p:cNvPr id="84" name="Oval 83"/>
          <p:cNvSpPr/>
          <p:nvPr/>
        </p:nvSpPr>
        <p:spPr>
          <a:xfrm>
            <a:off x="1340584" y="5063806"/>
            <a:ext cx="651759" cy="288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241</a:t>
            </a:r>
          </a:p>
        </p:txBody>
      </p:sp>
      <p:sp>
        <p:nvSpPr>
          <p:cNvPr id="85" name="Oval 84"/>
          <p:cNvSpPr/>
          <p:nvPr/>
        </p:nvSpPr>
        <p:spPr>
          <a:xfrm>
            <a:off x="1349029" y="6142851"/>
            <a:ext cx="734576" cy="294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242</a:t>
            </a:r>
          </a:p>
        </p:txBody>
      </p:sp>
      <p:sp>
        <p:nvSpPr>
          <p:cNvPr id="86" name="Oval 85"/>
          <p:cNvSpPr/>
          <p:nvPr/>
        </p:nvSpPr>
        <p:spPr>
          <a:xfrm>
            <a:off x="4312196" y="6154056"/>
            <a:ext cx="651608" cy="355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87" name="Oval 86"/>
          <p:cNvSpPr/>
          <p:nvPr/>
        </p:nvSpPr>
        <p:spPr>
          <a:xfrm>
            <a:off x="3972270" y="3853551"/>
            <a:ext cx="828932" cy="2579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193</a:t>
            </a:r>
          </a:p>
        </p:txBody>
      </p:sp>
      <p:sp>
        <p:nvSpPr>
          <p:cNvPr id="88" name="Oval 87"/>
          <p:cNvSpPr/>
          <p:nvPr/>
        </p:nvSpPr>
        <p:spPr>
          <a:xfrm>
            <a:off x="5718668" y="2674138"/>
            <a:ext cx="714467" cy="257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176</a:t>
            </a:r>
          </a:p>
        </p:txBody>
      </p:sp>
      <p:sp>
        <p:nvSpPr>
          <p:cNvPr id="89" name="Oval 88"/>
          <p:cNvSpPr/>
          <p:nvPr/>
        </p:nvSpPr>
        <p:spPr>
          <a:xfrm>
            <a:off x="4995509" y="4572133"/>
            <a:ext cx="767346" cy="2320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0" name="Oval 89"/>
          <p:cNvSpPr/>
          <p:nvPr/>
        </p:nvSpPr>
        <p:spPr>
          <a:xfrm>
            <a:off x="6752225" y="5565587"/>
            <a:ext cx="542237" cy="2764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97486" y="6976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A*</a:t>
            </a:r>
            <a:endParaRPr lang="en-US" sz="2800" dirty="0"/>
          </a:p>
        </p:txBody>
      </p:sp>
      <p:sp>
        <p:nvSpPr>
          <p:cNvPr id="79" name="Oval 78"/>
          <p:cNvSpPr/>
          <p:nvPr/>
        </p:nvSpPr>
        <p:spPr>
          <a:xfrm>
            <a:off x="567395" y="3454606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662887" y="587429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449</a:t>
            </a:r>
          </a:p>
        </p:txBody>
      </p:sp>
      <p:sp>
        <p:nvSpPr>
          <p:cNvPr id="93" name="Oval 92"/>
          <p:cNvSpPr/>
          <p:nvPr/>
        </p:nvSpPr>
        <p:spPr>
          <a:xfrm>
            <a:off x="5693268" y="235140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254934" y="7098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671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51586" y="1502332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2382614" y="3078754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059353" y="431954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38130" y="5880245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526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71680" y="3280913"/>
            <a:ext cx="204296" cy="26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123947" y="2700055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641455" y="1028597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162544" y="1799382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294097" y="969979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162544" y="3106173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853084" y="2254679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681353" y="6144472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915303" y="4707104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101404" y="3458429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13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7886" y="197394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3714" y="112485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4343" y="116839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8571" y="4078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14" y="32584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58569" y="627017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8570" y="526142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7029" y="253999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342" y="6364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341" y="3933371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21086" y="282302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2572" y="4876800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3543" y="56968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7"/>
            <a:endCxn id="5" idx="3"/>
          </p:cNvCxnSpPr>
          <p:nvPr/>
        </p:nvCxnSpPr>
        <p:spPr>
          <a:xfrm flipV="1">
            <a:off x="1531773" y="1248743"/>
            <a:ext cx="993197" cy="74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648857" y="1197428"/>
            <a:ext cx="1255486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11" idx="7"/>
          </p:cNvCxnSpPr>
          <p:nvPr/>
        </p:nvCxnSpPr>
        <p:spPr>
          <a:xfrm flipH="1">
            <a:off x="3200916" y="1313541"/>
            <a:ext cx="775999" cy="124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1" idx="2"/>
          </p:cNvCxnSpPr>
          <p:nvPr/>
        </p:nvCxnSpPr>
        <p:spPr>
          <a:xfrm>
            <a:off x="1531773" y="2097829"/>
            <a:ext cx="1545256" cy="51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8" idx="0"/>
          </p:cNvCxnSpPr>
          <p:nvPr/>
        </p:nvCxnSpPr>
        <p:spPr>
          <a:xfrm flipH="1">
            <a:off x="1407886" y="2097829"/>
            <a:ext cx="123887" cy="116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7" idx="4"/>
          </p:cNvCxnSpPr>
          <p:nvPr/>
        </p:nvCxnSpPr>
        <p:spPr>
          <a:xfrm>
            <a:off x="1407886" y="3403600"/>
            <a:ext cx="1023257" cy="8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0" idx="7"/>
          </p:cNvCxnSpPr>
          <p:nvPr/>
        </p:nvCxnSpPr>
        <p:spPr>
          <a:xfrm>
            <a:off x="2431143" y="4223657"/>
            <a:ext cx="51314" cy="10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9" idx="5"/>
          </p:cNvCxnSpPr>
          <p:nvPr/>
        </p:nvCxnSpPr>
        <p:spPr>
          <a:xfrm>
            <a:off x="2379826" y="5385316"/>
            <a:ext cx="10263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4" idx="1"/>
          </p:cNvCxnSpPr>
          <p:nvPr/>
        </p:nvCxnSpPr>
        <p:spPr>
          <a:xfrm>
            <a:off x="3222172" y="2612571"/>
            <a:ext cx="2220170" cy="2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3" idx="0"/>
          </p:cNvCxnSpPr>
          <p:nvPr/>
        </p:nvCxnSpPr>
        <p:spPr>
          <a:xfrm>
            <a:off x="3077029" y="2612571"/>
            <a:ext cx="899884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1"/>
          </p:cNvCxnSpPr>
          <p:nvPr/>
        </p:nvCxnSpPr>
        <p:spPr>
          <a:xfrm flipV="1">
            <a:off x="2482456" y="6385770"/>
            <a:ext cx="1443142" cy="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12" idx="0"/>
          </p:cNvCxnSpPr>
          <p:nvPr/>
        </p:nvCxnSpPr>
        <p:spPr>
          <a:xfrm>
            <a:off x="3925597" y="4057258"/>
            <a:ext cx="51317" cy="230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5"/>
            <a:endCxn id="15" idx="1"/>
          </p:cNvCxnSpPr>
          <p:nvPr/>
        </p:nvCxnSpPr>
        <p:spPr>
          <a:xfrm>
            <a:off x="4028228" y="4057258"/>
            <a:ext cx="1145600" cy="84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7"/>
          </p:cNvCxnSpPr>
          <p:nvPr/>
        </p:nvCxnSpPr>
        <p:spPr>
          <a:xfrm>
            <a:off x="5492624" y="2968171"/>
            <a:ext cx="1024806" cy="274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4"/>
            <a:endCxn id="16" idx="2"/>
          </p:cNvCxnSpPr>
          <p:nvPr/>
        </p:nvCxnSpPr>
        <p:spPr>
          <a:xfrm>
            <a:off x="5225144" y="5021943"/>
            <a:ext cx="1168399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171" y="1937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94854" y="69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9654" y="791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9140" y="2257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4397" y="4202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2452" y="3208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43172" y="6067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83605" y="50011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3804" y="4877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27614" y="3709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9484" y="6209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72391" y="2526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86407" y="5826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4767" y="1503681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33696" y="871770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3603" y="240224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86040" y="1655401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016" y="3222828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09343" y="3810392"/>
            <a:ext cx="6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42938" y="5327214"/>
            <a:ext cx="551461" cy="36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68377" y="4166515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3370" y="572122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79826" y="4673866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78857" y="3687926"/>
            <a:ext cx="5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2452" y="2605317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20713" y="6067754"/>
            <a:ext cx="7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46" y="5211020"/>
            <a:ext cx="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17640" y="1995198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58169" y="1792255"/>
            <a:ext cx="761718" cy="326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614900" y="813049"/>
            <a:ext cx="743669" cy="367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374</a:t>
            </a:r>
          </a:p>
        </p:txBody>
      </p:sp>
      <p:sp>
        <p:nvSpPr>
          <p:cNvPr id="80" name="Oval 79"/>
          <p:cNvSpPr/>
          <p:nvPr/>
        </p:nvSpPr>
        <p:spPr>
          <a:xfrm>
            <a:off x="2424634" y="2586914"/>
            <a:ext cx="663798" cy="335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81" name="Oval 80"/>
          <p:cNvSpPr/>
          <p:nvPr/>
        </p:nvSpPr>
        <p:spPr>
          <a:xfrm>
            <a:off x="4140530" y="954509"/>
            <a:ext cx="660672" cy="417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380</a:t>
            </a:r>
          </a:p>
        </p:txBody>
      </p:sp>
      <p:sp>
        <p:nvSpPr>
          <p:cNvPr id="82" name="Oval 81"/>
          <p:cNvSpPr/>
          <p:nvPr/>
        </p:nvSpPr>
        <p:spPr>
          <a:xfrm>
            <a:off x="324235" y="3221540"/>
            <a:ext cx="692187" cy="3014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329</a:t>
            </a:r>
          </a:p>
        </p:txBody>
      </p:sp>
      <p:sp>
        <p:nvSpPr>
          <p:cNvPr id="83" name="Oval 82"/>
          <p:cNvSpPr/>
          <p:nvPr/>
        </p:nvSpPr>
        <p:spPr>
          <a:xfrm>
            <a:off x="1507887" y="4070883"/>
            <a:ext cx="769870" cy="3859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244</a:t>
            </a:r>
          </a:p>
        </p:txBody>
      </p:sp>
      <p:sp>
        <p:nvSpPr>
          <p:cNvPr id="84" name="Oval 83"/>
          <p:cNvSpPr/>
          <p:nvPr/>
        </p:nvSpPr>
        <p:spPr>
          <a:xfrm>
            <a:off x="1340584" y="5063806"/>
            <a:ext cx="651759" cy="288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241</a:t>
            </a:r>
          </a:p>
        </p:txBody>
      </p:sp>
      <p:sp>
        <p:nvSpPr>
          <p:cNvPr id="85" name="Oval 84"/>
          <p:cNvSpPr/>
          <p:nvPr/>
        </p:nvSpPr>
        <p:spPr>
          <a:xfrm>
            <a:off x="1349029" y="6142851"/>
            <a:ext cx="734576" cy="294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242</a:t>
            </a:r>
          </a:p>
        </p:txBody>
      </p:sp>
      <p:sp>
        <p:nvSpPr>
          <p:cNvPr id="86" name="Oval 85"/>
          <p:cNvSpPr/>
          <p:nvPr/>
        </p:nvSpPr>
        <p:spPr>
          <a:xfrm>
            <a:off x="4312196" y="6154056"/>
            <a:ext cx="651608" cy="355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87" name="Oval 86"/>
          <p:cNvSpPr/>
          <p:nvPr/>
        </p:nvSpPr>
        <p:spPr>
          <a:xfrm>
            <a:off x="3972270" y="3853551"/>
            <a:ext cx="828932" cy="2579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193</a:t>
            </a:r>
          </a:p>
        </p:txBody>
      </p:sp>
      <p:sp>
        <p:nvSpPr>
          <p:cNvPr id="88" name="Oval 87"/>
          <p:cNvSpPr/>
          <p:nvPr/>
        </p:nvSpPr>
        <p:spPr>
          <a:xfrm>
            <a:off x="5718668" y="2674138"/>
            <a:ext cx="714467" cy="257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176</a:t>
            </a:r>
          </a:p>
        </p:txBody>
      </p:sp>
      <p:sp>
        <p:nvSpPr>
          <p:cNvPr id="89" name="Oval 88"/>
          <p:cNvSpPr/>
          <p:nvPr/>
        </p:nvSpPr>
        <p:spPr>
          <a:xfrm>
            <a:off x="4995509" y="4572133"/>
            <a:ext cx="767346" cy="2320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0" name="Oval 89"/>
          <p:cNvSpPr/>
          <p:nvPr/>
        </p:nvSpPr>
        <p:spPr>
          <a:xfrm>
            <a:off x="6752225" y="5565587"/>
            <a:ext cx="542237" cy="2764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97486" y="6976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A*</a:t>
            </a:r>
            <a:endParaRPr lang="en-US" sz="2800" dirty="0"/>
          </a:p>
        </p:txBody>
      </p:sp>
      <p:sp>
        <p:nvSpPr>
          <p:cNvPr id="79" name="Oval 78"/>
          <p:cNvSpPr/>
          <p:nvPr/>
        </p:nvSpPr>
        <p:spPr>
          <a:xfrm>
            <a:off x="567395" y="3454606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662887" y="587429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449</a:t>
            </a:r>
          </a:p>
        </p:txBody>
      </p:sp>
      <p:sp>
        <p:nvSpPr>
          <p:cNvPr id="95" name="Oval 94"/>
          <p:cNvSpPr/>
          <p:nvPr/>
        </p:nvSpPr>
        <p:spPr>
          <a:xfrm>
            <a:off x="4254934" y="7098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671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51586" y="1502332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2382614" y="3078754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059353" y="431954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38130" y="5880245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526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71680" y="3280913"/>
            <a:ext cx="204296" cy="26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3641455" y="1028597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162544" y="1799382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294097" y="969979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162544" y="3106173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853084" y="2254679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681353" y="6144472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915303" y="4707104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504550" y="527149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01404" y="3458429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endParaRPr lang="en-US" sz="1100" dirty="0"/>
          </a:p>
        </p:txBody>
      </p:sp>
      <p:sp>
        <p:nvSpPr>
          <p:cNvPr id="94" name="Oval 93"/>
          <p:cNvSpPr/>
          <p:nvPr/>
        </p:nvSpPr>
        <p:spPr>
          <a:xfrm>
            <a:off x="2802654" y="2178982"/>
            <a:ext cx="729611" cy="640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32167" y="3335146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591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 flipV="1">
            <a:off x="2904748" y="3534483"/>
            <a:ext cx="233302" cy="3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020713" y="3741787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6103409" y="5494185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196737" y="5406572"/>
            <a:ext cx="336177" cy="1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510110" y="527576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491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7886" y="197394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3714" y="112485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4343" y="116839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8571" y="4078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14" y="32584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58569" y="627017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8570" y="526142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7029" y="253999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342" y="6364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341" y="3933371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21086" y="282302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2572" y="4876800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3543" y="56968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7"/>
            <a:endCxn id="5" idx="3"/>
          </p:cNvCxnSpPr>
          <p:nvPr/>
        </p:nvCxnSpPr>
        <p:spPr>
          <a:xfrm flipV="1">
            <a:off x="1531773" y="1248743"/>
            <a:ext cx="993197" cy="74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648857" y="1197428"/>
            <a:ext cx="1255486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11" idx="7"/>
          </p:cNvCxnSpPr>
          <p:nvPr/>
        </p:nvCxnSpPr>
        <p:spPr>
          <a:xfrm flipH="1">
            <a:off x="3200916" y="1313541"/>
            <a:ext cx="775999" cy="124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1" idx="2"/>
          </p:cNvCxnSpPr>
          <p:nvPr/>
        </p:nvCxnSpPr>
        <p:spPr>
          <a:xfrm>
            <a:off x="1531773" y="2097829"/>
            <a:ext cx="1545256" cy="51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8" idx="0"/>
          </p:cNvCxnSpPr>
          <p:nvPr/>
        </p:nvCxnSpPr>
        <p:spPr>
          <a:xfrm flipH="1">
            <a:off x="1407886" y="2097829"/>
            <a:ext cx="123887" cy="116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7" idx="4"/>
          </p:cNvCxnSpPr>
          <p:nvPr/>
        </p:nvCxnSpPr>
        <p:spPr>
          <a:xfrm>
            <a:off x="1407886" y="3403600"/>
            <a:ext cx="1023257" cy="8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0" idx="7"/>
          </p:cNvCxnSpPr>
          <p:nvPr/>
        </p:nvCxnSpPr>
        <p:spPr>
          <a:xfrm>
            <a:off x="2431143" y="4223657"/>
            <a:ext cx="51314" cy="10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9" idx="5"/>
          </p:cNvCxnSpPr>
          <p:nvPr/>
        </p:nvCxnSpPr>
        <p:spPr>
          <a:xfrm>
            <a:off x="2379826" y="5385316"/>
            <a:ext cx="10263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4" idx="1"/>
          </p:cNvCxnSpPr>
          <p:nvPr/>
        </p:nvCxnSpPr>
        <p:spPr>
          <a:xfrm>
            <a:off x="3222172" y="2612571"/>
            <a:ext cx="2220170" cy="2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3" idx="0"/>
          </p:cNvCxnSpPr>
          <p:nvPr/>
        </p:nvCxnSpPr>
        <p:spPr>
          <a:xfrm>
            <a:off x="3077029" y="2612571"/>
            <a:ext cx="899884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1"/>
          </p:cNvCxnSpPr>
          <p:nvPr/>
        </p:nvCxnSpPr>
        <p:spPr>
          <a:xfrm flipV="1">
            <a:off x="2482456" y="6385770"/>
            <a:ext cx="1443142" cy="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12" idx="0"/>
          </p:cNvCxnSpPr>
          <p:nvPr/>
        </p:nvCxnSpPr>
        <p:spPr>
          <a:xfrm>
            <a:off x="3925597" y="4057258"/>
            <a:ext cx="51317" cy="230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5"/>
            <a:endCxn id="15" idx="1"/>
          </p:cNvCxnSpPr>
          <p:nvPr/>
        </p:nvCxnSpPr>
        <p:spPr>
          <a:xfrm>
            <a:off x="4028228" y="4057258"/>
            <a:ext cx="1145600" cy="84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7"/>
          </p:cNvCxnSpPr>
          <p:nvPr/>
        </p:nvCxnSpPr>
        <p:spPr>
          <a:xfrm>
            <a:off x="5492624" y="2968171"/>
            <a:ext cx="1024806" cy="274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4"/>
            <a:endCxn id="16" idx="2"/>
          </p:cNvCxnSpPr>
          <p:nvPr/>
        </p:nvCxnSpPr>
        <p:spPr>
          <a:xfrm>
            <a:off x="5225144" y="5021943"/>
            <a:ext cx="1168399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171" y="1937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94854" y="69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9654" y="791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9140" y="2257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4397" y="4202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2452" y="3208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43172" y="6067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83605" y="50011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3804" y="4877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27614" y="3709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9484" y="6209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72391" y="2526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86407" y="5826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4767" y="1503681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33696" y="871770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3603" y="240224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86040" y="1655401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016" y="3222828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09343" y="3810392"/>
            <a:ext cx="6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42938" y="5327214"/>
            <a:ext cx="551461" cy="36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68377" y="4166515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3370" y="572122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79826" y="4673866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78857" y="3687926"/>
            <a:ext cx="5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2452" y="2605317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20713" y="6067754"/>
            <a:ext cx="7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46" y="5211020"/>
            <a:ext cx="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17640" y="1995198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58169" y="1792255"/>
            <a:ext cx="761718" cy="326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614900" y="813049"/>
            <a:ext cx="743669" cy="367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374</a:t>
            </a:r>
          </a:p>
        </p:txBody>
      </p:sp>
      <p:sp>
        <p:nvSpPr>
          <p:cNvPr id="80" name="Oval 79"/>
          <p:cNvSpPr/>
          <p:nvPr/>
        </p:nvSpPr>
        <p:spPr>
          <a:xfrm>
            <a:off x="2424634" y="2586914"/>
            <a:ext cx="663798" cy="335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81" name="Oval 80"/>
          <p:cNvSpPr/>
          <p:nvPr/>
        </p:nvSpPr>
        <p:spPr>
          <a:xfrm>
            <a:off x="4140530" y="954509"/>
            <a:ext cx="660672" cy="417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380</a:t>
            </a:r>
          </a:p>
        </p:txBody>
      </p:sp>
      <p:sp>
        <p:nvSpPr>
          <p:cNvPr id="82" name="Oval 81"/>
          <p:cNvSpPr/>
          <p:nvPr/>
        </p:nvSpPr>
        <p:spPr>
          <a:xfrm>
            <a:off x="324235" y="3221540"/>
            <a:ext cx="692187" cy="3014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329</a:t>
            </a:r>
          </a:p>
        </p:txBody>
      </p:sp>
      <p:sp>
        <p:nvSpPr>
          <p:cNvPr id="83" name="Oval 82"/>
          <p:cNvSpPr/>
          <p:nvPr/>
        </p:nvSpPr>
        <p:spPr>
          <a:xfrm>
            <a:off x="1507887" y="4070883"/>
            <a:ext cx="769870" cy="3859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244</a:t>
            </a:r>
          </a:p>
        </p:txBody>
      </p:sp>
      <p:sp>
        <p:nvSpPr>
          <p:cNvPr id="84" name="Oval 83"/>
          <p:cNvSpPr/>
          <p:nvPr/>
        </p:nvSpPr>
        <p:spPr>
          <a:xfrm>
            <a:off x="1340584" y="5063806"/>
            <a:ext cx="651759" cy="288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241</a:t>
            </a:r>
          </a:p>
        </p:txBody>
      </p:sp>
      <p:sp>
        <p:nvSpPr>
          <p:cNvPr id="85" name="Oval 84"/>
          <p:cNvSpPr/>
          <p:nvPr/>
        </p:nvSpPr>
        <p:spPr>
          <a:xfrm>
            <a:off x="1349029" y="6142851"/>
            <a:ext cx="734576" cy="294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242</a:t>
            </a:r>
          </a:p>
        </p:txBody>
      </p:sp>
      <p:sp>
        <p:nvSpPr>
          <p:cNvPr id="86" name="Oval 85"/>
          <p:cNvSpPr/>
          <p:nvPr/>
        </p:nvSpPr>
        <p:spPr>
          <a:xfrm>
            <a:off x="4312196" y="6154056"/>
            <a:ext cx="651608" cy="355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87" name="Oval 86"/>
          <p:cNvSpPr/>
          <p:nvPr/>
        </p:nvSpPr>
        <p:spPr>
          <a:xfrm>
            <a:off x="3972270" y="3853551"/>
            <a:ext cx="828932" cy="2579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193</a:t>
            </a:r>
          </a:p>
        </p:txBody>
      </p:sp>
      <p:sp>
        <p:nvSpPr>
          <p:cNvPr id="88" name="Oval 87"/>
          <p:cNvSpPr/>
          <p:nvPr/>
        </p:nvSpPr>
        <p:spPr>
          <a:xfrm>
            <a:off x="5718668" y="2674138"/>
            <a:ext cx="714467" cy="257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176</a:t>
            </a:r>
          </a:p>
        </p:txBody>
      </p:sp>
      <p:sp>
        <p:nvSpPr>
          <p:cNvPr id="89" name="Oval 88"/>
          <p:cNvSpPr/>
          <p:nvPr/>
        </p:nvSpPr>
        <p:spPr>
          <a:xfrm>
            <a:off x="4995509" y="4572133"/>
            <a:ext cx="767346" cy="2320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0" name="Oval 89"/>
          <p:cNvSpPr/>
          <p:nvPr/>
        </p:nvSpPr>
        <p:spPr>
          <a:xfrm>
            <a:off x="6752225" y="5565587"/>
            <a:ext cx="542237" cy="2764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97486" y="6976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A*</a:t>
            </a:r>
            <a:endParaRPr lang="en-US" sz="2800" dirty="0"/>
          </a:p>
        </p:txBody>
      </p:sp>
      <p:sp>
        <p:nvSpPr>
          <p:cNvPr id="79" name="Oval 78"/>
          <p:cNvSpPr/>
          <p:nvPr/>
        </p:nvSpPr>
        <p:spPr>
          <a:xfrm>
            <a:off x="567395" y="3454606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662887" y="587429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449</a:t>
            </a:r>
          </a:p>
        </p:txBody>
      </p:sp>
      <p:sp>
        <p:nvSpPr>
          <p:cNvPr id="95" name="Oval 94"/>
          <p:cNvSpPr/>
          <p:nvPr/>
        </p:nvSpPr>
        <p:spPr>
          <a:xfrm>
            <a:off x="4254934" y="7098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671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51586" y="1502332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2382614" y="3078754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38130" y="5880245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526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71680" y="3280913"/>
            <a:ext cx="204296" cy="26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3641455" y="1028597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162544" y="1799382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294097" y="969979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162544" y="3106173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853084" y="2254679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681353" y="6144472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504550" y="527149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332167" y="3335146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591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2904748" y="3534483"/>
            <a:ext cx="233302" cy="3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20713" y="3741787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01404" y="3458429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endParaRPr lang="en-US" sz="1100" dirty="0"/>
          </a:p>
        </p:txBody>
      </p:sp>
      <p:sp>
        <p:nvSpPr>
          <p:cNvPr id="113" name="Oval 112"/>
          <p:cNvSpPr/>
          <p:nvPr/>
        </p:nvSpPr>
        <p:spPr>
          <a:xfrm>
            <a:off x="2802654" y="2178982"/>
            <a:ext cx="729611" cy="640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548093" y="3753810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103409" y="5494185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37167" y="498844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987385" y="3289819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607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30721" y="3569352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637204" y="3455742"/>
            <a:ext cx="287402" cy="17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143729" y="5141529"/>
            <a:ext cx="336177" cy="1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457102" y="501072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121" name="Oval 120"/>
          <p:cNvSpPr/>
          <p:nvPr/>
        </p:nvSpPr>
        <p:spPr>
          <a:xfrm>
            <a:off x="6073192" y="5420558"/>
            <a:ext cx="646769" cy="6381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53790" y="1559134"/>
            <a:ext cx="6309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A* still needs to remember a lot of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And maintain a frontier of some 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But it is </a:t>
            </a:r>
            <a:r>
              <a:rPr lang="en-US" sz="2400" i="1" dirty="0" smtClean="0"/>
              <a:t>optimal</a:t>
            </a:r>
            <a:r>
              <a:rPr lang="en-US" sz="2400" dirty="0" smtClean="0"/>
              <a:t> and </a:t>
            </a:r>
            <a:r>
              <a:rPr lang="en-US" sz="2400" i="1" dirty="0" smtClean="0"/>
              <a:t>complete</a:t>
            </a:r>
            <a:r>
              <a:rPr lang="en-US" sz="2400" dirty="0" smtClean="0"/>
              <a:t> as long as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</a:t>
            </a:r>
            <a:r>
              <a:rPr lang="en-US" sz="2400" dirty="0" smtClean="0"/>
              <a:t>is consistent.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it is likely to be very good if the </a:t>
            </a:r>
          </a:p>
          <a:p>
            <a:r>
              <a:rPr lang="en-US" sz="2400" dirty="0"/>
              <a:t>       heuristic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</a:t>
            </a:r>
            <a:r>
              <a:rPr lang="en-US" sz="2400" dirty="0"/>
              <a:t>is good.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the worst case it is like BFS but using a different priority 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Hence inefficient in terms of space.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7190113" y="5413197"/>
            <a:ext cx="336177" cy="1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503486" y="528239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304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focus, again!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consumed by A* is just too much! Just like BFS, so take motivation from ID-DFS or such... ID-A*, perhaps? Or maybe better…</a:t>
            </a:r>
          </a:p>
          <a:p>
            <a:r>
              <a:rPr lang="en-US" dirty="0" smtClean="0"/>
              <a:t>Recursive Best-First-Search</a:t>
            </a:r>
          </a:p>
          <a:p>
            <a:pPr lvl="1"/>
            <a:r>
              <a:rPr lang="en-US" dirty="0" smtClean="0"/>
              <a:t>Remember the second-best among peers and parent as you go down and use its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smtClean="0"/>
              <a:t> value as limit during the expansion. This acts similar to the limit in iterative deepening or maybe more like branch and bound.</a:t>
            </a:r>
          </a:p>
          <a:p>
            <a:pPr lvl="1"/>
            <a:r>
              <a:rPr lang="en-US" dirty="0" smtClean="0"/>
              <a:t>Space complexity is like DFS. Linear in the length of the path to the goal.</a:t>
            </a:r>
          </a:p>
          <a:p>
            <a:pPr lvl="1"/>
            <a:r>
              <a:rPr lang="en-US" dirty="0" smtClean="0"/>
              <a:t>It may go back and forth exploring subtrees…</a:t>
            </a:r>
          </a:p>
          <a:p>
            <a:pPr lvl="1"/>
            <a:r>
              <a:rPr lang="en-US" dirty="0" smtClean="0"/>
              <a:t>However it is optimal, like BFS</a:t>
            </a:r>
          </a:p>
          <a:p>
            <a:r>
              <a:rPr lang="en-US" dirty="0" smtClean="0"/>
              <a:t>We could use more memory than A* if that can help improve things…</a:t>
            </a:r>
          </a:p>
          <a:p>
            <a:pPr lvl="1"/>
            <a:r>
              <a:rPr lang="en-US" dirty="0" smtClean="0"/>
              <a:t>Basis for MA* and SMA* (memory bounded A*)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 – attempt to use the heuristic in a DFS fashion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1949" y="1417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387" y="1668908"/>
            <a:ext cx="4587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69889" y="1048650"/>
            <a:ext cx="349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522" y="17257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949" y="23742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383" y="2005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3"/>
          </p:cNvCxnSpPr>
          <p:nvPr/>
        </p:nvCxnSpPr>
        <p:spPr>
          <a:xfrm flipH="1">
            <a:off x="4994986" y="1822797"/>
            <a:ext cx="2220401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7444777" y="1976685"/>
            <a:ext cx="5610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7674167" y="1822797"/>
            <a:ext cx="2278216" cy="3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4713" y="265425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65575" y="227162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8428" y="201020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143" y="28836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9878" y="2888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0021" y="2883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76899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4124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6283" y="32322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1" idx="3"/>
          </p:cNvCxnSpPr>
          <p:nvPr/>
        </p:nvCxnSpPr>
        <p:spPr>
          <a:xfrm flipH="1">
            <a:off x="2177843" y="2160940"/>
            <a:ext cx="2180585" cy="9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22" idx="3"/>
          </p:cNvCxnSpPr>
          <p:nvPr/>
        </p:nvCxnSpPr>
        <p:spPr>
          <a:xfrm flipH="1">
            <a:off x="4120342" y="2311680"/>
            <a:ext cx="584180" cy="7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23" idx="1"/>
          </p:cNvCxnSpPr>
          <p:nvPr/>
        </p:nvCxnSpPr>
        <p:spPr>
          <a:xfrm>
            <a:off x="4949247" y="2267529"/>
            <a:ext cx="650774" cy="8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17724" y="42055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60045" y="4205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8356" y="40808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6974" y="4390174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368000" y="451378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526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23274" y="449175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4" idx="2"/>
            <a:endCxn id="36" idx="3"/>
          </p:cNvCxnSpPr>
          <p:nvPr/>
        </p:nvCxnSpPr>
        <p:spPr>
          <a:xfrm flipH="1">
            <a:off x="558820" y="3403718"/>
            <a:ext cx="1118079" cy="86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5"/>
            <a:endCxn id="33" idx="1"/>
          </p:cNvCxnSpPr>
          <p:nvPr/>
        </p:nvCxnSpPr>
        <p:spPr>
          <a:xfrm>
            <a:off x="2267718" y="3510307"/>
            <a:ext cx="450006" cy="8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34" idx="3"/>
          </p:cNvCxnSpPr>
          <p:nvPr/>
        </p:nvCxnSpPr>
        <p:spPr>
          <a:xfrm flipH="1">
            <a:off x="1868143" y="3554458"/>
            <a:ext cx="154850" cy="83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 – attempt to use the heuristic in a DFS fashion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1949" y="1417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387" y="1668908"/>
            <a:ext cx="4587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69889" y="1048650"/>
            <a:ext cx="349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522" y="17257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949" y="23742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383" y="2005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3"/>
          </p:cNvCxnSpPr>
          <p:nvPr/>
        </p:nvCxnSpPr>
        <p:spPr>
          <a:xfrm flipH="1">
            <a:off x="4994986" y="1822797"/>
            <a:ext cx="2220401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7444777" y="1976685"/>
            <a:ext cx="5610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7674167" y="1822797"/>
            <a:ext cx="2278216" cy="3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4713" y="265425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65575" y="227162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8428" y="201020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143" y="28836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9878" y="2888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0021" y="2883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76899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4124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6283" y="32322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1" idx="3"/>
          </p:cNvCxnSpPr>
          <p:nvPr/>
        </p:nvCxnSpPr>
        <p:spPr>
          <a:xfrm flipH="1">
            <a:off x="2177843" y="2160940"/>
            <a:ext cx="2180585" cy="9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22" idx="3"/>
          </p:cNvCxnSpPr>
          <p:nvPr/>
        </p:nvCxnSpPr>
        <p:spPr>
          <a:xfrm flipH="1">
            <a:off x="4120342" y="2311680"/>
            <a:ext cx="584180" cy="7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23" idx="1"/>
          </p:cNvCxnSpPr>
          <p:nvPr/>
        </p:nvCxnSpPr>
        <p:spPr>
          <a:xfrm>
            <a:off x="4949247" y="2267529"/>
            <a:ext cx="650774" cy="8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17724" y="42055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60045" y="4205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8356" y="40808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6974" y="4390174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368000" y="451378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526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23274" y="449175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4" idx="2"/>
            <a:endCxn id="36" idx="3"/>
          </p:cNvCxnSpPr>
          <p:nvPr/>
        </p:nvCxnSpPr>
        <p:spPr>
          <a:xfrm flipH="1">
            <a:off x="558820" y="3403718"/>
            <a:ext cx="1118079" cy="86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5"/>
            <a:endCxn id="33" idx="1"/>
          </p:cNvCxnSpPr>
          <p:nvPr/>
        </p:nvCxnSpPr>
        <p:spPr>
          <a:xfrm>
            <a:off x="2267718" y="3510307"/>
            <a:ext cx="450006" cy="8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34" idx="3"/>
          </p:cNvCxnSpPr>
          <p:nvPr/>
        </p:nvCxnSpPr>
        <p:spPr>
          <a:xfrm flipH="1">
            <a:off x="1868143" y="3554458"/>
            <a:ext cx="154850" cy="83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6557" y="1462316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6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 – attempt to use the heuristic in a DFS fashion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1949" y="1417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387" y="1668908"/>
            <a:ext cx="4587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69889" y="1048650"/>
            <a:ext cx="349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522" y="17257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949" y="23742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383" y="2005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3"/>
          </p:cNvCxnSpPr>
          <p:nvPr/>
        </p:nvCxnSpPr>
        <p:spPr>
          <a:xfrm flipH="1">
            <a:off x="4994986" y="1822797"/>
            <a:ext cx="2220401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7444777" y="1976685"/>
            <a:ext cx="5610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7674167" y="1822797"/>
            <a:ext cx="2278216" cy="3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4713" y="265425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65575" y="227162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8428" y="201020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143" y="28836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9878" y="2888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0021" y="2883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76899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4124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6283" y="32322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1" idx="3"/>
          </p:cNvCxnSpPr>
          <p:nvPr/>
        </p:nvCxnSpPr>
        <p:spPr>
          <a:xfrm flipH="1">
            <a:off x="2177843" y="2160940"/>
            <a:ext cx="2180585" cy="9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22" idx="3"/>
          </p:cNvCxnSpPr>
          <p:nvPr/>
        </p:nvCxnSpPr>
        <p:spPr>
          <a:xfrm flipH="1">
            <a:off x="4120342" y="2311680"/>
            <a:ext cx="584180" cy="7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23" idx="1"/>
          </p:cNvCxnSpPr>
          <p:nvPr/>
        </p:nvCxnSpPr>
        <p:spPr>
          <a:xfrm>
            <a:off x="4949247" y="2267529"/>
            <a:ext cx="650774" cy="8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17724" y="42055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60045" y="4205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8356" y="40808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6974" y="4390174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368000" y="451378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526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23274" y="449175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4" idx="2"/>
            <a:endCxn id="36" idx="3"/>
          </p:cNvCxnSpPr>
          <p:nvPr/>
        </p:nvCxnSpPr>
        <p:spPr>
          <a:xfrm flipH="1">
            <a:off x="558820" y="3403718"/>
            <a:ext cx="1118079" cy="86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5"/>
            <a:endCxn id="33" idx="1"/>
          </p:cNvCxnSpPr>
          <p:nvPr/>
        </p:nvCxnSpPr>
        <p:spPr>
          <a:xfrm>
            <a:off x="2267718" y="3510307"/>
            <a:ext cx="450006" cy="8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34" idx="3"/>
          </p:cNvCxnSpPr>
          <p:nvPr/>
        </p:nvCxnSpPr>
        <p:spPr>
          <a:xfrm flipH="1">
            <a:off x="1868143" y="3554458"/>
            <a:ext cx="154850" cy="83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6557" y="1462316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03055" y="2606647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25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 – attempt to use the heuristic in a DFS fashion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1949" y="1417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387" y="1668908"/>
            <a:ext cx="4587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69889" y="1048650"/>
            <a:ext cx="349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522" y="17257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949" y="23742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383" y="2005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3"/>
          </p:cNvCxnSpPr>
          <p:nvPr/>
        </p:nvCxnSpPr>
        <p:spPr>
          <a:xfrm flipH="1">
            <a:off x="4994986" y="1822797"/>
            <a:ext cx="2220401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7444777" y="1976685"/>
            <a:ext cx="5610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7674167" y="1822797"/>
            <a:ext cx="2278216" cy="3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4713" y="265425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65575" y="227162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8428" y="201020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143" y="28836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9878" y="2888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0021" y="2883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76899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4124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6283" y="32322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1" idx="3"/>
          </p:cNvCxnSpPr>
          <p:nvPr/>
        </p:nvCxnSpPr>
        <p:spPr>
          <a:xfrm flipH="1">
            <a:off x="2177843" y="2160940"/>
            <a:ext cx="2180585" cy="9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22" idx="3"/>
          </p:cNvCxnSpPr>
          <p:nvPr/>
        </p:nvCxnSpPr>
        <p:spPr>
          <a:xfrm flipH="1">
            <a:off x="4120342" y="2311680"/>
            <a:ext cx="584180" cy="7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23" idx="1"/>
          </p:cNvCxnSpPr>
          <p:nvPr/>
        </p:nvCxnSpPr>
        <p:spPr>
          <a:xfrm>
            <a:off x="4949247" y="2267529"/>
            <a:ext cx="650774" cy="8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6557" y="1462316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76899" y="3232287"/>
            <a:ext cx="692187" cy="32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05419" y="3208192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6347" y="2955737"/>
            <a:ext cx="553531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417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2141" y="39226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9547" y="39226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 – attempt to use the heuristic in a DFS fashion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1949" y="1417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387" y="1668908"/>
            <a:ext cx="4587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69889" y="1048650"/>
            <a:ext cx="349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522" y="17257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949" y="23742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383" y="2005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3"/>
          </p:cNvCxnSpPr>
          <p:nvPr/>
        </p:nvCxnSpPr>
        <p:spPr>
          <a:xfrm flipH="1">
            <a:off x="4994986" y="1822797"/>
            <a:ext cx="2220401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7444777" y="1976685"/>
            <a:ext cx="5610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7674167" y="1822797"/>
            <a:ext cx="2278216" cy="3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4713" y="265425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65575" y="227162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8428" y="201020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143" y="28836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9878" y="2888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0021" y="2883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76899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4124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6283" y="32322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1" idx="3"/>
          </p:cNvCxnSpPr>
          <p:nvPr/>
        </p:nvCxnSpPr>
        <p:spPr>
          <a:xfrm flipH="1">
            <a:off x="2177843" y="2160940"/>
            <a:ext cx="2180585" cy="9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22" idx="3"/>
          </p:cNvCxnSpPr>
          <p:nvPr/>
        </p:nvCxnSpPr>
        <p:spPr>
          <a:xfrm flipH="1">
            <a:off x="4120342" y="2311680"/>
            <a:ext cx="584180" cy="7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23" idx="1"/>
          </p:cNvCxnSpPr>
          <p:nvPr/>
        </p:nvCxnSpPr>
        <p:spPr>
          <a:xfrm>
            <a:off x="4949247" y="2267529"/>
            <a:ext cx="650774" cy="8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6557" y="1462316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902226" y="435996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0342" y="4359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6047" y="2862955"/>
            <a:ext cx="53572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417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929098" y="472929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01364" y="472929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591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25" idx="3"/>
            <a:endCxn id="3" idx="0"/>
          </p:cNvCxnSpPr>
          <p:nvPr/>
        </p:nvCxnSpPr>
        <p:spPr>
          <a:xfrm flipH="1">
            <a:off x="3047458" y="3510307"/>
            <a:ext cx="678034" cy="84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5"/>
            <a:endCxn id="10" idx="0"/>
          </p:cNvCxnSpPr>
          <p:nvPr/>
        </p:nvCxnSpPr>
        <p:spPr>
          <a:xfrm>
            <a:off x="4214943" y="3510307"/>
            <a:ext cx="60249" cy="84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 – attempt to use the heuristic in a DFS fashion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1949" y="1417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387" y="1668908"/>
            <a:ext cx="4587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69889" y="1048650"/>
            <a:ext cx="349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522" y="17257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949" y="23742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383" y="2005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3"/>
          </p:cNvCxnSpPr>
          <p:nvPr/>
        </p:nvCxnSpPr>
        <p:spPr>
          <a:xfrm flipH="1">
            <a:off x="4994986" y="1822797"/>
            <a:ext cx="2220401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7444777" y="1976685"/>
            <a:ext cx="5610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7674167" y="1822797"/>
            <a:ext cx="2278216" cy="3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4713" y="265425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65575" y="227162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8428" y="201020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143" y="28836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9878" y="2888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0021" y="2883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76899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4124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6283" y="32322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1" idx="3"/>
          </p:cNvCxnSpPr>
          <p:nvPr/>
        </p:nvCxnSpPr>
        <p:spPr>
          <a:xfrm flipH="1">
            <a:off x="2177843" y="2160940"/>
            <a:ext cx="2180585" cy="9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22" idx="3"/>
          </p:cNvCxnSpPr>
          <p:nvPr/>
        </p:nvCxnSpPr>
        <p:spPr>
          <a:xfrm flipH="1">
            <a:off x="4120342" y="2311680"/>
            <a:ext cx="584180" cy="7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23" idx="1"/>
          </p:cNvCxnSpPr>
          <p:nvPr/>
        </p:nvCxnSpPr>
        <p:spPr>
          <a:xfrm>
            <a:off x="4949247" y="2267529"/>
            <a:ext cx="650774" cy="8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6557" y="1462316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92535" y="3232287"/>
            <a:ext cx="535724" cy="32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424257" y="338302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450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– summary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our search culminated with DFS and its variations. It seems ID-DFS is the best of both BFS and DFS.</a:t>
            </a:r>
          </a:p>
          <a:p>
            <a:r>
              <a:rPr lang="en-US" dirty="0" smtClean="0"/>
              <a:t>All of them used the property that we know the </a:t>
            </a:r>
            <a:r>
              <a:rPr lang="en-US" i="1" dirty="0" smtClean="0"/>
              <a:t>path-cost</a:t>
            </a:r>
            <a:r>
              <a:rPr lang="en-US" dirty="0" smtClean="0"/>
              <a:t> to get to a node/state and that these costs are non-negative.</a:t>
            </a:r>
          </a:p>
          <a:p>
            <a:r>
              <a:rPr lang="en-US" dirty="0" smtClean="0"/>
              <a:t>We used no other information:</a:t>
            </a:r>
          </a:p>
          <a:p>
            <a:pPr lvl="1"/>
            <a:r>
              <a:rPr lang="en-US" dirty="0" smtClean="0"/>
              <a:t>Ask which of the children are better than the other…. Think of the expanding step in BFS or DFS.</a:t>
            </a:r>
          </a:p>
          <a:p>
            <a:pPr lvl="1"/>
            <a:r>
              <a:rPr lang="en-US" dirty="0" smtClean="0"/>
              <a:t>If somehow we knew which is the best child node, then the search would be trivial. So we’ll assume any additional information is more a hint.</a:t>
            </a:r>
          </a:p>
          <a:p>
            <a:r>
              <a:rPr lang="en-US" dirty="0" smtClean="0"/>
              <a:t>What if we had some hint as to which path to follow, then would it be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 – attempt to use the heuristic in a DFS fashion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1949" y="1417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387" y="1668908"/>
            <a:ext cx="4587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69889" y="1048650"/>
            <a:ext cx="349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522" y="17257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949" y="23742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383" y="2005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3"/>
          </p:cNvCxnSpPr>
          <p:nvPr/>
        </p:nvCxnSpPr>
        <p:spPr>
          <a:xfrm flipH="1">
            <a:off x="4994986" y="1822797"/>
            <a:ext cx="2220401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7444777" y="1976685"/>
            <a:ext cx="5610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7674167" y="1822797"/>
            <a:ext cx="2278216" cy="3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4713" y="265425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65575" y="227162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8428" y="201020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143" y="28836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9878" y="2888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0021" y="2883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76899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4124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6283" y="32322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1" idx="3"/>
          </p:cNvCxnSpPr>
          <p:nvPr/>
        </p:nvCxnSpPr>
        <p:spPr>
          <a:xfrm flipH="1">
            <a:off x="2177843" y="2160940"/>
            <a:ext cx="2180585" cy="9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22" idx="3"/>
          </p:cNvCxnSpPr>
          <p:nvPr/>
        </p:nvCxnSpPr>
        <p:spPr>
          <a:xfrm flipH="1">
            <a:off x="4120342" y="2311680"/>
            <a:ext cx="584180" cy="7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23" idx="1"/>
          </p:cNvCxnSpPr>
          <p:nvPr/>
        </p:nvCxnSpPr>
        <p:spPr>
          <a:xfrm>
            <a:off x="4949247" y="2267529"/>
            <a:ext cx="650774" cy="8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6557" y="1462316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03055" y="2606647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717724" y="42055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60045" y="4205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8356" y="40808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6974" y="4390174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368000" y="451378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526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523274" y="449175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3" idx="3"/>
          </p:cNvCxnSpPr>
          <p:nvPr/>
        </p:nvCxnSpPr>
        <p:spPr>
          <a:xfrm flipH="1">
            <a:off x="558820" y="3403718"/>
            <a:ext cx="1118079" cy="86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9" idx="1"/>
          </p:cNvCxnSpPr>
          <p:nvPr/>
        </p:nvCxnSpPr>
        <p:spPr>
          <a:xfrm>
            <a:off x="2267718" y="3510307"/>
            <a:ext cx="450006" cy="8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1" idx="3"/>
          </p:cNvCxnSpPr>
          <p:nvPr/>
        </p:nvCxnSpPr>
        <p:spPr>
          <a:xfrm flipH="1">
            <a:off x="1868143" y="3554458"/>
            <a:ext cx="154850" cy="83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 – attempt to use the heuristic in a DFS fashion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1949" y="1417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387" y="1668908"/>
            <a:ext cx="45878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366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69889" y="1048650"/>
            <a:ext cx="3497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522" y="17257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1949" y="23742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383" y="2005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3"/>
          </p:cNvCxnSpPr>
          <p:nvPr/>
        </p:nvCxnSpPr>
        <p:spPr>
          <a:xfrm flipH="1">
            <a:off x="4994986" y="1822797"/>
            <a:ext cx="2220401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7444777" y="1976685"/>
            <a:ext cx="5610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7674167" y="1822797"/>
            <a:ext cx="2278216" cy="3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4713" y="265425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65575" y="227162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8428" y="201020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143" y="28836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9878" y="2888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00021" y="2883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76899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4124" y="325297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6283" y="32322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1" idx="3"/>
          </p:cNvCxnSpPr>
          <p:nvPr/>
        </p:nvCxnSpPr>
        <p:spPr>
          <a:xfrm flipH="1">
            <a:off x="2177843" y="2160940"/>
            <a:ext cx="2180585" cy="9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22" idx="3"/>
          </p:cNvCxnSpPr>
          <p:nvPr/>
        </p:nvCxnSpPr>
        <p:spPr>
          <a:xfrm flipH="1">
            <a:off x="4120342" y="2311680"/>
            <a:ext cx="584180" cy="7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23" idx="1"/>
          </p:cNvCxnSpPr>
          <p:nvPr/>
        </p:nvCxnSpPr>
        <p:spPr>
          <a:xfrm>
            <a:off x="4949247" y="2267529"/>
            <a:ext cx="650774" cy="80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6557" y="1462316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03055" y="2606647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717724" y="42055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60045" y="4205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8356" y="40808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6974" y="4390174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368000" y="4513788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526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523274" y="449175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3" idx="3"/>
          </p:cNvCxnSpPr>
          <p:nvPr/>
        </p:nvCxnSpPr>
        <p:spPr>
          <a:xfrm flipH="1">
            <a:off x="558820" y="3403718"/>
            <a:ext cx="1118079" cy="86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9" idx="1"/>
          </p:cNvCxnSpPr>
          <p:nvPr/>
        </p:nvCxnSpPr>
        <p:spPr>
          <a:xfrm>
            <a:off x="2267718" y="3510307"/>
            <a:ext cx="450006" cy="87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1" idx="3"/>
          </p:cNvCxnSpPr>
          <p:nvPr/>
        </p:nvCxnSpPr>
        <p:spPr>
          <a:xfrm flipH="1">
            <a:off x="1868143" y="3554458"/>
            <a:ext cx="154850" cy="83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41306" y="4191202"/>
            <a:ext cx="575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447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51348" y="55341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39993" y="58832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10642" y="545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502936" y="5888011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595212" y="6179452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829878" y="5732542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607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38" idx="3"/>
            <a:endCxn id="3" idx="3"/>
          </p:cNvCxnSpPr>
          <p:nvPr/>
        </p:nvCxnSpPr>
        <p:spPr>
          <a:xfrm flipH="1">
            <a:off x="2061048" y="4749079"/>
            <a:ext cx="563594" cy="96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8" idx="4"/>
            <a:endCxn id="43" idx="0"/>
          </p:cNvCxnSpPr>
          <p:nvPr/>
        </p:nvCxnSpPr>
        <p:spPr>
          <a:xfrm>
            <a:off x="2869368" y="4793230"/>
            <a:ext cx="125475" cy="10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8" idx="5"/>
            <a:endCxn id="44" idx="0"/>
          </p:cNvCxnSpPr>
          <p:nvPr/>
        </p:nvCxnSpPr>
        <p:spPr>
          <a:xfrm>
            <a:off x="3114093" y="4749079"/>
            <a:ext cx="851399" cy="71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MA* and SMA* (memory bounded A*)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is in some way similar to RBFS except we keep around more frontier nodes, not just the ones on the path to the node in expansion.</a:t>
            </a:r>
          </a:p>
          <a:p>
            <a:r>
              <a:rPr lang="en-US" dirty="0" smtClean="0"/>
              <a:t>So we use up more memory.</a:t>
            </a:r>
          </a:p>
          <a:p>
            <a:r>
              <a:rPr lang="en-US" dirty="0" smtClean="0"/>
              <a:t>However we don’t have to regenerate some subtrees as we did in the previous example.</a:t>
            </a:r>
          </a:p>
          <a:p>
            <a:r>
              <a:rPr lang="en-US" dirty="0" smtClean="0"/>
              <a:t>On the other hand we need a way to handle the situation when we are out of memory.</a:t>
            </a:r>
          </a:p>
          <a:p>
            <a:r>
              <a:rPr lang="en-US" dirty="0" smtClean="0"/>
              <a:t>We may delete the (oldest among) the worst nodes.</a:t>
            </a:r>
          </a:p>
        </p:txBody>
      </p:sp>
    </p:spTree>
    <p:extLst>
      <p:ext uri="{BB962C8B-B14F-4D97-AF65-F5344CB8AC3E}">
        <p14:creationId xmlns:p14="http://schemas.microsoft.com/office/powerpoint/2010/main" val="31201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917372" y="3763566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Cost-to-goal from node: h(n)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path cost </a:t>
            </a:r>
            <a:r>
              <a:rPr lang="en-US" dirty="0" smtClean="0"/>
              <a:t>and the hint of the </a:t>
            </a:r>
            <a:r>
              <a:rPr lang="en-US" dirty="0" smtClean="0">
                <a:solidFill>
                  <a:srgbClr val="FF0000"/>
                </a:solidFill>
              </a:rPr>
              <a:t>cost-to-goal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40114" y="1832315"/>
            <a:ext cx="174171" cy="15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11830" y="2452913"/>
            <a:ext cx="174171" cy="15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53030" y="3018971"/>
            <a:ext cx="174171" cy="15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3606799"/>
            <a:ext cx="174171" cy="1596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17372" y="3120794"/>
            <a:ext cx="174171" cy="1596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1" y="1386113"/>
            <a:ext cx="174171" cy="15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5457" y="3526970"/>
            <a:ext cx="174171" cy="1596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3"/>
            <a:endCxn id="5" idx="7"/>
          </p:cNvCxnSpPr>
          <p:nvPr/>
        </p:nvCxnSpPr>
        <p:spPr>
          <a:xfrm flipH="1">
            <a:off x="1788778" y="1522389"/>
            <a:ext cx="522730" cy="33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6" idx="5"/>
          </p:cNvCxnSpPr>
          <p:nvPr/>
        </p:nvCxnSpPr>
        <p:spPr>
          <a:xfrm>
            <a:off x="1727200" y="1991972"/>
            <a:ext cx="533294" cy="597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6" idx="4"/>
          </p:cNvCxnSpPr>
          <p:nvPr/>
        </p:nvCxnSpPr>
        <p:spPr>
          <a:xfrm>
            <a:off x="2198916" y="2452913"/>
            <a:ext cx="0" cy="1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6" idx="3"/>
          </p:cNvCxnSpPr>
          <p:nvPr/>
        </p:nvCxnSpPr>
        <p:spPr>
          <a:xfrm flipV="1">
            <a:off x="1640116" y="2589189"/>
            <a:ext cx="497221" cy="42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11" idx="7"/>
          </p:cNvCxnSpPr>
          <p:nvPr/>
        </p:nvCxnSpPr>
        <p:spPr>
          <a:xfrm flipH="1">
            <a:off x="994121" y="3155247"/>
            <a:ext cx="584416" cy="39510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1"/>
          </p:cNvCxnSpPr>
          <p:nvPr/>
        </p:nvCxnSpPr>
        <p:spPr>
          <a:xfrm>
            <a:off x="1701694" y="3155247"/>
            <a:ext cx="609813" cy="47493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9" idx="1"/>
          </p:cNvCxnSpPr>
          <p:nvPr/>
        </p:nvCxnSpPr>
        <p:spPr>
          <a:xfrm>
            <a:off x="1727201" y="3098800"/>
            <a:ext cx="1215678" cy="4537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653143" y="2638115"/>
            <a:ext cx="2545802" cy="925968"/>
          </a:xfrm>
          <a:custGeom>
            <a:avLst/>
            <a:gdLst>
              <a:gd name="connsiteX0" fmla="*/ 0 w 2545802"/>
              <a:gd name="connsiteY0" fmla="*/ 496971 h 925968"/>
              <a:gd name="connsiteX1" fmla="*/ 232228 w 2545802"/>
              <a:gd name="connsiteY1" fmla="*/ 671142 h 925968"/>
              <a:gd name="connsiteX2" fmla="*/ 624114 w 2545802"/>
              <a:gd name="connsiteY2" fmla="*/ 888856 h 925968"/>
              <a:gd name="connsiteX3" fmla="*/ 1248228 w 2545802"/>
              <a:gd name="connsiteY3" fmla="*/ 917885 h 925968"/>
              <a:gd name="connsiteX4" fmla="*/ 1683657 w 2545802"/>
              <a:gd name="connsiteY4" fmla="*/ 801771 h 925968"/>
              <a:gd name="connsiteX5" fmla="*/ 2481943 w 2545802"/>
              <a:gd name="connsiteY5" fmla="*/ 90571 h 925968"/>
              <a:gd name="connsiteX6" fmla="*/ 2438400 w 2545802"/>
              <a:gd name="connsiteY6" fmla="*/ 32514 h 92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5802" h="925968">
                <a:moveTo>
                  <a:pt x="0" y="496971"/>
                </a:moveTo>
                <a:cubicBezTo>
                  <a:pt x="64104" y="551399"/>
                  <a:pt x="128209" y="605828"/>
                  <a:pt x="232228" y="671142"/>
                </a:cubicBezTo>
                <a:cubicBezTo>
                  <a:pt x="336247" y="736456"/>
                  <a:pt x="454781" y="847732"/>
                  <a:pt x="624114" y="888856"/>
                </a:cubicBezTo>
                <a:cubicBezTo>
                  <a:pt x="793447" y="929980"/>
                  <a:pt x="1071638" y="932399"/>
                  <a:pt x="1248228" y="917885"/>
                </a:cubicBezTo>
                <a:cubicBezTo>
                  <a:pt x="1424819" y="903371"/>
                  <a:pt x="1478038" y="939656"/>
                  <a:pt x="1683657" y="801771"/>
                </a:cubicBezTo>
                <a:cubicBezTo>
                  <a:pt x="1889276" y="663886"/>
                  <a:pt x="2481943" y="90571"/>
                  <a:pt x="2481943" y="90571"/>
                </a:cubicBezTo>
                <a:cubicBezTo>
                  <a:pt x="2607733" y="-37638"/>
                  <a:pt x="2523066" y="-2562"/>
                  <a:pt x="2438400" y="325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62857" y="2960914"/>
            <a:ext cx="3178629" cy="1147297"/>
          </a:xfrm>
          <a:custGeom>
            <a:avLst/>
            <a:gdLst>
              <a:gd name="connsiteX0" fmla="*/ 0 w 3178629"/>
              <a:gd name="connsiteY0" fmla="*/ 580572 h 1147297"/>
              <a:gd name="connsiteX1" fmla="*/ 319314 w 3178629"/>
              <a:gd name="connsiteY1" fmla="*/ 914400 h 1147297"/>
              <a:gd name="connsiteX2" fmla="*/ 1364343 w 3178629"/>
              <a:gd name="connsiteY2" fmla="*/ 1146629 h 1147297"/>
              <a:gd name="connsiteX3" fmla="*/ 2380343 w 3178629"/>
              <a:gd name="connsiteY3" fmla="*/ 943429 h 1147297"/>
              <a:gd name="connsiteX4" fmla="*/ 3178629 w 3178629"/>
              <a:gd name="connsiteY4" fmla="*/ 0 h 114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8629" h="1147297">
                <a:moveTo>
                  <a:pt x="0" y="580572"/>
                </a:moveTo>
                <a:cubicBezTo>
                  <a:pt x="45961" y="700314"/>
                  <a:pt x="91923" y="820057"/>
                  <a:pt x="319314" y="914400"/>
                </a:cubicBezTo>
                <a:cubicBezTo>
                  <a:pt x="546705" y="1008743"/>
                  <a:pt x="1020838" y="1141791"/>
                  <a:pt x="1364343" y="1146629"/>
                </a:cubicBezTo>
                <a:cubicBezTo>
                  <a:pt x="1707848" y="1151467"/>
                  <a:pt x="2077962" y="1134534"/>
                  <a:pt x="2380343" y="943429"/>
                </a:cubicBezTo>
                <a:cubicBezTo>
                  <a:pt x="2682724" y="752324"/>
                  <a:pt x="2930676" y="376162"/>
                  <a:pt x="317862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15369" y="2970581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Path-cost to node: g(n)</a:t>
            </a:r>
            <a:endParaRPr lang="en-US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814285" y="6168571"/>
            <a:ext cx="145144" cy="174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50143" y="615807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goal(s)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1805781" y="1640114"/>
            <a:ext cx="1126105" cy="1429968"/>
          </a:xfrm>
          <a:custGeom>
            <a:avLst/>
            <a:gdLst>
              <a:gd name="connsiteX0" fmla="*/ 676162 w 1126105"/>
              <a:gd name="connsiteY0" fmla="*/ 0 h 1429968"/>
              <a:gd name="connsiteX1" fmla="*/ 153648 w 1126105"/>
              <a:gd name="connsiteY1" fmla="*/ 333829 h 1429968"/>
              <a:gd name="connsiteX2" fmla="*/ 589076 w 1126105"/>
              <a:gd name="connsiteY2" fmla="*/ 856343 h 1429968"/>
              <a:gd name="connsiteX3" fmla="*/ 8505 w 1126105"/>
              <a:gd name="connsiteY3" fmla="*/ 1364343 h 1429968"/>
              <a:gd name="connsiteX4" fmla="*/ 1126105 w 1126105"/>
              <a:gd name="connsiteY4" fmla="*/ 1407886 h 14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05" h="1429968">
                <a:moveTo>
                  <a:pt x="676162" y="0"/>
                </a:moveTo>
                <a:cubicBezTo>
                  <a:pt x="422162" y="95552"/>
                  <a:pt x="168162" y="191105"/>
                  <a:pt x="153648" y="333829"/>
                </a:cubicBezTo>
                <a:cubicBezTo>
                  <a:pt x="139134" y="476553"/>
                  <a:pt x="613266" y="684591"/>
                  <a:pt x="589076" y="856343"/>
                </a:cubicBezTo>
                <a:cubicBezTo>
                  <a:pt x="564886" y="1028095"/>
                  <a:pt x="-81000" y="1272419"/>
                  <a:pt x="8505" y="1364343"/>
                </a:cubicBezTo>
                <a:cubicBezTo>
                  <a:pt x="98010" y="1456267"/>
                  <a:pt x="612057" y="1432076"/>
                  <a:pt x="1126105" y="1407886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779604" y="3294743"/>
            <a:ext cx="1166796" cy="2902857"/>
          </a:xfrm>
          <a:custGeom>
            <a:avLst/>
            <a:gdLst>
              <a:gd name="connsiteX0" fmla="*/ 1166796 w 1166796"/>
              <a:gd name="connsiteY0" fmla="*/ 0 h 2902857"/>
              <a:gd name="connsiteX1" fmla="*/ 1021653 w 1166796"/>
              <a:gd name="connsiteY1" fmla="*/ 275771 h 2902857"/>
              <a:gd name="connsiteX2" fmla="*/ 1123253 w 1166796"/>
              <a:gd name="connsiteY2" fmla="*/ 740228 h 2902857"/>
              <a:gd name="connsiteX3" fmla="*/ 528167 w 1166796"/>
              <a:gd name="connsiteY3" fmla="*/ 1538514 h 2902857"/>
              <a:gd name="connsiteX4" fmla="*/ 600739 w 1166796"/>
              <a:gd name="connsiteY4" fmla="*/ 1770743 h 2902857"/>
              <a:gd name="connsiteX5" fmla="*/ 731367 w 1166796"/>
              <a:gd name="connsiteY5" fmla="*/ 2032000 h 2902857"/>
              <a:gd name="connsiteX6" fmla="*/ 49196 w 1166796"/>
              <a:gd name="connsiteY6" fmla="*/ 2670628 h 2902857"/>
              <a:gd name="connsiteX7" fmla="*/ 107253 w 1166796"/>
              <a:gd name="connsiteY7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6796" h="2902857">
                <a:moveTo>
                  <a:pt x="1166796" y="0"/>
                </a:moveTo>
                <a:cubicBezTo>
                  <a:pt x="1097853" y="76200"/>
                  <a:pt x="1028910" y="152400"/>
                  <a:pt x="1021653" y="275771"/>
                </a:cubicBezTo>
                <a:cubicBezTo>
                  <a:pt x="1014396" y="399142"/>
                  <a:pt x="1205501" y="529771"/>
                  <a:pt x="1123253" y="740228"/>
                </a:cubicBezTo>
                <a:cubicBezTo>
                  <a:pt x="1041005" y="950685"/>
                  <a:pt x="615253" y="1366762"/>
                  <a:pt x="528167" y="1538514"/>
                </a:cubicBezTo>
                <a:cubicBezTo>
                  <a:pt x="441081" y="1710266"/>
                  <a:pt x="566872" y="1688495"/>
                  <a:pt x="600739" y="1770743"/>
                </a:cubicBezTo>
                <a:cubicBezTo>
                  <a:pt x="634606" y="1852991"/>
                  <a:pt x="823291" y="1882019"/>
                  <a:pt x="731367" y="2032000"/>
                </a:cubicBezTo>
                <a:cubicBezTo>
                  <a:pt x="639443" y="2181981"/>
                  <a:pt x="153215" y="2525485"/>
                  <a:pt x="49196" y="2670628"/>
                </a:cubicBezTo>
                <a:cubicBezTo>
                  <a:pt x="-54823" y="2815771"/>
                  <a:pt x="26215" y="2859314"/>
                  <a:pt x="107253" y="2902857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03999" y="1832315"/>
            <a:ext cx="5243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call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 </a:t>
            </a:r>
            <a:r>
              <a:rPr lang="en-US" sz="2400" dirty="0" smtClean="0"/>
              <a:t>a heuristic </a:t>
            </a:r>
          </a:p>
          <a:p>
            <a:endParaRPr lang="en-US" sz="2400" dirty="0" smtClean="0"/>
          </a:p>
          <a:p>
            <a:r>
              <a:rPr lang="en-US" sz="2400" dirty="0" smtClean="0"/>
              <a:t>We can simply use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</a:t>
            </a:r>
            <a:r>
              <a:rPr lang="en-US" sz="2400" dirty="0" smtClean="0"/>
              <a:t>to choose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node to expand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b="1" i="1" dirty="0" smtClean="0"/>
              <a:t>greedy best-first search</a:t>
            </a:r>
            <a:endParaRPr lang="en-US" sz="2400" dirty="0" smtClean="0"/>
          </a:p>
          <a:p>
            <a:r>
              <a:rPr lang="en-US" sz="2400" dirty="0" smtClean="0"/>
              <a:t>Or we can use a combination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+ h(n)</a:t>
            </a:r>
          </a:p>
          <a:p>
            <a:r>
              <a:rPr lang="en-US" sz="2400" dirty="0" smtClean="0"/>
              <a:t>Note that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BFS/DFS just used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400" b="1" dirty="0"/>
              <a:t>G</a:t>
            </a:r>
            <a:r>
              <a:rPr lang="en-US" sz="2400" b="1" dirty="0" smtClean="0"/>
              <a:t>reedy best-first</a:t>
            </a:r>
            <a:r>
              <a:rPr lang="en-US" sz="2400" dirty="0" smtClean="0"/>
              <a:t> uses only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A* </a:t>
            </a:r>
            <a:r>
              <a:rPr lang="en-US" sz="2400" dirty="0" smtClean="0"/>
              <a:t>(called A-star) uses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g(n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h(n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702105" y="211434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is a node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169917" y="2400605"/>
            <a:ext cx="503160" cy="67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heuristic useful?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good heuristic?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Admissible</a:t>
            </a:r>
            <a:r>
              <a:rPr lang="en-US" dirty="0" smtClean="0"/>
              <a:t> : i.e., it doesn’t over-estimate: that would have killed good paths</a:t>
            </a: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≤ c*(n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nodes 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</a:t>
            </a:r>
            <a:r>
              <a:rPr lang="en-US" dirty="0" smtClean="0"/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dirty="0" smtClean="0"/>
              <a:t>)</a:t>
            </a: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≤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n,a,n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’)+h(n’)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n’ that are connected by an action 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Consistent is a stricter condition than admissible.</a:t>
            </a:r>
          </a:p>
          <a:p>
            <a:r>
              <a:rPr lang="en-US" dirty="0" smtClean="0"/>
              <a:t>Why this definition:</a:t>
            </a:r>
          </a:p>
          <a:p>
            <a:pPr lvl="1"/>
            <a:r>
              <a:rPr lang="en-US" dirty="0" smtClean="0"/>
              <a:t>They ensure the heuristic measure can  be used to create an optimal search method</a:t>
            </a:r>
          </a:p>
          <a:p>
            <a:r>
              <a:rPr lang="en-US" dirty="0" smtClean="0"/>
              <a:t>Lets take an example.</a:t>
            </a:r>
          </a:p>
        </p:txBody>
      </p:sp>
    </p:spTree>
    <p:extLst>
      <p:ext uri="{BB962C8B-B14F-4D97-AF65-F5344CB8AC3E}">
        <p14:creationId xmlns:p14="http://schemas.microsoft.com/office/powerpoint/2010/main" val="21840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7886" y="197394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3714" y="112485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4343" y="116839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8571" y="4078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14" y="32584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58569" y="627017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8570" y="526142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7029" y="253999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342" y="6364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341" y="3933371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21086" y="282302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2572" y="4876800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3543" y="56968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7"/>
            <a:endCxn id="5" idx="3"/>
          </p:cNvCxnSpPr>
          <p:nvPr/>
        </p:nvCxnSpPr>
        <p:spPr>
          <a:xfrm flipV="1">
            <a:off x="1531773" y="1248743"/>
            <a:ext cx="993197" cy="74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648857" y="1197428"/>
            <a:ext cx="1255486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11" idx="7"/>
          </p:cNvCxnSpPr>
          <p:nvPr/>
        </p:nvCxnSpPr>
        <p:spPr>
          <a:xfrm flipH="1">
            <a:off x="3200916" y="1313541"/>
            <a:ext cx="775999" cy="124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1" idx="2"/>
          </p:cNvCxnSpPr>
          <p:nvPr/>
        </p:nvCxnSpPr>
        <p:spPr>
          <a:xfrm>
            <a:off x="1531773" y="2097829"/>
            <a:ext cx="1545256" cy="51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8" idx="0"/>
          </p:cNvCxnSpPr>
          <p:nvPr/>
        </p:nvCxnSpPr>
        <p:spPr>
          <a:xfrm flipH="1">
            <a:off x="1407886" y="2097829"/>
            <a:ext cx="123887" cy="116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7" idx="4"/>
          </p:cNvCxnSpPr>
          <p:nvPr/>
        </p:nvCxnSpPr>
        <p:spPr>
          <a:xfrm>
            <a:off x="1407886" y="3403600"/>
            <a:ext cx="1023257" cy="8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0" idx="7"/>
          </p:cNvCxnSpPr>
          <p:nvPr/>
        </p:nvCxnSpPr>
        <p:spPr>
          <a:xfrm>
            <a:off x="2431143" y="4223657"/>
            <a:ext cx="51314" cy="10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9" idx="5"/>
          </p:cNvCxnSpPr>
          <p:nvPr/>
        </p:nvCxnSpPr>
        <p:spPr>
          <a:xfrm>
            <a:off x="2379826" y="5385316"/>
            <a:ext cx="10263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4" idx="1"/>
          </p:cNvCxnSpPr>
          <p:nvPr/>
        </p:nvCxnSpPr>
        <p:spPr>
          <a:xfrm>
            <a:off x="3222172" y="2612571"/>
            <a:ext cx="2220170" cy="2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3" idx="0"/>
          </p:cNvCxnSpPr>
          <p:nvPr/>
        </p:nvCxnSpPr>
        <p:spPr>
          <a:xfrm>
            <a:off x="3077029" y="2612571"/>
            <a:ext cx="899884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1"/>
          </p:cNvCxnSpPr>
          <p:nvPr/>
        </p:nvCxnSpPr>
        <p:spPr>
          <a:xfrm flipV="1">
            <a:off x="2482456" y="6385770"/>
            <a:ext cx="1443142" cy="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12" idx="0"/>
          </p:cNvCxnSpPr>
          <p:nvPr/>
        </p:nvCxnSpPr>
        <p:spPr>
          <a:xfrm>
            <a:off x="3925597" y="4057258"/>
            <a:ext cx="51317" cy="230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5"/>
            <a:endCxn id="15" idx="1"/>
          </p:cNvCxnSpPr>
          <p:nvPr/>
        </p:nvCxnSpPr>
        <p:spPr>
          <a:xfrm>
            <a:off x="4028228" y="4057258"/>
            <a:ext cx="1145600" cy="84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7"/>
          </p:cNvCxnSpPr>
          <p:nvPr/>
        </p:nvCxnSpPr>
        <p:spPr>
          <a:xfrm>
            <a:off x="5492624" y="2968171"/>
            <a:ext cx="1024806" cy="274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4"/>
            <a:endCxn id="16" idx="2"/>
          </p:cNvCxnSpPr>
          <p:nvPr/>
        </p:nvCxnSpPr>
        <p:spPr>
          <a:xfrm>
            <a:off x="5225144" y="5021943"/>
            <a:ext cx="1168399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171" y="1937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94854" y="69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9654" y="791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9140" y="2257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4397" y="4202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2452" y="3208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43172" y="6067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83605" y="50011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3804" y="4877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27614" y="3709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9484" y="6209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72391" y="2526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86407" y="5826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4767" y="1503681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33696" y="871770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3603" y="240224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86040" y="1655401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016" y="3222828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09343" y="3810392"/>
            <a:ext cx="6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42938" y="5327214"/>
            <a:ext cx="551461" cy="36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68377" y="4166515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3370" y="572122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79826" y="4673866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78857" y="3687926"/>
            <a:ext cx="5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2452" y="2605317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20713" y="6067754"/>
            <a:ext cx="7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46" y="5211020"/>
            <a:ext cx="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17640" y="1995198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78" name="Down Arrow 77"/>
          <p:cNvSpPr/>
          <p:nvPr/>
        </p:nvSpPr>
        <p:spPr>
          <a:xfrm rot="19712069">
            <a:off x="1076681" y="1475427"/>
            <a:ext cx="395467" cy="52794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3239918">
            <a:off x="6616854" y="5333844"/>
            <a:ext cx="395467" cy="5279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242853" y="2823028"/>
            <a:ext cx="363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some cities (states) and </a:t>
            </a:r>
            <a:r>
              <a:rPr lang="en-US" u="sng" dirty="0" smtClean="0"/>
              <a:t>on-road distances </a:t>
            </a:r>
            <a:r>
              <a:rPr lang="en-US" dirty="0" smtClean="0"/>
              <a:t>(action costs) between directly connected cities.</a:t>
            </a:r>
          </a:p>
          <a:p>
            <a:endParaRPr lang="en-US" dirty="0"/>
          </a:p>
          <a:p>
            <a:r>
              <a:rPr lang="en-US" dirty="0" smtClean="0"/>
              <a:t>The initial and goal states are also marked out.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7886" y="197394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3714" y="112485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4343" y="116839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8571" y="4078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14" y="32584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58569" y="627017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8570" y="526142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7029" y="253999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342" y="6364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341" y="3933371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21086" y="282302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2572" y="4876800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3543" y="56968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7"/>
            <a:endCxn id="5" idx="3"/>
          </p:cNvCxnSpPr>
          <p:nvPr/>
        </p:nvCxnSpPr>
        <p:spPr>
          <a:xfrm flipV="1">
            <a:off x="1531773" y="1248743"/>
            <a:ext cx="993197" cy="74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648857" y="1197428"/>
            <a:ext cx="1255486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11" idx="7"/>
          </p:cNvCxnSpPr>
          <p:nvPr/>
        </p:nvCxnSpPr>
        <p:spPr>
          <a:xfrm flipH="1">
            <a:off x="3200916" y="1313541"/>
            <a:ext cx="775999" cy="124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1" idx="2"/>
          </p:cNvCxnSpPr>
          <p:nvPr/>
        </p:nvCxnSpPr>
        <p:spPr>
          <a:xfrm>
            <a:off x="1531773" y="2097829"/>
            <a:ext cx="1545256" cy="51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8" idx="0"/>
          </p:cNvCxnSpPr>
          <p:nvPr/>
        </p:nvCxnSpPr>
        <p:spPr>
          <a:xfrm flipH="1">
            <a:off x="1407886" y="2097829"/>
            <a:ext cx="123887" cy="116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7" idx="4"/>
          </p:cNvCxnSpPr>
          <p:nvPr/>
        </p:nvCxnSpPr>
        <p:spPr>
          <a:xfrm>
            <a:off x="1407886" y="3403600"/>
            <a:ext cx="1023257" cy="8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0" idx="7"/>
          </p:cNvCxnSpPr>
          <p:nvPr/>
        </p:nvCxnSpPr>
        <p:spPr>
          <a:xfrm>
            <a:off x="2431143" y="4223657"/>
            <a:ext cx="51314" cy="10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9" idx="5"/>
          </p:cNvCxnSpPr>
          <p:nvPr/>
        </p:nvCxnSpPr>
        <p:spPr>
          <a:xfrm>
            <a:off x="2379826" y="5385316"/>
            <a:ext cx="10263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4" idx="1"/>
          </p:cNvCxnSpPr>
          <p:nvPr/>
        </p:nvCxnSpPr>
        <p:spPr>
          <a:xfrm>
            <a:off x="3222172" y="2612571"/>
            <a:ext cx="2220170" cy="2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3" idx="0"/>
          </p:cNvCxnSpPr>
          <p:nvPr/>
        </p:nvCxnSpPr>
        <p:spPr>
          <a:xfrm>
            <a:off x="3077029" y="2612571"/>
            <a:ext cx="899884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1"/>
          </p:cNvCxnSpPr>
          <p:nvPr/>
        </p:nvCxnSpPr>
        <p:spPr>
          <a:xfrm flipV="1">
            <a:off x="2482456" y="6385770"/>
            <a:ext cx="1443142" cy="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12" idx="0"/>
          </p:cNvCxnSpPr>
          <p:nvPr/>
        </p:nvCxnSpPr>
        <p:spPr>
          <a:xfrm>
            <a:off x="3925597" y="4057258"/>
            <a:ext cx="51317" cy="230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5"/>
            <a:endCxn id="15" idx="1"/>
          </p:cNvCxnSpPr>
          <p:nvPr/>
        </p:nvCxnSpPr>
        <p:spPr>
          <a:xfrm>
            <a:off x="4028228" y="4057258"/>
            <a:ext cx="1145600" cy="84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7"/>
          </p:cNvCxnSpPr>
          <p:nvPr/>
        </p:nvCxnSpPr>
        <p:spPr>
          <a:xfrm>
            <a:off x="5492624" y="2968171"/>
            <a:ext cx="1024806" cy="274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4"/>
            <a:endCxn id="16" idx="2"/>
          </p:cNvCxnSpPr>
          <p:nvPr/>
        </p:nvCxnSpPr>
        <p:spPr>
          <a:xfrm>
            <a:off x="5225144" y="5021943"/>
            <a:ext cx="1168399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171" y="1937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94854" y="69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9654" y="791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9140" y="2257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4397" y="4202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2452" y="3208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43172" y="6067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83605" y="50011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3804" y="4877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27614" y="3709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9484" y="6209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72391" y="2526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86407" y="58261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4767" y="1503681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33696" y="871770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3603" y="240224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86040" y="1655401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016" y="3222828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09343" y="3810392"/>
            <a:ext cx="6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42938" y="5327214"/>
            <a:ext cx="551461" cy="36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68377" y="4166515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3370" y="572122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79826" y="4673866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78857" y="3687926"/>
            <a:ext cx="5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2452" y="2605317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20713" y="6067754"/>
            <a:ext cx="7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46" y="5211020"/>
            <a:ext cx="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17640" y="1995198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21601" y="1530616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614900" y="592430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290146" y="2586913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140530" y="954508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380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324235" y="3221539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479471" y="4070882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340584" y="5063805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349029" y="6142850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312196" y="6154055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972270" y="3523019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771940" y="2513832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995509" y="4320214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752225" y="5565586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rot="19712069">
            <a:off x="1076681" y="1475427"/>
            <a:ext cx="395467" cy="52794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3239918">
            <a:off x="6616854" y="5333844"/>
            <a:ext cx="395467" cy="5279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242853" y="2823028"/>
            <a:ext cx="3631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some cities (states) and </a:t>
            </a:r>
            <a:r>
              <a:rPr lang="en-US" u="sng" dirty="0" smtClean="0"/>
              <a:t>on-road distances </a:t>
            </a:r>
            <a:r>
              <a:rPr lang="en-US" dirty="0" smtClean="0"/>
              <a:t>(action costs) between directly connected cities.</a:t>
            </a:r>
          </a:p>
          <a:p>
            <a:endParaRPr lang="en-US" dirty="0"/>
          </a:p>
          <a:p>
            <a:r>
              <a:rPr lang="en-US" dirty="0" smtClean="0"/>
              <a:t>The initial and goal states are also marked out.</a:t>
            </a:r>
          </a:p>
          <a:p>
            <a:endParaRPr lang="en-US" dirty="0"/>
          </a:p>
          <a:p>
            <a:r>
              <a:rPr lang="en-US" dirty="0" smtClean="0"/>
              <a:t>Additionally we have </a:t>
            </a:r>
            <a:r>
              <a:rPr lang="en-US" u="sng" dirty="0" smtClean="0"/>
              <a:t>straight line distances</a:t>
            </a:r>
            <a:r>
              <a:rPr lang="en-US" dirty="0" smtClean="0"/>
              <a:t> used as hints or estimates (heuristic). These are straight line distances to the goal for each city.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48144" y="241502"/>
            <a:ext cx="424834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dirty="0" smtClean="0">
                <a:cs typeface="Times New Roman" panose="02020603050405020304" pitchFamily="18" charset="0"/>
              </a:rPr>
              <a:t>Z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/>
              <a:t>is the straight line distance from Z to</a:t>
            </a:r>
            <a:r>
              <a:rPr lang="en-US" b="1" dirty="0" smtClean="0">
                <a:solidFill>
                  <a:srgbClr val="FF0000"/>
                </a:solidFill>
              </a:rPr>
              <a:t> 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Elbow Connector 29"/>
          <p:cNvCxnSpPr>
            <a:stCxn id="3" idx="1"/>
            <a:endCxn id="76" idx="0"/>
          </p:cNvCxnSpPr>
          <p:nvPr/>
        </p:nvCxnSpPr>
        <p:spPr>
          <a:xfrm rot="10800000" flipV="1">
            <a:off x="2014044" y="426168"/>
            <a:ext cx="934101" cy="166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5"/>
            <a:endCxn id="16" idx="0"/>
          </p:cNvCxnSpPr>
          <p:nvPr/>
        </p:nvCxnSpPr>
        <p:spPr>
          <a:xfrm>
            <a:off x="2627601" y="1248743"/>
            <a:ext cx="3838514" cy="444811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7886" y="197394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3714" y="112485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4343" y="116839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8571" y="4078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14" y="32584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58569" y="627017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8570" y="526142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7029" y="253999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342" y="6364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341" y="3933371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21086" y="282302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2572" y="4876800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3543" y="56968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7"/>
            <a:endCxn id="5" idx="3"/>
          </p:cNvCxnSpPr>
          <p:nvPr/>
        </p:nvCxnSpPr>
        <p:spPr>
          <a:xfrm flipV="1">
            <a:off x="1531773" y="1248743"/>
            <a:ext cx="993197" cy="74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648857" y="1197428"/>
            <a:ext cx="1255486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11" idx="7"/>
          </p:cNvCxnSpPr>
          <p:nvPr/>
        </p:nvCxnSpPr>
        <p:spPr>
          <a:xfrm flipH="1">
            <a:off x="3200916" y="1313541"/>
            <a:ext cx="775999" cy="124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1" idx="2"/>
          </p:cNvCxnSpPr>
          <p:nvPr/>
        </p:nvCxnSpPr>
        <p:spPr>
          <a:xfrm>
            <a:off x="1531773" y="2097829"/>
            <a:ext cx="1545256" cy="51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8" idx="0"/>
          </p:cNvCxnSpPr>
          <p:nvPr/>
        </p:nvCxnSpPr>
        <p:spPr>
          <a:xfrm flipH="1">
            <a:off x="1407886" y="2097829"/>
            <a:ext cx="123887" cy="116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7" idx="4"/>
          </p:cNvCxnSpPr>
          <p:nvPr/>
        </p:nvCxnSpPr>
        <p:spPr>
          <a:xfrm>
            <a:off x="1407886" y="3403600"/>
            <a:ext cx="1023257" cy="8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0" idx="7"/>
          </p:cNvCxnSpPr>
          <p:nvPr/>
        </p:nvCxnSpPr>
        <p:spPr>
          <a:xfrm>
            <a:off x="2431143" y="4223657"/>
            <a:ext cx="51314" cy="10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9" idx="5"/>
          </p:cNvCxnSpPr>
          <p:nvPr/>
        </p:nvCxnSpPr>
        <p:spPr>
          <a:xfrm>
            <a:off x="2379826" y="5385316"/>
            <a:ext cx="10263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4" idx="1"/>
          </p:cNvCxnSpPr>
          <p:nvPr/>
        </p:nvCxnSpPr>
        <p:spPr>
          <a:xfrm>
            <a:off x="3222172" y="2612571"/>
            <a:ext cx="2220170" cy="2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3" idx="0"/>
          </p:cNvCxnSpPr>
          <p:nvPr/>
        </p:nvCxnSpPr>
        <p:spPr>
          <a:xfrm>
            <a:off x="3077029" y="2612571"/>
            <a:ext cx="899884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1"/>
          </p:cNvCxnSpPr>
          <p:nvPr/>
        </p:nvCxnSpPr>
        <p:spPr>
          <a:xfrm flipV="1">
            <a:off x="2482456" y="6385770"/>
            <a:ext cx="1443142" cy="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12" idx="0"/>
          </p:cNvCxnSpPr>
          <p:nvPr/>
        </p:nvCxnSpPr>
        <p:spPr>
          <a:xfrm>
            <a:off x="3925597" y="4057258"/>
            <a:ext cx="51317" cy="230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5"/>
            <a:endCxn id="15" idx="1"/>
          </p:cNvCxnSpPr>
          <p:nvPr/>
        </p:nvCxnSpPr>
        <p:spPr>
          <a:xfrm>
            <a:off x="4028228" y="4057258"/>
            <a:ext cx="1145600" cy="84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7"/>
          </p:cNvCxnSpPr>
          <p:nvPr/>
        </p:nvCxnSpPr>
        <p:spPr>
          <a:xfrm>
            <a:off x="5492624" y="2968171"/>
            <a:ext cx="1024806" cy="274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4"/>
            <a:endCxn id="16" idx="2"/>
          </p:cNvCxnSpPr>
          <p:nvPr/>
        </p:nvCxnSpPr>
        <p:spPr>
          <a:xfrm>
            <a:off x="5225144" y="5021943"/>
            <a:ext cx="1168399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171" y="1937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94854" y="69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9654" y="791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9140" y="2257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4397" y="4202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2452" y="3208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43172" y="6067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83605" y="50011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3804" y="4877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27614" y="3709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9484" y="6209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72391" y="2526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86407" y="5826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4767" y="1503681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33696" y="871770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3603" y="240224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86040" y="1655401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016" y="3222828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09343" y="3810392"/>
            <a:ext cx="6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42938" y="5327214"/>
            <a:ext cx="551461" cy="36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68377" y="4166515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3370" y="572122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79826" y="4673866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78857" y="3687926"/>
            <a:ext cx="5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2452" y="2605317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20713" y="6067754"/>
            <a:ext cx="7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46" y="5211020"/>
            <a:ext cx="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17640" y="1995198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21601" y="1530616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614900" y="592430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290146" y="2586913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140530" y="954508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380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324235" y="3221539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479471" y="4070882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340584" y="5063805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349029" y="6142850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312196" y="6154055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972270" y="3523019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771940" y="2513832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995509" y="4320214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752225" y="5565586"/>
            <a:ext cx="798286" cy="5884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979345">
            <a:off x="1571635" y="2348768"/>
            <a:ext cx="1322496" cy="30782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Right Arrow 90"/>
          <p:cNvSpPr/>
          <p:nvPr/>
        </p:nvSpPr>
        <p:spPr>
          <a:xfrm rot="425045">
            <a:off x="3294462" y="2782628"/>
            <a:ext cx="2082242" cy="35908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Right Arrow 91"/>
          <p:cNvSpPr/>
          <p:nvPr/>
        </p:nvSpPr>
        <p:spPr>
          <a:xfrm rot="4225843">
            <a:off x="4454417" y="4239385"/>
            <a:ext cx="2818464" cy="3029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7486" y="697600"/>
            <a:ext cx="3683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Greedy </a:t>
            </a:r>
            <a:r>
              <a:rPr lang="en-US" sz="2800" b="1" u="sng" dirty="0" smtClean="0"/>
              <a:t>best</a:t>
            </a:r>
            <a:r>
              <a:rPr lang="en-US" sz="2800" u="sng" dirty="0" smtClean="0"/>
              <a:t>-first-search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9889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7886" y="197394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3714" y="112485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4343" y="116839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8571" y="4078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14" y="32584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58569" y="627017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8570" y="526142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7029" y="253999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342" y="6364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341" y="3933371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21086" y="282302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2572" y="4876800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3543" y="56968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7"/>
            <a:endCxn id="5" idx="3"/>
          </p:cNvCxnSpPr>
          <p:nvPr/>
        </p:nvCxnSpPr>
        <p:spPr>
          <a:xfrm flipV="1">
            <a:off x="1531773" y="1248743"/>
            <a:ext cx="993197" cy="74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648857" y="1197428"/>
            <a:ext cx="1255486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11" idx="7"/>
          </p:cNvCxnSpPr>
          <p:nvPr/>
        </p:nvCxnSpPr>
        <p:spPr>
          <a:xfrm flipH="1">
            <a:off x="3200916" y="1313541"/>
            <a:ext cx="775999" cy="124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1" idx="2"/>
          </p:cNvCxnSpPr>
          <p:nvPr/>
        </p:nvCxnSpPr>
        <p:spPr>
          <a:xfrm>
            <a:off x="1531773" y="2097829"/>
            <a:ext cx="1545256" cy="51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8" idx="0"/>
          </p:cNvCxnSpPr>
          <p:nvPr/>
        </p:nvCxnSpPr>
        <p:spPr>
          <a:xfrm flipH="1">
            <a:off x="1407886" y="2097829"/>
            <a:ext cx="123887" cy="116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7" idx="4"/>
          </p:cNvCxnSpPr>
          <p:nvPr/>
        </p:nvCxnSpPr>
        <p:spPr>
          <a:xfrm>
            <a:off x="1407886" y="3403600"/>
            <a:ext cx="1023257" cy="8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0" idx="7"/>
          </p:cNvCxnSpPr>
          <p:nvPr/>
        </p:nvCxnSpPr>
        <p:spPr>
          <a:xfrm>
            <a:off x="2431143" y="4223657"/>
            <a:ext cx="51314" cy="10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9" idx="5"/>
          </p:cNvCxnSpPr>
          <p:nvPr/>
        </p:nvCxnSpPr>
        <p:spPr>
          <a:xfrm>
            <a:off x="2379826" y="5385316"/>
            <a:ext cx="10263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4" idx="1"/>
          </p:cNvCxnSpPr>
          <p:nvPr/>
        </p:nvCxnSpPr>
        <p:spPr>
          <a:xfrm>
            <a:off x="3222172" y="2612571"/>
            <a:ext cx="2220170" cy="2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3" idx="0"/>
          </p:cNvCxnSpPr>
          <p:nvPr/>
        </p:nvCxnSpPr>
        <p:spPr>
          <a:xfrm>
            <a:off x="3077029" y="2612571"/>
            <a:ext cx="899884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1"/>
          </p:cNvCxnSpPr>
          <p:nvPr/>
        </p:nvCxnSpPr>
        <p:spPr>
          <a:xfrm flipV="1">
            <a:off x="2482456" y="6385770"/>
            <a:ext cx="1443142" cy="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12" idx="0"/>
          </p:cNvCxnSpPr>
          <p:nvPr/>
        </p:nvCxnSpPr>
        <p:spPr>
          <a:xfrm>
            <a:off x="3925597" y="4057258"/>
            <a:ext cx="51317" cy="230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5"/>
            <a:endCxn id="15" idx="1"/>
          </p:cNvCxnSpPr>
          <p:nvPr/>
        </p:nvCxnSpPr>
        <p:spPr>
          <a:xfrm>
            <a:off x="4028228" y="4057258"/>
            <a:ext cx="1145600" cy="84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7"/>
          </p:cNvCxnSpPr>
          <p:nvPr/>
        </p:nvCxnSpPr>
        <p:spPr>
          <a:xfrm>
            <a:off x="5492624" y="2968171"/>
            <a:ext cx="1024806" cy="274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4"/>
            <a:endCxn id="16" idx="2"/>
          </p:cNvCxnSpPr>
          <p:nvPr/>
        </p:nvCxnSpPr>
        <p:spPr>
          <a:xfrm>
            <a:off x="5225144" y="5021943"/>
            <a:ext cx="1168399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171" y="1937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94854" y="69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9654" y="791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9140" y="2257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4397" y="4202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2452" y="3208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43172" y="6067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83605" y="50011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3804" y="4877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27614" y="3709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9484" y="6209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72391" y="2526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86407" y="5826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4767" y="1503681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33696" y="871770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3603" y="240224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86040" y="1655401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016" y="3222828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09343" y="3810392"/>
            <a:ext cx="6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42938" y="5327214"/>
            <a:ext cx="551461" cy="36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68377" y="4166515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3370" y="572122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79826" y="4673866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78857" y="3687926"/>
            <a:ext cx="5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2452" y="2605317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20713" y="6067754"/>
            <a:ext cx="7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46" y="5211020"/>
            <a:ext cx="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17640" y="1995198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58169" y="1792255"/>
            <a:ext cx="761718" cy="326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614900" y="813049"/>
            <a:ext cx="743669" cy="367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374</a:t>
            </a:r>
          </a:p>
        </p:txBody>
      </p:sp>
      <p:sp>
        <p:nvSpPr>
          <p:cNvPr id="80" name="Oval 79"/>
          <p:cNvSpPr/>
          <p:nvPr/>
        </p:nvSpPr>
        <p:spPr>
          <a:xfrm>
            <a:off x="2424634" y="2586914"/>
            <a:ext cx="663798" cy="335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81" name="Oval 80"/>
          <p:cNvSpPr/>
          <p:nvPr/>
        </p:nvSpPr>
        <p:spPr>
          <a:xfrm>
            <a:off x="4140530" y="954509"/>
            <a:ext cx="660672" cy="417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380</a:t>
            </a:r>
          </a:p>
        </p:txBody>
      </p:sp>
      <p:sp>
        <p:nvSpPr>
          <p:cNvPr id="82" name="Oval 81"/>
          <p:cNvSpPr/>
          <p:nvPr/>
        </p:nvSpPr>
        <p:spPr>
          <a:xfrm>
            <a:off x="324235" y="3221540"/>
            <a:ext cx="692187" cy="3014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329</a:t>
            </a:r>
          </a:p>
        </p:txBody>
      </p:sp>
      <p:sp>
        <p:nvSpPr>
          <p:cNvPr id="83" name="Oval 82"/>
          <p:cNvSpPr/>
          <p:nvPr/>
        </p:nvSpPr>
        <p:spPr>
          <a:xfrm>
            <a:off x="1507887" y="4070883"/>
            <a:ext cx="769870" cy="3859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244</a:t>
            </a:r>
          </a:p>
        </p:txBody>
      </p:sp>
      <p:sp>
        <p:nvSpPr>
          <p:cNvPr id="84" name="Oval 83"/>
          <p:cNvSpPr/>
          <p:nvPr/>
        </p:nvSpPr>
        <p:spPr>
          <a:xfrm>
            <a:off x="1340584" y="5063806"/>
            <a:ext cx="651759" cy="288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241</a:t>
            </a:r>
          </a:p>
        </p:txBody>
      </p:sp>
      <p:sp>
        <p:nvSpPr>
          <p:cNvPr id="85" name="Oval 84"/>
          <p:cNvSpPr/>
          <p:nvPr/>
        </p:nvSpPr>
        <p:spPr>
          <a:xfrm>
            <a:off x="1349029" y="6142851"/>
            <a:ext cx="734576" cy="294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242</a:t>
            </a:r>
          </a:p>
        </p:txBody>
      </p:sp>
      <p:sp>
        <p:nvSpPr>
          <p:cNvPr id="86" name="Oval 85"/>
          <p:cNvSpPr/>
          <p:nvPr/>
        </p:nvSpPr>
        <p:spPr>
          <a:xfrm>
            <a:off x="4312196" y="6154056"/>
            <a:ext cx="651608" cy="355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87" name="Oval 86"/>
          <p:cNvSpPr/>
          <p:nvPr/>
        </p:nvSpPr>
        <p:spPr>
          <a:xfrm>
            <a:off x="3972270" y="3853551"/>
            <a:ext cx="828932" cy="2579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193</a:t>
            </a:r>
          </a:p>
        </p:txBody>
      </p:sp>
      <p:sp>
        <p:nvSpPr>
          <p:cNvPr id="88" name="Oval 87"/>
          <p:cNvSpPr/>
          <p:nvPr/>
        </p:nvSpPr>
        <p:spPr>
          <a:xfrm>
            <a:off x="5718668" y="2674138"/>
            <a:ext cx="714467" cy="257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176</a:t>
            </a:r>
          </a:p>
        </p:txBody>
      </p:sp>
      <p:sp>
        <p:nvSpPr>
          <p:cNvPr id="89" name="Oval 88"/>
          <p:cNvSpPr/>
          <p:nvPr/>
        </p:nvSpPr>
        <p:spPr>
          <a:xfrm>
            <a:off x="4995509" y="4572133"/>
            <a:ext cx="767346" cy="2320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0" name="Oval 89"/>
          <p:cNvSpPr/>
          <p:nvPr/>
        </p:nvSpPr>
        <p:spPr>
          <a:xfrm>
            <a:off x="6752225" y="5565587"/>
            <a:ext cx="542237" cy="2764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97486" y="697600"/>
            <a:ext cx="49884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A*  (A-star)</a:t>
            </a:r>
            <a:endParaRPr lang="en-US" sz="2800" u="sng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g(n) +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Otherwise it is pretty much like BFS with costs</a:t>
            </a:r>
            <a:endParaRPr lang="en-US" sz="2800" dirty="0"/>
          </a:p>
        </p:txBody>
      </p:sp>
      <p:sp>
        <p:nvSpPr>
          <p:cNvPr id="79" name="Oval 78"/>
          <p:cNvSpPr/>
          <p:nvPr/>
        </p:nvSpPr>
        <p:spPr>
          <a:xfrm>
            <a:off x="567395" y="3454606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662887" y="587429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449</a:t>
            </a:r>
          </a:p>
        </p:txBody>
      </p:sp>
      <p:sp>
        <p:nvSpPr>
          <p:cNvPr id="92" name="Oval 91"/>
          <p:cNvSpPr/>
          <p:nvPr/>
        </p:nvSpPr>
        <p:spPr>
          <a:xfrm>
            <a:off x="2389827" y="2808085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393</a:t>
            </a:r>
          </a:p>
        </p:txBody>
      </p:sp>
      <p:sp>
        <p:nvSpPr>
          <p:cNvPr id="17" name="Oval 16"/>
          <p:cNvSpPr/>
          <p:nvPr/>
        </p:nvSpPr>
        <p:spPr>
          <a:xfrm>
            <a:off x="2329541" y="934088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860717" y="2307385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196719" y="3041522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7886" y="197394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3714" y="112485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4343" y="116839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8571" y="4078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14" y="32584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58569" y="6270172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8570" y="526142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7029" y="2539999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04342" y="6364514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4341" y="3933371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21086" y="2823028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2572" y="4876800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3543" y="5696857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7"/>
            <a:endCxn id="5" idx="3"/>
          </p:cNvCxnSpPr>
          <p:nvPr/>
        </p:nvCxnSpPr>
        <p:spPr>
          <a:xfrm flipV="1">
            <a:off x="1531773" y="1248743"/>
            <a:ext cx="993197" cy="74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6" idx="2"/>
          </p:cNvCxnSpPr>
          <p:nvPr/>
        </p:nvCxnSpPr>
        <p:spPr>
          <a:xfrm>
            <a:off x="2648857" y="1197428"/>
            <a:ext cx="1255486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11" idx="7"/>
          </p:cNvCxnSpPr>
          <p:nvPr/>
        </p:nvCxnSpPr>
        <p:spPr>
          <a:xfrm flipH="1">
            <a:off x="3200916" y="1313541"/>
            <a:ext cx="775999" cy="124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1" idx="2"/>
          </p:cNvCxnSpPr>
          <p:nvPr/>
        </p:nvCxnSpPr>
        <p:spPr>
          <a:xfrm>
            <a:off x="1531773" y="2097829"/>
            <a:ext cx="1545256" cy="51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8" idx="0"/>
          </p:cNvCxnSpPr>
          <p:nvPr/>
        </p:nvCxnSpPr>
        <p:spPr>
          <a:xfrm flipH="1">
            <a:off x="1407886" y="2097829"/>
            <a:ext cx="123887" cy="116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7" idx="4"/>
          </p:cNvCxnSpPr>
          <p:nvPr/>
        </p:nvCxnSpPr>
        <p:spPr>
          <a:xfrm>
            <a:off x="1407886" y="3403600"/>
            <a:ext cx="1023257" cy="8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0" idx="7"/>
          </p:cNvCxnSpPr>
          <p:nvPr/>
        </p:nvCxnSpPr>
        <p:spPr>
          <a:xfrm>
            <a:off x="2431143" y="4223657"/>
            <a:ext cx="51314" cy="105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9" idx="5"/>
          </p:cNvCxnSpPr>
          <p:nvPr/>
        </p:nvCxnSpPr>
        <p:spPr>
          <a:xfrm>
            <a:off x="2379826" y="5385316"/>
            <a:ext cx="10263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4" idx="1"/>
          </p:cNvCxnSpPr>
          <p:nvPr/>
        </p:nvCxnSpPr>
        <p:spPr>
          <a:xfrm>
            <a:off x="3222172" y="2612571"/>
            <a:ext cx="2220170" cy="2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3" idx="0"/>
          </p:cNvCxnSpPr>
          <p:nvPr/>
        </p:nvCxnSpPr>
        <p:spPr>
          <a:xfrm>
            <a:off x="3077029" y="2612571"/>
            <a:ext cx="899884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1"/>
          </p:cNvCxnSpPr>
          <p:nvPr/>
        </p:nvCxnSpPr>
        <p:spPr>
          <a:xfrm flipV="1">
            <a:off x="2482456" y="6385770"/>
            <a:ext cx="1443142" cy="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12" idx="0"/>
          </p:cNvCxnSpPr>
          <p:nvPr/>
        </p:nvCxnSpPr>
        <p:spPr>
          <a:xfrm>
            <a:off x="3925597" y="4057258"/>
            <a:ext cx="51317" cy="230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5"/>
            <a:endCxn id="15" idx="1"/>
          </p:cNvCxnSpPr>
          <p:nvPr/>
        </p:nvCxnSpPr>
        <p:spPr>
          <a:xfrm>
            <a:off x="4028228" y="4057258"/>
            <a:ext cx="1145600" cy="84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6" idx="7"/>
          </p:cNvCxnSpPr>
          <p:nvPr/>
        </p:nvCxnSpPr>
        <p:spPr>
          <a:xfrm>
            <a:off x="5492624" y="2968171"/>
            <a:ext cx="1024806" cy="274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4"/>
            <a:endCxn id="16" idx="2"/>
          </p:cNvCxnSpPr>
          <p:nvPr/>
        </p:nvCxnSpPr>
        <p:spPr>
          <a:xfrm>
            <a:off x="5225144" y="5021943"/>
            <a:ext cx="1168399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171" y="1937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94854" y="69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69654" y="791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9140" y="22578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84397" y="4202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2452" y="3208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43172" y="6067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83605" y="50011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3804" y="4877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27614" y="3709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9484" y="6209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72391" y="2526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86407" y="5826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44767" y="1503681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33696" y="871770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3603" y="240224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86040" y="1655401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1016" y="3222828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09343" y="3810392"/>
            <a:ext cx="6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42938" y="5327214"/>
            <a:ext cx="551461" cy="36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68377" y="4166515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3370" y="5721227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79826" y="4673866"/>
            <a:ext cx="4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78857" y="3687926"/>
            <a:ext cx="5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2452" y="2605317"/>
            <a:ext cx="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20713" y="6067754"/>
            <a:ext cx="7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46" y="5211020"/>
            <a:ext cx="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17640" y="1995198"/>
            <a:ext cx="5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58169" y="1792255"/>
            <a:ext cx="761718" cy="326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614900" y="813049"/>
            <a:ext cx="743669" cy="367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374</a:t>
            </a:r>
          </a:p>
        </p:txBody>
      </p:sp>
      <p:sp>
        <p:nvSpPr>
          <p:cNvPr id="80" name="Oval 79"/>
          <p:cNvSpPr/>
          <p:nvPr/>
        </p:nvSpPr>
        <p:spPr>
          <a:xfrm>
            <a:off x="2424634" y="2586914"/>
            <a:ext cx="663798" cy="335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81" name="Oval 80"/>
          <p:cNvSpPr/>
          <p:nvPr/>
        </p:nvSpPr>
        <p:spPr>
          <a:xfrm>
            <a:off x="4140530" y="954509"/>
            <a:ext cx="660672" cy="4170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380</a:t>
            </a:r>
          </a:p>
        </p:txBody>
      </p:sp>
      <p:sp>
        <p:nvSpPr>
          <p:cNvPr id="82" name="Oval 81"/>
          <p:cNvSpPr/>
          <p:nvPr/>
        </p:nvSpPr>
        <p:spPr>
          <a:xfrm>
            <a:off x="324235" y="3221540"/>
            <a:ext cx="692187" cy="3014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329</a:t>
            </a:r>
          </a:p>
        </p:txBody>
      </p:sp>
      <p:sp>
        <p:nvSpPr>
          <p:cNvPr id="83" name="Oval 82"/>
          <p:cNvSpPr/>
          <p:nvPr/>
        </p:nvSpPr>
        <p:spPr>
          <a:xfrm>
            <a:off x="1507887" y="4070883"/>
            <a:ext cx="769870" cy="3859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244</a:t>
            </a:r>
          </a:p>
        </p:txBody>
      </p:sp>
      <p:sp>
        <p:nvSpPr>
          <p:cNvPr id="84" name="Oval 83"/>
          <p:cNvSpPr/>
          <p:nvPr/>
        </p:nvSpPr>
        <p:spPr>
          <a:xfrm>
            <a:off x="1340584" y="5063806"/>
            <a:ext cx="651759" cy="288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241</a:t>
            </a:r>
          </a:p>
        </p:txBody>
      </p:sp>
      <p:sp>
        <p:nvSpPr>
          <p:cNvPr id="85" name="Oval 84"/>
          <p:cNvSpPr/>
          <p:nvPr/>
        </p:nvSpPr>
        <p:spPr>
          <a:xfrm>
            <a:off x="1349029" y="6142851"/>
            <a:ext cx="734576" cy="294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242</a:t>
            </a:r>
          </a:p>
        </p:txBody>
      </p:sp>
      <p:sp>
        <p:nvSpPr>
          <p:cNvPr id="86" name="Oval 85"/>
          <p:cNvSpPr/>
          <p:nvPr/>
        </p:nvSpPr>
        <p:spPr>
          <a:xfrm>
            <a:off x="4312196" y="6154056"/>
            <a:ext cx="651608" cy="3556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87" name="Oval 86"/>
          <p:cNvSpPr/>
          <p:nvPr/>
        </p:nvSpPr>
        <p:spPr>
          <a:xfrm>
            <a:off x="3972270" y="3853551"/>
            <a:ext cx="828932" cy="2579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193</a:t>
            </a:r>
          </a:p>
        </p:txBody>
      </p:sp>
      <p:sp>
        <p:nvSpPr>
          <p:cNvPr id="88" name="Oval 87"/>
          <p:cNvSpPr/>
          <p:nvPr/>
        </p:nvSpPr>
        <p:spPr>
          <a:xfrm>
            <a:off x="5718668" y="2674138"/>
            <a:ext cx="714467" cy="257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176</a:t>
            </a:r>
          </a:p>
        </p:txBody>
      </p:sp>
      <p:sp>
        <p:nvSpPr>
          <p:cNvPr id="89" name="Oval 88"/>
          <p:cNvSpPr/>
          <p:nvPr/>
        </p:nvSpPr>
        <p:spPr>
          <a:xfrm>
            <a:off x="4995509" y="4572133"/>
            <a:ext cx="767346" cy="2320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0" name="Oval 89"/>
          <p:cNvSpPr/>
          <p:nvPr/>
        </p:nvSpPr>
        <p:spPr>
          <a:xfrm>
            <a:off x="6752225" y="5565587"/>
            <a:ext cx="542237" cy="2764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97486" y="6976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A*</a:t>
            </a:r>
            <a:endParaRPr lang="en-US" sz="2800" dirty="0"/>
          </a:p>
        </p:txBody>
      </p:sp>
      <p:sp>
        <p:nvSpPr>
          <p:cNvPr id="79" name="Oval 78"/>
          <p:cNvSpPr/>
          <p:nvPr/>
        </p:nvSpPr>
        <p:spPr>
          <a:xfrm>
            <a:off x="567395" y="3454606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447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662887" y="587429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449</a:t>
            </a:r>
          </a:p>
        </p:txBody>
      </p:sp>
      <p:sp>
        <p:nvSpPr>
          <p:cNvPr id="93" name="Oval 92"/>
          <p:cNvSpPr/>
          <p:nvPr/>
        </p:nvSpPr>
        <p:spPr>
          <a:xfrm>
            <a:off x="5693268" y="2351403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971928" y="3550410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254934" y="709887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671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51586" y="1502332"/>
            <a:ext cx="692187" cy="30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646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123947" y="2700055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615724" y="3830617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641455" y="1028597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62544" y="1799382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94097" y="969979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62544" y="3106173"/>
            <a:ext cx="580268" cy="499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1325</Words>
  <Application>Microsoft Office PowerPoint</Application>
  <PresentationFormat>Widescreen</PresentationFormat>
  <Paragraphs>624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Searching with additional information</vt:lpstr>
      <vt:lpstr>Search – summary and next steps</vt:lpstr>
      <vt:lpstr>The path cost and the hint of the cost-to-goal</vt:lpstr>
      <vt:lpstr>Is the heuristic useful?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focus, again!</vt:lpstr>
      <vt:lpstr>RBFS – attempt to use the heuristic in a DFS fashion</vt:lpstr>
      <vt:lpstr>RBFS – attempt to use the heuristic in a DFS fashion</vt:lpstr>
      <vt:lpstr>RBFS – attempt to use the heuristic in a DFS fashion</vt:lpstr>
      <vt:lpstr>RBFS – attempt to use the heuristic in a DFS fashion</vt:lpstr>
      <vt:lpstr>RBFS – attempt to use the heuristic in a DFS fashion</vt:lpstr>
      <vt:lpstr>RBFS – attempt to use the heuristic in a DFS fashion</vt:lpstr>
      <vt:lpstr>RBFS – attempt to use the heuristic in a DFS fashion</vt:lpstr>
      <vt:lpstr>RBFS – attempt to use the heuristic in a DFS fashion</vt:lpstr>
      <vt:lpstr>MA* and SMA* (memory bounded A*)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114</cp:revision>
  <dcterms:created xsi:type="dcterms:W3CDTF">2023-01-04T14:32:14Z</dcterms:created>
  <dcterms:modified xsi:type="dcterms:W3CDTF">2023-01-17T07:37:21Z</dcterms:modified>
</cp:coreProperties>
</file>