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2" r:id="rId5"/>
    <p:sldId id="293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2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0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83A4-3BD9-4CB8-AE99-F4891204BE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8EA9-977E-4B05-8CEA-6F6D141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search and Optimization</a:t>
            </a:r>
            <a:br>
              <a:rPr lang="en-US" dirty="0" smtClean="0"/>
            </a:br>
            <a:r>
              <a:rPr lang="en-US" dirty="0" smtClean="0"/>
              <a:t>without graph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Informed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problems and local 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8-queens</a:t>
            </a:r>
          </a:p>
          <a:p>
            <a:pPr lvl="1"/>
            <a:r>
              <a:rPr lang="en-US" dirty="0" smtClean="0"/>
              <a:t>Deciding software or hardware product configuration.</a:t>
            </a:r>
          </a:p>
          <a:p>
            <a:pPr lvl="1"/>
            <a:r>
              <a:rPr lang="en-US" dirty="0" smtClean="0"/>
              <a:t>Job scheduling</a:t>
            </a:r>
          </a:p>
          <a:p>
            <a:pPr lvl="1"/>
            <a:r>
              <a:rPr lang="en-US" dirty="0" smtClean="0"/>
              <a:t>Network parameter optimization.</a:t>
            </a:r>
          </a:p>
          <a:p>
            <a:pPr lvl="1"/>
            <a:r>
              <a:rPr lang="en-US" dirty="0" smtClean="0"/>
              <a:t>In general finding an optimal value for a function.</a:t>
            </a:r>
          </a:p>
          <a:p>
            <a:r>
              <a:rPr lang="en-US" dirty="0" smtClean="0"/>
              <a:t>As before these have to do with offline solutions, open-loop control type problems</a:t>
            </a:r>
            <a:endParaRPr lang="en-US" dirty="0"/>
          </a:p>
          <a:p>
            <a:r>
              <a:rPr lang="en-US" dirty="0" smtClean="0"/>
              <a:t>Each candidate solution (or node or point) has a </a:t>
            </a:r>
            <a:r>
              <a:rPr lang="en-US" b="1" i="1" u="sng" dirty="0" smtClean="0">
                <a:latin typeface="Bodoni MT" panose="02070603080606020203" pitchFamily="18" charset="0"/>
              </a:rPr>
              <a:t>value</a:t>
            </a:r>
            <a:r>
              <a:rPr lang="en-US" dirty="0" smtClean="0"/>
              <a:t>. The optimal solution value may not be known. So goal-test may not exist.</a:t>
            </a:r>
          </a:p>
          <a:p>
            <a:r>
              <a:rPr lang="en-US" dirty="0" smtClean="0"/>
              <a:t>These are usually classified as optimization problems.</a:t>
            </a:r>
          </a:p>
          <a:p>
            <a:r>
              <a:rPr lang="en-US" dirty="0" smtClean="0"/>
              <a:t>The algorithms are usually called ‘local search algorithms’ because of the method they employ.</a:t>
            </a:r>
          </a:p>
        </p:txBody>
      </p:sp>
    </p:spTree>
    <p:extLst>
      <p:ext uri="{BB962C8B-B14F-4D97-AF65-F5344CB8AC3E}">
        <p14:creationId xmlns:p14="http://schemas.microsoft.com/office/powerpoint/2010/main" val="8003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Thinks of possible solutions as points in a search-space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09600" y="2054714"/>
            <a:ext cx="10310192" cy="3830615"/>
          </a:xfrm>
          <a:custGeom>
            <a:avLst/>
            <a:gdLst>
              <a:gd name="connsiteX0" fmla="*/ 0 w 10310192"/>
              <a:gd name="connsiteY0" fmla="*/ 2994364 h 3830615"/>
              <a:gd name="connsiteX1" fmla="*/ 463826 w 10310192"/>
              <a:gd name="connsiteY1" fmla="*/ 3193146 h 3830615"/>
              <a:gd name="connsiteX2" fmla="*/ 1272209 w 10310192"/>
              <a:gd name="connsiteY2" fmla="*/ 3166642 h 3830615"/>
              <a:gd name="connsiteX3" fmla="*/ 1683026 w 10310192"/>
              <a:gd name="connsiteY3" fmla="*/ 2331755 h 3830615"/>
              <a:gd name="connsiteX4" fmla="*/ 2385392 w 10310192"/>
              <a:gd name="connsiteY4" fmla="*/ 1125807 h 3830615"/>
              <a:gd name="connsiteX5" fmla="*/ 3061253 w 10310192"/>
              <a:gd name="connsiteY5" fmla="*/ 728242 h 3830615"/>
              <a:gd name="connsiteX6" fmla="*/ 3710609 w 10310192"/>
              <a:gd name="connsiteY6" fmla="*/ 1178816 h 3830615"/>
              <a:gd name="connsiteX7" fmla="*/ 4121426 w 10310192"/>
              <a:gd name="connsiteY7" fmla="*/ 2132972 h 3830615"/>
              <a:gd name="connsiteX8" fmla="*/ 4797287 w 10310192"/>
              <a:gd name="connsiteY8" fmla="*/ 3126885 h 3830615"/>
              <a:gd name="connsiteX9" fmla="*/ 5724939 w 10310192"/>
              <a:gd name="connsiteY9" fmla="*/ 3815999 h 3830615"/>
              <a:gd name="connsiteX10" fmla="*/ 6096000 w 10310192"/>
              <a:gd name="connsiteY10" fmla="*/ 3511199 h 3830615"/>
              <a:gd name="connsiteX11" fmla="*/ 6546574 w 10310192"/>
              <a:gd name="connsiteY11" fmla="*/ 2530538 h 3830615"/>
              <a:gd name="connsiteX12" fmla="*/ 6917635 w 10310192"/>
              <a:gd name="connsiteY12" fmla="*/ 2795581 h 3830615"/>
              <a:gd name="connsiteX13" fmla="*/ 7394713 w 10310192"/>
              <a:gd name="connsiteY13" fmla="*/ 3391929 h 3830615"/>
              <a:gd name="connsiteX14" fmla="*/ 7938053 w 10310192"/>
              <a:gd name="connsiteY14" fmla="*/ 2623303 h 3830615"/>
              <a:gd name="connsiteX15" fmla="*/ 8335618 w 10310192"/>
              <a:gd name="connsiteY15" fmla="*/ 1258329 h 3830615"/>
              <a:gd name="connsiteX16" fmla="*/ 8521148 w 10310192"/>
              <a:gd name="connsiteY16" fmla="*/ 39129 h 3830615"/>
              <a:gd name="connsiteX17" fmla="*/ 8905461 w 10310192"/>
              <a:gd name="connsiteY17" fmla="*/ 357181 h 3830615"/>
              <a:gd name="connsiteX18" fmla="*/ 8958470 w 10310192"/>
              <a:gd name="connsiteY18" fmla="*/ 927025 h 3830615"/>
              <a:gd name="connsiteX19" fmla="*/ 9077739 w 10310192"/>
              <a:gd name="connsiteY19" fmla="*/ 1337842 h 3830615"/>
              <a:gd name="connsiteX20" fmla="*/ 9117496 w 10310192"/>
              <a:gd name="connsiteY20" fmla="*/ 1947442 h 3830615"/>
              <a:gd name="connsiteX21" fmla="*/ 9766853 w 10310192"/>
              <a:gd name="connsiteY21" fmla="*/ 3007616 h 3830615"/>
              <a:gd name="connsiteX22" fmla="*/ 10310192 w 10310192"/>
              <a:gd name="connsiteY22" fmla="*/ 3431685 h 383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10192" h="3830615">
                <a:moveTo>
                  <a:pt x="0" y="2994364"/>
                </a:moveTo>
                <a:cubicBezTo>
                  <a:pt x="125895" y="3079398"/>
                  <a:pt x="251791" y="3164433"/>
                  <a:pt x="463826" y="3193146"/>
                </a:cubicBezTo>
                <a:cubicBezTo>
                  <a:pt x="675861" y="3221859"/>
                  <a:pt x="1069009" y="3310207"/>
                  <a:pt x="1272209" y="3166642"/>
                </a:cubicBezTo>
                <a:cubicBezTo>
                  <a:pt x="1475409" y="3023077"/>
                  <a:pt x="1497496" y="2671894"/>
                  <a:pt x="1683026" y="2331755"/>
                </a:cubicBezTo>
                <a:cubicBezTo>
                  <a:pt x="1868556" y="1991616"/>
                  <a:pt x="2155688" y="1393059"/>
                  <a:pt x="2385392" y="1125807"/>
                </a:cubicBezTo>
                <a:cubicBezTo>
                  <a:pt x="2615097" y="858555"/>
                  <a:pt x="2840384" y="719407"/>
                  <a:pt x="3061253" y="728242"/>
                </a:cubicBezTo>
                <a:cubicBezTo>
                  <a:pt x="3282122" y="737077"/>
                  <a:pt x="3533914" y="944694"/>
                  <a:pt x="3710609" y="1178816"/>
                </a:cubicBezTo>
                <a:cubicBezTo>
                  <a:pt x="3887304" y="1412938"/>
                  <a:pt x="3940313" y="1808294"/>
                  <a:pt x="4121426" y="2132972"/>
                </a:cubicBezTo>
                <a:cubicBezTo>
                  <a:pt x="4302539" y="2457650"/>
                  <a:pt x="4530035" y="2846380"/>
                  <a:pt x="4797287" y="3126885"/>
                </a:cubicBezTo>
                <a:cubicBezTo>
                  <a:pt x="5064539" y="3407390"/>
                  <a:pt x="5508487" y="3751947"/>
                  <a:pt x="5724939" y="3815999"/>
                </a:cubicBezTo>
                <a:cubicBezTo>
                  <a:pt x="5941391" y="3880051"/>
                  <a:pt x="5959061" y="3725443"/>
                  <a:pt x="6096000" y="3511199"/>
                </a:cubicBezTo>
                <a:cubicBezTo>
                  <a:pt x="6232939" y="3296956"/>
                  <a:pt x="6409635" y="2649808"/>
                  <a:pt x="6546574" y="2530538"/>
                </a:cubicBezTo>
                <a:cubicBezTo>
                  <a:pt x="6683513" y="2411268"/>
                  <a:pt x="6776279" y="2652016"/>
                  <a:pt x="6917635" y="2795581"/>
                </a:cubicBezTo>
                <a:cubicBezTo>
                  <a:pt x="7058992" y="2939146"/>
                  <a:pt x="7224644" y="3420642"/>
                  <a:pt x="7394713" y="3391929"/>
                </a:cubicBezTo>
                <a:cubicBezTo>
                  <a:pt x="7564782" y="3363216"/>
                  <a:pt x="7781236" y="2978903"/>
                  <a:pt x="7938053" y="2623303"/>
                </a:cubicBezTo>
                <a:cubicBezTo>
                  <a:pt x="8094870" y="2267703"/>
                  <a:pt x="8238436" y="1689025"/>
                  <a:pt x="8335618" y="1258329"/>
                </a:cubicBezTo>
                <a:cubicBezTo>
                  <a:pt x="8432800" y="827633"/>
                  <a:pt x="8426174" y="189320"/>
                  <a:pt x="8521148" y="39129"/>
                </a:cubicBezTo>
                <a:cubicBezTo>
                  <a:pt x="8616122" y="-111062"/>
                  <a:pt x="8832574" y="209198"/>
                  <a:pt x="8905461" y="357181"/>
                </a:cubicBezTo>
                <a:cubicBezTo>
                  <a:pt x="8978348" y="505164"/>
                  <a:pt x="8929757" y="763581"/>
                  <a:pt x="8958470" y="927025"/>
                </a:cubicBezTo>
                <a:cubicBezTo>
                  <a:pt x="8987183" y="1090468"/>
                  <a:pt x="9051235" y="1167772"/>
                  <a:pt x="9077739" y="1337842"/>
                </a:cubicBezTo>
                <a:cubicBezTo>
                  <a:pt x="9104243" y="1507911"/>
                  <a:pt x="9002644" y="1669146"/>
                  <a:pt x="9117496" y="1947442"/>
                </a:cubicBezTo>
                <a:cubicBezTo>
                  <a:pt x="9232348" y="2225738"/>
                  <a:pt x="9568070" y="2760242"/>
                  <a:pt x="9766853" y="3007616"/>
                </a:cubicBezTo>
                <a:cubicBezTo>
                  <a:pt x="9965636" y="3254990"/>
                  <a:pt x="10137914" y="3343337"/>
                  <a:pt x="10310192" y="34316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110330" y="1812398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346713" y="4956313"/>
            <a:ext cx="901147" cy="31805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143421" y="4893837"/>
            <a:ext cx="357809" cy="331305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4964518" y="4388891"/>
            <a:ext cx="357808" cy="50494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</p:cNvCxnSpPr>
          <p:nvPr/>
        </p:nvCxnSpPr>
        <p:spPr>
          <a:xfrm>
            <a:off x="5501230" y="5020384"/>
            <a:ext cx="417444" cy="4035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351722" y="5234609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3965" y="4717774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85124" y="5152108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26364" y="4298966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64906" y="3883882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30557" y="3491948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093" y="5079221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66803" y="5176235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33462" y="3286853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369261" y="5191469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26759" y="3564835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41308" y="3008239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05202" y="2683561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807149" y="5402153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2888" y="2796201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47393" y="2869088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49219" y="3167262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2627" y="4857828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35480" y="5205255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573751" y="3244246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3159" y="4840828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286843" y="4978083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525162" y="2722335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139809" y="4717774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380017" y="2224143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088738" y="1967780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98544" y="5389617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25567" y="4489378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983715" y="2591392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439741" y="4717774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813554" y="4226079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30707" y="3000975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84187" y="5030461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877699" y="3317133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097869" y="5256379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800165" y="5307496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679768" y="3812569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782410" y="3679360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694148" y="5036472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696769" y="5337243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76393" y="4091176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432418" y="4757530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590752" y="5613916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181102" y="4489378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301727" y="5753602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012702" y="5677972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46525" y="4389987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915429" y="4746795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764696" y="5508853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916557" y="4562265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809412" y="4986602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546036" y="5351029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57532" y="4277136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22573" y="4757530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611759" y="3957763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442792" y="3597958"/>
            <a:ext cx="106017" cy="145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66803" y="6096000"/>
            <a:ext cx="10276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 am at one of these points how to I reach the optimal or some point with value close to the optimal value.</a:t>
            </a:r>
          </a:p>
          <a:p>
            <a:r>
              <a:rPr lang="en-US" b="1" i="1" dirty="0" smtClean="0"/>
              <a:t>PS: </a:t>
            </a:r>
            <a:r>
              <a:rPr lang="en-US" dirty="0" smtClean="0"/>
              <a:t>This picture shows optimal as high value, as opposed to low ‘cost’ in the previous traveling example.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11742057" y="1436914"/>
            <a:ext cx="14514" cy="4177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854794" y="1705202"/>
            <a:ext cx="94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Bodoni MT" panose="02070603080606020203" pitchFamily="18" charset="0"/>
              </a:rPr>
              <a:t>value</a:t>
            </a:r>
            <a:endParaRPr lang="en-US" i="1" dirty="0">
              <a:latin typeface="Bodoni MT" panose="02070603080606020203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7532" y="1812398"/>
            <a:ext cx="312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 reality is a multi-dimensional</a:t>
            </a:r>
            <a:br>
              <a:rPr lang="en-US" i="1" dirty="0" smtClean="0"/>
            </a:br>
            <a:r>
              <a:rPr lang="en-US" i="1" dirty="0" smtClean="0"/>
              <a:t>neighborhood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82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Notion of * points in a search space, * neighborhood, * successor nodes in search.</a:t>
            </a:r>
          </a:p>
          <a:p>
            <a:r>
              <a:rPr lang="en-US" dirty="0" smtClean="0"/>
              <a:t>Generating a successor node:</a:t>
            </a:r>
          </a:p>
          <a:p>
            <a:pPr lvl="1"/>
            <a:r>
              <a:rPr lang="en-US" b="1" dirty="0" smtClean="0"/>
              <a:t>Hill-Climbing</a:t>
            </a:r>
            <a:r>
              <a:rPr lang="en-US" dirty="0" smtClean="0"/>
              <a:t>: climb the steepest neighbor. Problem of </a:t>
            </a:r>
            <a:r>
              <a:rPr lang="en-US" b="1" i="1" dirty="0" smtClean="0"/>
              <a:t>local maxima</a:t>
            </a:r>
          </a:p>
          <a:p>
            <a:pPr lvl="1"/>
            <a:r>
              <a:rPr lang="en-US" b="1" dirty="0" smtClean="0"/>
              <a:t>Stochastic hill climbing</a:t>
            </a:r>
            <a:r>
              <a:rPr lang="en-US" dirty="0" smtClean="0"/>
              <a:t> – choose a random up movement with probability proportional to steepness (perceived direction of optimal value?)</a:t>
            </a:r>
          </a:p>
          <a:p>
            <a:pPr lvl="1"/>
            <a:r>
              <a:rPr lang="en-US" b="1" dirty="0" smtClean="0"/>
              <a:t>First choice climbing </a:t>
            </a:r>
            <a:r>
              <a:rPr lang="en-US" dirty="0" smtClean="0"/>
              <a:t>– if you cant generate all neighbors. Too many? Too difficult?</a:t>
            </a:r>
          </a:p>
          <a:p>
            <a:pPr lvl="1"/>
            <a:r>
              <a:rPr lang="en-US" b="1" dirty="0" smtClean="0"/>
              <a:t>Random restart climbing</a:t>
            </a:r>
            <a:r>
              <a:rPr lang="en-US" dirty="0" smtClean="0"/>
              <a:t> – jump to an arbitrary state and then try a hill climbing</a:t>
            </a:r>
          </a:p>
          <a:p>
            <a:pPr lvl="2"/>
            <a:r>
              <a:rPr lang="en-US" dirty="0" smtClean="0"/>
              <a:t>And repeat the process</a:t>
            </a:r>
          </a:p>
          <a:p>
            <a:pPr lvl="2"/>
            <a:r>
              <a:rPr lang="en-US" dirty="0" smtClean="0"/>
              <a:t>This helps </a:t>
            </a:r>
            <a:r>
              <a:rPr lang="en-US" b="1" i="1" dirty="0" smtClean="0"/>
              <a:t>break the problem of local maxima</a:t>
            </a:r>
          </a:p>
          <a:p>
            <a:pPr lvl="2"/>
            <a:r>
              <a:rPr lang="en-US" dirty="0" smtClean="0"/>
              <a:t>Thus it is complete, but may simply take a lot of time.</a:t>
            </a:r>
          </a:p>
          <a:p>
            <a:pPr lvl="1"/>
            <a:r>
              <a:rPr lang="en-US" dirty="0" smtClean="0"/>
              <a:t>All these are quite space efficient.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9506858" y="2844708"/>
            <a:ext cx="348343" cy="130721"/>
          </a:xfrm>
          <a:custGeom>
            <a:avLst/>
            <a:gdLst>
              <a:gd name="connsiteX0" fmla="*/ 0 w 304800"/>
              <a:gd name="connsiteY0" fmla="*/ 87179 h 101693"/>
              <a:gd name="connsiteX1" fmla="*/ 130628 w 304800"/>
              <a:gd name="connsiteY1" fmla="*/ 93 h 101693"/>
              <a:gd name="connsiteX2" fmla="*/ 304800 w 304800"/>
              <a:gd name="connsiteY2" fmla="*/ 101693 h 10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01693">
                <a:moveTo>
                  <a:pt x="0" y="87179"/>
                </a:moveTo>
                <a:cubicBezTo>
                  <a:pt x="39914" y="42426"/>
                  <a:pt x="79828" y="-2326"/>
                  <a:pt x="130628" y="93"/>
                </a:cubicBezTo>
                <a:cubicBezTo>
                  <a:pt x="181428" y="2512"/>
                  <a:pt x="243114" y="52102"/>
                  <a:pt x="304800" y="101693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Freeform 8"/>
          <p:cNvSpPr/>
          <p:nvPr/>
        </p:nvSpPr>
        <p:spPr>
          <a:xfrm>
            <a:off x="9855201" y="3476079"/>
            <a:ext cx="348343" cy="130721"/>
          </a:xfrm>
          <a:custGeom>
            <a:avLst/>
            <a:gdLst>
              <a:gd name="connsiteX0" fmla="*/ 0 w 304800"/>
              <a:gd name="connsiteY0" fmla="*/ 87179 h 101693"/>
              <a:gd name="connsiteX1" fmla="*/ 130628 w 304800"/>
              <a:gd name="connsiteY1" fmla="*/ 93 h 101693"/>
              <a:gd name="connsiteX2" fmla="*/ 304800 w 304800"/>
              <a:gd name="connsiteY2" fmla="*/ 101693 h 10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01693">
                <a:moveTo>
                  <a:pt x="0" y="87179"/>
                </a:moveTo>
                <a:cubicBezTo>
                  <a:pt x="39914" y="42426"/>
                  <a:pt x="79828" y="-2326"/>
                  <a:pt x="130628" y="93"/>
                </a:cubicBezTo>
                <a:cubicBezTo>
                  <a:pt x="181428" y="2512"/>
                  <a:pt x="243114" y="52102"/>
                  <a:pt x="304800" y="101693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Freeform 9"/>
          <p:cNvSpPr/>
          <p:nvPr/>
        </p:nvSpPr>
        <p:spPr>
          <a:xfrm>
            <a:off x="10969172" y="4001294"/>
            <a:ext cx="348343" cy="130721"/>
          </a:xfrm>
          <a:custGeom>
            <a:avLst/>
            <a:gdLst>
              <a:gd name="connsiteX0" fmla="*/ 0 w 304800"/>
              <a:gd name="connsiteY0" fmla="*/ 87179 h 101693"/>
              <a:gd name="connsiteX1" fmla="*/ 130628 w 304800"/>
              <a:gd name="connsiteY1" fmla="*/ 93 h 101693"/>
              <a:gd name="connsiteX2" fmla="*/ 304800 w 304800"/>
              <a:gd name="connsiteY2" fmla="*/ 101693 h 10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01693">
                <a:moveTo>
                  <a:pt x="0" y="87179"/>
                </a:moveTo>
                <a:cubicBezTo>
                  <a:pt x="39914" y="42426"/>
                  <a:pt x="79828" y="-2326"/>
                  <a:pt x="130628" y="93"/>
                </a:cubicBezTo>
                <a:cubicBezTo>
                  <a:pt x="181428" y="2512"/>
                  <a:pt x="243114" y="52102"/>
                  <a:pt x="304800" y="101693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Freeform 10"/>
          <p:cNvSpPr/>
          <p:nvPr/>
        </p:nvSpPr>
        <p:spPr>
          <a:xfrm>
            <a:off x="6854372" y="4937466"/>
            <a:ext cx="348343" cy="130721"/>
          </a:xfrm>
          <a:custGeom>
            <a:avLst/>
            <a:gdLst>
              <a:gd name="connsiteX0" fmla="*/ 0 w 304800"/>
              <a:gd name="connsiteY0" fmla="*/ 87179 h 101693"/>
              <a:gd name="connsiteX1" fmla="*/ 130628 w 304800"/>
              <a:gd name="connsiteY1" fmla="*/ 93 h 101693"/>
              <a:gd name="connsiteX2" fmla="*/ 304800 w 304800"/>
              <a:gd name="connsiteY2" fmla="*/ 101693 h 10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01693">
                <a:moveTo>
                  <a:pt x="0" y="87179"/>
                </a:moveTo>
                <a:cubicBezTo>
                  <a:pt x="39914" y="42426"/>
                  <a:pt x="79828" y="-2326"/>
                  <a:pt x="130628" y="93"/>
                </a:cubicBezTo>
                <a:cubicBezTo>
                  <a:pt x="181428" y="2512"/>
                  <a:pt x="243114" y="52102"/>
                  <a:pt x="304800" y="101693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" name="Picture 11" descr="Clipart - &lt;strong&gt;No&lt;/strong&gt;-sig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839859" y="4837725"/>
            <a:ext cx="330201" cy="3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Local search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9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Simulated </a:t>
            </a:r>
            <a:r>
              <a:rPr lang="en-US" dirty="0" smtClean="0"/>
              <a:t>Annealing</a:t>
            </a:r>
          </a:p>
          <a:p>
            <a:pPr lvl="1"/>
            <a:r>
              <a:rPr lang="en-US" b="1" dirty="0" smtClean="0"/>
              <a:t>Start form some  initial state</a:t>
            </a:r>
            <a:r>
              <a:rPr lang="en-US" dirty="0" smtClean="0"/>
              <a:t>/solution candidate s</a:t>
            </a:r>
          </a:p>
          <a:p>
            <a:pPr lvl="1"/>
            <a:r>
              <a:rPr lang="en-US" dirty="0" smtClean="0"/>
              <a:t>Loop with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smtClean="0"/>
              <a:t>decreasing in the loop, until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is zero or goal found</a:t>
            </a:r>
          </a:p>
          <a:p>
            <a:pPr lvl="2"/>
            <a:r>
              <a:rPr lang="en-US" dirty="0" smtClean="0"/>
              <a:t>Randomly select a neighbor  s’ of s</a:t>
            </a:r>
          </a:p>
          <a:p>
            <a:pPr lvl="2"/>
            <a:r>
              <a:rPr lang="en-US" dirty="0" smtClean="0"/>
              <a:t>If it is better in value then : s </a:t>
            </a:r>
            <a:r>
              <a:rPr lang="en-US" dirty="0" smtClean="0">
                <a:sym typeface="Wingdings" panose="05000000000000000000" pitchFamily="2" charset="2"/>
              </a:rPr>
              <a:t> s’ </a:t>
            </a:r>
            <a:endParaRPr lang="en-US" dirty="0" smtClean="0"/>
          </a:p>
          <a:p>
            <a:pPr lvl="2"/>
            <a:r>
              <a:rPr lang="en-US" dirty="0" smtClean="0"/>
              <a:t>If it is worse in value then : s </a:t>
            </a:r>
            <a:r>
              <a:rPr lang="en-US" dirty="0" smtClean="0">
                <a:sym typeface="Wingdings" panose="05000000000000000000" pitchFamily="2" charset="2"/>
              </a:rPr>
              <a:t> s’ </a:t>
            </a:r>
            <a:r>
              <a:rPr lang="en-US" dirty="0" smtClean="0"/>
              <a:t>with a small probability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1/(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∆E</a:t>
            </a:r>
            <a:r>
              <a:rPr lang="en-US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T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1" baseline="30000" dirty="0" smtClean="0"/>
              <a:t> </a:t>
            </a:r>
            <a:endParaRPr lang="en-US" b="1" i="1" baseline="30000" dirty="0"/>
          </a:p>
          <a:p>
            <a:r>
              <a:rPr lang="en-US" dirty="0" smtClean="0"/>
              <a:t>Local Beam Search </a:t>
            </a:r>
          </a:p>
          <a:p>
            <a:pPr lvl="1"/>
            <a:r>
              <a:rPr lang="en-US" b="1" dirty="0" smtClean="0"/>
              <a:t>Start with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 smtClean="0"/>
              <a:t> randomly picked states </a:t>
            </a:r>
            <a:r>
              <a:rPr lang="en-US" dirty="0" smtClean="0"/>
              <a:t>or ‘solutions’</a:t>
            </a:r>
          </a:p>
          <a:p>
            <a:pPr lvl="1"/>
            <a:r>
              <a:rPr lang="en-US" dirty="0" smtClean="0"/>
              <a:t>Loop until goal found(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test exists</a:t>
            </a:r>
            <a:r>
              <a:rPr lang="en-US" dirty="0" smtClean="0"/>
              <a:t>) or until some limit reached:</a:t>
            </a:r>
          </a:p>
          <a:p>
            <a:pPr lvl="2"/>
            <a:r>
              <a:rPr lang="en-US" dirty="0" smtClean="0"/>
              <a:t>Find all the next generation neighbors (or some collection of them, if they are too many)</a:t>
            </a:r>
          </a:p>
          <a:p>
            <a:pPr lvl="2"/>
            <a:r>
              <a:rPr lang="en-US" dirty="0" smtClean="0"/>
              <a:t>Keep the </a:t>
            </a:r>
            <a:r>
              <a:rPr lang="en-US" i="1" dirty="0" smtClean="0">
                <a:latin typeface="Bodoni MT" panose="02070603080606020203" pitchFamily="18" charset="0"/>
              </a:rPr>
              <a:t>best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neighbors for the next iteration, </a:t>
            </a:r>
            <a:r>
              <a:rPr lang="en-US" i="1" dirty="0" smtClean="0"/>
              <a:t>possibly done stochastically</a:t>
            </a:r>
            <a:endParaRPr lang="en-US" i="1" dirty="0"/>
          </a:p>
          <a:p>
            <a:r>
              <a:rPr lang="en-US" dirty="0" smtClean="0"/>
              <a:t>GA: keep a population like beam search, some new ideas, and some terminology:</a:t>
            </a:r>
          </a:p>
          <a:p>
            <a:pPr lvl="1"/>
            <a:r>
              <a:rPr lang="en-US" dirty="0" smtClean="0"/>
              <a:t>Notion of a fitness function: </a:t>
            </a:r>
            <a:r>
              <a:rPr lang="en-US" i="1" dirty="0" smtClean="0">
                <a:latin typeface="Bodoni MT" panose="02070603080606020203" pitchFamily="18" charset="0"/>
              </a:rPr>
              <a:t> value </a:t>
            </a:r>
            <a:r>
              <a:rPr lang="en-US" dirty="0" smtClean="0"/>
              <a:t>function.       What is a neighbor?</a:t>
            </a:r>
          </a:p>
          <a:p>
            <a:pPr lvl="1"/>
            <a:r>
              <a:rPr lang="en-US" dirty="0" smtClean="0"/>
              <a:t>Generate neighbors of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(chromosomes)</a:t>
            </a:r>
            <a:r>
              <a:rPr lang="en-US" dirty="0" smtClean="0"/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dirty="0" smtClean="0"/>
              <a:t> and then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a selection procedure just like local beam search for the next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</a:t>
            </a:r>
            <a:r>
              <a:rPr lang="en-US" dirty="0" smtClean="0">
                <a:cs typeface="Times New Roman" panose="02020603050405020304" pitchFamily="18" charset="0"/>
              </a:rPr>
              <a:t>of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problem of invalid solution. Designing chromosomes.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in </a:t>
            </a:r>
            <a:r>
              <a:rPr lang="en-US" b="1" i="1" u="sng" dirty="0" smtClean="0"/>
              <a:t>continuous spaces </a:t>
            </a:r>
            <a:r>
              <a:rPr lang="en-US" dirty="0" smtClean="0"/>
              <a:t>– a very brief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neighborhood for a node in a continuous space ?</a:t>
            </a:r>
          </a:p>
          <a:p>
            <a:r>
              <a:rPr lang="en-US" b="1" dirty="0" smtClean="0"/>
              <a:t>Using a gradient</a:t>
            </a:r>
            <a:r>
              <a:rPr lang="en-US" dirty="0" smtClean="0"/>
              <a:t>: If we represent the solution by a vector  </a:t>
            </a:r>
            <a:r>
              <a:rPr lang="en-US" i="1" dirty="0" smtClean="0"/>
              <a:t>X</a:t>
            </a:r>
            <a:r>
              <a:rPr lang="en-US" dirty="0" smtClean="0"/>
              <a:t>, and the value of the solution by the notation of </a:t>
            </a:r>
            <a:r>
              <a:rPr lang="en-US" i="1" dirty="0" smtClean="0">
                <a:latin typeface="Bodoni MT" panose="02070603080606020203" pitchFamily="18" charset="0"/>
              </a:rPr>
              <a:t>f(X)</a:t>
            </a:r>
            <a:r>
              <a:rPr lang="en-US" dirty="0" smtClean="0"/>
              <a:t>, then in the continuous space, the gradient vector is represented as </a:t>
            </a:r>
            <a:r>
              <a:rPr lang="en-US" i="1" dirty="0" smtClean="0">
                <a:latin typeface="Bodoni MT" panose="02070603080606020203" pitchFamily="18" charset="0"/>
              </a:rPr>
              <a:t>Grad(f(X)). </a:t>
            </a:r>
            <a:r>
              <a:rPr lang="en-US" dirty="0" smtClean="0"/>
              <a:t>Then</a:t>
            </a:r>
          </a:p>
          <a:p>
            <a:pPr marL="457200" lvl="1" indent="0">
              <a:buNone/>
            </a:pPr>
            <a:r>
              <a:rPr lang="en-US" i="1" dirty="0" smtClean="0">
                <a:latin typeface="Bodoni MT" panose="02070603080606020203" pitchFamily="18" charset="0"/>
              </a:rPr>
              <a:t>X </a:t>
            </a:r>
            <a:r>
              <a:rPr lang="en-US" i="1" dirty="0" smtClean="0">
                <a:latin typeface="Bodoni MT" panose="02070603080606020203" pitchFamily="18" charset="0"/>
                <a:sym typeface="Wingdings" panose="05000000000000000000" pitchFamily="2" charset="2"/>
              </a:rPr>
              <a:t> X + ∆ .Grad(F(X))</a:t>
            </a:r>
            <a:r>
              <a:rPr lang="en-US" dirty="0" smtClean="0">
                <a:sym typeface="Wingdings" panose="05000000000000000000" pitchFamily="2" charset="2"/>
              </a:rPr>
              <a:t>      Where delta is a small step constant.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Note that it is not always possible to compute the gradient and it must be approximated empirically.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Using Convex Optimization</a:t>
            </a:r>
            <a:r>
              <a:rPr lang="en-US" dirty="0" smtClean="0">
                <a:sym typeface="Wingdings" panose="05000000000000000000" pitchFamily="2" charset="2"/>
              </a:rPr>
              <a:t>: If we can represent the search space by constraints and they form a </a:t>
            </a:r>
            <a:r>
              <a:rPr lang="en-US" b="1" dirty="0" smtClean="0">
                <a:sym typeface="Wingdings" panose="05000000000000000000" pitchFamily="2" charset="2"/>
              </a:rPr>
              <a:t>convex set</a:t>
            </a:r>
            <a:r>
              <a:rPr lang="en-US" dirty="0" smtClean="0">
                <a:sym typeface="Wingdings" panose="05000000000000000000" pitchFamily="2" charset="2"/>
              </a:rPr>
              <a:t>, then we may be able to solve for the solution using some techniques, e.g.,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Linear programming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57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topic is to relax the observability and deterministic behavior assumptions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6163</TotalTime>
  <Words>640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MT</vt:lpstr>
      <vt:lpstr>Calibri</vt:lpstr>
      <vt:lpstr>Calibri Light</vt:lpstr>
      <vt:lpstr>Times New Roman</vt:lpstr>
      <vt:lpstr>Wingdings</vt:lpstr>
      <vt:lpstr>Office Theme</vt:lpstr>
      <vt:lpstr>Local search and Optimization without graph search</vt:lpstr>
      <vt:lpstr>Optimization problems and local search methods</vt:lpstr>
      <vt:lpstr>Thinks of possible solutions as points in a search-space</vt:lpstr>
      <vt:lpstr>Local search methods</vt:lpstr>
      <vt:lpstr>More Local search ideas</vt:lpstr>
      <vt:lpstr>Local search in continuous spaces – a very brief discussion</vt:lpstr>
      <vt:lpstr>The next topic is to relax the observability and deterministic behavior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116</cp:revision>
  <dcterms:created xsi:type="dcterms:W3CDTF">2023-01-04T14:32:14Z</dcterms:created>
  <dcterms:modified xsi:type="dcterms:W3CDTF">2023-01-17T07:44:36Z</dcterms:modified>
</cp:coreProperties>
</file>