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9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2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1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2838-87AA-451E-9313-9C64F701C61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8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pha-beta_prun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public.telecom-sudparis.eu/~gibson/Teaching/Teaching-ReadingMaterial/KnuthMoore75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with Online agents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we are unsure of the transition model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Dealing with observable but unknown environment/action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295118" y="3385627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08546" y="3263815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506030" y="3263815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5815578" y="1205354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7866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40113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12360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84607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56854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29101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01348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73595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945845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2"/>
            <a:endCxn id="11" idx="0"/>
          </p:cNvCxnSpPr>
          <p:nvPr/>
        </p:nvCxnSpPr>
        <p:spPr>
          <a:xfrm flipH="1">
            <a:off x="1052151" y="4074943"/>
            <a:ext cx="2548588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2" idx="0"/>
          </p:cNvCxnSpPr>
          <p:nvPr/>
        </p:nvCxnSpPr>
        <p:spPr>
          <a:xfrm flipH="1">
            <a:off x="2324398" y="4074943"/>
            <a:ext cx="1276341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3" idx="0"/>
          </p:cNvCxnSpPr>
          <p:nvPr/>
        </p:nvCxnSpPr>
        <p:spPr>
          <a:xfrm flipH="1">
            <a:off x="3596645" y="4074943"/>
            <a:ext cx="4094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4" idx="0"/>
          </p:cNvCxnSpPr>
          <p:nvPr/>
        </p:nvCxnSpPr>
        <p:spPr>
          <a:xfrm flipH="1">
            <a:off x="4868892" y="3953131"/>
            <a:ext cx="1245275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5" idx="0"/>
          </p:cNvCxnSpPr>
          <p:nvPr/>
        </p:nvCxnSpPr>
        <p:spPr>
          <a:xfrm>
            <a:off x="6114167" y="3953131"/>
            <a:ext cx="26972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6" idx="0"/>
          </p:cNvCxnSpPr>
          <p:nvPr/>
        </p:nvCxnSpPr>
        <p:spPr>
          <a:xfrm>
            <a:off x="6114167" y="3953131"/>
            <a:ext cx="129921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7" idx="0"/>
          </p:cNvCxnSpPr>
          <p:nvPr/>
        </p:nvCxnSpPr>
        <p:spPr>
          <a:xfrm flipH="1">
            <a:off x="8685633" y="3953131"/>
            <a:ext cx="126018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8" idx="0"/>
          </p:cNvCxnSpPr>
          <p:nvPr/>
        </p:nvCxnSpPr>
        <p:spPr>
          <a:xfrm>
            <a:off x="8811651" y="3953131"/>
            <a:ext cx="114622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9" idx="0"/>
          </p:cNvCxnSpPr>
          <p:nvPr/>
        </p:nvCxnSpPr>
        <p:spPr>
          <a:xfrm>
            <a:off x="8811651" y="3953131"/>
            <a:ext cx="241847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6" idx="0"/>
          </p:cNvCxnSpPr>
          <p:nvPr/>
        </p:nvCxnSpPr>
        <p:spPr>
          <a:xfrm flipH="1">
            <a:off x="3600739" y="1894670"/>
            <a:ext cx="2520459" cy="1490957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0"/>
            <a:endCxn id="7" idx="0"/>
          </p:cNvCxnSpPr>
          <p:nvPr/>
        </p:nvCxnSpPr>
        <p:spPr>
          <a:xfrm flipH="1">
            <a:off x="6114167" y="1894670"/>
            <a:ext cx="7031" cy="136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0"/>
            <a:endCxn id="8" idx="0"/>
          </p:cNvCxnSpPr>
          <p:nvPr/>
        </p:nvCxnSpPr>
        <p:spPr>
          <a:xfrm>
            <a:off x="6121198" y="1894670"/>
            <a:ext cx="2690453" cy="136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601789" y="157558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625033" y="35451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04105" y="3464329"/>
            <a:ext cx="301686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525366" y="24554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522189" y="1562905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or bigger</a:t>
            </a:r>
            <a:endParaRPr lang="en-US" dirty="0"/>
          </a:p>
        </p:txBody>
      </p:sp>
      <p:sp>
        <p:nvSpPr>
          <p:cNvPr id="3" name="Arc 2"/>
          <p:cNvSpPr/>
          <p:nvPr/>
        </p:nvSpPr>
        <p:spPr>
          <a:xfrm rot="9564499">
            <a:off x="3030716" y="3727940"/>
            <a:ext cx="914400" cy="914400"/>
          </a:xfrm>
          <a:prstGeom prst="arc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295118" y="3385627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08546" y="3263815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506030" y="3263815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5815578" y="1205354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7866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40113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12360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84607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56854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29101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01348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73595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945845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2"/>
            <a:endCxn id="11" idx="0"/>
          </p:cNvCxnSpPr>
          <p:nvPr/>
        </p:nvCxnSpPr>
        <p:spPr>
          <a:xfrm flipH="1">
            <a:off x="1052151" y="4074943"/>
            <a:ext cx="2548588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2" idx="0"/>
          </p:cNvCxnSpPr>
          <p:nvPr/>
        </p:nvCxnSpPr>
        <p:spPr>
          <a:xfrm flipH="1">
            <a:off x="2324398" y="4074943"/>
            <a:ext cx="1276341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3" idx="0"/>
          </p:cNvCxnSpPr>
          <p:nvPr/>
        </p:nvCxnSpPr>
        <p:spPr>
          <a:xfrm flipH="1">
            <a:off x="3596645" y="4074943"/>
            <a:ext cx="4094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4" idx="0"/>
          </p:cNvCxnSpPr>
          <p:nvPr/>
        </p:nvCxnSpPr>
        <p:spPr>
          <a:xfrm flipH="1">
            <a:off x="4868892" y="3953131"/>
            <a:ext cx="1245275" cy="151451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5" idx="0"/>
          </p:cNvCxnSpPr>
          <p:nvPr/>
        </p:nvCxnSpPr>
        <p:spPr>
          <a:xfrm>
            <a:off x="6114167" y="3953131"/>
            <a:ext cx="26972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6" idx="0"/>
          </p:cNvCxnSpPr>
          <p:nvPr/>
        </p:nvCxnSpPr>
        <p:spPr>
          <a:xfrm>
            <a:off x="6114167" y="3953131"/>
            <a:ext cx="129921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7" idx="0"/>
          </p:cNvCxnSpPr>
          <p:nvPr/>
        </p:nvCxnSpPr>
        <p:spPr>
          <a:xfrm flipH="1">
            <a:off x="8685633" y="3953131"/>
            <a:ext cx="126018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8" idx="0"/>
          </p:cNvCxnSpPr>
          <p:nvPr/>
        </p:nvCxnSpPr>
        <p:spPr>
          <a:xfrm>
            <a:off x="8811651" y="3953131"/>
            <a:ext cx="114622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9" idx="0"/>
          </p:cNvCxnSpPr>
          <p:nvPr/>
        </p:nvCxnSpPr>
        <p:spPr>
          <a:xfrm>
            <a:off x="8811651" y="3953131"/>
            <a:ext cx="241847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6" idx="0"/>
          </p:cNvCxnSpPr>
          <p:nvPr/>
        </p:nvCxnSpPr>
        <p:spPr>
          <a:xfrm flipH="1">
            <a:off x="3600739" y="1894670"/>
            <a:ext cx="2520459" cy="1490957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0"/>
            <a:endCxn id="7" idx="0"/>
          </p:cNvCxnSpPr>
          <p:nvPr/>
        </p:nvCxnSpPr>
        <p:spPr>
          <a:xfrm flipH="1">
            <a:off x="6114167" y="1894670"/>
            <a:ext cx="7031" cy="136914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0"/>
            <a:endCxn id="8" idx="0"/>
          </p:cNvCxnSpPr>
          <p:nvPr/>
        </p:nvCxnSpPr>
        <p:spPr>
          <a:xfrm>
            <a:off x="6121198" y="1894670"/>
            <a:ext cx="2690453" cy="136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601789" y="157558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625033" y="35451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04105" y="3464329"/>
            <a:ext cx="301686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16420" y="3464329"/>
            <a:ext cx="4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2?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525366" y="24554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Arc 2"/>
          <p:cNvSpPr/>
          <p:nvPr/>
        </p:nvSpPr>
        <p:spPr>
          <a:xfrm rot="9564499">
            <a:off x="3030716" y="3727940"/>
            <a:ext cx="914400" cy="914400"/>
          </a:xfrm>
          <a:prstGeom prst="arc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22189" y="1562905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or bigger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295118" y="3385627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08546" y="3263815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506030" y="3263815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5815578" y="1205354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7866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40113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12360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84607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56854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29101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01348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73595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945845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2"/>
            <a:endCxn id="11" idx="0"/>
          </p:cNvCxnSpPr>
          <p:nvPr/>
        </p:nvCxnSpPr>
        <p:spPr>
          <a:xfrm flipH="1">
            <a:off x="1052151" y="4074943"/>
            <a:ext cx="2548588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2" idx="0"/>
          </p:cNvCxnSpPr>
          <p:nvPr/>
        </p:nvCxnSpPr>
        <p:spPr>
          <a:xfrm flipH="1">
            <a:off x="2324398" y="4074943"/>
            <a:ext cx="1276341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3" idx="0"/>
          </p:cNvCxnSpPr>
          <p:nvPr/>
        </p:nvCxnSpPr>
        <p:spPr>
          <a:xfrm flipH="1">
            <a:off x="3596645" y="4074943"/>
            <a:ext cx="4094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4" idx="0"/>
          </p:cNvCxnSpPr>
          <p:nvPr/>
        </p:nvCxnSpPr>
        <p:spPr>
          <a:xfrm flipH="1">
            <a:off x="4868892" y="3953131"/>
            <a:ext cx="1245275" cy="151451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5" idx="0"/>
          </p:cNvCxnSpPr>
          <p:nvPr/>
        </p:nvCxnSpPr>
        <p:spPr>
          <a:xfrm>
            <a:off x="6114167" y="3953131"/>
            <a:ext cx="26972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6" idx="0"/>
          </p:cNvCxnSpPr>
          <p:nvPr/>
        </p:nvCxnSpPr>
        <p:spPr>
          <a:xfrm>
            <a:off x="6114167" y="3953131"/>
            <a:ext cx="129921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7" idx="0"/>
          </p:cNvCxnSpPr>
          <p:nvPr/>
        </p:nvCxnSpPr>
        <p:spPr>
          <a:xfrm flipH="1">
            <a:off x="8685633" y="3953131"/>
            <a:ext cx="126018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8" idx="0"/>
          </p:cNvCxnSpPr>
          <p:nvPr/>
        </p:nvCxnSpPr>
        <p:spPr>
          <a:xfrm>
            <a:off x="8811651" y="3953131"/>
            <a:ext cx="114622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9" idx="0"/>
          </p:cNvCxnSpPr>
          <p:nvPr/>
        </p:nvCxnSpPr>
        <p:spPr>
          <a:xfrm>
            <a:off x="8811651" y="3953131"/>
            <a:ext cx="241847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6" idx="0"/>
          </p:cNvCxnSpPr>
          <p:nvPr/>
        </p:nvCxnSpPr>
        <p:spPr>
          <a:xfrm flipH="1">
            <a:off x="3600739" y="1894670"/>
            <a:ext cx="2520459" cy="1490957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0"/>
            <a:endCxn id="7" idx="0"/>
          </p:cNvCxnSpPr>
          <p:nvPr/>
        </p:nvCxnSpPr>
        <p:spPr>
          <a:xfrm flipH="1">
            <a:off x="6114167" y="1894670"/>
            <a:ext cx="7031" cy="136914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0"/>
            <a:endCxn id="8" idx="0"/>
          </p:cNvCxnSpPr>
          <p:nvPr/>
        </p:nvCxnSpPr>
        <p:spPr>
          <a:xfrm>
            <a:off x="6121198" y="1894670"/>
            <a:ext cx="2690453" cy="136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601789" y="157558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625033" y="35451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04105" y="3464329"/>
            <a:ext cx="301686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488747" y="3933542"/>
            <a:ext cx="168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or smaller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525366" y="24554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Arc 2"/>
          <p:cNvSpPr/>
          <p:nvPr/>
        </p:nvSpPr>
        <p:spPr>
          <a:xfrm rot="9564499">
            <a:off x="3030716" y="3727940"/>
            <a:ext cx="914400" cy="914400"/>
          </a:xfrm>
          <a:prstGeom prst="arc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22189" y="1562905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or bigger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295118" y="3385627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08546" y="3263815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506030" y="3263815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5815578" y="1205354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7866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40113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12360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84607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56854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29101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01348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73595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945845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2"/>
            <a:endCxn id="11" idx="0"/>
          </p:cNvCxnSpPr>
          <p:nvPr/>
        </p:nvCxnSpPr>
        <p:spPr>
          <a:xfrm flipH="1">
            <a:off x="1052151" y="4074943"/>
            <a:ext cx="2548588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2" idx="0"/>
          </p:cNvCxnSpPr>
          <p:nvPr/>
        </p:nvCxnSpPr>
        <p:spPr>
          <a:xfrm flipH="1">
            <a:off x="2324398" y="4074943"/>
            <a:ext cx="1276341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3" idx="0"/>
          </p:cNvCxnSpPr>
          <p:nvPr/>
        </p:nvCxnSpPr>
        <p:spPr>
          <a:xfrm flipH="1">
            <a:off x="3596645" y="4074943"/>
            <a:ext cx="4094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4" idx="0"/>
          </p:cNvCxnSpPr>
          <p:nvPr/>
        </p:nvCxnSpPr>
        <p:spPr>
          <a:xfrm flipH="1">
            <a:off x="4868892" y="3953131"/>
            <a:ext cx="1245275" cy="151451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5" idx="0"/>
          </p:cNvCxnSpPr>
          <p:nvPr/>
        </p:nvCxnSpPr>
        <p:spPr>
          <a:xfrm>
            <a:off x="6114167" y="3953131"/>
            <a:ext cx="26972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6" idx="0"/>
          </p:cNvCxnSpPr>
          <p:nvPr/>
        </p:nvCxnSpPr>
        <p:spPr>
          <a:xfrm>
            <a:off x="6114167" y="3953131"/>
            <a:ext cx="129921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7" idx="0"/>
          </p:cNvCxnSpPr>
          <p:nvPr/>
        </p:nvCxnSpPr>
        <p:spPr>
          <a:xfrm flipH="1">
            <a:off x="8685633" y="3953131"/>
            <a:ext cx="126018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8" idx="0"/>
          </p:cNvCxnSpPr>
          <p:nvPr/>
        </p:nvCxnSpPr>
        <p:spPr>
          <a:xfrm>
            <a:off x="8811651" y="3953131"/>
            <a:ext cx="114622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9" idx="0"/>
          </p:cNvCxnSpPr>
          <p:nvPr/>
        </p:nvCxnSpPr>
        <p:spPr>
          <a:xfrm>
            <a:off x="8811651" y="3953131"/>
            <a:ext cx="241847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6" idx="0"/>
          </p:cNvCxnSpPr>
          <p:nvPr/>
        </p:nvCxnSpPr>
        <p:spPr>
          <a:xfrm flipH="1">
            <a:off x="3600739" y="1894670"/>
            <a:ext cx="2520459" cy="1490957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0"/>
            <a:endCxn id="7" idx="0"/>
          </p:cNvCxnSpPr>
          <p:nvPr/>
        </p:nvCxnSpPr>
        <p:spPr>
          <a:xfrm flipH="1">
            <a:off x="6114167" y="1894670"/>
            <a:ext cx="7031" cy="136914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0"/>
            <a:endCxn id="8" idx="0"/>
          </p:cNvCxnSpPr>
          <p:nvPr/>
        </p:nvCxnSpPr>
        <p:spPr>
          <a:xfrm>
            <a:off x="6121198" y="1894670"/>
            <a:ext cx="2690453" cy="136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601789" y="157558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625033" y="35451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04105" y="3464329"/>
            <a:ext cx="301686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488747" y="3933542"/>
            <a:ext cx="168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or smaller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525366" y="24554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Arc 2"/>
          <p:cNvSpPr/>
          <p:nvPr/>
        </p:nvSpPr>
        <p:spPr>
          <a:xfrm rot="9564499">
            <a:off x="3030716" y="3727940"/>
            <a:ext cx="914400" cy="914400"/>
          </a:xfrm>
          <a:prstGeom prst="arc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22189" y="1562905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or bigger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555545" y="2824814"/>
            <a:ext cx="11283" cy="11070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13221" y="3021909"/>
            <a:ext cx="2208923" cy="756803"/>
          </a:xfrm>
          <a:prstGeom prst="rect">
            <a:avLst/>
          </a:prstGeom>
          <a:solidFill>
            <a:srgbClr val="00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value will be</a:t>
            </a:r>
          </a:p>
          <a:p>
            <a:pPr algn="ctr"/>
            <a:r>
              <a:rPr lang="en-US" dirty="0" smtClean="0"/>
              <a:t>Neglected!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295118" y="3385627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08546" y="3263815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506030" y="3263815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5815578" y="1205354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7866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40113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12360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84607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56854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29101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01348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73595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945845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2"/>
            <a:endCxn id="11" idx="0"/>
          </p:cNvCxnSpPr>
          <p:nvPr/>
        </p:nvCxnSpPr>
        <p:spPr>
          <a:xfrm flipH="1">
            <a:off x="1052151" y="4074943"/>
            <a:ext cx="2548588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2" idx="0"/>
          </p:cNvCxnSpPr>
          <p:nvPr/>
        </p:nvCxnSpPr>
        <p:spPr>
          <a:xfrm flipH="1">
            <a:off x="2324398" y="4074943"/>
            <a:ext cx="1276341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3" idx="0"/>
          </p:cNvCxnSpPr>
          <p:nvPr/>
        </p:nvCxnSpPr>
        <p:spPr>
          <a:xfrm flipH="1">
            <a:off x="3596645" y="4074943"/>
            <a:ext cx="4094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4" idx="0"/>
          </p:cNvCxnSpPr>
          <p:nvPr/>
        </p:nvCxnSpPr>
        <p:spPr>
          <a:xfrm flipH="1">
            <a:off x="4868892" y="3953131"/>
            <a:ext cx="1245275" cy="151451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5" idx="0"/>
          </p:cNvCxnSpPr>
          <p:nvPr/>
        </p:nvCxnSpPr>
        <p:spPr>
          <a:xfrm>
            <a:off x="6114167" y="3953131"/>
            <a:ext cx="26972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6" idx="0"/>
          </p:cNvCxnSpPr>
          <p:nvPr/>
        </p:nvCxnSpPr>
        <p:spPr>
          <a:xfrm>
            <a:off x="6114167" y="3953131"/>
            <a:ext cx="129921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7" idx="0"/>
          </p:cNvCxnSpPr>
          <p:nvPr/>
        </p:nvCxnSpPr>
        <p:spPr>
          <a:xfrm flipH="1">
            <a:off x="8685633" y="3953131"/>
            <a:ext cx="126018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8" idx="0"/>
          </p:cNvCxnSpPr>
          <p:nvPr/>
        </p:nvCxnSpPr>
        <p:spPr>
          <a:xfrm>
            <a:off x="8811651" y="3953131"/>
            <a:ext cx="114622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9" idx="0"/>
          </p:cNvCxnSpPr>
          <p:nvPr/>
        </p:nvCxnSpPr>
        <p:spPr>
          <a:xfrm>
            <a:off x="8811651" y="3953131"/>
            <a:ext cx="241847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6" idx="0"/>
          </p:cNvCxnSpPr>
          <p:nvPr/>
        </p:nvCxnSpPr>
        <p:spPr>
          <a:xfrm flipH="1">
            <a:off x="3600739" y="1894670"/>
            <a:ext cx="2520459" cy="1490957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0"/>
            <a:endCxn id="7" idx="0"/>
          </p:cNvCxnSpPr>
          <p:nvPr/>
        </p:nvCxnSpPr>
        <p:spPr>
          <a:xfrm flipH="1">
            <a:off x="6114167" y="1894670"/>
            <a:ext cx="7031" cy="136914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0"/>
            <a:endCxn id="8" idx="0"/>
          </p:cNvCxnSpPr>
          <p:nvPr/>
        </p:nvCxnSpPr>
        <p:spPr>
          <a:xfrm>
            <a:off x="6121198" y="1894670"/>
            <a:ext cx="2690453" cy="136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601789" y="157558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625033" y="35451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04105" y="3464329"/>
            <a:ext cx="301686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488747" y="3933542"/>
            <a:ext cx="168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or smaller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525366" y="24554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Arc 2"/>
          <p:cNvSpPr/>
          <p:nvPr/>
        </p:nvSpPr>
        <p:spPr>
          <a:xfrm rot="9564499">
            <a:off x="3030716" y="3727940"/>
            <a:ext cx="914400" cy="914400"/>
          </a:xfrm>
          <a:prstGeom prst="arc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22189" y="1562905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or bigger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555545" y="2824814"/>
            <a:ext cx="11283" cy="11070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860696" y="4773930"/>
            <a:ext cx="1718899" cy="343968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Hence prune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18459" y="2509854"/>
            <a:ext cx="301686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13221" y="3021909"/>
            <a:ext cx="2208923" cy="756803"/>
          </a:xfrm>
          <a:prstGeom prst="rect">
            <a:avLst/>
          </a:prstGeom>
          <a:solidFill>
            <a:srgbClr val="00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value will be</a:t>
            </a:r>
          </a:p>
          <a:p>
            <a:pPr algn="ctr"/>
            <a:r>
              <a:rPr lang="en-US" dirty="0" smtClean="0"/>
              <a:t>Neglected!</a:t>
            </a:r>
            <a:endParaRPr lang="en-US" dirty="0"/>
          </a:p>
        </p:txBody>
      </p:sp>
      <p:sp>
        <p:nvSpPr>
          <p:cNvPr id="4" name="Arc 3"/>
          <p:cNvSpPr/>
          <p:nvPr/>
        </p:nvSpPr>
        <p:spPr>
          <a:xfrm rot="16539782">
            <a:off x="6628360" y="1952976"/>
            <a:ext cx="1272247" cy="119575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13385" y="1584878"/>
            <a:ext cx="21130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actual minimum</a:t>
            </a:r>
          </a:p>
          <a:p>
            <a:r>
              <a:rPr lang="en-US" dirty="0"/>
              <a:t>d</a:t>
            </a:r>
            <a:r>
              <a:rPr lang="en-US" dirty="0" smtClean="0"/>
              <a:t>oesn’t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22922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Pruning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22922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3295118" y="3385627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08546" y="3263815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506030" y="3263815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5815578" y="1205354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7866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40113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12360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84607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56854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29101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01348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73595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945845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2"/>
            <a:endCxn id="11" idx="0"/>
          </p:cNvCxnSpPr>
          <p:nvPr/>
        </p:nvCxnSpPr>
        <p:spPr>
          <a:xfrm flipH="1">
            <a:off x="1052151" y="4074943"/>
            <a:ext cx="2548588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2" idx="0"/>
          </p:cNvCxnSpPr>
          <p:nvPr/>
        </p:nvCxnSpPr>
        <p:spPr>
          <a:xfrm flipH="1">
            <a:off x="2324398" y="4074943"/>
            <a:ext cx="1276341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3" idx="0"/>
          </p:cNvCxnSpPr>
          <p:nvPr/>
        </p:nvCxnSpPr>
        <p:spPr>
          <a:xfrm flipH="1">
            <a:off x="3596645" y="4074943"/>
            <a:ext cx="4094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4" idx="0"/>
          </p:cNvCxnSpPr>
          <p:nvPr/>
        </p:nvCxnSpPr>
        <p:spPr>
          <a:xfrm flipH="1">
            <a:off x="4868892" y="3953131"/>
            <a:ext cx="1245275" cy="151451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5" idx="0"/>
          </p:cNvCxnSpPr>
          <p:nvPr/>
        </p:nvCxnSpPr>
        <p:spPr>
          <a:xfrm>
            <a:off x="6114167" y="3953131"/>
            <a:ext cx="26972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6" idx="0"/>
          </p:cNvCxnSpPr>
          <p:nvPr/>
        </p:nvCxnSpPr>
        <p:spPr>
          <a:xfrm>
            <a:off x="6114167" y="3953131"/>
            <a:ext cx="129921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7" idx="0"/>
          </p:cNvCxnSpPr>
          <p:nvPr/>
        </p:nvCxnSpPr>
        <p:spPr>
          <a:xfrm flipH="1">
            <a:off x="8685633" y="3953131"/>
            <a:ext cx="126018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8" idx="0"/>
          </p:cNvCxnSpPr>
          <p:nvPr/>
        </p:nvCxnSpPr>
        <p:spPr>
          <a:xfrm>
            <a:off x="8811651" y="3953131"/>
            <a:ext cx="114622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9" idx="0"/>
          </p:cNvCxnSpPr>
          <p:nvPr/>
        </p:nvCxnSpPr>
        <p:spPr>
          <a:xfrm>
            <a:off x="8811651" y="3953131"/>
            <a:ext cx="241847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6" idx="0"/>
          </p:cNvCxnSpPr>
          <p:nvPr/>
        </p:nvCxnSpPr>
        <p:spPr>
          <a:xfrm flipH="1">
            <a:off x="3600739" y="1894670"/>
            <a:ext cx="2520459" cy="1490957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0"/>
            <a:endCxn id="7" idx="0"/>
          </p:cNvCxnSpPr>
          <p:nvPr/>
        </p:nvCxnSpPr>
        <p:spPr>
          <a:xfrm flipH="1">
            <a:off x="6114167" y="1894670"/>
            <a:ext cx="7031" cy="136914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0"/>
            <a:endCxn id="8" idx="0"/>
          </p:cNvCxnSpPr>
          <p:nvPr/>
        </p:nvCxnSpPr>
        <p:spPr>
          <a:xfrm>
            <a:off x="6121198" y="1894670"/>
            <a:ext cx="2690453" cy="136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601789" y="157558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625033" y="35451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04105" y="3464329"/>
            <a:ext cx="301686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488748" y="3933542"/>
            <a:ext cx="141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or smaller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525366" y="24554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Arc 2"/>
          <p:cNvSpPr/>
          <p:nvPr/>
        </p:nvSpPr>
        <p:spPr>
          <a:xfrm rot="9564499">
            <a:off x="3030716" y="3727940"/>
            <a:ext cx="914400" cy="914400"/>
          </a:xfrm>
          <a:prstGeom prst="arc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22189" y="1562905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r>
              <a:rPr lang="en-US" dirty="0" smtClean="0"/>
              <a:t> or bigger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555545" y="2824814"/>
            <a:ext cx="11283" cy="11070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860696" y="4773930"/>
            <a:ext cx="1718899" cy="343968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Hence prune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18459" y="2509854"/>
            <a:ext cx="301686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13221" y="3021909"/>
            <a:ext cx="2208923" cy="756803"/>
          </a:xfrm>
          <a:prstGeom prst="rect">
            <a:avLst/>
          </a:prstGeom>
          <a:solidFill>
            <a:srgbClr val="00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value will be</a:t>
            </a:r>
          </a:p>
          <a:p>
            <a:pPr algn="ctr"/>
            <a:r>
              <a:rPr lang="en-US" dirty="0" smtClean="0"/>
              <a:t>Neglected!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51539" y="1542864"/>
                <a:ext cx="39240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𝑝𝑟𝑜𝑐𝑒𝑠𝑠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𝑣𝑎𝑙𝑢𝑒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𝑈𝑠𝑒𝑑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𝑀𝐼𝑁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𝒄𝒉𝒊𝒍𝒅𝒓𝒆𝒏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𝑝𝑟𝑢𝑛𝑒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39" y="1542864"/>
                <a:ext cx="3924088" cy="707886"/>
              </a:xfrm>
              <a:prstGeom prst="rect">
                <a:avLst/>
              </a:prstGeom>
              <a:blipFill>
                <a:blip r:embed="rId3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5381691" y="1534007"/>
            <a:ext cx="556324" cy="4060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654971" y="1894670"/>
            <a:ext cx="4883" cy="105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677381" y="3905024"/>
                <a:ext cx="39657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𝑝𝑟𝑜𝑐𝑒𝑠𝑠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𝑣𝑎𝑙𝑢𝑒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𝑈𝑠𝑒𝑑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𝒄𝒉𝒊𝒍𝒅𝒓𝒆𝒏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𝑝𝑟𝑢𝑛𝑒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381" y="3905024"/>
                <a:ext cx="3965766" cy="707886"/>
              </a:xfrm>
              <a:prstGeom prst="rect">
                <a:avLst/>
              </a:prstGeom>
              <a:blipFill>
                <a:blip r:embed="rId4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5340086" y="3965238"/>
            <a:ext cx="556324" cy="4060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6" idx="4"/>
          </p:cNvCxnSpPr>
          <p:nvPr/>
        </p:nvCxnSpPr>
        <p:spPr>
          <a:xfrm>
            <a:off x="5618248" y="4371265"/>
            <a:ext cx="159124" cy="96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Pruning for </a:t>
                </a:r>
                <a:r>
                  <a:rPr lang="en-US" dirty="0" err="1" smtClean="0"/>
                  <a:t>minmax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Wikipedia</a:t>
            </a:r>
          </a:p>
          <a:p>
            <a:r>
              <a:rPr lang="en-US" dirty="0" smtClean="0">
                <a:hlinkClick r:id="rId3"/>
              </a:rPr>
              <a:t>https://en.wikipedia.org/wiki/Alpha-beta_pruning</a:t>
            </a:r>
            <a:endParaRPr lang="en-US" dirty="0" smtClean="0"/>
          </a:p>
          <a:p>
            <a:r>
              <a:rPr lang="en-US" dirty="0" smtClean="0"/>
              <a:t>In the worst case of course we could just choose the wrong order and do as bad as the simple  </a:t>
            </a:r>
            <a:r>
              <a:rPr lang="en-US" dirty="0" err="1" smtClean="0"/>
              <a:t>minmax</a:t>
            </a: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number of nodes explored</a:t>
            </a:r>
            <a:endParaRPr lang="en-US" dirty="0" smtClean="0"/>
          </a:p>
          <a:p>
            <a:r>
              <a:rPr lang="en-US" dirty="0" smtClean="0"/>
              <a:t>Best case complexity 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number of nodes explored</a:t>
            </a:r>
            <a:endParaRPr lang="en-US" dirty="0" smtClean="0"/>
          </a:p>
          <a:p>
            <a:r>
              <a:rPr lang="en-US" dirty="0" smtClean="0"/>
              <a:t>With some weaker assumptions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O(c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(b/log b)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number of nodes explored</a:t>
            </a:r>
            <a:endParaRPr lang="en-US" dirty="0" smtClean="0"/>
          </a:p>
          <a:p>
            <a:r>
              <a:rPr lang="en-US" dirty="0" smtClean="0">
                <a:cs typeface="Times New Roman" panose="02020603050405020304" pitchFamily="18" charset="0"/>
              </a:rPr>
              <a:t>Original proof Knuth and Moore: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http://www-public.telecom-sudparis.eu/~gibson/Teaching/Teaching-ReadingMaterial/KnuthMoore75.pdf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problem of planning a path from Start to Goal</a:t>
            </a:r>
          </a:p>
          <a:p>
            <a:pPr lvl="1"/>
            <a:r>
              <a:rPr lang="en-US" dirty="0" smtClean="0"/>
              <a:t>What if the environment was only partly know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existence of walls.</a:t>
            </a:r>
          </a:p>
          <a:p>
            <a:r>
              <a:rPr lang="en-US" dirty="0" smtClean="0"/>
              <a:t>We assume the map is known but not some aspects of the transition</a:t>
            </a:r>
          </a:p>
          <a:p>
            <a:r>
              <a:rPr lang="en-US" dirty="0" smtClean="0"/>
              <a:t>We assume deterministic behavior and full observability</a:t>
            </a:r>
          </a:p>
          <a:p>
            <a:r>
              <a:rPr lang="en-US" dirty="0" smtClean="0"/>
              <a:t>Actions can help learn the transition functions</a:t>
            </a:r>
          </a:p>
          <a:p>
            <a:r>
              <a:rPr lang="en-US" dirty="0" smtClean="0"/>
              <a:t>So we do online methods for searching a solution</a:t>
            </a:r>
          </a:p>
          <a:p>
            <a:r>
              <a:rPr lang="en-US" dirty="0" smtClean="0"/>
              <a:t>We want the state space to be </a:t>
            </a:r>
            <a:r>
              <a:rPr lang="en-US" b="1" dirty="0" smtClean="0"/>
              <a:t>safely </a:t>
            </a:r>
            <a:r>
              <a:rPr lang="en-US" b="1" dirty="0" err="1" smtClean="0"/>
              <a:t>explorable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agent behave?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Offline agent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Plan path (or contingent tree)</a:t>
            </a:r>
          </a:p>
          <a:p>
            <a:r>
              <a:rPr lang="en-US" dirty="0" smtClean="0"/>
              <a:t>Execute</a:t>
            </a:r>
          </a:p>
          <a:p>
            <a:r>
              <a:rPr lang="en-US" dirty="0" smtClean="0"/>
              <a:t>[Percept]</a:t>
            </a:r>
          </a:p>
          <a:p>
            <a:r>
              <a:rPr lang="en-US" dirty="0" smtClean="0"/>
              <a:t>Execute</a:t>
            </a:r>
          </a:p>
          <a:p>
            <a:r>
              <a:rPr lang="en-US" dirty="0" smtClean="0"/>
              <a:t>[Percept]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Online agent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Percept</a:t>
            </a:r>
          </a:p>
          <a:p>
            <a:r>
              <a:rPr lang="en-US" dirty="0" smtClean="0"/>
              <a:t>Choose next action, update T</a:t>
            </a:r>
          </a:p>
          <a:p>
            <a:r>
              <a:rPr lang="en-US" dirty="0" smtClean="0"/>
              <a:t>Execute</a:t>
            </a:r>
          </a:p>
          <a:p>
            <a:r>
              <a:rPr lang="en-US" dirty="0" smtClean="0"/>
              <a:t>Choose next action, update T</a:t>
            </a:r>
          </a:p>
          <a:p>
            <a:r>
              <a:rPr lang="en-US" dirty="0" smtClean="0"/>
              <a:t>Execute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839286" y="675249"/>
            <a:ext cx="590843" cy="562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78480" y="1742049"/>
            <a:ext cx="590843" cy="562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2"/>
            <a:endCxn id="9" idx="7"/>
          </p:cNvCxnSpPr>
          <p:nvPr/>
        </p:nvCxnSpPr>
        <p:spPr>
          <a:xfrm flipH="1">
            <a:off x="3582796" y="956603"/>
            <a:ext cx="1256490" cy="86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6"/>
          </p:cNvCxnSpPr>
          <p:nvPr/>
        </p:nvCxnSpPr>
        <p:spPr>
          <a:xfrm>
            <a:off x="5430129" y="956603"/>
            <a:ext cx="1167619" cy="57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</p:cNvCxnSpPr>
          <p:nvPr/>
        </p:nvCxnSpPr>
        <p:spPr>
          <a:xfrm flipH="1">
            <a:off x="5134707" y="1237957"/>
            <a:ext cx="1" cy="50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34599" y="1894449"/>
            <a:ext cx="590843" cy="562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76649" y="1849899"/>
            <a:ext cx="590843" cy="562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8529" y="926123"/>
            <a:ext cx="42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22985" y="1271954"/>
            <a:ext cx="42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01396" y="915220"/>
            <a:ext cx="403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2" name="Straight Arrow Connector 21"/>
          <p:cNvCxnSpPr>
            <a:stCxn id="9" idx="2"/>
          </p:cNvCxnSpPr>
          <p:nvPr/>
        </p:nvCxnSpPr>
        <p:spPr>
          <a:xfrm flipH="1">
            <a:off x="1913206" y="2023403"/>
            <a:ext cx="1165274" cy="126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</p:cNvCxnSpPr>
          <p:nvPr/>
        </p:nvCxnSpPr>
        <p:spPr>
          <a:xfrm flipH="1">
            <a:off x="3078480" y="2304757"/>
            <a:ext cx="295422" cy="105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</p:cNvCxnSpPr>
          <p:nvPr/>
        </p:nvCxnSpPr>
        <p:spPr>
          <a:xfrm>
            <a:off x="3669323" y="2023403"/>
            <a:ext cx="389206" cy="126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863926" y="3291840"/>
            <a:ext cx="590843" cy="562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477110" y="3291840"/>
            <a:ext cx="590843" cy="562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83059" y="3362178"/>
            <a:ext cx="590843" cy="562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14025" y="2427848"/>
            <a:ext cx="42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78481" y="2773679"/>
            <a:ext cx="42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56892" y="2416945"/>
            <a:ext cx="403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87398" y="4135902"/>
            <a:ext cx="3727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Aim is to systematically exhaust all actions at all explored states.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do this by DFS</a:t>
            </a:r>
          </a:p>
          <a:p>
            <a:r>
              <a:rPr lang="en-US" dirty="0"/>
              <a:t>	</a:t>
            </a:r>
            <a:r>
              <a:rPr lang="en-US" b="1" cap="small" dirty="0" smtClean="0"/>
              <a:t>Online DFS</a:t>
            </a:r>
          </a:p>
          <a:p>
            <a:endParaRPr lang="en-US" b="1" cap="sm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assume actions are </a:t>
            </a:r>
            <a:r>
              <a:rPr lang="en-US" b="1" dirty="0" smtClean="0"/>
              <a:t>reversible</a:t>
            </a:r>
          </a:p>
        </p:txBody>
      </p:sp>
    </p:spTree>
    <p:extLst>
      <p:ext uri="{BB962C8B-B14F-4D97-AF65-F5344CB8AC3E}">
        <p14:creationId xmlns:p14="http://schemas.microsoft.com/office/powerpoint/2010/main" val="33765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34043" y="2222695"/>
            <a:ext cx="4614203" cy="324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923692" y="2208628"/>
            <a:ext cx="28136" cy="330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468791" y="2222695"/>
            <a:ext cx="2347" cy="324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34043" y="3305908"/>
            <a:ext cx="4614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34043" y="4459458"/>
            <a:ext cx="4614203" cy="11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4043" y="3277772"/>
            <a:ext cx="15896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21347" y="3318803"/>
            <a:ext cx="2345" cy="1240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68792" y="3287739"/>
            <a:ext cx="2345" cy="1240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71138" y="2208628"/>
            <a:ext cx="2345" cy="1240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45987" y="4712677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043249" y="270071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945987" y="5569633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1                              2                              3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815180" y="3754288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1                   2                       3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12812" y="1690688"/>
            <a:ext cx="2440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Explore actions</a:t>
            </a:r>
          </a:p>
          <a:p>
            <a:r>
              <a:rPr lang="en-US" dirty="0" smtClean="0"/>
              <a:t>As you explore update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more about the transitions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also use a heuristic function to guide the exploration</a:t>
            </a:r>
          </a:p>
          <a:p>
            <a:r>
              <a:rPr lang="en-US" dirty="0" smtClean="0"/>
              <a:t>LRTA*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of search in multi-agent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Multi-agent environments</a:t>
            </a:r>
          </a:p>
          <a:p>
            <a:r>
              <a:rPr lang="en-US" dirty="0" smtClean="0"/>
              <a:t>Each agent tries to behave rationally – tries to behave optimally.</a:t>
            </a:r>
          </a:p>
          <a:p>
            <a:r>
              <a:rPr lang="en-US" i="1" dirty="0" smtClean="0"/>
              <a:t>Two-player</a:t>
            </a:r>
            <a:r>
              <a:rPr lang="en-US" dirty="0" smtClean="0"/>
              <a:t> </a:t>
            </a:r>
            <a:r>
              <a:rPr lang="en-US" b="1" dirty="0" smtClean="0"/>
              <a:t>zero-sum</a:t>
            </a:r>
            <a:r>
              <a:rPr lang="en-US" dirty="0" smtClean="0"/>
              <a:t> games.</a:t>
            </a:r>
          </a:p>
          <a:p>
            <a:r>
              <a:rPr lang="en-US" dirty="0" smtClean="0"/>
              <a:t>Deterministic, fully observable environment</a:t>
            </a:r>
          </a:p>
          <a:p>
            <a:r>
              <a:rPr lang="en-US" dirty="0" smtClean="0"/>
              <a:t>Examples –</a:t>
            </a:r>
          </a:p>
          <a:p>
            <a:pPr lvl="1"/>
            <a:r>
              <a:rPr lang="en-US" dirty="0" smtClean="0"/>
              <a:t>Tick-tack-toe</a:t>
            </a:r>
          </a:p>
          <a:p>
            <a:pPr lvl="1"/>
            <a:r>
              <a:rPr lang="en-US" dirty="0" smtClean="0"/>
              <a:t>Chess (in theory only)</a:t>
            </a:r>
          </a:p>
          <a:p>
            <a:r>
              <a:rPr lang="en-US" dirty="0" smtClean="0"/>
              <a:t>The concept of </a:t>
            </a:r>
            <a:r>
              <a:rPr lang="en-US" cap="small" dirty="0" smtClean="0"/>
              <a:t>Min</a:t>
            </a:r>
            <a:r>
              <a:rPr lang="en-US" dirty="0" smtClean="0"/>
              <a:t> and </a:t>
            </a:r>
            <a:r>
              <a:rPr lang="en-US" cap="small" dirty="0"/>
              <a:t>Max</a:t>
            </a:r>
            <a:r>
              <a:rPr lang="en-US" dirty="0" smtClean="0"/>
              <a:t> players</a:t>
            </a:r>
          </a:p>
          <a:p>
            <a:r>
              <a:rPr lang="en-US" dirty="0" smtClean="0"/>
              <a:t>The concept of a game tree</a:t>
            </a:r>
          </a:p>
          <a:p>
            <a:r>
              <a:rPr lang="en-US" dirty="0" smtClean="0"/>
              <a:t>The concept of a strategy(pre-planned </a:t>
            </a:r>
            <a:r>
              <a:rPr lang="en-US" i="1" dirty="0" smtClean="0"/>
              <a:t>action</a:t>
            </a:r>
            <a:r>
              <a:rPr lang="en-US" dirty="0" smtClean="0"/>
              <a:t> decisions) for </a:t>
            </a:r>
            <a:r>
              <a:rPr lang="en-US" cap="small" dirty="0" smtClean="0"/>
              <a:t>Max</a:t>
            </a:r>
          </a:p>
          <a:p>
            <a:r>
              <a:rPr lang="en-US" i="1" dirty="0" smtClean="0"/>
              <a:t>Utility</a:t>
            </a:r>
            <a:r>
              <a:rPr lang="en-US" dirty="0" smtClean="0"/>
              <a:t> of a </a:t>
            </a:r>
            <a:r>
              <a:rPr lang="en-US" i="1" dirty="0" smtClean="0"/>
              <a:t>Terminal Node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54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/>
          <a:lstStyle/>
          <a:p>
            <a:r>
              <a:rPr lang="en-US" dirty="0" err="1" smtClean="0"/>
              <a:t>Minmax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295118" y="3385627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08546" y="3263815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506030" y="3263815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5815578" y="1205354"/>
            <a:ext cx="611241" cy="689316"/>
          </a:xfrm>
          <a:prstGeom prst="downArrow">
            <a:avLst>
              <a:gd name="adj1" fmla="val 30178"/>
              <a:gd name="adj2" fmla="val 4361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7866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40113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12360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84607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56854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29101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01348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73595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945845" y="5467641"/>
            <a:ext cx="568569" cy="407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2"/>
            <a:endCxn id="11" idx="0"/>
          </p:cNvCxnSpPr>
          <p:nvPr/>
        </p:nvCxnSpPr>
        <p:spPr>
          <a:xfrm flipH="1">
            <a:off x="1052151" y="4074943"/>
            <a:ext cx="2548588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2" idx="0"/>
          </p:cNvCxnSpPr>
          <p:nvPr/>
        </p:nvCxnSpPr>
        <p:spPr>
          <a:xfrm flipH="1">
            <a:off x="2324398" y="4074943"/>
            <a:ext cx="1276341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3" idx="0"/>
          </p:cNvCxnSpPr>
          <p:nvPr/>
        </p:nvCxnSpPr>
        <p:spPr>
          <a:xfrm flipH="1">
            <a:off x="3596645" y="4074943"/>
            <a:ext cx="4094" cy="13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4" idx="0"/>
          </p:cNvCxnSpPr>
          <p:nvPr/>
        </p:nvCxnSpPr>
        <p:spPr>
          <a:xfrm flipH="1">
            <a:off x="4868892" y="3953131"/>
            <a:ext cx="1245275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5" idx="0"/>
          </p:cNvCxnSpPr>
          <p:nvPr/>
        </p:nvCxnSpPr>
        <p:spPr>
          <a:xfrm>
            <a:off x="6114167" y="3953131"/>
            <a:ext cx="26972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6" idx="0"/>
          </p:cNvCxnSpPr>
          <p:nvPr/>
        </p:nvCxnSpPr>
        <p:spPr>
          <a:xfrm>
            <a:off x="6114167" y="3953131"/>
            <a:ext cx="129921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7" idx="0"/>
          </p:cNvCxnSpPr>
          <p:nvPr/>
        </p:nvCxnSpPr>
        <p:spPr>
          <a:xfrm flipH="1">
            <a:off x="8685633" y="3953131"/>
            <a:ext cx="126018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8" idx="0"/>
          </p:cNvCxnSpPr>
          <p:nvPr/>
        </p:nvCxnSpPr>
        <p:spPr>
          <a:xfrm>
            <a:off x="8811651" y="3953131"/>
            <a:ext cx="114622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9" idx="0"/>
          </p:cNvCxnSpPr>
          <p:nvPr/>
        </p:nvCxnSpPr>
        <p:spPr>
          <a:xfrm>
            <a:off x="8811651" y="3953131"/>
            <a:ext cx="2418479" cy="151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6" idx="0"/>
          </p:cNvCxnSpPr>
          <p:nvPr/>
        </p:nvCxnSpPr>
        <p:spPr>
          <a:xfrm flipH="1">
            <a:off x="3600739" y="1894670"/>
            <a:ext cx="2520459" cy="149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0"/>
            <a:endCxn id="7" idx="0"/>
          </p:cNvCxnSpPr>
          <p:nvPr/>
        </p:nvCxnSpPr>
        <p:spPr>
          <a:xfrm flipH="1">
            <a:off x="6114167" y="1894670"/>
            <a:ext cx="7031" cy="136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0"/>
            <a:endCxn id="8" idx="0"/>
          </p:cNvCxnSpPr>
          <p:nvPr/>
        </p:nvCxnSpPr>
        <p:spPr>
          <a:xfrm>
            <a:off x="6121198" y="1894670"/>
            <a:ext cx="2690453" cy="136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601789" y="157558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625033" y="35451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04105" y="3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16421" y="3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195552" y="3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525366" y="24554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959253" y="452063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522189" y="1562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13864</TotalTime>
  <Words>511</Words>
  <Application>Microsoft Office PowerPoint</Application>
  <PresentationFormat>Widescreen</PresentationFormat>
  <Paragraphs>197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Search with Online agents</vt:lpstr>
      <vt:lpstr>PowerPoint Presentation</vt:lpstr>
      <vt:lpstr>How does the agent behave?</vt:lpstr>
      <vt:lpstr>PowerPoint Presentation</vt:lpstr>
      <vt:lpstr> A simple example</vt:lpstr>
      <vt:lpstr>Learning more about the transitions</vt:lpstr>
      <vt:lpstr>Adversarial search</vt:lpstr>
      <vt:lpstr>Adversarial search</vt:lpstr>
      <vt:lpstr>Minmax algorithm</vt:lpstr>
      <vt:lpstr>Pruning</vt:lpstr>
      <vt:lpstr>Pruning</vt:lpstr>
      <vt:lpstr>Pruning</vt:lpstr>
      <vt:lpstr>Pruning</vt:lpstr>
      <vt:lpstr>Pruning</vt:lpstr>
      <vt:lpstr>α - β Pruning</vt:lpstr>
      <vt:lpstr>α - β Pruning for minmax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with Online agents</dc:title>
  <dc:creator>Badrinath R</dc:creator>
  <cp:lastModifiedBy>Badrinath R</cp:lastModifiedBy>
  <cp:revision>34</cp:revision>
  <dcterms:created xsi:type="dcterms:W3CDTF">2023-01-23T16:16:43Z</dcterms:created>
  <dcterms:modified xsi:type="dcterms:W3CDTF">2023-02-02T07:29:06Z</dcterms:modified>
</cp:coreProperties>
</file>