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2" r:id="rId3"/>
    <p:sldId id="273" r:id="rId4"/>
    <p:sldId id="274" r:id="rId5"/>
    <p:sldId id="282" r:id="rId6"/>
    <p:sldId id="275" r:id="rId7"/>
    <p:sldId id="276" r:id="rId8"/>
    <p:sldId id="277" r:id="rId9"/>
    <p:sldId id="278" r:id="rId10"/>
    <p:sldId id="279" r:id="rId11"/>
    <p:sldId id="284" r:id="rId12"/>
    <p:sldId id="280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2838-87AA-451E-9313-9C64F701C612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DB41-BF7D-470E-A135-894646379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Constraint Satisfaction Problem formulation for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</a:t>
            </a:r>
            <a:r>
              <a:rPr lang="en-US" dirty="0" smtClean="0"/>
              <a:t>consistency (3-consistency)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1171" cy="33995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Arc-consistency is looking too local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every (X1,X2) that is arc-consistent change 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 so that:</a:t>
            </a:r>
          </a:p>
          <a:p>
            <a:pPr lvl="1"/>
            <a:r>
              <a:rPr lang="en-US" sz="2800" dirty="0" smtClean="0"/>
              <a:t>for each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 ensure that </a:t>
            </a:r>
            <a:r>
              <a:rPr lang="en-US" sz="2800" dirty="0" smtClean="0">
                <a:solidFill>
                  <a:srgbClr val="0070C0"/>
                </a:solidFill>
              </a:rPr>
              <a:t>all</a:t>
            </a:r>
            <a:r>
              <a:rPr lang="en-US" sz="2800" dirty="0" smtClean="0"/>
              <a:t> consistent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assignments have </a:t>
            </a:r>
            <a:r>
              <a:rPr lang="en-US" sz="2800" dirty="0" smtClean="0">
                <a:solidFill>
                  <a:srgbClr val="0070C0"/>
                </a:solidFill>
              </a:rPr>
              <a:t>some</a:t>
            </a:r>
            <a:r>
              <a:rPr lang="en-US" sz="2800" dirty="0" smtClean="0"/>
              <a:t> value from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 which makes arcs 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) and (X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arc consistent.</a:t>
            </a:r>
          </a:p>
          <a:p>
            <a:pPr lvl="1"/>
            <a:r>
              <a:rPr lang="en-US" sz="2800" dirty="0" smtClean="0"/>
              <a:t>To achieve this reduce the </a:t>
            </a:r>
            <a:r>
              <a:rPr lang="en-US" sz="2800" i="1" dirty="0" smtClean="0"/>
              <a:t>valid pairs </a:t>
            </a:r>
            <a:r>
              <a:rPr lang="en-US" sz="2800" dirty="0" smtClean="0"/>
              <a:t>from the two domains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9196417" y="4143827"/>
                <a:ext cx="435428" cy="44994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417" y="4143827"/>
                <a:ext cx="435428" cy="4499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10472057" y="2684916"/>
                <a:ext cx="435428" cy="44994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057" y="2684916"/>
                <a:ext cx="435428" cy="4499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7"/>
            <a:endCxn id="5" idx="3"/>
          </p:cNvCxnSpPr>
          <p:nvPr/>
        </p:nvCxnSpPr>
        <p:spPr>
          <a:xfrm flipV="1">
            <a:off x="9568078" y="3068966"/>
            <a:ext cx="967746" cy="1140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10572109" y="3882568"/>
                <a:ext cx="435428" cy="44994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109" y="3882568"/>
                <a:ext cx="435428" cy="4499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4" idx="6"/>
            <a:endCxn id="14" idx="2"/>
          </p:cNvCxnSpPr>
          <p:nvPr/>
        </p:nvCxnSpPr>
        <p:spPr>
          <a:xfrm flipV="1">
            <a:off x="9631845" y="4107540"/>
            <a:ext cx="940264" cy="26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5" idx="4"/>
          </p:cNvCxnSpPr>
          <p:nvPr/>
        </p:nvCxnSpPr>
        <p:spPr>
          <a:xfrm flipH="1" flipV="1">
            <a:off x="10689771" y="3134859"/>
            <a:ext cx="100052" cy="7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294291" y="5284581"/>
                <a:ext cx="456573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r>
                  <a:rPr lang="en-US" b="0" dirty="0" smtClean="0"/>
                  <a:t>onsider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consistent</a:t>
                </a:r>
              </a:p>
              <a:p>
                <a:r>
                  <a:rPr lang="en-US" dirty="0" smtClean="0"/>
                  <a:t>Then </a:t>
                </a:r>
                <a:r>
                  <a:rPr lang="en-US" i="1" dirty="0" smtClean="0"/>
                  <a:t>is there </a:t>
                </a:r>
                <a:r>
                  <a:rPr lang="en-US" dirty="0" smtClean="0"/>
                  <a:t>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So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are both consistent?</a:t>
                </a:r>
              </a:p>
              <a:p>
                <a:r>
                  <a:rPr lang="en-US" dirty="0" smtClean="0"/>
                  <a:t>If so we conclude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is consistent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291" y="5284581"/>
                <a:ext cx="4565737" cy="1477328"/>
              </a:xfrm>
              <a:prstGeom prst="rect">
                <a:avLst/>
              </a:prstGeom>
              <a:blipFill>
                <a:blip r:embed="rId5"/>
                <a:stretch>
                  <a:fillRect l="-120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p</a:t>
            </a:r>
            <a:r>
              <a:rPr lang="en-US" dirty="0" smtClean="0"/>
              <a:t>ath </a:t>
            </a:r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3200" dirty="0" smtClean="0"/>
              <a:t>We </a:t>
            </a:r>
            <a:r>
              <a:rPr lang="en-US" sz="3200" dirty="0" smtClean="0"/>
              <a:t>could similarly think of k-consistency as helping us eliminate more possible combinations</a:t>
            </a:r>
          </a:p>
          <a:p>
            <a:pPr lvl="1"/>
            <a:r>
              <a:rPr lang="en-US" sz="3200" dirty="0" smtClean="0"/>
              <a:t>And of course a combination of 1-2-3..</a:t>
            </a:r>
            <a:r>
              <a:rPr lang="en-US" sz="3200" dirty="0" smtClean="0"/>
              <a:t>k-consistency</a:t>
            </a:r>
          </a:p>
          <a:p>
            <a:pPr lvl="1"/>
            <a:r>
              <a:rPr lang="en-US" sz="3200" dirty="0" smtClean="0"/>
              <a:t>Special purpose multi-valued(global) constraints can be useful.</a:t>
            </a:r>
            <a:endParaRPr lang="en-US" sz="3200" dirty="0" smtClean="0"/>
          </a:p>
          <a:p>
            <a:pPr lvl="1"/>
            <a:r>
              <a:rPr lang="en-US" sz="3200" dirty="0" smtClean="0"/>
              <a:t>All this is to reduce the number of possibilities to consider.</a:t>
            </a:r>
          </a:p>
          <a:p>
            <a:pPr lvl="1"/>
            <a:r>
              <a:rPr lang="en-US" sz="3200" dirty="0" smtClean="0"/>
              <a:t>However it </a:t>
            </a:r>
            <a:r>
              <a:rPr lang="en-US" sz="3200" i="1" dirty="0" smtClean="0"/>
              <a:t>does not reduce it altogether </a:t>
            </a:r>
            <a:r>
              <a:rPr lang="en-US" sz="3200" dirty="0" smtClean="0"/>
              <a:t>or find a solution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We still need to do some search.</a:t>
            </a:r>
            <a:endParaRPr lang="en-US" sz="2800" dirty="0"/>
          </a:p>
          <a:p>
            <a:pPr lvl="1"/>
            <a:r>
              <a:rPr lang="en-US" sz="2800" dirty="0" smtClean="0"/>
              <a:t>In practice we stop with arc or path-consistency (</a:t>
            </a:r>
            <a:r>
              <a:rPr lang="en-US" sz="2800" dirty="0" err="1" smtClean="0"/>
              <a:t>ie</a:t>
            </a:r>
            <a:r>
              <a:rPr lang="en-US" sz="2800" dirty="0" smtClean="0"/>
              <a:t> 2- or 3- consistency)</a:t>
            </a:r>
          </a:p>
          <a:p>
            <a:pPr lvl="1"/>
            <a:r>
              <a:rPr lang="en-US" sz="2800" dirty="0" smtClean="0"/>
              <a:t>Can you write code for 2 and 3 consistency to solve a Sudoku automatically? Does it work?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562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search on top of constraint propagation(</a:t>
            </a:r>
            <a:r>
              <a:rPr lang="en-US" b="1" i="1" dirty="0" smtClean="0"/>
              <a:t>C-P</a:t>
            </a:r>
            <a:r>
              <a:rPr lang="en-US" dirty="0" smtClean="0"/>
              <a:t>)  to </a:t>
            </a:r>
            <a:r>
              <a:rPr lang="en-US" dirty="0" smtClean="0"/>
              <a:t>arrive at a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Combine it with some </a:t>
                </a:r>
                <a:r>
                  <a:rPr lang="en-US" b="1" dirty="0" smtClean="0"/>
                  <a:t>backtracking</a:t>
                </a:r>
                <a:r>
                  <a:rPr lang="en-US" dirty="0" smtClean="0"/>
                  <a:t> based method like DFS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Explore all tuples in the space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) derived after </a:t>
                </a:r>
                <a:r>
                  <a:rPr lang="en-US" b="1" i="1" dirty="0" smtClean="0"/>
                  <a:t>C-P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Candidate node is some tuple 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,…a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and we systematically evaluate all.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Combine it with a </a:t>
                </a:r>
                <a:r>
                  <a:rPr lang="en-US" b="1" dirty="0" smtClean="0"/>
                  <a:t>local search </a:t>
                </a:r>
                <a:r>
                  <a:rPr lang="en-US" dirty="0" smtClean="0"/>
                  <a:t>method </a:t>
                </a:r>
                <a:r>
                  <a:rPr lang="en-US" dirty="0" smtClean="0"/>
                  <a:t>like beam </a:t>
                </a:r>
                <a:r>
                  <a:rPr lang="en-US" dirty="0" smtClean="0"/>
                  <a:t>search, stochastic </a:t>
                </a:r>
                <a:r>
                  <a:rPr lang="en-US" dirty="0" smtClean="0"/>
                  <a:t>gradient, SA,  GA etc.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0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dirty="0" smtClean="0"/>
              <a:t>-like) Solver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b="1" dirty="0" smtClean="0"/>
                  <a:t>Solve(assignment A):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200" dirty="0" smtClean="0"/>
                  <a:t>If A is a solution return </a:t>
                </a:r>
                <a:r>
                  <a:rPr lang="en-US" sz="2200" b="1" dirty="0" smtClean="0"/>
                  <a:t>success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 select an unassigned variable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for each value in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l-GR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𝜺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</m:oMath>
                </a14:m>
                <a:endParaRPr lang="en-US" sz="22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Check if it is consistent with the assignment A already made.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If yes, then 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Add this to the assignment A A’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Make inferences (C-P) to other variables.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If no inconsistences found then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          add all inferences too and update A’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         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Solve(A’);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/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          if it is a success, then return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success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/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Revert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from A’ to A</a:t>
                </a:r>
              </a:p>
              <a:p>
                <a:pPr marL="0" indent="0"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return failure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dirty="0" smtClean="0"/>
              <a:t>-like) Solver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b="1" dirty="0" smtClean="0"/>
                  <a:t>Solve(assignment A):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200" dirty="0" smtClean="0"/>
                  <a:t>If A is a solution return </a:t>
                </a:r>
                <a:r>
                  <a:rPr lang="en-US" sz="2200" b="1" dirty="0" smtClean="0"/>
                  <a:t>success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200" dirty="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sz="22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select an unassigned variable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/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b="1" dirty="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for each value in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US" sz="22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l-GR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𝜺</m:t>
                    </m:r>
                    <m:r>
                      <a:rPr lang="en-US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</m:oMath>
                </a14:m>
                <a:endParaRPr lang="en-US" sz="22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Check if it is consistent with the assignment A already made.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If yes, then 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Add this to the assignment A A’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</a:t>
                </a:r>
                <a:r>
                  <a:rPr lang="en-US" sz="2200" dirty="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Make inferences (C-P) to other variables.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/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If no inconsistences found then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          add all inferences too and update A’</a:t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         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Solve(A’);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/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          if it is a success, then return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success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/>
                </a:r>
                <a:br>
                  <a:rPr lang="en-US" sz="2200" dirty="0" smtClean="0">
                    <a:sym typeface="Wingdings" panose="05000000000000000000" pitchFamily="2" charset="2"/>
                  </a:rPr>
                </a:br>
                <a:r>
                  <a:rPr lang="en-US" sz="2200" dirty="0" smtClean="0">
                    <a:sym typeface="Wingdings" panose="05000000000000000000" pitchFamily="2" charset="2"/>
                  </a:rPr>
                  <a:t>           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Revert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from A’ to A</a:t>
                </a:r>
              </a:p>
              <a:p>
                <a:pPr marL="0" indent="0">
                  <a:buNone/>
                </a:pPr>
                <a:r>
                  <a:rPr lang="en-US" sz="2200" dirty="0">
                    <a:sym typeface="Wingdings" panose="05000000000000000000" pitchFamily="2" charset="2"/>
                  </a:rPr>
                  <a:t>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return failure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0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places we can try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the </a:t>
            </a:r>
            <a:r>
              <a:rPr lang="en-US" i="1" dirty="0" smtClean="0"/>
              <a:t>variables</a:t>
            </a:r>
            <a:r>
              <a:rPr lang="en-US" dirty="0" smtClean="0"/>
              <a:t> in order:</a:t>
            </a:r>
          </a:p>
          <a:p>
            <a:pPr lvl="1"/>
            <a:r>
              <a:rPr lang="en-US" dirty="0" smtClean="0"/>
              <a:t>Choose that which is already most constrained (min remaining values-</a:t>
            </a:r>
            <a:r>
              <a:rPr lang="en-US" b="1" dirty="0" smtClean="0"/>
              <a:t>MRV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there is a tie, choose the one that has </a:t>
            </a:r>
            <a:r>
              <a:rPr lang="en-US" b="1" i="1" dirty="0" smtClean="0"/>
              <a:t>highest degree</a:t>
            </a:r>
            <a:r>
              <a:rPr lang="en-US" dirty="0" smtClean="0"/>
              <a:t>(maximum constraints)</a:t>
            </a:r>
          </a:p>
          <a:p>
            <a:r>
              <a:rPr lang="en-US" dirty="0" smtClean="0"/>
              <a:t>Choosing the </a:t>
            </a:r>
            <a:r>
              <a:rPr lang="en-US" i="1" dirty="0" smtClean="0"/>
              <a:t>value</a:t>
            </a:r>
            <a:r>
              <a:rPr lang="en-US" dirty="0" smtClean="0"/>
              <a:t> order:</a:t>
            </a:r>
          </a:p>
          <a:p>
            <a:pPr lvl="1"/>
            <a:r>
              <a:rPr lang="en-US" dirty="0" smtClean="0"/>
              <a:t>To quickly arrive at one solution, create pick the one that has most flexibility, </a:t>
            </a:r>
            <a:r>
              <a:rPr lang="en-US" dirty="0" err="1" smtClean="0"/>
              <a:t>ie</a:t>
            </a:r>
            <a:r>
              <a:rPr lang="en-US" dirty="0" smtClean="0"/>
              <a:t> value that causes least constraining (</a:t>
            </a:r>
            <a:r>
              <a:rPr lang="en-US" b="1" dirty="0" smtClean="0"/>
              <a:t>LCV</a:t>
            </a:r>
            <a:r>
              <a:rPr lang="en-US" dirty="0" smtClean="0"/>
              <a:t>) of other variables.</a:t>
            </a:r>
          </a:p>
          <a:p>
            <a:r>
              <a:rPr lang="en-US" dirty="0" smtClean="0"/>
              <a:t>Choose to do inferencing:</a:t>
            </a:r>
          </a:p>
          <a:p>
            <a:pPr lvl="1"/>
            <a:r>
              <a:rPr lang="en-US" dirty="0" smtClean="0"/>
              <a:t>Choose arc-consistency, AC-3 or any other C-P to do consistency propagation and quickly hit dead ends. Maintaining arc consistency (</a:t>
            </a:r>
            <a:r>
              <a:rPr lang="en-US" b="1" dirty="0" smtClean="0"/>
              <a:t>MAC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backtracking is still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backtracking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chronological backtracking</a:t>
            </a:r>
          </a:p>
          <a:p>
            <a:r>
              <a:rPr lang="en-US" dirty="0" smtClean="0"/>
              <a:t>Figure out a good point to backtrack to</a:t>
            </a:r>
          </a:p>
          <a:p>
            <a:pPr lvl="1"/>
            <a:r>
              <a:rPr lang="en-US" dirty="0" smtClean="0"/>
              <a:t>See an example from graphs</a:t>
            </a:r>
          </a:p>
          <a:p>
            <a:r>
              <a:rPr lang="en-US" dirty="0" smtClean="0"/>
              <a:t>Can we do </a:t>
            </a:r>
            <a:r>
              <a:rPr lang="en-US" dirty="0" err="1" smtClean="0"/>
              <a:t>backjumping</a:t>
            </a:r>
            <a:r>
              <a:rPr lang="en-US" dirty="0" smtClean="0"/>
              <a:t>? (Jump over useless backtrack phases)</a:t>
            </a:r>
          </a:p>
          <a:p>
            <a:pPr lvl="1"/>
            <a:r>
              <a:rPr lang="en-US" dirty="0" smtClean="0"/>
              <a:t>What are some useless backtracking and how do we detect them?</a:t>
            </a:r>
          </a:p>
          <a:p>
            <a:pPr lvl="1"/>
            <a:r>
              <a:rPr lang="en-US" dirty="0" smtClean="0"/>
              <a:t>The concept of a conflict set – when a node fails, we can ask why it failed</a:t>
            </a:r>
          </a:p>
          <a:p>
            <a:pPr lvl="2"/>
            <a:r>
              <a:rPr lang="en-US" dirty="0" smtClean="0"/>
              <a:t>There may be a certain set of other assignments</a:t>
            </a:r>
          </a:p>
          <a:p>
            <a:pPr lvl="2"/>
            <a:r>
              <a:rPr lang="en-US" dirty="0" smtClean="0"/>
              <a:t>We jump over other variables and go back to the most recent among those assignments</a:t>
            </a:r>
          </a:p>
          <a:p>
            <a:pPr lvl="2"/>
            <a:r>
              <a:rPr lang="en-US" dirty="0" smtClean="0"/>
              <a:t>We can propagate the conflict set back until we see an alternate assignment is possible for a variable</a:t>
            </a:r>
          </a:p>
          <a:p>
            <a:pPr lvl="2"/>
            <a:r>
              <a:rPr lang="en-US" dirty="0" smtClean="0"/>
              <a:t>During the process we do not make other 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10857" y="2245973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27943" y="3352687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26629" y="3251086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84800" y="2173344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26629" y="4397829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67086" y="5508171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74457" y="3926000"/>
            <a:ext cx="682172" cy="348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0"/>
            <a:endCxn id="4" idx="3"/>
          </p:cNvCxnSpPr>
          <p:nvPr/>
        </p:nvCxnSpPr>
        <p:spPr>
          <a:xfrm flipV="1">
            <a:off x="2569029" y="2543302"/>
            <a:ext cx="941730" cy="80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7" idx="2"/>
          </p:cNvCxnSpPr>
          <p:nvPr/>
        </p:nvCxnSpPr>
        <p:spPr>
          <a:xfrm flipV="1">
            <a:off x="4093029" y="2347516"/>
            <a:ext cx="1291771" cy="7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5849258" y="2485373"/>
            <a:ext cx="718457" cy="76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8" idx="0"/>
          </p:cNvCxnSpPr>
          <p:nvPr/>
        </p:nvCxnSpPr>
        <p:spPr>
          <a:xfrm>
            <a:off x="6567715" y="3599429"/>
            <a:ext cx="0" cy="79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5"/>
            <a:endCxn id="8" idx="2"/>
          </p:cNvCxnSpPr>
          <p:nvPr/>
        </p:nvCxnSpPr>
        <p:spPr>
          <a:xfrm>
            <a:off x="4856727" y="4223329"/>
            <a:ext cx="1369902" cy="3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7"/>
            <a:endCxn id="6" idx="2"/>
          </p:cNvCxnSpPr>
          <p:nvPr/>
        </p:nvCxnSpPr>
        <p:spPr>
          <a:xfrm flipV="1">
            <a:off x="4856727" y="3425258"/>
            <a:ext cx="1369902" cy="55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7" idx="4"/>
          </p:cNvCxnSpPr>
          <p:nvPr/>
        </p:nvCxnSpPr>
        <p:spPr>
          <a:xfrm flipV="1">
            <a:off x="4738914" y="2521687"/>
            <a:ext cx="986972" cy="140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4" idx="4"/>
          </p:cNvCxnSpPr>
          <p:nvPr/>
        </p:nvCxnSpPr>
        <p:spPr>
          <a:xfrm flipH="1" flipV="1">
            <a:off x="3751943" y="2594316"/>
            <a:ext cx="622416" cy="138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5" idx="6"/>
          </p:cNvCxnSpPr>
          <p:nvPr/>
        </p:nvCxnSpPr>
        <p:spPr>
          <a:xfrm flipH="1" flipV="1">
            <a:off x="2910115" y="3526859"/>
            <a:ext cx="1364342" cy="57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2971" y="328566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855200" y="2383830"/>
            <a:ext cx="104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</a:t>
            </a:r>
            <a:r>
              <a:rPr lang="en-US" sz="2800" dirty="0" err="1" smtClean="0"/>
              <a:t>r,g,b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878926" y="30664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505371" y="3925671"/>
            <a:ext cx="8114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Case-1</a:t>
            </a:r>
          </a:p>
          <a:p>
            <a:r>
              <a:rPr lang="en-US" dirty="0" smtClean="0"/>
              <a:t>A-r</a:t>
            </a:r>
            <a:br>
              <a:rPr lang="en-US" dirty="0" smtClean="0"/>
            </a:br>
            <a:r>
              <a:rPr lang="en-US" dirty="0" smtClean="0"/>
              <a:t>B-g</a:t>
            </a:r>
            <a:br>
              <a:rPr lang="en-US" dirty="0" smtClean="0"/>
            </a:br>
            <a:r>
              <a:rPr lang="en-US" dirty="0" smtClean="0"/>
              <a:t>C-b</a:t>
            </a:r>
          </a:p>
          <a:p>
            <a:r>
              <a:rPr lang="en-US" dirty="0" smtClean="0"/>
              <a:t>D-r</a:t>
            </a:r>
          </a:p>
          <a:p>
            <a:r>
              <a:rPr lang="en-US" dirty="0" smtClean="0"/>
              <a:t>E-g</a:t>
            </a:r>
          </a:p>
          <a:p>
            <a:r>
              <a:rPr lang="en-US" dirty="0" smtClean="0"/>
              <a:t>T-b</a:t>
            </a:r>
          </a:p>
          <a:p>
            <a:r>
              <a:rPr lang="en-US" dirty="0" smtClean="0"/>
              <a:t>F 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131627" y="3998629"/>
            <a:ext cx="811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Case-2</a:t>
            </a:r>
          </a:p>
          <a:p>
            <a:r>
              <a:rPr lang="en-US" dirty="0" smtClean="0"/>
              <a:t>A-r</a:t>
            </a:r>
            <a:br>
              <a:rPr lang="en-US" dirty="0" smtClean="0"/>
            </a:br>
            <a:r>
              <a:rPr lang="en-US" dirty="0" smtClean="0"/>
              <a:t>D-r</a:t>
            </a:r>
            <a:br>
              <a:rPr lang="en-US" dirty="0" smtClean="0"/>
            </a:br>
            <a:r>
              <a:rPr lang="en-US" dirty="0" smtClean="0"/>
              <a:t>B-g</a:t>
            </a:r>
          </a:p>
          <a:p>
            <a:r>
              <a:rPr lang="en-US" dirty="0" smtClean="0"/>
              <a:t>C-b</a:t>
            </a:r>
          </a:p>
          <a:p>
            <a:r>
              <a:rPr lang="en-US" dirty="0"/>
              <a:t>F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10759" y="185436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25886" y="1856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to the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DFS is useful, we can certainly also take help from that fact that it is a configuration finding problem, so local search also helps.</a:t>
            </a:r>
          </a:p>
          <a:p>
            <a:r>
              <a:rPr lang="en-US" dirty="0" smtClean="0"/>
              <a:t>Here we go from one (or one set of) configuration(s) to another.</a:t>
            </a:r>
          </a:p>
          <a:p>
            <a:r>
              <a:rPr lang="en-US" dirty="0" smtClean="0"/>
              <a:t>We need to prefer a next configuration to go to (neighbor?)</a:t>
            </a:r>
          </a:p>
          <a:p>
            <a:r>
              <a:rPr lang="en-US" dirty="0" smtClean="0"/>
              <a:t>We can do that by finding a </a:t>
            </a:r>
            <a:r>
              <a:rPr lang="en-US" b="1" dirty="0" smtClean="0"/>
              <a:t>minimum-conflict neighbor</a:t>
            </a:r>
            <a:r>
              <a:rPr lang="en-US" dirty="0"/>
              <a:t> </a:t>
            </a:r>
            <a:r>
              <a:rPr lang="en-US" dirty="0" smtClean="0"/>
              <a:t>as a good heuristic.</a:t>
            </a:r>
          </a:p>
          <a:p>
            <a:r>
              <a:rPr lang="en-US" dirty="0" smtClean="0"/>
              <a:t>8-queens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Lastly, using problem structure..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color a tree?</a:t>
            </a:r>
          </a:p>
          <a:p>
            <a:r>
              <a:rPr lang="en-US" dirty="0" smtClean="0"/>
              <a:t>How would you color a cycle?</a:t>
            </a:r>
          </a:p>
          <a:p>
            <a:r>
              <a:rPr lang="en-US" dirty="0" smtClean="0"/>
              <a:t>Connected components and divide and conquer.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seen before in several problems where we used for example local search, SA, GA, beam search etc. The path to the solution was not important.</a:t>
            </a:r>
          </a:p>
          <a:p>
            <a:r>
              <a:rPr lang="en-US" dirty="0" smtClean="0"/>
              <a:t>There is another technique to deal with such problems. </a:t>
            </a:r>
          </a:p>
          <a:p>
            <a:r>
              <a:rPr lang="en-US" dirty="0" smtClean="0"/>
              <a:t>Configuration solution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implement a few of these techniques for CSP perhaps with local search in order to really understand them and </a:t>
            </a:r>
            <a:r>
              <a:rPr lang="en-US" smtClean="0"/>
              <a:t>see them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problem and the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set of variables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are domains for each variable</a:t>
                </a:r>
                <a:endParaRPr lang="en-US" dirty="0"/>
              </a:p>
              <a:p>
                <a:r>
                  <a:rPr lang="en-US" i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/>
                  <a:t> is a set of constraints on X </a:t>
                </a:r>
                <a:r>
                  <a:rPr lang="en-US" dirty="0" err="1" smtClean="0"/>
                  <a:t>eg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all </a:t>
                </a:r>
                <a:r>
                  <a:rPr lang="en-US" dirty="0" err="1" smtClean="0"/>
                  <a:t>pais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from their domains which satisfy this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etc</a:t>
                </a:r>
                <a:endParaRPr lang="en-US" dirty="0" smtClean="0"/>
              </a:p>
              <a:p>
                <a:r>
                  <a:rPr lang="en-US" dirty="0" smtClean="0"/>
                  <a:t>We wish to find 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assignment</a:t>
                </a:r>
                <a:r>
                  <a:rPr lang="en-US" dirty="0" smtClean="0"/>
                  <a:t> of values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all</a:t>
                </a:r>
                <a:r>
                  <a:rPr lang="en-US" dirty="0" smtClean="0"/>
                  <a:t> variables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ie</a:t>
                </a:r>
                <a:r>
                  <a:rPr lang="en-US" dirty="0" smtClean="0"/>
                  <a:t>  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complete</a:t>
                </a:r>
                <a:r>
                  <a:rPr lang="en-US" dirty="0" smtClean="0"/>
                  <a:t> assignment that 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consistent</a:t>
                </a:r>
                <a:r>
                  <a:rPr lang="en-US" dirty="0" smtClean="0"/>
                  <a:t> with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all</a:t>
                </a:r>
                <a:r>
                  <a:rPr lang="en-US" dirty="0" smtClean="0"/>
                  <a:t> the constraints.</a:t>
                </a:r>
              </a:p>
              <a:p>
                <a:r>
                  <a:rPr lang="en-US" dirty="0" smtClean="0"/>
                  <a:t>What is goal test? we need to satisfy all constraints. But since the constraints are multiple, if a partial assignment isn’t consistent, then no point extending it.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3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Graph coloring</a:t>
                </a:r>
              </a:p>
              <a:p>
                <a:pPr lvl="1"/>
                <a:r>
                  <a:rPr lang="en-US" dirty="0" smtClean="0"/>
                  <a:t>Notice how a constraint on one node can constraint the other connected nodes.</a:t>
                </a:r>
              </a:p>
              <a:p>
                <a:pPr lvl="1"/>
                <a:r>
                  <a:rPr lang="en-US" dirty="0" smtClean="0"/>
                  <a:t>Notice how sometimes there is no change only because of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Notice how forcing some value for one node constrains the domains of the other node. Sometimes we know this is ok.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. I can </a:t>
                </a:r>
                <a:r>
                  <a:rPr lang="en-US" u="sng" dirty="0" smtClean="0"/>
                  <a:t>choose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𝑅𝑒𝑑</m:t>
                    </m:r>
                  </m:oMath>
                </a14:m>
                <a:r>
                  <a:rPr lang="en-US" dirty="0" smtClean="0"/>
                  <a:t> without loss of generality, to find a solution.</a:t>
                </a:r>
              </a:p>
              <a:p>
                <a:pPr lvl="1"/>
                <a:r>
                  <a:rPr lang="en-US" dirty="0" smtClean="0"/>
                  <a:t>Sometimes the pattern of constraints and the availability of colors (domain size)  indicates non-feasibility of finding a solution.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in a clique subgraph. </a:t>
                </a:r>
                <a:endParaRPr lang="en-US" dirty="0"/>
              </a:p>
              <a:p>
                <a:pPr lvl="1"/>
                <a:r>
                  <a:rPr lang="en-US" dirty="0" smtClean="0"/>
                  <a:t>Could we arrive at this by constraint propagation?</a:t>
                </a:r>
              </a:p>
              <a:p>
                <a:pPr lvl="1"/>
                <a:r>
                  <a:rPr lang="en-US" dirty="0" smtClean="0"/>
                  <a:t>What about an odd cycle and 2 colors?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3-SAT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Read as conjunction of disjunctive clauses, </a:t>
                </a:r>
                <a:r>
                  <a:rPr lang="en-US" dirty="0" err="1" smtClean="0"/>
                  <a:t>ie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What is an example solution?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Sudoku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8" y="2417085"/>
            <a:ext cx="407726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Discrete finite domains</a:t>
            </a:r>
          </a:p>
          <a:p>
            <a:pPr lvl="1"/>
            <a:r>
              <a:rPr lang="en-US" dirty="0" smtClean="0"/>
              <a:t>8-queens configuration – what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SAT problem</a:t>
            </a:r>
          </a:p>
          <a:p>
            <a:pPr lvl="1"/>
            <a:r>
              <a:rPr lang="en-US" dirty="0" smtClean="0"/>
              <a:t>Job-shop scheduling with job delays </a:t>
            </a:r>
          </a:p>
          <a:p>
            <a:r>
              <a:rPr lang="en-US" dirty="0" smtClean="0"/>
              <a:t>D consists of </a:t>
            </a:r>
          </a:p>
          <a:p>
            <a:pPr lvl="1"/>
            <a:r>
              <a:rPr lang="en-US" dirty="0" smtClean="0"/>
              <a:t>finite number of discrete values</a:t>
            </a:r>
          </a:p>
          <a:p>
            <a:pPr lvl="1"/>
            <a:r>
              <a:rPr lang="en-US" dirty="0" smtClean="0"/>
              <a:t>infinite discrete values</a:t>
            </a:r>
          </a:p>
          <a:p>
            <a:pPr lvl="1"/>
            <a:r>
              <a:rPr lang="en-US" dirty="0" smtClean="0"/>
              <a:t>continuous values</a:t>
            </a:r>
          </a:p>
          <a:p>
            <a:r>
              <a:rPr lang="en-US" dirty="0" smtClean="0"/>
              <a:t>Constraints are usually described like in our example, instead of enumeration</a:t>
            </a:r>
          </a:p>
          <a:p>
            <a:pPr lvl="1"/>
            <a:r>
              <a:rPr lang="en-US" dirty="0" smtClean="0"/>
              <a:t>Linear constraints</a:t>
            </a:r>
          </a:p>
          <a:p>
            <a:pPr lvl="1"/>
            <a:r>
              <a:rPr lang="en-US" dirty="0" smtClean="0"/>
              <a:t>Non-linear constraints</a:t>
            </a:r>
          </a:p>
          <a:p>
            <a:pPr lvl="1"/>
            <a:r>
              <a:rPr lang="en-US" dirty="0" smtClean="0"/>
              <a:t>Unary, binary or </a:t>
            </a:r>
            <a:r>
              <a:rPr lang="en-US" dirty="0" err="1" smtClean="0"/>
              <a:t>mluti</a:t>
            </a:r>
            <a:r>
              <a:rPr lang="en-US" dirty="0" smtClean="0"/>
              <a:t>-variable/ Global constraints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vs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constraints </a:t>
            </a:r>
            <a:r>
              <a:rPr lang="en-US" dirty="0" smtClean="0"/>
              <a:t>(satisfy this sat expression) vs</a:t>
            </a:r>
            <a:endParaRPr lang="en-US" dirty="0" smtClean="0"/>
          </a:p>
          <a:p>
            <a:r>
              <a:rPr lang="en-US" dirty="0" smtClean="0"/>
              <a:t>Preference </a:t>
            </a:r>
            <a:r>
              <a:rPr lang="en-US" dirty="0" smtClean="0"/>
              <a:t>constraints… find an assignment with minimum unsatisfied clauses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Inference</a:t>
            </a:r>
            <a:r>
              <a:rPr lang="en-US" dirty="0" smtClean="0"/>
              <a:t> or </a:t>
            </a:r>
            <a:r>
              <a:rPr lang="en-US" cap="small" dirty="0" smtClean="0"/>
              <a:t>Constrain-Propagation </a:t>
            </a:r>
            <a:r>
              <a:rPr lang="en-US" dirty="0" smtClean="0"/>
              <a:t>in CSP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Notion of </a:t>
            </a:r>
            <a:r>
              <a:rPr lang="en-US" b="1" i="1" dirty="0" smtClean="0"/>
              <a:t>Local consistency</a:t>
            </a:r>
            <a:r>
              <a:rPr lang="en-US" dirty="0" smtClean="0"/>
              <a:t>.  Using this to iteratively shrink the valid values for each </a:t>
            </a:r>
            <a:r>
              <a:rPr lang="en-US" dirty="0" smtClean="0"/>
              <a:t>variable. We can have many notions of “</a:t>
            </a:r>
            <a:r>
              <a:rPr lang="en-US" b="1" i="1" dirty="0" smtClean="0"/>
              <a:t>local</a:t>
            </a:r>
            <a:r>
              <a:rPr lang="en-US" dirty="0" smtClean="0"/>
              <a:t>”.</a:t>
            </a:r>
            <a:endParaRPr lang="en-US" dirty="0" smtClean="0"/>
          </a:p>
          <a:p>
            <a:r>
              <a:rPr lang="en-US" dirty="0" smtClean="0"/>
              <a:t>Node consistency</a:t>
            </a:r>
          </a:p>
          <a:p>
            <a:r>
              <a:rPr lang="en-US" dirty="0" smtClean="0"/>
              <a:t>Arc consistency. For a constraint on 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shrink 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‘ so that all values of D</a:t>
            </a:r>
            <a:r>
              <a:rPr lang="en-US" baseline="-25000" dirty="0" smtClean="0"/>
              <a:t>1</a:t>
            </a:r>
            <a:r>
              <a:rPr lang="en-US" dirty="0" smtClean="0"/>
              <a:t>’ have a satisfying value in D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remove useless values of D</a:t>
            </a:r>
            <a:r>
              <a:rPr lang="en-US" baseline="-25000" dirty="0" smtClean="0"/>
              <a:t>1</a:t>
            </a:r>
            <a:endParaRPr lang="en-US" baseline="-25000" dirty="0" smtClean="0"/>
          </a:p>
          <a:p>
            <a:pPr lvl="1"/>
            <a:r>
              <a:rPr lang="en-US" dirty="0" smtClean="0"/>
              <a:t>We want to shrink all Domains minimally so that every domain is consistent with every other.</a:t>
            </a:r>
          </a:p>
          <a:p>
            <a:pPr lvl="1"/>
            <a:r>
              <a:rPr lang="en-US" dirty="0" smtClean="0"/>
              <a:t>AC-3 algorithm</a:t>
            </a:r>
          </a:p>
          <a:p>
            <a:pPr lvl="1"/>
            <a:r>
              <a:rPr lang="en-US" dirty="0" smtClean="0"/>
              <a:t>Note it doesn’t find a solution, just reduces domain size. Then we still need to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arc consistency (2-consistency)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4680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AC-3:  A queue Q with all arcs (constraint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 ) and definition of constraints. Also we have all </a:t>
                </a:r>
                <a:r>
                  <a:rPr lang="en-US" dirty="0" smtClean="0"/>
                  <a:t>variable </a:t>
                </a:r>
                <a:r>
                  <a:rPr lang="en-US" b="0" dirty="0" smtClean="0"/>
                  <a:t>domains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while(Q not empty) do</a:t>
                </a:r>
                <a:b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Getarc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(Q);</a:t>
                </a:r>
                <a:b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check_and_revise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so that it is consistent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      for given constraints.</a:t>
                </a:r>
              </a:p>
              <a:p>
                <a:pPr marL="0" indent="0">
                  <a:buNone/>
                </a:pP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if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has no change continue the next loop iteration;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if 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became empty return “No Solution”</a:t>
                </a:r>
              </a:p>
              <a:p>
                <a:pPr marL="0" indent="0">
                  <a:buNone/>
                </a:pP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else Put all other neighbor arcs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</a:t>
                </a:r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(arcs going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 back in Q if they aren’t there already.</a:t>
                </a:r>
                <a:endParaRPr lang="en-US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46809" cy="4351338"/>
              </a:xfrm>
              <a:blipFill>
                <a:blip r:embed="rId2"/>
                <a:stretch>
                  <a:fillRect l="-1174" t="-2521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511604" y="5883686"/>
            <a:ext cx="24152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complexity?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arcs.domainsize</a:t>
            </a:r>
            <a:endParaRPr lang="en-US" dirty="0" smtClean="0"/>
          </a:p>
          <a:p>
            <a:r>
              <a:rPr lang="en-US" dirty="0" err="1" smtClean="0"/>
              <a:t>domainsize</a:t>
            </a:r>
            <a:r>
              <a:rPr lang="en-US" dirty="0" smtClean="0"/>
              <a:t>*</a:t>
            </a:r>
            <a:r>
              <a:rPr lang="en-US" dirty="0" err="1" smtClean="0"/>
              <a:t>domainsize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10604304" y="2307770"/>
                <a:ext cx="435428" cy="44994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04" y="2307770"/>
                <a:ext cx="435428" cy="4499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11517086" y="1465716"/>
                <a:ext cx="435428" cy="44994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086" y="1465716"/>
                <a:ext cx="435428" cy="4499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6"/>
            <a:endCxn id="6" idx="3"/>
          </p:cNvCxnSpPr>
          <p:nvPr/>
        </p:nvCxnSpPr>
        <p:spPr>
          <a:xfrm flipV="1">
            <a:off x="11039732" y="1849766"/>
            <a:ext cx="541121" cy="682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049596" y="3343505"/>
            <a:ext cx="1516743" cy="517295"/>
            <a:chOff x="10000342" y="3546704"/>
            <a:chExt cx="1516743" cy="4499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/>
                <p:cNvSpPr/>
                <p:nvPr/>
              </p:nvSpPr>
              <p:spPr>
                <a:xfrm>
                  <a:off x="10415619" y="3546704"/>
                  <a:ext cx="435428" cy="44994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19" y="3546704"/>
                  <a:ext cx="435428" cy="4499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10000342" y="3551351"/>
              <a:ext cx="1516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...              … 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>
            <a:stCxn id="14" idx="0"/>
            <a:endCxn id="5" idx="4"/>
          </p:cNvCxnSpPr>
          <p:nvPr/>
        </p:nvCxnSpPr>
        <p:spPr>
          <a:xfrm flipV="1">
            <a:off x="10807968" y="2757713"/>
            <a:ext cx="14050" cy="591135"/>
          </a:xfrm>
          <a:prstGeom prst="straightConnector1">
            <a:avLst/>
          </a:prstGeom>
          <a:ln w="28575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3"/>
          </p:cNvCxnSpPr>
          <p:nvPr/>
        </p:nvCxnSpPr>
        <p:spPr>
          <a:xfrm flipV="1">
            <a:off x="10185009" y="2691820"/>
            <a:ext cx="483062" cy="651685"/>
          </a:xfrm>
          <a:prstGeom prst="straightConnector1">
            <a:avLst/>
          </a:prstGeom>
          <a:ln w="28575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5"/>
          </p:cNvCxnSpPr>
          <p:nvPr/>
        </p:nvCxnSpPr>
        <p:spPr>
          <a:xfrm flipH="1" flipV="1">
            <a:off x="10975965" y="2691820"/>
            <a:ext cx="377835" cy="651685"/>
          </a:xfrm>
          <a:prstGeom prst="straightConnector1">
            <a:avLst/>
          </a:prstGeom>
          <a:ln w="28575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15353</TotalTime>
  <Words>896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The Constraint Satisfaction Problem formulation for search</vt:lpstr>
      <vt:lpstr>Constraint Satisfaction Problems</vt:lpstr>
      <vt:lpstr>Modeling the problem and the solution</vt:lpstr>
      <vt:lpstr>An Example</vt:lpstr>
      <vt:lpstr>More examples</vt:lpstr>
      <vt:lpstr>Variations</vt:lpstr>
      <vt:lpstr>Constraint satisfaction vs optimization</vt:lpstr>
      <vt:lpstr>Inference or Constrain-Propagation in CSP</vt:lpstr>
      <vt:lpstr>An arc consistency (2-consistency) algorithm</vt:lpstr>
      <vt:lpstr>Path consistency (3-consistency)</vt:lpstr>
      <vt:lpstr>Beyond path consistency</vt:lpstr>
      <vt:lpstr>Using search on top of constraint propagation(C-P)  to arrive at a solution</vt:lpstr>
      <vt:lpstr>Backtracking (dfs-like) Solver revisited</vt:lpstr>
      <vt:lpstr>Backtracking (dfs-like) Solver revisited</vt:lpstr>
      <vt:lpstr>The three places we can try something</vt:lpstr>
      <vt:lpstr>Improving backtracking efficiency</vt:lpstr>
      <vt:lpstr>PowerPoint Presentation</vt:lpstr>
      <vt:lpstr>Local search to the aid</vt:lpstr>
      <vt:lpstr>Lastly, using problem structure..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with Online agents</dc:title>
  <dc:creator>Badrinath R</dc:creator>
  <cp:lastModifiedBy>Badrinath R</cp:lastModifiedBy>
  <cp:revision>59</cp:revision>
  <dcterms:created xsi:type="dcterms:W3CDTF">2023-01-23T16:16:43Z</dcterms:created>
  <dcterms:modified xsi:type="dcterms:W3CDTF">2023-02-07T08:27:13Z</dcterms:modified>
</cp:coreProperties>
</file>