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4" r:id="rId6"/>
    <p:sldId id="263" r:id="rId7"/>
    <p:sldId id="262" r:id="rId8"/>
    <p:sldId id="265" r:id="rId9"/>
    <p:sldId id="266" r:id="rId10"/>
    <p:sldId id="267" r:id="rId11"/>
    <p:sldId id="269" r:id="rId12"/>
    <p:sldId id="270" r:id="rId13"/>
    <p:sldId id="271" r:id="rId14"/>
    <p:sldId id="268" r:id="rId15"/>
    <p:sldId id="272" r:id="rId16"/>
    <p:sldId id="273" r:id="rId17"/>
    <p:sldId id="284" r:id="rId18"/>
    <p:sldId id="274" r:id="rId19"/>
    <p:sldId id="285" r:id="rId20"/>
    <p:sldId id="283" r:id="rId21"/>
    <p:sldId id="277" r:id="rId22"/>
    <p:sldId id="275" r:id="rId23"/>
    <p:sldId id="276" r:id="rId24"/>
    <p:sldId id="278" r:id="rId25"/>
    <p:sldId id="279" r:id="rId26"/>
    <p:sldId id="291" r:id="rId27"/>
    <p:sldId id="292" r:id="rId28"/>
    <p:sldId id="280" r:id="rId29"/>
    <p:sldId id="281" r:id="rId30"/>
    <p:sldId id="282" r:id="rId31"/>
    <p:sldId id="286" r:id="rId32"/>
    <p:sldId id="287" r:id="rId33"/>
    <p:sldId id="288" r:id="rId34"/>
    <p:sldId id="289" r:id="rId35"/>
    <p:sldId id="293" r:id="rId36"/>
    <p:sldId id="299" r:id="rId37"/>
    <p:sldId id="290" r:id="rId38"/>
    <p:sldId id="294" r:id="rId39"/>
    <p:sldId id="295" r:id="rId40"/>
    <p:sldId id="296" r:id="rId41"/>
    <p:sldId id="297" r:id="rId42"/>
    <p:sldId id="298" r:id="rId43"/>
    <p:sldId id="300" r:id="rId44"/>
    <p:sldId id="30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DF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2" d="100"/>
          <a:sy n="72"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92C788-88DF-489A-AA5D-DFAE66AB49D4}"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91C404-7625-4E5F-9A93-0ABD19720740}" type="slidenum">
              <a:rPr lang="en-US" smtClean="0"/>
              <a:t>‹#›</a:t>
            </a:fld>
            <a:endParaRPr lang="en-US"/>
          </a:p>
        </p:txBody>
      </p:sp>
    </p:spTree>
    <p:extLst>
      <p:ext uri="{BB962C8B-B14F-4D97-AF65-F5344CB8AC3E}">
        <p14:creationId xmlns:p14="http://schemas.microsoft.com/office/powerpoint/2010/main" val="3302004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92C788-88DF-489A-AA5D-DFAE66AB49D4}"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91C404-7625-4E5F-9A93-0ABD19720740}" type="slidenum">
              <a:rPr lang="en-US" smtClean="0"/>
              <a:t>‹#›</a:t>
            </a:fld>
            <a:endParaRPr lang="en-US"/>
          </a:p>
        </p:txBody>
      </p:sp>
    </p:spTree>
    <p:extLst>
      <p:ext uri="{BB962C8B-B14F-4D97-AF65-F5344CB8AC3E}">
        <p14:creationId xmlns:p14="http://schemas.microsoft.com/office/powerpoint/2010/main" val="2663009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92C788-88DF-489A-AA5D-DFAE66AB49D4}"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91C404-7625-4E5F-9A93-0ABD19720740}" type="slidenum">
              <a:rPr lang="en-US" smtClean="0"/>
              <a:t>‹#›</a:t>
            </a:fld>
            <a:endParaRPr lang="en-US"/>
          </a:p>
        </p:txBody>
      </p:sp>
    </p:spTree>
    <p:extLst>
      <p:ext uri="{BB962C8B-B14F-4D97-AF65-F5344CB8AC3E}">
        <p14:creationId xmlns:p14="http://schemas.microsoft.com/office/powerpoint/2010/main" val="35676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92C788-88DF-489A-AA5D-DFAE66AB49D4}"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91C404-7625-4E5F-9A93-0ABD19720740}" type="slidenum">
              <a:rPr lang="en-US" smtClean="0"/>
              <a:t>‹#›</a:t>
            </a:fld>
            <a:endParaRPr lang="en-US"/>
          </a:p>
        </p:txBody>
      </p:sp>
    </p:spTree>
    <p:extLst>
      <p:ext uri="{BB962C8B-B14F-4D97-AF65-F5344CB8AC3E}">
        <p14:creationId xmlns:p14="http://schemas.microsoft.com/office/powerpoint/2010/main" val="2217575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92C788-88DF-489A-AA5D-DFAE66AB49D4}"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91C404-7625-4E5F-9A93-0ABD19720740}" type="slidenum">
              <a:rPr lang="en-US" smtClean="0"/>
              <a:t>‹#›</a:t>
            </a:fld>
            <a:endParaRPr lang="en-US"/>
          </a:p>
        </p:txBody>
      </p:sp>
    </p:spTree>
    <p:extLst>
      <p:ext uri="{BB962C8B-B14F-4D97-AF65-F5344CB8AC3E}">
        <p14:creationId xmlns:p14="http://schemas.microsoft.com/office/powerpoint/2010/main" val="2450467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92C788-88DF-489A-AA5D-DFAE66AB49D4}"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91C404-7625-4E5F-9A93-0ABD19720740}" type="slidenum">
              <a:rPr lang="en-US" smtClean="0"/>
              <a:t>‹#›</a:t>
            </a:fld>
            <a:endParaRPr lang="en-US"/>
          </a:p>
        </p:txBody>
      </p:sp>
    </p:spTree>
    <p:extLst>
      <p:ext uri="{BB962C8B-B14F-4D97-AF65-F5344CB8AC3E}">
        <p14:creationId xmlns:p14="http://schemas.microsoft.com/office/powerpoint/2010/main" val="765998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92C788-88DF-489A-AA5D-DFAE66AB49D4}" type="datetimeFigureOut">
              <a:rPr lang="en-US" smtClean="0"/>
              <a:t>2/28/2023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91C404-7625-4E5F-9A93-0ABD19720740}" type="slidenum">
              <a:rPr lang="en-US" smtClean="0"/>
              <a:t>‹#›</a:t>
            </a:fld>
            <a:endParaRPr lang="en-US"/>
          </a:p>
        </p:txBody>
      </p:sp>
    </p:spTree>
    <p:extLst>
      <p:ext uri="{BB962C8B-B14F-4D97-AF65-F5344CB8AC3E}">
        <p14:creationId xmlns:p14="http://schemas.microsoft.com/office/powerpoint/2010/main" val="773941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92C788-88DF-489A-AA5D-DFAE66AB49D4}" type="datetimeFigureOut">
              <a:rPr lang="en-US" smtClean="0"/>
              <a:t>2/28/2023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91C404-7625-4E5F-9A93-0ABD19720740}" type="slidenum">
              <a:rPr lang="en-US" smtClean="0"/>
              <a:t>‹#›</a:t>
            </a:fld>
            <a:endParaRPr lang="en-US"/>
          </a:p>
        </p:txBody>
      </p:sp>
    </p:spTree>
    <p:extLst>
      <p:ext uri="{BB962C8B-B14F-4D97-AF65-F5344CB8AC3E}">
        <p14:creationId xmlns:p14="http://schemas.microsoft.com/office/powerpoint/2010/main" val="4130917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92C788-88DF-489A-AA5D-DFAE66AB49D4}" type="datetimeFigureOut">
              <a:rPr lang="en-US" smtClean="0"/>
              <a:t>2/28/2023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91C404-7625-4E5F-9A93-0ABD19720740}" type="slidenum">
              <a:rPr lang="en-US" smtClean="0"/>
              <a:t>‹#›</a:t>
            </a:fld>
            <a:endParaRPr lang="en-US"/>
          </a:p>
        </p:txBody>
      </p:sp>
    </p:spTree>
    <p:extLst>
      <p:ext uri="{BB962C8B-B14F-4D97-AF65-F5344CB8AC3E}">
        <p14:creationId xmlns:p14="http://schemas.microsoft.com/office/powerpoint/2010/main" val="1624140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92C788-88DF-489A-AA5D-DFAE66AB49D4}"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91C404-7625-4E5F-9A93-0ABD19720740}" type="slidenum">
              <a:rPr lang="en-US" smtClean="0"/>
              <a:t>‹#›</a:t>
            </a:fld>
            <a:endParaRPr lang="en-US"/>
          </a:p>
        </p:txBody>
      </p:sp>
    </p:spTree>
    <p:extLst>
      <p:ext uri="{BB962C8B-B14F-4D97-AF65-F5344CB8AC3E}">
        <p14:creationId xmlns:p14="http://schemas.microsoft.com/office/powerpoint/2010/main" val="3935289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92C788-88DF-489A-AA5D-DFAE66AB49D4}"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91C404-7625-4E5F-9A93-0ABD19720740}" type="slidenum">
              <a:rPr lang="en-US" smtClean="0"/>
              <a:t>‹#›</a:t>
            </a:fld>
            <a:endParaRPr lang="en-US"/>
          </a:p>
        </p:txBody>
      </p:sp>
    </p:spTree>
    <p:extLst>
      <p:ext uri="{BB962C8B-B14F-4D97-AF65-F5344CB8AC3E}">
        <p14:creationId xmlns:p14="http://schemas.microsoft.com/office/powerpoint/2010/main" val="484951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92C788-88DF-489A-AA5D-DFAE66AB49D4}" type="datetimeFigureOut">
              <a:rPr lang="en-US" smtClean="0"/>
              <a:t>2/28/2023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1C404-7625-4E5F-9A93-0ABD19720740}" type="slidenum">
              <a:rPr lang="en-US" smtClean="0"/>
              <a:t>‹#›</a:t>
            </a:fld>
            <a:endParaRPr lang="en-US"/>
          </a:p>
        </p:txBody>
      </p:sp>
    </p:spTree>
    <p:extLst>
      <p:ext uri="{BB962C8B-B14F-4D97-AF65-F5344CB8AC3E}">
        <p14:creationId xmlns:p14="http://schemas.microsoft.com/office/powerpoint/2010/main" val="244002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2.png"/><Relationship Id="rId10" Type="http://schemas.openxmlformats.org/officeDocument/2006/relationships/image" Target="../media/image11.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Knowledge based agents – Using logic and inference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337595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cap="small" dirty="0" smtClean="0"/>
              <a:t>Wumpus</a:t>
            </a:r>
            <a:r>
              <a:rPr lang="en-US" dirty="0" smtClean="0"/>
              <a:t> world</a:t>
            </a:r>
            <a:endParaRPr lang="en-US" dirty="0"/>
          </a:p>
        </p:txBody>
      </p:sp>
      <p:grpSp>
        <p:nvGrpSpPr>
          <p:cNvPr id="17" name="Group 16"/>
          <p:cNvGrpSpPr/>
          <p:nvPr/>
        </p:nvGrpSpPr>
        <p:grpSpPr>
          <a:xfrm>
            <a:off x="950689" y="1683433"/>
            <a:ext cx="4463140" cy="4035196"/>
            <a:chOff x="950689" y="1683433"/>
            <a:chExt cx="4463140" cy="4035196"/>
          </a:xfrm>
        </p:grpSpPr>
        <p:sp>
          <p:nvSpPr>
            <p:cNvPr id="5" name="Rectangle 4"/>
            <p:cNvSpPr/>
            <p:nvPr/>
          </p:nvSpPr>
          <p:spPr>
            <a:xfrm>
              <a:off x="972457" y="1690688"/>
              <a:ext cx="4441372" cy="40279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cxnSp>
          <p:nvCxnSpPr>
            <p:cNvPr id="8" name="Straight Connector 7"/>
            <p:cNvCxnSpPr>
              <a:stCxn id="5" idx="0"/>
              <a:endCxn id="5" idx="2"/>
            </p:cNvCxnSpPr>
            <p:nvPr/>
          </p:nvCxnSpPr>
          <p:spPr>
            <a:xfrm>
              <a:off x="3193143" y="1690688"/>
              <a:ext cx="0" cy="4027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1"/>
              <a:endCxn id="5" idx="3"/>
            </p:cNvCxnSpPr>
            <p:nvPr/>
          </p:nvCxnSpPr>
          <p:spPr>
            <a:xfrm>
              <a:off x="972457" y="3704659"/>
              <a:ext cx="4441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72457" y="2670626"/>
              <a:ext cx="4441372" cy="14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046514" y="1690687"/>
              <a:ext cx="29028" cy="4027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303485" y="1683433"/>
              <a:ext cx="0" cy="4027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50689" y="4815004"/>
              <a:ext cx="444137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6" name="Flowchart: Collate 25"/>
          <p:cNvSpPr/>
          <p:nvPr/>
        </p:nvSpPr>
        <p:spPr>
          <a:xfrm>
            <a:off x="1299025" y="2948668"/>
            <a:ext cx="420914" cy="492462"/>
          </a:xfrm>
          <a:prstGeom prst="flowChartCollat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7" name="Rounded Rectangle 26"/>
          <p:cNvSpPr/>
          <p:nvPr/>
        </p:nvSpPr>
        <p:spPr>
          <a:xfrm>
            <a:off x="3370943" y="2830686"/>
            <a:ext cx="754743" cy="761822"/>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8" name="Rounded Rectangle 27"/>
          <p:cNvSpPr/>
          <p:nvPr/>
        </p:nvSpPr>
        <p:spPr>
          <a:xfrm>
            <a:off x="3323774" y="4912551"/>
            <a:ext cx="754743" cy="761822"/>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9" name="TextBox 28"/>
          <p:cNvSpPr txBox="1"/>
          <p:nvPr/>
        </p:nvSpPr>
        <p:spPr>
          <a:xfrm>
            <a:off x="1299025" y="5108796"/>
            <a:ext cx="324128" cy="369332"/>
          </a:xfrm>
          <a:prstGeom prst="rect">
            <a:avLst/>
          </a:prstGeom>
          <a:noFill/>
        </p:spPr>
        <p:txBody>
          <a:bodyPr wrap="none" rtlCol="0">
            <a:spAutoFit/>
          </a:bodyPr>
          <a:lstStyle/>
          <a:p>
            <a:r>
              <a:rPr lang="en-US" b="1" dirty="0" smtClean="0"/>
              <a:t>A</a:t>
            </a:r>
            <a:endParaRPr lang="en-US" b="1" dirty="0"/>
          </a:p>
        </p:txBody>
      </p:sp>
      <p:sp>
        <p:nvSpPr>
          <p:cNvPr id="30" name="Rounded Rectangle 29"/>
          <p:cNvSpPr/>
          <p:nvPr/>
        </p:nvSpPr>
        <p:spPr>
          <a:xfrm>
            <a:off x="4481285" y="1796118"/>
            <a:ext cx="754743" cy="761822"/>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1" name="Sun 30"/>
          <p:cNvSpPr/>
          <p:nvPr/>
        </p:nvSpPr>
        <p:spPr>
          <a:xfrm>
            <a:off x="2351315" y="2934929"/>
            <a:ext cx="537029" cy="475770"/>
          </a:xfrm>
          <a:prstGeom prst="sun">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2" name="TextBox 31"/>
          <p:cNvSpPr txBox="1"/>
          <p:nvPr/>
        </p:nvSpPr>
        <p:spPr>
          <a:xfrm>
            <a:off x="6718296" y="3742269"/>
            <a:ext cx="4963887" cy="923330"/>
          </a:xfrm>
          <a:prstGeom prst="rect">
            <a:avLst/>
          </a:prstGeom>
          <a:noFill/>
        </p:spPr>
        <p:txBody>
          <a:bodyPr wrap="square" rtlCol="0">
            <a:spAutoFit/>
          </a:bodyPr>
          <a:lstStyle/>
          <a:p>
            <a:r>
              <a:rPr lang="en-US" dirty="0" smtClean="0"/>
              <a:t>The </a:t>
            </a:r>
            <a:r>
              <a:rPr lang="en-US" b="1" dirty="0" smtClean="0">
                <a:solidFill>
                  <a:srgbClr val="FF0000"/>
                </a:solidFill>
              </a:rPr>
              <a:t>Wumpus</a:t>
            </a:r>
            <a:r>
              <a:rPr lang="en-US" dirty="0" smtClean="0"/>
              <a:t> emits a </a:t>
            </a:r>
            <a:r>
              <a:rPr lang="en-US" b="1" dirty="0" smtClean="0">
                <a:solidFill>
                  <a:srgbClr val="FF0000"/>
                </a:solidFill>
              </a:rPr>
              <a:t>stink</a:t>
            </a:r>
            <a:r>
              <a:rPr lang="en-US" dirty="0" smtClean="0"/>
              <a:t> that can be sensed in 4 adjacent squares.</a:t>
            </a:r>
          </a:p>
          <a:p>
            <a:r>
              <a:rPr lang="en-US" dirty="0" smtClean="0"/>
              <a:t>The </a:t>
            </a:r>
            <a:r>
              <a:rPr lang="en-US" b="1" dirty="0" smtClean="0">
                <a:solidFill>
                  <a:srgbClr val="0070C0"/>
                </a:solidFill>
              </a:rPr>
              <a:t>pit</a:t>
            </a:r>
            <a:r>
              <a:rPr lang="en-US" dirty="0" smtClean="0"/>
              <a:t> causes a </a:t>
            </a:r>
            <a:r>
              <a:rPr lang="en-US" b="1" dirty="0" smtClean="0">
                <a:solidFill>
                  <a:srgbClr val="0070C0"/>
                </a:solidFill>
              </a:rPr>
              <a:t>breeze</a:t>
            </a:r>
            <a:r>
              <a:rPr lang="en-US" dirty="0" smtClean="0"/>
              <a:t> in the 4 adjacent squares</a:t>
            </a:r>
            <a:endParaRPr lang="en-US" dirty="0"/>
          </a:p>
        </p:txBody>
      </p:sp>
      <p:sp>
        <p:nvSpPr>
          <p:cNvPr id="33" name="Cloud 32"/>
          <p:cNvSpPr/>
          <p:nvPr/>
        </p:nvSpPr>
        <p:spPr>
          <a:xfrm>
            <a:off x="1266373" y="2238709"/>
            <a:ext cx="442682" cy="213975"/>
          </a:xfrm>
          <a:prstGeom prst="cloud">
            <a:avLst/>
          </a:prstGeom>
          <a:solidFill>
            <a:srgbClr val="FFC000"/>
          </a:solidFill>
          <a:ln w="9525">
            <a:solidFill>
              <a:srgbClr val="FF0000"/>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4" name="Cloud 33"/>
          <p:cNvSpPr/>
          <p:nvPr/>
        </p:nvSpPr>
        <p:spPr>
          <a:xfrm>
            <a:off x="2128161" y="3450607"/>
            <a:ext cx="442682" cy="213975"/>
          </a:xfrm>
          <a:prstGeom prst="cloud">
            <a:avLst/>
          </a:prstGeom>
          <a:solidFill>
            <a:srgbClr val="FFC000"/>
          </a:solidFill>
          <a:ln w="9525">
            <a:solidFill>
              <a:srgbClr val="FF0000"/>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5" name="Cloud 34"/>
          <p:cNvSpPr/>
          <p:nvPr/>
        </p:nvSpPr>
        <p:spPr>
          <a:xfrm>
            <a:off x="1266371" y="3989959"/>
            <a:ext cx="442682" cy="213975"/>
          </a:xfrm>
          <a:prstGeom prst="cloud">
            <a:avLst/>
          </a:prstGeom>
          <a:solidFill>
            <a:srgbClr val="FFC000"/>
          </a:solidFill>
          <a:ln w="9525">
            <a:solidFill>
              <a:srgbClr val="FF0000"/>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6" name="Flowchart: Punched Tape 35"/>
          <p:cNvSpPr/>
          <p:nvPr/>
        </p:nvSpPr>
        <p:spPr>
          <a:xfrm>
            <a:off x="3569608" y="2325176"/>
            <a:ext cx="382811" cy="112819"/>
          </a:xfrm>
          <a:prstGeom prst="flowChartPunchedTape">
            <a:avLst/>
          </a:prstGeom>
          <a:effectLst>
            <a:glow rad="228600">
              <a:schemeClr val="accent5">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7" name="Flowchart: Punched Tape 36"/>
          <p:cNvSpPr/>
          <p:nvPr/>
        </p:nvSpPr>
        <p:spPr>
          <a:xfrm>
            <a:off x="4505779" y="3232319"/>
            <a:ext cx="382811" cy="112819"/>
          </a:xfrm>
          <a:prstGeom prst="flowChartPunchedTape">
            <a:avLst/>
          </a:prstGeom>
          <a:effectLst>
            <a:glow rad="228600">
              <a:schemeClr val="accent5">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8" name="Flowchart: Punched Tape 37"/>
          <p:cNvSpPr/>
          <p:nvPr/>
        </p:nvSpPr>
        <p:spPr>
          <a:xfrm>
            <a:off x="3569609" y="4212034"/>
            <a:ext cx="382811" cy="112819"/>
          </a:xfrm>
          <a:prstGeom prst="flowChartPunchedTape">
            <a:avLst/>
          </a:prstGeom>
          <a:effectLst>
            <a:glow rad="228600">
              <a:schemeClr val="accent5">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9" name="Flowchart: Punched Tape 38"/>
          <p:cNvSpPr/>
          <p:nvPr/>
        </p:nvSpPr>
        <p:spPr>
          <a:xfrm>
            <a:off x="2502809" y="5191745"/>
            <a:ext cx="382811" cy="112819"/>
          </a:xfrm>
          <a:prstGeom prst="flowChartPunchedTape">
            <a:avLst/>
          </a:prstGeom>
          <a:effectLst>
            <a:glow rad="228600">
              <a:schemeClr val="accent5">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40" name="Flowchart: Punched Tape 39"/>
          <p:cNvSpPr/>
          <p:nvPr/>
        </p:nvSpPr>
        <p:spPr>
          <a:xfrm>
            <a:off x="4520293" y="5206261"/>
            <a:ext cx="382811" cy="112819"/>
          </a:xfrm>
          <a:prstGeom prst="flowChartPunchedTape">
            <a:avLst/>
          </a:prstGeom>
          <a:effectLst>
            <a:glow rad="228600">
              <a:schemeClr val="accent5">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41" name="Flowchart: Punched Tape 40"/>
          <p:cNvSpPr/>
          <p:nvPr/>
        </p:nvSpPr>
        <p:spPr>
          <a:xfrm>
            <a:off x="2720525" y="3506849"/>
            <a:ext cx="382811" cy="112819"/>
          </a:xfrm>
          <a:prstGeom prst="flowChartPunchedTape">
            <a:avLst/>
          </a:prstGeom>
          <a:effectLst>
            <a:glow rad="228600">
              <a:schemeClr val="accent5">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42" name="Flowchart: Punched Tape 41"/>
          <p:cNvSpPr/>
          <p:nvPr/>
        </p:nvSpPr>
        <p:spPr>
          <a:xfrm>
            <a:off x="6307365" y="4424796"/>
            <a:ext cx="382811" cy="112819"/>
          </a:xfrm>
          <a:prstGeom prst="flowChartPunchedTape">
            <a:avLst/>
          </a:prstGeom>
          <a:effectLst>
            <a:glow rad="228600">
              <a:schemeClr val="accent5">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43" name="Cloud 42"/>
          <p:cNvSpPr/>
          <p:nvPr/>
        </p:nvSpPr>
        <p:spPr>
          <a:xfrm>
            <a:off x="6275614" y="3822788"/>
            <a:ext cx="442682" cy="213975"/>
          </a:xfrm>
          <a:prstGeom prst="cloud">
            <a:avLst/>
          </a:prstGeom>
          <a:solidFill>
            <a:srgbClr val="FFC000"/>
          </a:solidFill>
          <a:ln w="9525">
            <a:solidFill>
              <a:srgbClr val="FF0000"/>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44" name="TextBox 43"/>
          <p:cNvSpPr txBox="1"/>
          <p:nvPr/>
        </p:nvSpPr>
        <p:spPr>
          <a:xfrm>
            <a:off x="6036128" y="2467102"/>
            <a:ext cx="4678717" cy="646331"/>
          </a:xfrm>
          <a:prstGeom prst="rect">
            <a:avLst/>
          </a:prstGeom>
          <a:noFill/>
        </p:spPr>
        <p:txBody>
          <a:bodyPr wrap="none" rtlCol="0">
            <a:spAutoFit/>
          </a:bodyPr>
          <a:lstStyle/>
          <a:p>
            <a:r>
              <a:rPr lang="en-US" dirty="0" smtClean="0"/>
              <a:t>Agent</a:t>
            </a:r>
            <a:r>
              <a:rPr lang="en-US" b="1" dirty="0" smtClean="0"/>
              <a:t> A </a:t>
            </a:r>
            <a:r>
              <a:rPr lang="en-US" dirty="0" smtClean="0"/>
              <a:t>needs to get the </a:t>
            </a:r>
            <a:r>
              <a:rPr lang="en-US" b="1" dirty="0" smtClean="0">
                <a:solidFill>
                  <a:srgbClr val="FFC000"/>
                </a:solidFill>
              </a:rPr>
              <a:t>gold </a:t>
            </a:r>
            <a:r>
              <a:rPr lang="en-US" dirty="0" smtClean="0"/>
              <a:t>and come back to</a:t>
            </a:r>
            <a:br>
              <a:rPr lang="en-US" dirty="0" smtClean="0"/>
            </a:br>
            <a:r>
              <a:rPr lang="en-US" dirty="0" smtClean="0"/>
              <a:t>the starting position</a:t>
            </a:r>
            <a:endParaRPr lang="en-US" dirty="0"/>
          </a:p>
        </p:txBody>
      </p:sp>
      <mc:AlternateContent xmlns:mc="http://schemas.openxmlformats.org/markup-compatibility/2006" xmlns:a14="http://schemas.microsoft.com/office/drawing/2010/main">
        <mc:Choice Requires="a14">
          <p:sp>
            <p:nvSpPr>
              <p:cNvPr id="45" name="TextBox 44"/>
              <p:cNvSpPr txBox="1"/>
              <p:nvPr/>
            </p:nvSpPr>
            <p:spPr>
              <a:xfrm>
                <a:off x="6036128" y="5478128"/>
                <a:ext cx="4066178" cy="738664"/>
              </a:xfrm>
              <a:prstGeom prst="rect">
                <a:avLst/>
              </a:prstGeom>
              <a:noFill/>
            </p:spPr>
            <p:txBody>
              <a:bodyPr wrap="none" rtlCol="0">
                <a:spAutoFit/>
              </a:bodyPr>
              <a:lstStyle/>
              <a:p>
                <a:r>
                  <a:rPr lang="en-US" dirty="0" smtClean="0"/>
                  <a:t>Propositions that we are interested in are</a:t>
                </a:r>
              </a:p>
              <a:p>
                <a:r>
                  <a:rPr lang="en-US" sz="2400" b="0" i="1" dirty="0" err="1">
                    <a:latin typeface="Times New Roman" panose="02020603050405020304" pitchFamily="18" charset="0"/>
                    <a:cs typeface="Times New Roman" panose="02020603050405020304" pitchFamily="18" charset="0"/>
                  </a:rPr>
                  <a:t>P</a:t>
                </a:r>
                <a:r>
                  <a:rPr lang="en-US" sz="2400" b="0" i="1" baseline="-25000" dirty="0" err="1" smtClean="0">
                    <a:latin typeface="Times New Roman" panose="02020603050405020304" pitchFamily="18" charset="0"/>
                    <a:cs typeface="Times New Roman" panose="02020603050405020304" pitchFamily="18" charset="0"/>
                  </a:rPr>
                  <a:t>x,y</a:t>
                </a:r>
                <a:r>
                  <a:rPr lang="en-US" sz="2400" b="0" i="1" dirty="0" smtClean="0">
                    <a:latin typeface="Times New Roman" panose="02020603050405020304" pitchFamily="18" charset="0"/>
                    <a:cs typeface="Times New Roman" panose="02020603050405020304" pitchFamily="18" charset="0"/>
                  </a:rPr>
                  <a:t>  , W</a:t>
                </a:r>
                <a:r>
                  <a:rPr lang="en-US" sz="2400" b="0" i="1" baseline="-25000" dirty="0" smtClean="0">
                    <a:latin typeface="Times New Roman" panose="02020603050405020304" pitchFamily="18" charset="0"/>
                    <a:cs typeface="Times New Roman" panose="02020603050405020304" pitchFamily="18" charset="0"/>
                  </a:rPr>
                  <a:t>x,y</a:t>
                </a:r>
                <a:r>
                  <a:rPr lang="en-US" sz="2400" b="0" i="1" dirty="0" smtClean="0">
                    <a:latin typeface="Times New Roman" panose="02020603050405020304" pitchFamily="18" charset="0"/>
                    <a:cs typeface="Times New Roman" panose="02020603050405020304" pitchFamily="18" charset="0"/>
                  </a:rPr>
                  <a:t>  , </a:t>
                </a:r>
                <a:r>
                  <a:rPr lang="en-US" sz="2400" b="0" i="1" dirty="0" err="1" smtClean="0">
                    <a:latin typeface="Times New Roman" panose="02020603050405020304" pitchFamily="18" charset="0"/>
                    <a:cs typeface="Times New Roman" panose="02020603050405020304" pitchFamily="18" charset="0"/>
                  </a:rPr>
                  <a:t>B</a:t>
                </a:r>
                <a:r>
                  <a:rPr lang="en-US" sz="2400" b="0" i="1" baseline="-25000" dirty="0" err="1" smtClean="0">
                    <a:latin typeface="Times New Roman" panose="02020603050405020304" pitchFamily="18" charset="0"/>
                    <a:cs typeface="Times New Roman" panose="02020603050405020304" pitchFamily="18" charset="0"/>
                  </a:rPr>
                  <a:t>x,y</a:t>
                </a:r>
                <a:r>
                  <a:rPr lang="en-US" sz="2400" b="0" i="1" dirty="0" smtClean="0">
                    <a:latin typeface="Times New Roman" panose="02020603050405020304" pitchFamily="18" charset="0"/>
                    <a:cs typeface="Times New Roman" panose="02020603050405020304" pitchFamily="18" charset="0"/>
                  </a:rPr>
                  <a:t> , S</a:t>
                </a:r>
                <a:r>
                  <a:rPr lang="en-US" sz="2400" b="0" i="1" baseline="-25000" dirty="0" smtClean="0">
                    <a:latin typeface="Times New Roman" panose="02020603050405020304" pitchFamily="18" charset="0"/>
                    <a:cs typeface="Times New Roman" panose="02020603050405020304" pitchFamily="18" charset="0"/>
                  </a:rPr>
                  <a:t>x,y</a:t>
                </a:r>
                <a14:m>
                  <m:oMath xmlns:m="http://schemas.openxmlformats.org/officeDocument/2006/math">
                    <m:r>
                      <a:rPr lang="en-US" sz="2400" b="0" i="1" smtClean="0">
                        <a:latin typeface="Cambria Math" panose="02040503050406030204" pitchFamily="18" charset="0"/>
                      </a:rPr>
                      <m:t> </m:t>
                    </m:r>
                  </m:oMath>
                </a14:m>
                <a:r>
                  <a:rPr lang="en-US" sz="2400" i="1" dirty="0" smtClean="0">
                    <a:latin typeface="Times New Roman" panose="02020603050405020304" pitchFamily="18" charset="0"/>
                    <a:cs typeface="Times New Roman" panose="02020603050405020304" pitchFamily="18" charset="0"/>
                  </a:rPr>
                  <a:t>, </a:t>
                </a:r>
                <a:r>
                  <a:rPr lang="en-US" sz="2400" i="1" dirty="0" err="1" smtClean="0">
                    <a:latin typeface="Times New Roman" panose="02020603050405020304" pitchFamily="18" charset="0"/>
                    <a:cs typeface="Times New Roman" panose="02020603050405020304" pitchFamily="18" charset="0"/>
                  </a:rPr>
                  <a:t>G</a:t>
                </a:r>
                <a:r>
                  <a:rPr lang="en-US" sz="2400" i="1" baseline="-25000" dirty="0" err="1" smtClean="0">
                    <a:latin typeface="Times New Roman" panose="02020603050405020304" pitchFamily="18" charset="0"/>
                    <a:cs typeface="Times New Roman" panose="02020603050405020304" pitchFamily="18" charset="0"/>
                  </a:rPr>
                  <a:t>x,y</a:t>
                </a:r>
                <a:endParaRPr lang="en-US" sz="2400" i="1" baseline="-25000" dirty="0">
                  <a:latin typeface="Times New Roman" panose="02020603050405020304" pitchFamily="18" charset="0"/>
                  <a:cs typeface="Times New Roman" panose="02020603050405020304" pitchFamily="18" charset="0"/>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6036128" y="5478128"/>
                <a:ext cx="4066178" cy="738664"/>
              </a:xfrm>
              <a:prstGeom prst="rect">
                <a:avLst/>
              </a:prstGeom>
              <a:blipFill>
                <a:blip r:embed="rId2"/>
                <a:stretch>
                  <a:fillRect l="-2249" t="-4959" r="-450" b="-18182"/>
                </a:stretch>
              </a:blipFill>
            </p:spPr>
            <p:txBody>
              <a:bodyPr/>
              <a:lstStyle/>
              <a:p>
                <a:r>
                  <a:rPr lang="en-US">
                    <a:noFill/>
                  </a:rPr>
                  <a:t> </a:t>
                </a:r>
              </a:p>
            </p:txBody>
          </p:sp>
        </mc:Fallback>
      </mc:AlternateContent>
    </p:spTree>
    <p:extLst>
      <p:ext uri="{BB962C8B-B14F-4D97-AF65-F5344CB8AC3E}">
        <p14:creationId xmlns:p14="http://schemas.microsoft.com/office/powerpoint/2010/main" val="6355842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53765"/>
            <a:ext cx="10515600" cy="1325563"/>
          </a:xfrm>
        </p:spPr>
        <p:txBody>
          <a:bodyPr/>
          <a:lstStyle/>
          <a:p>
            <a:r>
              <a:rPr lang="en-US" cap="small" dirty="0" smtClean="0"/>
              <a:t>Wumpus</a:t>
            </a:r>
            <a:r>
              <a:rPr lang="en-US" dirty="0" smtClean="0"/>
              <a:t> world</a:t>
            </a:r>
            <a:endParaRPr lang="en-US" dirty="0"/>
          </a:p>
        </p:txBody>
      </p:sp>
      <p:grpSp>
        <p:nvGrpSpPr>
          <p:cNvPr id="17" name="Group 16"/>
          <p:cNvGrpSpPr/>
          <p:nvPr/>
        </p:nvGrpSpPr>
        <p:grpSpPr>
          <a:xfrm>
            <a:off x="950689" y="1683433"/>
            <a:ext cx="4463140" cy="4035196"/>
            <a:chOff x="950689" y="1683433"/>
            <a:chExt cx="4463140" cy="4035196"/>
          </a:xfrm>
        </p:grpSpPr>
        <p:sp>
          <p:nvSpPr>
            <p:cNvPr id="5" name="Rectangle 4"/>
            <p:cNvSpPr/>
            <p:nvPr/>
          </p:nvSpPr>
          <p:spPr>
            <a:xfrm>
              <a:off x="972457" y="1690688"/>
              <a:ext cx="4441372" cy="40279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cxnSp>
          <p:nvCxnSpPr>
            <p:cNvPr id="8" name="Straight Connector 7"/>
            <p:cNvCxnSpPr>
              <a:stCxn id="5" idx="0"/>
              <a:endCxn id="5" idx="2"/>
            </p:cNvCxnSpPr>
            <p:nvPr/>
          </p:nvCxnSpPr>
          <p:spPr>
            <a:xfrm>
              <a:off x="3193143" y="1690688"/>
              <a:ext cx="0" cy="4027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1"/>
              <a:endCxn id="5" idx="3"/>
            </p:cNvCxnSpPr>
            <p:nvPr/>
          </p:nvCxnSpPr>
          <p:spPr>
            <a:xfrm>
              <a:off x="972457" y="3704659"/>
              <a:ext cx="4441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72457" y="2670626"/>
              <a:ext cx="4441372" cy="14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046514" y="1690687"/>
              <a:ext cx="29028" cy="4027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303485" y="1683433"/>
              <a:ext cx="0" cy="4027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50689" y="4815004"/>
              <a:ext cx="444137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6" name="Flowchart: Collate 25"/>
          <p:cNvSpPr/>
          <p:nvPr/>
        </p:nvSpPr>
        <p:spPr>
          <a:xfrm>
            <a:off x="1299025" y="2948668"/>
            <a:ext cx="420914" cy="492462"/>
          </a:xfrm>
          <a:prstGeom prst="flowChartCollat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7" name="Rounded Rectangle 26"/>
          <p:cNvSpPr/>
          <p:nvPr/>
        </p:nvSpPr>
        <p:spPr>
          <a:xfrm>
            <a:off x="3370943" y="2830686"/>
            <a:ext cx="754743" cy="761822"/>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8" name="Rounded Rectangle 27"/>
          <p:cNvSpPr/>
          <p:nvPr/>
        </p:nvSpPr>
        <p:spPr>
          <a:xfrm>
            <a:off x="3323774" y="4912551"/>
            <a:ext cx="754743" cy="761822"/>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9" name="TextBox 28"/>
          <p:cNvSpPr txBox="1"/>
          <p:nvPr/>
        </p:nvSpPr>
        <p:spPr>
          <a:xfrm>
            <a:off x="1299025" y="5108796"/>
            <a:ext cx="324128" cy="369332"/>
          </a:xfrm>
          <a:prstGeom prst="rect">
            <a:avLst/>
          </a:prstGeom>
          <a:noFill/>
        </p:spPr>
        <p:txBody>
          <a:bodyPr wrap="none" rtlCol="0">
            <a:spAutoFit/>
          </a:bodyPr>
          <a:lstStyle/>
          <a:p>
            <a:r>
              <a:rPr lang="en-US" b="1" dirty="0" smtClean="0"/>
              <a:t>A</a:t>
            </a:r>
            <a:endParaRPr lang="en-US" b="1" dirty="0"/>
          </a:p>
        </p:txBody>
      </p:sp>
      <p:sp>
        <p:nvSpPr>
          <p:cNvPr id="30" name="Rounded Rectangle 29"/>
          <p:cNvSpPr/>
          <p:nvPr/>
        </p:nvSpPr>
        <p:spPr>
          <a:xfrm>
            <a:off x="4481285" y="1796118"/>
            <a:ext cx="754743" cy="761822"/>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1" name="Sun 30"/>
          <p:cNvSpPr/>
          <p:nvPr/>
        </p:nvSpPr>
        <p:spPr>
          <a:xfrm>
            <a:off x="2351315" y="2934929"/>
            <a:ext cx="537029" cy="475770"/>
          </a:xfrm>
          <a:prstGeom prst="sun">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3" name="Cloud 32"/>
          <p:cNvSpPr/>
          <p:nvPr/>
        </p:nvSpPr>
        <p:spPr>
          <a:xfrm>
            <a:off x="1266373" y="2238709"/>
            <a:ext cx="442682" cy="213975"/>
          </a:xfrm>
          <a:prstGeom prst="cloud">
            <a:avLst/>
          </a:prstGeom>
          <a:solidFill>
            <a:srgbClr val="FFC000"/>
          </a:solidFill>
          <a:ln w="9525">
            <a:solidFill>
              <a:srgbClr val="FF0000"/>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4" name="Cloud 33"/>
          <p:cNvSpPr/>
          <p:nvPr/>
        </p:nvSpPr>
        <p:spPr>
          <a:xfrm>
            <a:off x="2128161" y="3450607"/>
            <a:ext cx="442682" cy="213975"/>
          </a:xfrm>
          <a:prstGeom prst="cloud">
            <a:avLst/>
          </a:prstGeom>
          <a:solidFill>
            <a:srgbClr val="FFC000"/>
          </a:solidFill>
          <a:ln w="9525">
            <a:solidFill>
              <a:srgbClr val="FF0000"/>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5" name="Cloud 34"/>
          <p:cNvSpPr/>
          <p:nvPr/>
        </p:nvSpPr>
        <p:spPr>
          <a:xfrm>
            <a:off x="1266371" y="3989959"/>
            <a:ext cx="442682" cy="213975"/>
          </a:xfrm>
          <a:prstGeom prst="cloud">
            <a:avLst/>
          </a:prstGeom>
          <a:solidFill>
            <a:srgbClr val="FFC000"/>
          </a:solidFill>
          <a:ln w="9525">
            <a:solidFill>
              <a:srgbClr val="FF0000"/>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6" name="Flowchart: Punched Tape 35"/>
          <p:cNvSpPr/>
          <p:nvPr/>
        </p:nvSpPr>
        <p:spPr>
          <a:xfrm>
            <a:off x="3569608" y="2325176"/>
            <a:ext cx="382811" cy="112819"/>
          </a:xfrm>
          <a:prstGeom prst="flowChartPunchedTape">
            <a:avLst/>
          </a:prstGeom>
          <a:effectLst>
            <a:glow rad="228600">
              <a:schemeClr val="accent5">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7" name="Flowchart: Punched Tape 36"/>
          <p:cNvSpPr/>
          <p:nvPr/>
        </p:nvSpPr>
        <p:spPr>
          <a:xfrm>
            <a:off x="4505779" y="3232319"/>
            <a:ext cx="382811" cy="112819"/>
          </a:xfrm>
          <a:prstGeom prst="flowChartPunchedTape">
            <a:avLst/>
          </a:prstGeom>
          <a:effectLst>
            <a:glow rad="228600">
              <a:schemeClr val="accent5">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8" name="Flowchart: Punched Tape 37"/>
          <p:cNvSpPr/>
          <p:nvPr/>
        </p:nvSpPr>
        <p:spPr>
          <a:xfrm>
            <a:off x="3569609" y="4212034"/>
            <a:ext cx="382811" cy="112819"/>
          </a:xfrm>
          <a:prstGeom prst="flowChartPunchedTape">
            <a:avLst/>
          </a:prstGeom>
          <a:effectLst>
            <a:glow rad="228600">
              <a:schemeClr val="accent5">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9" name="Flowchart: Punched Tape 38"/>
          <p:cNvSpPr/>
          <p:nvPr/>
        </p:nvSpPr>
        <p:spPr>
          <a:xfrm>
            <a:off x="2502809" y="5191745"/>
            <a:ext cx="382811" cy="112819"/>
          </a:xfrm>
          <a:prstGeom prst="flowChartPunchedTape">
            <a:avLst/>
          </a:prstGeom>
          <a:effectLst>
            <a:glow rad="228600">
              <a:schemeClr val="accent5">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40" name="Flowchart: Punched Tape 39"/>
          <p:cNvSpPr/>
          <p:nvPr/>
        </p:nvSpPr>
        <p:spPr>
          <a:xfrm>
            <a:off x="4520293" y="5206261"/>
            <a:ext cx="382811" cy="112819"/>
          </a:xfrm>
          <a:prstGeom prst="flowChartPunchedTape">
            <a:avLst/>
          </a:prstGeom>
          <a:effectLst>
            <a:glow rad="228600">
              <a:schemeClr val="accent5">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41" name="Flowchart: Punched Tape 40"/>
          <p:cNvSpPr/>
          <p:nvPr/>
        </p:nvSpPr>
        <p:spPr>
          <a:xfrm>
            <a:off x="2720525" y="3506849"/>
            <a:ext cx="382811" cy="112819"/>
          </a:xfrm>
          <a:prstGeom prst="flowChartPunchedTape">
            <a:avLst/>
          </a:prstGeom>
          <a:effectLst>
            <a:glow rad="228600">
              <a:schemeClr val="accent5">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nvGrpSpPr>
          <p:cNvPr id="45" name="Group 44"/>
          <p:cNvGrpSpPr/>
          <p:nvPr/>
        </p:nvGrpSpPr>
        <p:grpSpPr>
          <a:xfrm>
            <a:off x="6623050" y="1661661"/>
            <a:ext cx="4463140" cy="4035196"/>
            <a:chOff x="950689" y="1683433"/>
            <a:chExt cx="4463140" cy="4035196"/>
          </a:xfrm>
        </p:grpSpPr>
        <p:sp>
          <p:nvSpPr>
            <p:cNvPr id="46" name="Rectangle 45"/>
            <p:cNvSpPr/>
            <p:nvPr/>
          </p:nvSpPr>
          <p:spPr>
            <a:xfrm>
              <a:off x="972457" y="1690688"/>
              <a:ext cx="4441372" cy="40279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cxnSp>
          <p:nvCxnSpPr>
            <p:cNvPr id="47" name="Straight Connector 46"/>
            <p:cNvCxnSpPr>
              <a:stCxn id="46" idx="0"/>
              <a:endCxn id="46" idx="2"/>
            </p:cNvCxnSpPr>
            <p:nvPr/>
          </p:nvCxnSpPr>
          <p:spPr>
            <a:xfrm>
              <a:off x="3193143" y="1690688"/>
              <a:ext cx="0" cy="4027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6" idx="1"/>
              <a:endCxn id="46" idx="3"/>
            </p:cNvCxnSpPr>
            <p:nvPr/>
          </p:nvCxnSpPr>
          <p:spPr>
            <a:xfrm>
              <a:off x="972457" y="3704659"/>
              <a:ext cx="4441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72457" y="2670626"/>
              <a:ext cx="4441372" cy="14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2046514" y="1690687"/>
              <a:ext cx="29028" cy="4027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303485" y="1683433"/>
              <a:ext cx="0" cy="4027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950689" y="4815004"/>
              <a:ext cx="444137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6894286" y="618389"/>
            <a:ext cx="2410083" cy="369332"/>
          </a:xfrm>
          <a:prstGeom prst="rect">
            <a:avLst/>
          </a:prstGeom>
          <a:noFill/>
        </p:spPr>
        <p:txBody>
          <a:bodyPr wrap="none" rtlCol="0">
            <a:spAutoFit/>
          </a:bodyPr>
          <a:lstStyle/>
          <a:p>
            <a:r>
              <a:rPr lang="en-US" dirty="0" smtClean="0"/>
              <a:t>KB after sensing at (1,1)</a:t>
            </a:r>
            <a:endParaRPr lang="en-US" dirty="0"/>
          </a:p>
        </p:txBody>
      </p:sp>
      <p:sp>
        <p:nvSpPr>
          <p:cNvPr id="3" name="TextBox 2"/>
          <p:cNvSpPr txBox="1"/>
          <p:nvPr/>
        </p:nvSpPr>
        <p:spPr>
          <a:xfrm>
            <a:off x="1310930" y="5776497"/>
            <a:ext cx="3720890" cy="369332"/>
          </a:xfrm>
          <a:prstGeom prst="rect">
            <a:avLst/>
          </a:prstGeom>
          <a:noFill/>
        </p:spPr>
        <p:txBody>
          <a:bodyPr wrap="none" rtlCol="0">
            <a:spAutoFit/>
          </a:bodyPr>
          <a:lstStyle/>
          <a:p>
            <a:r>
              <a:rPr lang="en-US" dirty="0" smtClean="0"/>
              <a:t>1                  2                     3                   4</a:t>
            </a:r>
            <a:endParaRPr lang="en-US" dirty="0"/>
          </a:p>
        </p:txBody>
      </p:sp>
      <p:sp>
        <p:nvSpPr>
          <p:cNvPr id="6" name="TextBox 5"/>
          <p:cNvSpPr txBox="1"/>
          <p:nvPr/>
        </p:nvSpPr>
        <p:spPr>
          <a:xfrm>
            <a:off x="624507" y="1873618"/>
            <a:ext cx="301686" cy="3416320"/>
          </a:xfrm>
          <a:prstGeom prst="rect">
            <a:avLst/>
          </a:prstGeom>
          <a:noFill/>
        </p:spPr>
        <p:txBody>
          <a:bodyPr wrap="none" rtlCol="0">
            <a:spAutoFit/>
          </a:bodyPr>
          <a:lstStyle/>
          <a:p>
            <a:r>
              <a:rPr lang="en-US" dirty="0"/>
              <a:t>4</a:t>
            </a:r>
            <a:endParaRPr lang="en-US" dirty="0" smtClean="0"/>
          </a:p>
          <a:p>
            <a:endParaRPr lang="en-US" dirty="0"/>
          </a:p>
          <a:p>
            <a:endParaRPr lang="en-US" dirty="0" smtClean="0"/>
          </a:p>
          <a:p>
            <a:endParaRPr lang="en-US" dirty="0"/>
          </a:p>
          <a:p>
            <a:r>
              <a:rPr lang="en-US" dirty="0"/>
              <a:t>3</a:t>
            </a:r>
            <a:endParaRPr lang="en-US" dirty="0" smtClean="0"/>
          </a:p>
          <a:p>
            <a:endParaRPr lang="en-US" dirty="0"/>
          </a:p>
          <a:p>
            <a:endParaRPr lang="en-US" dirty="0" smtClean="0"/>
          </a:p>
          <a:p>
            <a:endParaRPr lang="en-US" dirty="0"/>
          </a:p>
          <a:p>
            <a:r>
              <a:rPr lang="en-US" dirty="0"/>
              <a:t>2</a:t>
            </a:r>
            <a:endParaRPr lang="en-US" dirty="0" smtClean="0"/>
          </a:p>
          <a:p>
            <a:endParaRPr lang="en-US" dirty="0"/>
          </a:p>
          <a:p>
            <a:endParaRPr lang="en-US" dirty="0" smtClean="0"/>
          </a:p>
          <a:p>
            <a:r>
              <a:rPr lang="en-US" dirty="0" smtClean="0"/>
              <a:t>1</a:t>
            </a:r>
            <a:endParaRPr lang="en-US" dirty="0"/>
          </a:p>
        </p:txBody>
      </p:sp>
      <p:sp>
        <p:nvSpPr>
          <p:cNvPr id="7" name="TextBox 6"/>
          <p:cNvSpPr txBox="1"/>
          <p:nvPr/>
        </p:nvSpPr>
        <p:spPr>
          <a:xfrm>
            <a:off x="6994139" y="5275202"/>
            <a:ext cx="457176" cy="369332"/>
          </a:xfrm>
          <a:prstGeom prst="rect">
            <a:avLst/>
          </a:prstGeom>
          <a:noFill/>
        </p:spPr>
        <p:txBody>
          <a:bodyPr wrap="none" rtlCol="0">
            <a:spAutoFit/>
          </a:bodyPr>
          <a:lstStyle/>
          <a:p>
            <a:r>
              <a:rPr lang="en-US" dirty="0" smtClean="0"/>
              <a:t>OK</a:t>
            </a:r>
            <a:endParaRPr lang="en-US" dirty="0"/>
          </a:p>
        </p:txBody>
      </p:sp>
      <p:sp>
        <p:nvSpPr>
          <p:cNvPr id="53" name="TextBox 52"/>
          <p:cNvSpPr txBox="1"/>
          <p:nvPr/>
        </p:nvSpPr>
        <p:spPr>
          <a:xfrm>
            <a:off x="6971402" y="4420273"/>
            <a:ext cx="457176" cy="369332"/>
          </a:xfrm>
          <a:prstGeom prst="rect">
            <a:avLst/>
          </a:prstGeom>
          <a:noFill/>
        </p:spPr>
        <p:txBody>
          <a:bodyPr wrap="none" rtlCol="0">
            <a:spAutoFit/>
          </a:bodyPr>
          <a:lstStyle/>
          <a:p>
            <a:r>
              <a:rPr lang="en-US" dirty="0" smtClean="0"/>
              <a:t>OK</a:t>
            </a:r>
            <a:endParaRPr lang="en-US" dirty="0"/>
          </a:p>
        </p:txBody>
      </p:sp>
      <p:sp>
        <p:nvSpPr>
          <p:cNvPr id="54" name="TextBox 53"/>
          <p:cNvSpPr txBox="1"/>
          <p:nvPr/>
        </p:nvSpPr>
        <p:spPr>
          <a:xfrm>
            <a:off x="8074485" y="5275202"/>
            <a:ext cx="457176" cy="369332"/>
          </a:xfrm>
          <a:prstGeom prst="rect">
            <a:avLst/>
          </a:prstGeom>
          <a:noFill/>
        </p:spPr>
        <p:txBody>
          <a:bodyPr wrap="none" rtlCol="0">
            <a:spAutoFit/>
          </a:bodyPr>
          <a:lstStyle/>
          <a:p>
            <a:r>
              <a:rPr lang="en-US" dirty="0" smtClean="0"/>
              <a:t>OK</a:t>
            </a:r>
            <a:endParaRPr lang="en-US" dirty="0"/>
          </a:p>
        </p:txBody>
      </p:sp>
      <p:sp>
        <p:nvSpPr>
          <p:cNvPr id="55" name="TextBox 54"/>
          <p:cNvSpPr txBox="1"/>
          <p:nvPr/>
        </p:nvSpPr>
        <p:spPr>
          <a:xfrm>
            <a:off x="7068456" y="5014456"/>
            <a:ext cx="324128" cy="369332"/>
          </a:xfrm>
          <a:prstGeom prst="rect">
            <a:avLst/>
          </a:prstGeom>
          <a:noFill/>
        </p:spPr>
        <p:txBody>
          <a:bodyPr wrap="none" rtlCol="0">
            <a:spAutoFit/>
          </a:bodyPr>
          <a:lstStyle/>
          <a:p>
            <a:r>
              <a:rPr lang="en-US" b="1" dirty="0" smtClean="0"/>
              <a:t>A</a:t>
            </a:r>
            <a:endParaRPr lang="en-US" b="1" dirty="0"/>
          </a:p>
        </p:txBody>
      </p:sp>
    </p:spTree>
    <p:extLst>
      <p:ext uri="{BB962C8B-B14F-4D97-AF65-F5344CB8AC3E}">
        <p14:creationId xmlns:p14="http://schemas.microsoft.com/office/powerpoint/2010/main" val="39326670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cap="small" dirty="0" smtClean="0"/>
              <a:t>Wumpus</a:t>
            </a:r>
            <a:r>
              <a:rPr lang="en-US" dirty="0" smtClean="0"/>
              <a:t> world</a:t>
            </a:r>
            <a:endParaRPr lang="en-US" dirty="0"/>
          </a:p>
        </p:txBody>
      </p:sp>
      <mc:AlternateContent xmlns:mc="http://schemas.openxmlformats.org/markup-compatibility/2006" xmlns:a14="http://schemas.microsoft.com/office/drawing/2010/main">
        <mc:Choice Requires="a14">
          <p:sp>
            <p:nvSpPr>
              <p:cNvPr id="11" name="Content Placeholder 10"/>
              <p:cNvSpPr>
                <a:spLocks noGrp="1"/>
              </p:cNvSpPr>
              <p:nvPr>
                <p:ph sz="half" idx="2"/>
              </p:nvPr>
            </p:nvSpPr>
            <p:spPr/>
            <p:txBody>
              <a:bodyPr/>
              <a:lstStyle/>
              <a:p>
                <a:pPr marL="0" indent="0">
                  <a:buNone/>
                </a:pPr>
                <a:r>
                  <a:rPr lang="en-US" b="1" dirty="0" smtClean="0"/>
                  <a:t>Initial KB Sentences</a:t>
                </a:r>
                <a:r>
                  <a:rPr lang="en-US" dirty="0" smtClean="0"/>
                  <a:t>:</a:t>
                </a:r>
                <a:br>
                  <a:rPr lang="en-US" dirty="0" smtClean="0"/>
                </a:br>
                <a:r>
                  <a:rPr lang="en-US" b="1" dirty="0" smtClean="0"/>
                  <a:t>Initial </a:t>
                </a:r>
                <a:r>
                  <a:rPr lang="en-US" b="1" dirty="0" err="1" smtClean="0"/>
                  <a:t>pos</a:t>
                </a:r>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1,1</m:t>
                        </m:r>
                      </m:sub>
                    </m:sSub>
                  </m:oMath>
                </a14:m>
                <a:r>
                  <a:rPr lang="en-US" dirty="0" smtClean="0"/>
                  <a:t/>
                </a:r>
                <a:br>
                  <a:rPr lang="en-US" dirty="0" smtClean="0"/>
                </a:br>
                <a:r>
                  <a:rPr lang="en-US" b="1" dirty="0" smtClean="0"/>
                  <a:t>General:</a:t>
                </a:r>
                <a:r>
                  <a:rPr lang="en-US" dirty="0" smtClean="0"/>
                  <a:t/>
                </a:r>
                <a:br>
                  <a:rPr lang="en-US" dirty="0" smtClean="0"/>
                </a:b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2,1</m:t>
                              </m:r>
                            </m:sub>
                          </m:sSub>
                        </m:e>
                      </m:d>
                    </m:oMath>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3:</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1,1</m:t>
                                  </m:r>
                                </m:sub>
                              </m:sSub>
                              <m:r>
                                <a:rPr lang="en-US" b="0" i="1" smtClean="0">
                                  <a:latin typeface="Cambria Math" panose="02040503050406030204" pitchFamily="18" charset="0"/>
                                </a:rPr>
                                <m:t>∨</m:t>
                              </m:r>
                              <m:r>
                                <a:rPr lang="en-US" b="0" i="1" smtClean="0">
                                  <a:latin typeface="Cambria Math" panose="02040503050406030204" pitchFamily="18" charset="0"/>
                                </a:rPr>
                                <m:t>𝑃</m:t>
                              </m:r>
                            </m:e>
                            <m:sub>
                              <m:r>
                                <a:rPr lang="en-US" b="0" i="1" smtClean="0">
                                  <a:latin typeface="Cambria Math" panose="02040503050406030204" pitchFamily="18" charset="0"/>
                                </a:rPr>
                                <m:t>2,2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3,1</m:t>
                              </m:r>
                            </m:sub>
                          </m:sSub>
                        </m:e>
                      </m:d>
                    </m:oMath>
                    <m:oMath xmlns:m="http://schemas.openxmlformats.org/officeDocument/2006/math">
                      <m:r>
                        <a:rPr lang="en-US" b="0" i="1" smtClean="0">
                          <a:latin typeface="Cambria Math" panose="02040503050406030204" pitchFamily="18" charset="0"/>
                        </a:rPr>
                        <m:t> </m:t>
                      </m:r>
                    </m:oMath>
                  </m:oMathPara>
                </a14:m>
                <a:r>
                  <a:rPr lang="en-US" b="0" dirty="0" smtClean="0"/>
                  <a:t/>
                </a:r>
                <a:br>
                  <a:rPr lang="en-US" b="0" dirty="0" smtClean="0"/>
                </a:br>
                <a:r>
                  <a:rPr lang="en-US" b="1" dirty="0" smtClean="0"/>
                  <a:t>Percept </a:t>
                </a:r>
                <a:r>
                  <a:rPr lang="en-US" b="1" smtClean="0"/>
                  <a:t>at 1,1:</a:t>
                </a:r>
                <a:endParaRPr lang="en-US" b="1"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4:¬</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1,1</m:t>
                          </m:r>
                        </m:sub>
                      </m:sSub>
                    </m:oMath>
                  </m:oMathPara>
                </a14:m>
                <a:endParaRPr lang="en-US" b="0" dirty="0" smtClean="0"/>
              </a:p>
            </p:txBody>
          </p:sp>
        </mc:Choice>
        <mc:Fallback xmlns="">
          <p:sp>
            <p:nvSpPr>
              <p:cNvPr id="11" name="Content Placeholder 10"/>
              <p:cNvSpPr>
                <a:spLocks noGrp="1" noRot="1" noChangeAspect="1" noMove="1" noResize="1" noEditPoints="1" noAdjustHandles="1" noChangeArrowheads="1" noChangeShapeType="1" noTextEdit="1"/>
              </p:cNvSpPr>
              <p:nvPr>
                <p:ph sz="half" idx="2"/>
              </p:nvPr>
            </p:nvSpPr>
            <p:spPr>
              <a:blipFill>
                <a:blip r:embed="rId5"/>
                <a:stretch>
                  <a:fillRect l="-2482" t="-2815"/>
                </a:stretch>
              </a:blipFill>
            </p:spPr>
            <p:txBody>
              <a:bodyPr/>
              <a:lstStyle/>
              <a:p>
                <a:r>
                  <a:rPr lang="en-US">
                    <a:noFill/>
                  </a:rPr>
                  <a:t> </a:t>
                </a:r>
              </a:p>
            </p:txBody>
          </p:sp>
        </mc:Fallback>
      </mc:AlternateContent>
      <p:grpSp>
        <p:nvGrpSpPr>
          <p:cNvPr id="45" name="Group 44"/>
          <p:cNvGrpSpPr/>
          <p:nvPr/>
        </p:nvGrpSpPr>
        <p:grpSpPr>
          <a:xfrm>
            <a:off x="6623050" y="1661661"/>
            <a:ext cx="4463140" cy="4035196"/>
            <a:chOff x="950689" y="1683433"/>
            <a:chExt cx="4463140" cy="4035196"/>
          </a:xfrm>
        </p:grpSpPr>
        <p:sp>
          <p:nvSpPr>
            <p:cNvPr id="46" name="Rectangle 45"/>
            <p:cNvSpPr/>
            <p:nvPr/>
          </p:nvSpPr>
          <p:spPr>
            <a:xfrm>
              <a:off x="972457" y="1690688"/>
              <a:ext cx="4441372" cy="40279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cxnSp>
          <p:nvCxnSpPr>
            <p:cNvPr id="47" name="Straight Connector 46"/>
            <p:cNvCxnSpPr>
              <a:stCxn id="46" idx="0"/>
              <a:endCxn id="46" idx="2"/>
            </p:cNvCxnSpPr>
            <p:nvPr/>
          </p:nvCxnSpPr>
          <p:spPr>
            <a:xfrm>
              <a:off x="3193143" y="1690688"/>
              <a:ext cx="0" cy="4027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6" idx="1"/>
              <a:endCxn id="46" idx="3"/>
            </p:cNvCxnSpPr>
            <p:nvPr/>
          </p:nvCxnSpPr>
          <p:spPr>
            <a:xfrm>
              <a:off x="972457" y="3704659"/>
              <a:ext cx="4441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72457" y="2670626"/>
              <a:ext cx="4441372" cy="14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2046514" y="1690687"/>
              <a:ext cx="29028" cy="4027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303485" y="1683433"/>
              <a:ext cx="0" cy="4027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950689" y="4815004"/>
              <a:ext cx="444137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6894286" y="618389"/>
            <a:ext cx="2410083" cy="369332"/>
          </a:xfrm>
          <a:prstGeom prst="rect">
            <a:avLst/>
          </a:prstGeom>
          <a:noFill/>
        </p:spPr>
        <p:txBody>
          <a:bodyPr wrap="none" rtlCol="0">
            <a:spAutoFit/>
          </a:bodyPr>
          <a:lstStyle/>
          <a:p>
            <a:r>
              <a:rPr lang="en-US" dirty="0" smtClean="0"/>
              <a:t>KB after sensing at (1,1)</a:t>
            </a:r>
            <a:endParaRPr lang="en-US" dirty="0"/>
          </a:p>
        </p:txBody>
      </p:sp>
      <p:sp>
        <p:nvSpPr>
          <p:cNvPr id="6" name="TextBox 5"/>
          <p:cNvSpPr txBox="1"/>
          <p:nvPr/>
        </p:nvSpPr>
        <p:spPr>
          <a:xfrm>
            <a:off x="6285359" y="2047465"/>
            <a:ext cx="301686" cy="3416320"/>
          </a:xfrm>
          <a:prstGeom prst="rect">
            <a:avLst/>
          </a:prstGeom>
          <a:noFill/>
        </p:spPr>
        <p:txBody>
          <a:bodyPr wrap="none" rtlCol="0">
            <a:spAutoFit/>
          </a:bodyPr>
          <a:lstStyle/>
          <a:p>
            <a:r>
              <a:rPr lang="en-US" dirty="0"/>
              <a:t>4</a:t>
            </a:r>
            <a:endParaRPr lang="en-US" dirty="0" smtClean="0"/>
          </a:p>
          <a:p>
            <a:endParaRPr lang="en-US" dirty="0"/>
          </a:p>
          <a:p>
            <a:endParaRPr lang="en-US" dirty="0" smtClean="0"/>
          </a:p>
          <a:p>
            <a:endParaRPr lang="en-US" dirty="0"/>
          </a:p>
          <a:p>
            <a:r>
              <a:rPr lang="en-US" dirty="0"/>
              <a:t>3</a:t>
            </a:r>
            <a:endParaRPr lang="en-US" dirty="0" smtClean="0"/>
          </a:p>
          <a:p>
            <a:endParaRPr lang="en-US" dirty="0"/>
          </a:p>
          <a:p>
            <a:endParaRPr lang="en-US" dirty="0" smtClean="0"/>
          </a:p>
          <a:p>
            <a:endParaRPr lang="en-US" dirty="0"/>
          </a:p>
          <a:p>
            <a:r>
              <a:rPr lang="en-US" dirty="0"/>
              <a:t>2</a:t>
            </a:r>
            <a:endParaRPr lang="en-US" dirty="0" smtClean="0"/>
          </a:p>
          <a:p>
            <a:endParaRPr lang="en-US" dirty="0"/>
          </a:p>
          <a:p>
            <a:endParaRPr lang="en-US" dirty="0" smtClean="0"/>
          </a:p>
          <a:p>
            <a:r>
              <a:rPr lang="en-US" dirty="0" smtClean="0"/>
              <a:t>1</a:t>
            </a:r>
            <a:endParaRPr lang="en-US" dirty="0"/>
          </a:p>
        </p:txBody>
      </p:sp>
      <p:sp>
        <p:nvSpPr>
          <p:cNvPr id="7" name="TextBox 6"/>
          <p:cNvSpPr txBox="1"/>
          <p:nvPr/>
        </p:nvSpPr>
        <p:spPr>
          <a:xfrm>
            <a:off x="6994139" y="5275202"/>
            <a:ext cx="457176" cy="369332"/>
          </a:xfrm>
          <a:prstGeom prst="rect">
            <a:avLst/>
          </a:prstGeom>
          <a:noFill/>
        </p:spPr>
        <p:txBody>
          <a:bodyPr wrap="none" rtlCol="0">
            <a:spAutoFit/>
          </a:bodyPr>
          <a:lstStyle/>
          <a:p>
            <a:r>
              <a:rPr lang="en-US" dirty="0" smtClean="0"/>
              <a:t>OK</a:t>
            </a:r>
            <a:endParaRPr lang="en-US" dirty="0"/>
          </a:p>
        </p:txBody>
      </p:sp>
      <p:sp>
        <p:nvSpPr>
          <p:cNvPr id="53" name="TextBox 52"/>
          <p:cNvSpPr txBox="1"/>
          <p:nvPr/>
        </p:nvSpPr>
        <p:spPr>
          <a:xfrm>
            <a:off x="6971402" y="4420273"/>
            <a:ext cx="457176" cy="369332"/>
          </a:xfrm>
          <a:prstGeom prst="rect">
            <a:avLst/>
          </a:prstGeom>
          <a:noFill/>
        </p:spPr>
        <p:txBody>
          <a:bodyPr wrap="none" rtlCol="0">
            <a:spAutoFit/>
          </a:bodyPr>
          <a:lstStyle/>
          <a:p>
            <a:r>
              <a:rPr lang="en-US" dirty="0" smtClean="0"/>
              <a:t>OK</a:t>
            </a:r>
            <a:endParaRPr lang="en-US" dirty="0"/>
          </a:p>
        </p:txBody>
      </p:sp>
      <p:sp>
        <p:nvSpPr>
          <p:cNvPr id="54" name="TextBox 53"/>
          <p:cNvSpPr txBox="1"/>
          <p:nvPr/>
        </p:nvSpPr>
        <p:spPr>
          <a:xfrm>
            <a:off x="8074485" y="5275202"/>
            <a:ext cx="457176" cy="369332"/>
          </a:xfrm>
          <a:prstGeom prst="rect">
            <a:avLst/>
          </a:prstGeom>
          <a:noFill/>
        </p:spPr>
        <p:txBody>
          <a:bodyPr wrap="none" rtlCol="0">
            <a:spAutoFit/>
          </a:bodyPr>
          <a:lstStyle/>
          <a:p>
            <a:r>
              <a:rPr lang="en-US" dirty="0" smtClean="0"/>
              <a:t>OK</a:t>
            </a:r>
            <a:endParaRPr lang="en-US" dirty="0"/>
          </a:p>
        </p:txBody>
      </p:sp>
      <p:sp>
        <p:nvSpPr>
          <p:cNvPr id="55" name="TextBox 54"/>
          <p:cNvSpPr txBox="1"/>
          <p:nvPr/>
        </p:nvSpPr>
        <p:spPr>
          <a:xfrm>
            <a:off x="7068456" y="5014456"/>
            <a:ext cx="324128" cy="369332"/>
          </a:xfrm>
          <a:prstGeom prst="rect">
            <a:avLst/>
          </a:prstGeom>
          <a:noFill/>
        </p:spPr>
        <p:txBody>
          <a:bodyPr wrap="none" rtlCol="0">
            <a:spAutoFit/>
          </a:bodyPr>
          <a:lstStyle/>
          <a:p>
            <a:r>
              <a:rPr lang="en-US" b="1" dirty="0" smtClean="0"/>
              <a:t>A</a:t>
            </a:r>
            <a:endParaRPr lang="en-US" b="1" dirty="0"/>
          </a:p>
        </p:txBody>
      </p:sp>
      <p:sp>
        <p:nvSpPr>
          <p:cNvPr id="42" name="TextBox 41"/>
          <p:cNvSpPr txBox="1"/>
          <p:nvPr/>
        </p:nvSpPr>
        <p:spPr>
          <a:xfrm>
            <a:off x="7104741" y="5745920"/>
            <a:ext cx="3720890" cy="369332"/>
          </a:xfrm>
          <a:prstGeom prst="rect">
            <a:avLst/>
          </a:prstGeom>
          <a:noFill/>
        </p:spPr>
        <p:txBody>
          <a:bodyPr wrap="none" rtlCol="0">
            <a:spAutoFit/>
          </a:bodyPr>
          <a:lstStyle/>
          <a:p>
            <a:r>
              <a:rPr lang="en-US" dirty="0" smtClean="0"/>
              <a:t>1                  2                     3                   4</a:t>
            </a:r>
            <a:endParaRPr lang="en-US" dirty="0"/>
          </a:p>
        </p:txBody>
      </p:sp>
      <p:sp>
        <p:nvSpPr>
          <p:cNvPr id="19" name="Left Bracket 18"/>
          <p:cNvSpPr/>
          <p:nvPr/>
        </p:nvSpPr>
        <p:spPr>
          <a:xfrm>
            <a:off x="796244" y="2925141"/>
            <a:ext cx="101600" cy="31500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ket 19"/>
          <p:cNvSpPr/>
          <p:nvPr/>
        </p:nvSpPr>
        <p:spPr>
          <a:xfrm>
            <a:off x="1008742" y="3755625"/>
            <a:ext cx="72572" cy="817109"/>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p:cNvSpPr txBox="1"/>
              <p:nvPr/>
            </p:nvSpPr>
            <p:spPr>
              <a:xfrm>
                <a:off x="994641" y="6115252"/>
                <a:ext cx="5340886" cy="381515"/>
              </a:xfrm>
              <a:prstGeom prst="rect">
                <a:avLst/>
              </a:prstGeom>
              <a:noFill/>
            </p:spPr>
            <p:txBody>
              <a:bodyPr wrap="none" rtlCol="0">
                <a:spAutoFit/>
              </a:bodyPr>
              <a:lstStyle/>
              <a:p>
                <a:r>
                  <a:rPr lang="en-US" dirty="0" smtClean="0"/>
                  <a:t>We want to use reasoning to conclude: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1,2</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2,1</m:t>
                        </m:r>
                      </m:sub>
                    </m:sSub>
                  </m:oMath>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994641" y="6115252"/>
                <a:ext cx="5340886" cy="381515"/>
              </a:xfrm>
              <a:prstGeom prst="rect">
                <a:avLst/>
              </a:prstGeom>
              <a:blipFill>
                <a:blip r:embed="rId4"/>
                <a:stretch>
                  <a:fillRect l="-913" t="-6349" b="-22222"/>
                </a:stretch>
              </a:blipFill>
            </p:spPr>
            <p:txBody>
              <a:bodyPr/>
              <a:lstStyle/>
              <a:p>
                <a:r>
                  <a:rPr lang="en-US">
                    <a:noFill/>
                  </a:rPr>
                  <a:t> </a:t>
                </a:r>
              </a:p>
            </p:txBody>
          </p:sp>
        </mc:Fallback>
      </mc:AlternateContent>
      <p:sp>
        <p:nvSpPr>
          <p:cNvPr id="22" name="Left Bracket 21"/>
          <p:cNvSpPr/>
          <p:nvPr/>
        </p:nvSpPr>
        <p:spPr>
          <a:xfrm>
            <a:off x="2554514" y="5383788"/>
            <a:ext cx="130629" cy="362132"/>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p:cNvCxnSpPr/>
          <p:nvPr/>
        </p:nvCxnSpPr>
        <p:spPr>
          <a:xfrm>
            <a:off x="839788" y="4789605"/>
            <a:ext cx="515778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896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Using model checking to Reason</a:t>
            </a:r>
            <a:endParaRPr lang="en-US" dirty="0"/>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a:xfrm>
                <a:off x="838200" y="1825624"/>
                <a:ext cx="10515600" cy="4894489"/>
              </a:xfrm>
            </p:spPr>
            <p:txBody>
              <a:bodyPr>
                <a:normAutofit lnSpcReduction="10000"/>
              </a:bodyPr>
              <a:lstStyle/>
              <a:p>
                <a:r>
                  <a:rPr lang="en-US" dirty="0" smtClean="0"/>
                  <a:t>We could take the world corresponding to the sentences R1-R4 and then check the extensions (possible worlds)</a:t>
                </a:r>
              </a:p>
              <a:p>
                <a:r>
                  <a:rPr lang="en-US" dirty="0" smtClean="0"/>
                  <a:t>All extensions where R1-R4 are true are satisfying models.</a:t>
                </a:r>
              </a:p>
              <a:p>
                <a:r>
                  <a:rPr lang="en-US" dirty="0" smtClean="0"/>
                  <a:t>We write out all models (assignments of T and F to </a:t>
                </a:r>
                <a:r>
                  <a:rPr lang="en-US" b="1" dirty="0" smtClean="0"/>
                  <a:t>propositions</a:t>
                </a:r>
                <a:r>
                  <a:rPr lang="en-US" dirty="0" smtClean="0"/>
                  <a:t> of interest,) in a big table</a:t>
                </a:r>
              </a:p>
              <a:p>
                <a:pPr lvl="1"/>
                <a:r>
                  <a:rPr lang="en-US" dirty="0" smtClean="0"/>
                  <a:t>Then check only those rows where R1-R4 are true and check for </a:t>
                </a:r>
                <a:r>
                  <a:rPr lang="en-US" i="1" dirty="0" smtClean="0"/>
                  <a:t>any definitive truth or false </a:t>
                </a:r>
                <a:r>
                  <a:rPr lang="en-US" dirty="0" smtClean="0"/>
                  <a:t>for any new proposition(not already in KB)</a:t>
                </a:r>
              </a:p>
              <a:p>
                <a:pPr lvl="1"/>
                <a:r>
                  <a:rPr lang="en-US" dirty="0" smtClean="0"/>
                  <a:t>That means all entries in the column for the proposition are all true or </a:t>
                </a:r>
                <a:r>
                  <a:rPr lang="en-US" i="1" dirty="0" smtClean="0"/>
                  <a:t>all false</a:t>
                </a:r>
                <a:r>
                  <a:rPr lang="en-US" dirty="0" smtClean="0"/>
                  <a:t>.</a:t>
                </a:r>
              </a:p>
              <a:p>
                <a:r>
                  <a:rPr lang="en-US" dirty="0" smtClean="0"/>
                  <a:t>We will notice that the only ones are</a:t>
                </a:r>
              </a:p>
              <a:p>
                <a:pPr lvl="1"/>
                <a:r>
                  <a:rPr lang="en-US" i="1" dirty="0" smtClean="0">
                    <a:latin typeface="Times New Roman" panose="02020603050405020304" pitchFamily="18" charset="0"/>
                    <a:cs typeface="Times New Roman" panose="02020603050405020304" pitchFamily="18" charset="0"/>
                  </a:rPr>
                  <a:t>P</a:t>
                </a:r>
                <a:r>
                  <a:rPr lang="en-US" i="1" baseline="-25000" dirty="0" smtClean="0">
                    <a:latin typeface="Times New Roman" panose="02020603050405020304" pitchFamily="18" charset="0"/>
                    <a:cs typeface="Times New Roman" panose="02020603050405020304" pitchFamily="18" charset="0"/>
                  </a:rPr>
                  <a:t>1,2 </a:t>
                </a:r>
                <a:r>
                  <a:rPr lang="en-US" i="1" dirty="0" smtClean="0">
                    <a:latin typeface="Times New Roman" panose="02020603050405020304" pitchFamily="18" charset="0"/>
                    <a:cs typeface="Times New Roman" panose="02020603050405020304" pitchFamily="18" charset="0"/>
                  </a:rPr>
                  <a:t>  </a:t>
                </a:r>
                <a:r>
                  <a:rPr lang="en-US" dirty="0" smtClean="0"/>
                  <a:t>  and   </a:t>
                </a:r>
                <a:r>
                  <a:rPr lang="en-US" i="1" dirty="0" smtClean="0">
                    <a:latin typeface="Times New Roman" panose="02020603050405020304" pitchFamily="18" charset="0"/>
                    <a:cs typeface="Times New Roman" panose="02020603050405020304" pitchFamily="18" charset="0"/>
                  </a:rPr>
                  <a:t> P</a:t>
                </a:r>
                <a:r>
                  <a:rPr lang="en-US" i="1" baseline="-25000" dirty="0" smtClean="0">
                    <a:latin typeface="Times New Roman" panose="02020603050405020304" pitchFamily="18" charset="0"/>
                    <a:cs typeface="Times New Roman" panose="02020603050405020304" pitchFamily="18" charset="0"/>
                  </a:rPr>
                  <a:t>2,1</a:t>
                </a:r>
                <a:r>
                  <a:rPr lang="en-US" i="1" dirty="0" smtClean="0">
                    <a:latin typeface="Times New Roman" panose="02020603050405020304" pitchFamily="18" charset="0"/>
                    <a:cs typeface="Times New Roman" panose="02020603050405020304" pitchFamily="18" charset="0"/>
                  </a:rPr>
                  <a:t>  </a:t>
                </a:r>
                <a:r>
                  <a:rPr lang="en-US" dirty="0" smtClean="0"/>
                  <a:t>are  each consistently false. </a:t>
                </a:r>
                <a:endParaRPr lang="en-US" dirty="0"/>
              </a:p>
              <a:p>
                <a:pPr lvl="1"/>
                <a:r>
                  <a:rPr lang="en-US" dirty="0" smtClean="0"/>
                  <a:t>Therefore we can add to the KB: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1,2</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2,1</m:t>
                        </m:r>
                      </m:sub>
                    </m:sSub>
                    <m:r>
                      <a:rPr lang="en-US" b="0" i="1" smtClean="0">
                        <a:latin typeface="Cambria Math" panose="02040503050406030204" pitchFamily="18" charset="0"/>
                      </a:rPr>
                      <m:t>  </m:t>
                    </m:r>
                  </m:oMath>
                </a14:m>
                <a:endParaRPr lang="en-US" dirty="0"/>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xfrm>
                <a:off x="838200" y="1825624"/>
                <a:ext cx="10515600" cy="4894489"/>
              </a:xfrm>
              <a:blipFill>
                <a:blip r:embed="rId2"/>
                <a:stretch>
                  <a:fillRect l="-1043" t="-2740" r="-1043"/>
                </a:stretch>
              </a:blipFill>
            </p:spPr>
            <p:txBody>
              <a:bodyPr/>
              <a:lstStyle/>
              <a:p>
                <a:r>
                  <a:rPr lang="en-US">
                    <a:noFill/>
                  </a:rPr>
                  <a:t> </a:t>
                </a:r>
              </a:p>
            </p:txBody>
          </p:sp>
        </mc:Fallback>
      </mc:AlternateContent>
    </p:spTree>
    <p:extLst>
      <p:ext uri="{BB962C8B-B14F-4D97-AF65-F5344CB8AC3E}">
        <p14:creationId xmlns:p14="http://schemas.microsoft.com/office/powerpoint/2010/main" val="36378562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checking can be time consuming</a:t>
            </a:r>
            <a:endParaRPr lang="en-US" dirty="0"/>
          </a:p>
        </p:txBody>
      </p:sp>
      <p:sp>
        <p:nvSpPr>
          <p:cNvPr id="3" name="Content Placeholder 2"/>
          <p:cNvSpPr>
            <a:spLocks noGrp="1"/>
          </p:cNvSpPr>
          <p:nvPr>
            <p:ph idx="1"/>
          </p:nvPr>
        </p:nvSpPr>
        <p:spPr/>
        <p:txBody>
          <a:bodyPr/>
          <a:lstStyle/>
          <a:p>
            <a:r>
              <a:rPr lang="en-US" dirty="0" smtClean="0"/>
              <a:t>Table is large and grows quickly with the number of propositions and info in the knowledge base.</a:t>
            </a:r>
          </a:p>
          <a:p>
            <a:r>
              <a:rPr lang="en-US" dirty="0" smtClean="0"/>
              <a:t>This is an area of research</a:t>
            </a:r>
          </a:p>
          <a:p>
            <a:r>
              <a:rPr lang="en-US" dirty="0" smtClean="0"/>
              <a:t>Model checking in general is very useful and widely used to make decisions</a:t>
            </a:r>
          </a:p>
          <a:p>
            <a:r>
              <a:rPr lang="en-US" dirty="0" smtClean="0"/>
              <a:t>We will however spend more time now on using logic reasoning to make decisions.</a:t>
            </a:r>
          </a:p>
        </p:txBody>
      </p:sp>
    </p:spTree>
    <p:extLst>
      <p:ext uri="{BB962C8B-B14F-4D97-AF65-F5344CB8AC3E}">
        <p14:creationId xmlns:p14="http://schemas.microsoft.com/office/powerpoint/2010/main" val="11704001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 Proving as a method to make decisions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We are all too familiar with the way we prove theorems in geometry and algebra.</a:t>
                </a:r>
              </a:p>
              <a:p>
                <a:r>
                  <a:rPr lang="en-US" dirty="0" smtClean="0"/>
                  <a:t>The </a:t>
                </a:r>
                <a:r>
                  <a:rPr lang="en-US" smtClean="0"/>
                  <a:t>idea is </a:t>
                </a:r>
                <a:r>
                  <a:rPr lang="en-US" dirty="0" smtClean="0"/>
                  <a:t>to abstract out the reasoning methodology and then apply this methodology, perhaps mechanically on the knowledge base to generate new knowledge that can then be added to the KB.</a:t>
                </a:r>
              </a:p>
              <a:p>
                <a:pPr lvl="1"/>
                <a:r>
                  <a:rPr lang="en-US" dirty="0" err="1" smtClean="0"/>
                  <a:t>Ie</a:t>
                </a:r>
                <a:r>
                  <a:rPr lang="en-US" dirty="0" smtClean="0"/>
                  <a:t> we want to have a method for finding </a:t>
                </a: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 </m:t>
                    </m:r>
                  </m:oMath>
                </a14:m>
                <a:r>
                  <a:rPr lang="en-US" dirty="0" smtClean="0"/>
                  <a:t> so that </a:t>
                </a:r>
                <a14:m>
                  <m:oMath xmlns:m="http://schemas.openxmlformats.org/officeDocument/2006/math">
                    <m:r>
                      <a:rPr lang="en-US" b="0" i="1" smtClean="0">
                        <a:latin typeface="Cambria Math" panose="02040503050406030204" pitchFamily="18" charset="0"/>
                      </a:rPr>
                      <m:t>𝐾𝐵</m:t>
                    </m:r>
                    <m:r>
                      <a:rPr lang="en-US" b="0" i="1" smtClean="0">
                        <a:latin typeface="Cambria Math" panose="02040503050406030204" pitchFamily="18" charset="0"/>
                      </a:rPr>
                      <m:t> </m:t>
                    </m:r>
                    <m:r>
                      <a:rPr lang="en-US" dirty="0" smtClean="0">
                        <a:latin typeface="Cambria Math" panose="02040503050406030204" pitchFamily="18" charset="0"/>
                      </a:rPr>
                      <m:t>⊨</m:t>
                    </m:r>
                    <m:r>
                      <a:rPr lang="en-US" b="0" i="0" dirty="0" smtClean="0">
                        <a:latin typeface="Cambria Math" panose="02040503050406030204" pitchFamily="18" charset="0"/>
                      </a:rPr>
                      <m:t> </m:t>
                    </m:r>
                    <m:r>
                      <m:rPr>
                        <m:sty m:val="p"/>
                      </m:rPr>
                      <a:rPr lang="el-GR" b="0" i="1" dirty="0" smtClean="0">
                        <a:latin typeface="Cambria Math" panose="02040503050406030204" pitchFamily="18" charset="0"/>
                        <a:ea typeface="Cambria Math" panose="02040503050406030204" pitchFamily="18" charset="0"/>
                      </a:rPr>
                      <m:t>α</m:t>
                    </m:r>
                  </m:oMath>
                </a14:m>
                <a:endParaRPr lang="en-US" dirty="0" smtClean="0"/>
              </a:p>
              <a:p>
                <a:r>
                  <a:rPr lang="en-US" dirty="0" smtClean="0"/>
                  <a:t>Hopefully this knowledge will help make decisions.</a:t>
                </a:r>
              </a:p>
              <a:p>
                <a:r>
                  <a:rPr lang="en-US" dirty="0" smtClean="0"/>
                  <a:t>This is called automated theorem proving.</a:t>
                </a:r>
              </a:p>
              <a:p>
                <a:r>
                  <a:rPr lang="en-US" dirty="0" smtClean="0"/>
                  <a:t>We next study how we can do this for propositional logic.</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1391"/>
                </a:stretch>
              </a:blipFill>
            </p:spPr>
            <p:txBody>
              <a:bodyPr/>
              <a:lstStyle/>
              <a:p>
                <a:r>
                  <a:rPr lang="en-US">
                    <a:noFill/>
                  </a:rPr>
                  <a:t> </a:t>
                </a:r>
              </a:p>
            </p:txBody>
          </p:sp>
        </mc:Fallback>
      </mc:AlternateContent>
    </p:spTree>
    <p:extLst>
      <p:ext uri="{BB962C8B-B14F-4D97-AF65-F5344CB8AC3E}">
        <p14:creationId xmlns:p14="http://schemas.microsoft.com/office/powerpoint/2010/main" val="24086901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Entailment in propositional logic</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pPr marL="228600" lvl="1">
                  <a:spcBef>
                    <a:spcPts val="1000"/>
                  </a:spcBef>
                </a:pPr>
                <a:r>
                  <a:rPr lang="en-US" sz="2800" dirty="0" smtClean="0"/>
                  <a:t>To find </a:t>
                </a:r>
                <a14:m>
                  <m:oMath xmlns:m="http://schemas.openxmlformats.org/officeDocument/2006/math">
                    <m:r>
                      <a:rPr lang="en-US" sz="2800" i="1" smtClean="0">
                        <a:latin typeface="Cambria Math" panose="02040503050406030204" pitchFamily="18" charset="0"/>
                        <a:ea typeface="Cambria Math" panose="02040503050406030204" pitchFamily="18" charset="0"/>
                      </a:rPr>
                      <m:t>𝛼</m:t>
                    </m:r>
                    <m:r>
                      <a:rPr lang="en-US" sz="2800" b="0" i="1" smtClean="0">
                        <a:latin typeface="Cambria Math" panose="02040503050406030204" pitchFamily="18" charset="0"/>
                        <a:ea typeface="Cambria Math" panose="02040503050406030204" pitchFamily="18" charset="0"/>
                      </a:rPr>
                      <m:t> </m:t>
                    </m:r>
                  </m:oMath>
                </a14:m>
                <a:r>
                  <a:rPr lang="en-US" sz="2800" dirty="0" smtClean="0"/>
                  <a:t> so that </a:t>
                </a:r>
                <a14:m>
                  <m:oMath xmlns:m="http://schemas.openxmlformats.org/officeDocument/2006/math">
                    <m:r>
                      <a:rPr lang="en-US" sz="2800" b="0" i="1" smtClean="0">
                        <a:latin typeface="Cambria Math" panose="02040503050406030204" pitchFamily="18" charset="0"/>
                      </a:rPr>
                      <m:t>𝐾𝐵</m:t>
                    </m:r>
                    <m:r>
                      <a:rPr lang="en-US" sz="2800" b="0" i="1" smtClean="0">
                        <a:latin typeface="Cambria Math" panose="02040503050406030204" pitchFamily="18" charset="0"/>
                      </a:rPr>
                      <m:t> </m:t>
                    </m:r>
                    <m:r>
                      <a:rPr lang="en-US" sz="2800" dirty="0" smtClean="0">
                        <a:latin typeface="Cambria Math" panose="02040503050406030204" pitchFamily="18" charset="0"/>
                      </a:rPr>
                      <m:t>⊨</m:t>
                    </m:r>
                    <m:r>
                      <a:rPr lang="en-US" sz="2800" b="0" i="0" dirty="0" smtClean="0">
                        <a:latin typeface="Cambria Math" panose="02040503050406030204" pitchFamily="18" charset="0"/>
                      </a:rPr>
                      <m:t> </m:t>
                    </m:r>
                    <m:r>
                      <m:rPr>
                        <m:sty m:val="p"/>
                      </m:rPr>
                      <a:rPr lang="el-GR" sz="2800" b="0" i="1" dirty="0" smtClean="0">
                        <a:latin typeface="Cambria Math" panose="02040503050406030204" pitchFamily="18" charset="0"/>
                        <a:ea typeface="Cambria Math" panose="02040503050406030204" pitchFamily="18" charset="0"/>
                      </a:rPr>
                      <m:t>α</m:t>
                    </m:r>
                  </m:oMath>
                </a14:m>
                <a:endParaRPr lang="en-US" sz="2800" dirty="0" smtClean="0"/>
              </a:p>
              <a:p>
                <a:r>
                  <a:rPr lang="en-US" dirty="0" smtClean="0"/>
                  <a:t>A first method to derive this entailment is </a:t>
                </a:r>
                <a:r>
                  <a:rPr lang="en-US" b="1" dirty="0" smtClean="0"/>
                  <a:t>modus ponens: </a:t>
                </a:r>
                <a:r>
                  <a:rPr lang="en-US" dirty="0" smtClean="0"/>
                  <a:t>	</a:t>
                </a:r>
                <a14:m>
                  <m:oMath xmlns:m="http://schemas.openxmlformats.org/officeDocument/2006/math">
                    <m:f>
                      <m:fPr>
                        <m:ctrlPr>
                          <a:rPr lang="en-US" sz="3300" i="1" smtClean="0">
                            <a:latin typeface="Cambria Math" panose="02040503050406030204" pitchFamily="18" charset="0"/>
                          </a:rPr>
                        </m:ctrlPr>
                      </m:fPr>
                      <m:num>
                        <m:r>
                          <a:rPr lang="en-US" sz="3300" b="0" i="1" smtClean="0">
                            <a:latin typeface="Cambria Math" panose="02040503050406030204" pitchFamily="18" charset="0"/>
                          </a:rPr>
                          <m:t>𝛼</m:t>
                        </m:r>
                        <m:r>
                          <a:rPr lang="en-US" sz="3300" b="0" i="1" smtClean="0">
                            <a:latin typeface="Cambria Math" panose="02040503050406030204" pitchFamily="18" charset="0"/>
                          </a:rPr>
                          <m:t>⇒</m:t>
                        </m:r>
                        <m:r>
                          <a:rPr lang="en-US" sz="3300" b="0" i="1" smtClean="0">
                            <a:latin typeface="Cambria Math" panose="02040503050406030204" pitchFamily="18" charset="0"/>
                          </a:rPr>
                          <m:t>𝛽</m:t>
                        </m:r>
                        <m:r>
                          <a:rPr lang="en-US" sz="3300" b="0" i="1" smtClean="0">
                            <a:latin typeface="Cambria Math" panose="02040503050406030204" pitchFamily="18" charset="0"/>
                          </a:rPr>
                          <m:t> ,   </m:t>
                        </m:r>
                        <m:r>
                          <a:rPr lang="en-US" sz="3300" b="0" i="1" smtClean="0">
                            <a:latin typeface="Cambria Math" panose="02040503050406030204" pitchFamily="18" charset="0"/>
                          </a:rPr>
                          <m:t>𝛼</m:t>
                        </m:r>
                      </m:num>
                      <m:den>
                        <m:r>
                          <a:rPr lang="en-US" sz="3300" b="0" i="1" smtClean="0">
                            <a:latin typeface="Cambria Math" panose="02040503050406030204" pitchFamily="18" charset="0"/>
                          </a:rPr>
                          <m:t>𝛽</m:t>
                        </m:r>
                      </m:den>
                    </m:f>
                  </m:oMath>
                </a14:m>
                <a:r>
                  <a:rPr lang="en-US" dirty="0" smtClean="0"/>
                  <a:t>       </a:t>
                </a:r>
              </a:p>
              <a:p>
                <a:r>
                  <a:rPr lang="en-US" dirty="0" smtClean="0"/>
                  <a:t>We say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 </m:t>
                    </m:r>
                    <m:r>
                      <m:rPr>
                        <m:nor/>
                      </m:rPr>
                      <a:rPr lang="en-US" b="0" i="0" smtClean="0">
                        <a:latin typeface="Cambria Math" panose="02040503050406030204" pitchFamily="18" charset="0"/>
                      </a:rPr>
                      <m:t>and</m:t>
                    </m:r>
                    <m:r>
                      <m:rPr>
                        <m:nor/>
                      </m:rPr>
                      <a:rPr lang="en-US" b="0" i="0" smtClean="0">
                        <a:latin typeface="Cambria Math" panose="02040503050406030204" pitchFamily="18" charset="0"/>
                      </a:rPr>
                      <m:t> </m:t>
                    </m:r>
                    <m:r>
                      <a:rPr lang="en-US" b="0" i="1" smtClean="0">
                        <a:latin typeface="Cambria Math" panose="02040503050406030204" pitchFamily="18" charset="0"/>
                      </a:rPr>
                      <m:t>𝛼</m:t>
                    </m:r>
                    <m:r>
                      <a:rPr lang="en-US" b="0" i="1" smtClean="0">
                        <a:latin typeface="Cambria Math" panose="02040503050406030204" pitchFamily="18" charset="0"/>
                      </a:rPr>
                      <m:t>  </m:t>
                    </m:r>
                    <m:r>
                      <m:rPr>
                        <m:nor/>
                      </m:rPr>
                      <a:rPr lang="en-US" b="0" i="0" smtClean="0">
                        <a:latin typeface="Cambria Math" panose="02040503050406030204" pitchFamily="18" charset="0"/>
                      </a:rPr>
                      <m:t>together</m:t>
                    </m:r>
                    <m:r>
                      <m:rPr>
                        <m:nor/>
                      </m:rPr>
                      <a:rPr lang="en-US" b="0" i="0" smtClean="0">
                        <a:latin typeface="Cambria Math" panose="02040503050406030204" pitchFamily="18" charset="0"/>
                      </a:rPr>
                      <m:t>(</m:t>
                    </m:r>
                    <m:r>
                      <m:rPr>
                        <m:nor/>
                      </m:rPr>
                      <a:rPr lang="en-US" b="0" i="0" smtClean="0">
                        <a:latin typeface="Cambria Math" panose="02040503050406030204" pitchFamily="18" charset="0"/>
                      </a:rPr>
                      <m:t>in</m:t>
                    </m:r>
                    <m:r>
                      <m:rPr>
                        <m:nor/>
                      </m:rPr>
                      <a:rPr lang="en-US" b="0" i="0" smtClean="0">
                        <a:latin typeface="Cambria Math" panose="02040503050406030204" pitchFamily="18" charset="0"/>
                      </a:rPr>
                      <m:t> </m:t>
                    </m:r>
                    <m:r>
                      <m:rPr>
                        <m:nor/>
                      </m:rPr>
                      <a:rPr lang="en-US" b="0" i="0" smtClean="0">
                        <a:latin typeface="Cambria Math" panose="02040503050406030204" pitchFamily="18" charset="0"/>
                      </a:rPr>
                      <m:t>the</m:t>
                    </m:r>
                    <m:r>
                      <m:rPr>
                        <m:nor/>
                      </m:rPr>
                      <a:rPr lang="en-US" b="0" i="0" smtClean="0">
                        <a:latin typeface="Cambria Math" panose="02040503050406030204" pitchFamily="18" charset="0"/>
                      </a:rPr>
                      <m:t> </m:t>
                    </m:r>
                    <m:r>
                      <m:rPr>
                        <m:nor/>
                      </m:rPr>
                      <a:rPr lang="en-US" b="0" i="0" smtClean="0">
                        <a:latin typeface="Cambria Math" panose="02040503050406030204" pitchFamily="18" charset="0"/>
                      </a:rPr>
                      <m:t>KB</m:t>
                    </m:r>
                    <m:r>
                      <m:rPr>
                        <m:nor/>
                      </m:rPr>
                      <a:rPr lang="en-US" b="0" i="0" smtClean="0">
                        <a:latin typeface="Cambria Math" panose="02040503050406030204" pitchFamily="18" charset="0"/>
                      </a:rPr>
                      <m:t>) </m:t>
                    </m:r>
                    <m:r>
                      <m:rPr>
                        <m:nor/>
                      </m:rPr>
                      <a:rPr lang="en-US" b="0" i="0" smtClean="0">
                        <a:latin typeface="Cambria Math" panose="02040503050406030204" pitchFamily="18" charset="0"/>
                      </a:rPr>
                      <m:t>entails</m:t>
                    </m:r>
                    <m:r>
                      <m:rPr>
                        <m:nor/>
                      </m:rPr>
                      <a:rPr lang="en-US" b="0" i="0" smtClean="0">
                        <a:latin typeface="Cambria Math" panose="02040503050406030204" pitchFamily="18" charset="0"/>
                      </a:rPr>
                      <m:t> </m:t>
                    </m:r>
                    <m:r>
                      <a:rPr lang="en-US" b="0" i="1" smtClean="0">
                        <a:latin typeface="Cambria Math" panose="02040503050406030204" pitchFamily="18" charset="0"/>
                      </a:rPr>
                      <m:t>𝛽</m:t>
                    </m:r>
                  </m:oMath>
                </a14:m>
                <a:endParaRPr lang="en-US" dirty="0" smtClean="0"/>
              </a:p>
              <a:p>
                <a:r>
                  <a:rPr lang="en-US" dirty="0" smtClean="0"/>
                  <a:t>Another one is </a:t>
                </a:r>
                <a:r>
                  <a:rPr lang="en-US" b="1" dirty="0" smtClean="0"/>
                  <a:t>and</a:t>
                </a:r>
                <a:r>
                  <a:rPr lang="en-US" dirty="0" smtClean="0"/>
                  <a:t> </a:t>
                </a:r>
                <a:r>
                  <a:rPr lang="en-US" b="1" dirty="0" smtClean="0"/>
                  <a:t>elimination</a:t>
                </a:r>
                <a:r>
                  <a:rPr lang="en-US" dirty="0" smtClean="0"/>
                  <a:t>:</a:t>
                </a:r>
                <a:br>
                  <a:rPr lang="en-US" dirty="0" smtClean="0"/>
                </a:b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𝛽</m:t>
                        </m:r>
                      </m:num>
                      <m:den>
                        <m:r>
                          <a:rPr lang="en-US" b="0" i="1" smtClean="0">
                            <a:latin typeface="Cambria Math" panose="02040503050406030204" pitchFamily="18" charset="0"/>
                          </a:rPr>
                          <m:t>𝛼</m:t>
                        </m:r>
                      </m:den>
                    </m:f>
                  </m:oMath>
                </a14:m>
                <a:endParaRPr lang="en-US" dirty="0" smtClean="0"/>
              </a:p>
              <a:p>
                <a:r>
                  <a:rPr lang="en-US" dirty="0" smtClean="0"/>
                  <a:t>We also use several </a:t>
                </a:r>
                <a:r>
                  <a:rPr lang="en-US" b="1" dirty="0" smtClean="0"/>
                  <a:t>logical equivalences</a:t>
                </a:r>
                <a:r>
                  <a:rPr lang="en-US" dirty="0" smtClean="0"/>
                  <a:t> available in propositional logic</a:t>
                </a:r>
              </a:p>
              <a:p>
                <a:pPr lvl="1"/>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𝛽</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𝛼</m:t>
                        </m:r>
                      </m:e>
                    </m:d>
                  </m:oMath>
                </a14:m>
                <a:r>
                  <a:rPr lang="en-US" b="0" dirty="0" smtClean="0"/>
                  <a:t>  (similarly other commutativity/associativity rules),</a:t>
                </a:r>
              </a:p>
              <a:p>
                <a:pPr lvl="1"/>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    </m:t>
                    </m:r>
                  </m:oMath>
                </a14:m>
                <a:r>
                  <a:rPr lang="en-US" dirty="0" smtClean="0"/>
                  <a:t>(similarly other rules containing implication)</a:t>
                </a:r>
              </a:p>
              <a:p>
                <a:pPr lvl="1"/>
                <a14:m>
                  <m:oMath xmlns:m="http://schemas.openxmlformats.org/officeDocument/2006/math">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𝛼</m:t>
                        </m:r>
                      </m:e>
                    </m:d>
                    <m:r>
                      <a:rPr lang="en-US" b="0" i="1" smtClean="0">
                        <a:latin typeface="Cambria Math" panose="02040503050406030204" pitchFamily="18" charset="0"/>
                      </a:rPr>
                      <m:t>≡</m:t>
                    </m:r>
                    <m:r>
                      <a:rPr lang="en-US" b="0" i="1" smtClean="0">
                        <a:latin typeface="Cambria Math" panose="02040503050406030204" pitchFamily="18" charset="0"/>
                      </a:rPr>
                      <m:t>𝛼</m:t>
                    </m:r>
                  </m:oMath>
                </a14:m>
                <a:endParaRPr lang="en-US" b="0" dirty="0" smtClean="0"/>
              </a:p>
              <a:p>
                <a:pPr lvl="1"/>
                <a:r>
                  <a:rPr lang="en-US" dirty="0" smtClean="0"/>
                  <a:t>De </a:t>
                </a:r>
                <a:r>
                  <a:rPr lang="en-US" dirty="0" err="1" smtClean="0"/>
                  <a:t>Morgans</a:t>
                </a:r>
                <a:r>
                  <a:rPr lang="en-US" dirty="0" smtClean="0"/>
                  <a:t> laws</a:t>
                </a:r>
              </a:p>
              <a:p>
                <a:pPr lvl="1"/>
                <a:r>
                  <a:rPr lang="en-US" dirty="0" smtClean="0"/>
                  <a:t>Distributive laws </a:t>
                </a:r>
              </a:p>
              <a:p>
                <a:pPr lvl="1"/>
                <a:r>
                  <a:rPr lang="en-US" dirty="0" smtClean="0"/>
                  <a:t>Etc. See P253 of the text book for a list of 12 such rules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12" t="-3221" b="-1821"/>
                </a:stretch>
              </a:blipFill>
            </p:spPr>
            <p:txBody>
              <a:bodyPr/>
              <a:lstStyle/>
              <a:p>
                <a:r>
                  <a:rPr lang="en-US">
                    <a:noFill/>
                  </a:rPr>
                  <a:t> </a:t>
                </a:r>
              </a:p>
            </p:txBody>
          </p:sp>
        </mc:Fallback>
      </mc:AlternateContent>
    </p:spTree>
    <p:extLst>
      <p:ext uri="{BB962C8B-B14F-4D97-AF65-F5344CB8AC3E}">
        <p14:creationId xmlns:p14="http://schemas.microsoft.com/office/powerpoint/2010/main" val="18475127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Deciding </a:t>
                </a:r>
                <a14:m>
                  <m:oMath xmlns:m="http://schemas.openxmlformats.org/officeDocument/2006/math">
                    <m:r>
                      <a:rPr lang="en-US" b="0" i="1" smtClean="0">
                        <a:latin typeface="Cambria Math" panose="02040503050406030204" pitchFamily="18" charset="0"/>
                      </a:rPr>
                      <m:t>𝐾𝐵</m:t>
                    </m:r>
                    <m:r>
                      <a:rPr lang="en-US" b="0" i="1" smtClean="0">
                        <a:latin typeface="Cambria Math" panose="02040503050406030204" pitchFamily="18" charset="0"/>
                      </a:rPr>
                      <m:t> </m:t>
                    </m:r>
                    <m:r>
                      <a:rPr lang="en-US" dirty="0" smtClean="0">
                        <a:latin typeface="Cambria Math" panose="02040503050406030204" pitchFamily="18" charset="0"/>
                      </a:rPr>
                      <m:t>⊨</m:t>
                    </m:r>
                    <m:r>
                      <a:rPr lang="en-US" b="0" i="1" dirty="0" smtClean="0">
                        <a:latin typeface="Cambria Math" panose="02040503050406030204" pitchFamily="18" charset="0"/>
                      </a:rPr>
                      <m:t>𝛼</m:t>
                    </m:r>
                    <m:r>
                      <m:rPr>
                        <m:nor/>
                      </m:rPr>
                      <a:rPr lang="en-US" b="0" i="0" dirty="0" smtClean="0">
                        <a:latin typeface="Cambria Math" panose="02040503050406030204" pitchFamily="18" charset="0"/>
                      </a:rPr>
                      <m:t> </m:t>
                    </m:r>
                    <m:r>
                      <m:rPr>
                        <m:nor/>
                      </m:rPr>
                      <a:rPr lang="en-US" b="0" i="0" dirty="0" smtClean="0">
                        <a:latin typeface="Cambria Math" panose="02040503050406030204" pitchFamily="18" charset="0"/>
                      </a:rPr>
                      <m:t>for</m:t>
                    </m:r>
                    <m:r>
                      <m:rPr>
                        <m:nor/>
                      </m:rPr>
                      <a:rPr lang="en-US" b="0" i="0" dirty="0" smtClean="0">
                        <a:latin typeface="Cambria Math" panose="02040503050406030204" pitchFamily="18" charset="0"/>
                      </a:rPr>
                      <m:t> </m:t>
                    </m:r>
                    <m:r>
                      <m:rPr>
                        <m:nor/>
                      </m:rPr>
                      <a:rPr lang="en-US" b="0" i="0" dirty="0" smtClean="0">
                        <a:latin typeface="Cambria Math" panose="02040503050406030204" pitchFamily="18" charset="0"/>
                      </a:rPr>
                      <m:t>a</m:t>
                    </m:r>
                    <m:r>
                      <m:rPr>
                        <m:nor/>
                      </m:rPr>
                      <a:rPr lang="en-US" b="0" i="0" dirty="0" smtClean="0">
                        <a:latin typeface="Cambria Math" panose="02040503050406030204" pitchFamily="18" charset="0"/>
                      </a:rPr>
                      <m:t> </m:t>
                    </m:r>
                    <m:r>
                      <m:rPr>
                        <m:nor/>
                      </m:rPr>
                      <a:rPr lang="en-US" b="0" i="0" dirty="0" smtClean="0">
                        <a:latin typeface="Cambria Math" panose="02040503050406030204" pitchFamily="18" charset="0"/>
                      </a:rPr>
                      <m:t>given</m:t>
                    </m:r>
                    <m:r>
                      <m:rPr>
                        <m:nor/>
                      </m:rPr>
                      <a:rPr lang="en-US" b="0" i="0" dirty="0" smtClean="0">
                        <a:latin typeface="Cambria Math" panose="02040503050406030204" pitchFamily="18" charset="0"/>
                      </a:rPr>
                      <m:t> </m:t>
                    </m:r>
                    <m:r>
                      <a:rPr lang="en-US" b="0" i="1" dirty="0" smtClean="0">
                        <a:latin typeface="Cambria Math" panose="02040503050406030204" pitchFamily="18" charset="0"/>
                      </a:rPr>
                      <m:t>𝛼</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514350" indent="-514350">
                  <a:buFont typeface="+mj-lt"/>
                  <a:buAutoNum type="arabicPeriod"/>
                </a:pPr>
                <a:r>
                  <a:rPr lang="en-US" dirty="0" smtClean="0"/>
                  <a:t>We could use a combination of the inference rules on the KB and try to see if we get </a:t>
                </a: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  </m:t>
                    </m:r>
                  </m:oMath>
                </a14:m>
                <a:r>
                  <a:rPr lang="en-US" dirty="0" smtClean="0">
                    <a:ea typeface="Cambria Math" panose="02040503050406030204" pitchFamily="18" charset="0"/>
                  </a:rPr>
                  <a:t>(We have just seen one large collection of rules)</a:t>
                </a:r>
              </a:p>
              <a:p>
                <a:pPr marL="514350" indent="-514350">
                  <a:buFont typeface="+mj-lt"/>
                  <a:buAutoNum type="arabicPeriod"/>
                </a:pPr>
                <a:r>
                  <a:rPr lang="en-US" dirty="0" smtClean="0"/>
                  <a:t>We could use validity checkers</a:t>
                </a:r>
              </a:p>
              <a:p>
                <a:pPr marL="514350" indent="-514350">
                  <a:buFont typeface="+mj-lt"/>
                  <a:buAutoNum type="arabicPeriod"/>
                </a:pPr>
                <a:r>
                  <a:rPr lang="en-US" dirty="0" smtClean="0"/>
                  <a:t>We could use satisfiability checkers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381"/>
                </a:stretch>
              </a:blipFill>
            </p:spPr>
            <p:txBody>
              <a:bodyPr/>
              <a:lstStyle/>
              <a:p>
                <a:r>
                  <a:rPr lang="en-US">
                    <a:noFill/>
                  </a:rPr>
                  <a:t> </a:t>
                </a:r>
              </a:p>
            </p:txBody>
          </p:sp>
        </mc:Fallback>
      </mc:AlternateContent>
    </p:spTree>
    <p:extLst>
      <p:ext uri="{BB962C8B-B14F-4D97-AF65-F5344CB8AC3E}">
        <p14:creationId xmlns:p14="http://schemas.microsoft.com/office/powerpoint/2010/main" val="40234592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b="1" dirty="0" smtClean="0"/>
                  <a:t>Valid</a:t>
                </a:r>
                <a:r>
                  <a:rPr lang="en-US" dirty="0" smtClean="0"/>
                  <a:t> sentences (</a:t>
                </a:r>
                <a:r>
                  <a:rPr lang="en-US" b="1" dirty="0" smtClean="0"/>
                  <a:t>Tautologies</a:t>
                </a:r>
                <a:r>
                  <a:rPr lang="en-US" dirty="0" smtClean="0"/>
                  <a:t>) are ones that are </a:t>
                </a:r>
                <a:r>
                  <a:rPr lang="en-US" b="1" u="sng" dirty="0" smtClean="0"/>
                  <a:t>true in all models</a:t>
                </a:r>
              </a:p>
              <a:p>
                <a:pPr lvl="1"/>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𝑃</m:t>
                    </m:r>
                  </m:oMath>
                </a14:m>
                <a:endParaRPr lang="en-US" dirty="0" smtClean="0"/>
              </a:p>
              <a:p>
                <a:r>
                  <a:rPr lang="en-US" dirty="0" smtClean="0"/>
                  <a:t>Using validity for entailment decision:  </a:t>
                </a:r>
                <a:r>
                  <a:rPr lang="en-US" b="1" dirty="0" smtClean="0"/>
                  <a:t>deduction theorem</a:t>
                </a:r>
                <a:endParaRPr lang="en-US" dirty="0" smtClean="0"/>
              </a:p>
              <a:p>
                <a:pPr lvl="1"/>
                <a14:m>
                  <m:oMath xmlns:m="http://schemas.openxmlformats.org/officeDocument/2006/math">
                    <m:r>
                      <a:rPr lang="en-US" b="1" i="1" smtClean="0">
                        <a:latin typeface="Cambria Math" panose="02040503050406030204" pitchFamily="18" charset="0"/>
                      </a:rPr>
                      <m:t>𝜶</m:t>
                    </m:r>
                    <m:r>
                      <a:rPr lang="en-US" b="1" dirty="0" smtClean="0">
                        <a:latin typeface="Cambria Math" panose="02040503050406030204" pitchFamily="18" charset="0"/>
                      </a:rPr>
                      <m:t>⊨</m:t>
                    </m:r>
                    <m:r>
                      <a:rPr lang="en-US" b="1" i="1" dirty="0" smtClean="0">
                        <a:latin typeface="Cambria Math" panose="02040503050406030204" pitchFamily="18" charset="0"/>
                      </a:rPr>
                      <m:t>𝜷</m:t>
                    </m:r>
                    <m:r>
                      <a:rPr lang="en-US" b="1" i="1" dirty="0" smtClean="0">
                        <a:latin typeface="Cambria Math" panose="02040503050406030204" pitchFamily="18" charset="0"/>
                      </a:rPr>
                      <m:t> </m:t>
                    </m:r>
                    <m:r>
                      <m:rPr>
                        <m:nor/>
                      </m:rPr>
                      <a:rPr lang="en-US" b="1" i="0" dirty="0" smtClean="0">
                        <a:latin typeface="Cambria Math" panose="02040503050406030204" pitchFamily="18" charset="0"/>
                      </a:rPr>
                      <m:t>if</m:t>
                    </m:r>
                    <m:r>
                      <m:rPr>
                        <m:nor/>
                      </m:rPr>
                      <a:rPr lang="en-US" b="1" i="0" dirty="0" smtClean="0">
                        <a:latin typeface="Cambria Math" panose="02040503050406030204" pitchFamily="18" charset="0"/>
                      </a:rPr>
                      <m:t> </m:t>
                    </m:r>
                    <m:r>
                      <m:rPr>
                        <m:nor/>
                      </m:rPr>
                      <a:rPr lang="en-US" b="1" i="0" dirty="0" smtClean="0">
                        <a:latin typeface="Cambria Math" panose="02040503050406030204" pitchFamily="18" charset="0"/>
                      </a:rPr>
                      <m:t>and</m:t>
                    </m:r>
                    <m:r>
                      <m:rPr>
                        <m:nor/>
                      </m:rPr>
                      <a:rPr lang="en-US" b="1" i="0" dirty="0" smtClean="0">
                        <a:latin typeface="Cambria Math" panose="02040503050406030204" pitchFamily="18" charset="0"/>
                      </a:rPr>
                      <m:t> </m:t>
                    </m:r>
                    <m:r>
                      <m:rPr>
                        <m:nor/>
                      </m:rPr>
                      <a:rPr lang="en-US" b="1" i="0" dirty="0" smtClean="0">
                        <a:latin typeface="Cambria Math" panose="02040503050406030204" pitchFamily="18" charset="0"/>
                      </a:rPr>
                      <m:t>only</m:t>
                    </m:r>
                    <m:r>
                      <m:rPr>
                        <m:nor/>
                      </m:rPr>
                      <a:rPr lang="en-US" b="1" i="0" dirty="0" smtClean="0">
                        <a:latin typeface="Cambria Math" panose="02040503050406030204" pitchFamily="18" charset="0"/>
                      </a:rPr>
                      <m:t> </m:t>
                    </m:r>
                    <m:r>
                      <m:rPr>
                        <m:nor/>
                      </m:rPr>
                      <a:rPr lang="en-US" b="1" i="0" dirty="0" smtClean="0">
                        <a:latin typeface="Cambria Math" panose="02040503050406030204" pitchFamily="18" charset="0"/>
                      </a:rPr>
                      <m:t>if</m:t>
                    </m:r>
                    <m:r>
                      <m:rPr>
                        <m:nor/>
                      </m:rPr>
                      <a:rPr lang="en-US" b="1" i="0" dirty="0" smtClean="0">
                        <a:latin typeface="Cambria Math" panose="02040503050406030204" pitchFamily="18" charset="0"/>
                      </a:rPr>
                      <m:t> </m:t>
                    </m:r>
                    <m:r>
                      <a:rPr lang="en-US" b="1" i="1" dirty="0" smtClean="0">
                        <a:latin typeface="Cambria Math" panose="02040503050406030204" pitchFamily="18" charset="0"/>
                      </a:rPr>
                      <m:t> </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oMath>
                </a14:m>
                <a:r>
                  <a:rPr lang="en-US" dirty="0" smtClean="0"/>
                  <a:t> is a </a:t>
                </a:r>
                <a:r>
                  <a:rPr lang="en-US" b="1" dirty="0" smtClean="0"/>
                  <a:t>valid sentence              ----(1)</a:t>
                </a:r>
              </a:p>
              <a:p>
                <a:pPr lvl="1"/>
                <a:r>
                  <a:rPr lang="en-US" i="1" dirty="0" smtClean="0"/>
                  <a:t>Checking for sentence validity </a:t>
                </a:r>
                <a:r>
                  <a:rPr lang="en-US" dirty="0" smtClean="0"/>
                  <a:t>:</a:t>
                </a:r>
              </a:p>
              <a:p>
                <a:pPr lvl="2"/>
                <a:r>
                  <a:rPr lang="en-US" dirty="0" smtClean="0"/>
                  <a:t>RHS of (1) : all models where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 </m:t>
                    </m:r>
                    <m:r>
                      <m:rPr>
                        <m:nor/>
                      </m:rPr>
                      <a:rPr lang="en-US" b="0" i="0" smtClean="0">
                        <a:latin typeface="Cambria Math" panose="02040503050406030204" pitchFamily="18" charset="0"/>
                      </a:rPr>
                      <m:t>is</m:t>
                    </m:r>
                    <m:r>
                      <m:rPr>
                        <m:nor/>
                      </m:rPr>
                      <a:rPr lang="en-US" b="0" i="0" smtClean="0">
                        <a:latin typeface="Cambria Math" panose="02040503050406030204" pitchFamily="18" charset="0"/>
                      </a:rPr>
                      <m:t> </m:t>
                    </m:r>
                    <m:r>
                      <m:rPr>
                        <m:sty m:val="p"/>
                      </m:rPr>
                      <a:rPr lang="en-US" b="0" i="0" smtClean="0">
                        <a:latin typeface="Cambria Math" panose="02040503050406030204" pitchFamily="18" charset="0"/>
                      </a:rPr>
                      <m:t>True</m:t>
                    </m:r>
                    <m:r>
                      <a:rPr lang="en-US" b="0" i="1" smtClean="0">
                        <a:latin typeface="Cambria Math" panose="02040503050406030204" pitchFamily="18" charset="0"/>
                      </a:rPr>
                      <m:t>,  </m:t>
                    </m:r>
                    <m:r>
                      <a:rPr lang="en-US" b="0" i="1" smtClean="0">
                        <a:latin typeface="Cambria Math" panose="02040503050406030204" pitchFamily="18" charset="0"/>
                      </a:rPr>
                      <m:t>𝛽</m:t>
                    </m:r>
                    <m:r>
                      <m:rPr>
                        <m:nor/>
                      </m:rPr>
                      <a:rPr lang="en-US" b="0" i="0" smtClean="0">
                        <a:latin typeface="Cambria Math" panose="02040503050406030204" pitchFamily="18" charset="0"/>
                      </a:rPr>
                      <m:t> </m:t>
                    </m:r>
                    <m:r>
                      <m:rPr>
                        <m:nor/>
                      </m:rPr>
                      <a:rPr lang="en-US" b="0" i="0" smtClean="0">
                        <a:latin typeface="Cambria Math" panose="02040503050406030204" pitchFamily="18" charset="0"/>
                      </a:rPr>
                      <m:t>is</m:t>
                    </m:r>
                    <m:r>
                      <m:rPr>
                        <m:nor/>
                      </m:rPr>
                      <a:rPr lang="en-US" b="0" i="0" smtClean="0">
                        <a:latin typeface="Cambria Math" panose="02040503050406030204" pitchFamily="18" charset="0"/>
                      </a:rPr>
                      <m:t> </m:t>
                    </m:r>
                    <m:r>
                      <m:rPr>
                        <m:nor/>
                      </m:rPr>
                      <a:rPr lang="en-US" b="0" i="0" smtClean="0">
                        <a:latin typeface="Cambria Math" panose="02040503050406030204" pitchFamily="18" charset="0"/>
                      </a:rPr>
                      <m:t>also</m:t>
                    </m:r>
                    <m:r>
                      <m:rPr>
                        <m:nor/>
                      </m:rPr>
                      <a:rPr lang="en-US" b="0" i="0" smtClean="0">
                        <a:latin typeface="Cambria Math" panose="02040503050406030204" pitchFamily="18" charset="0"/>
                      </a:rPr>
                      <m:t> </m:t>
                    </m:r>
                    <m:r>
                      <m:rPr>
                        <m:nor/>
                      </m:rPr>
                      <a:rPr lang="en-US" b="0" i="0" smtClean="0">
                        <a:latin typeface="Cambria Math" panose="02040503050406030204" pitchFamily="18" charset="0"/>
                      </a:rPr>
                      <m:t>True</m:t>
                    </m:r>
                  </m:oMath>
                </a14:m>
                <a:r>
                  <a:rPr lang="en-US" dirty="0" smtClean="0"/>
                  <a:t>.</a:t>
                </a:r>
              </a:p>
              <a:p>
                <a:pPr lvl="2"/>
                <a:r>
                  <a:rPr lang="en-US" u="sng" dirty="0" smtClean="0"/>
                  <a:t>So we decide </a:t>
                </a:r>
                <a14:m>
                  <m:oMath xmlns:m="http://schemas.openxmlformats.org/officeDocument/2006/math">
                    <m:r>
                      <a:rPr lang="en-US" b="0" i="1" u="sng" smtClean="0">
                        <a:latin typeface="Cambria Math" panose="02040503050406030204" pitchFamily="18" charset="0"/>
                      </a:rPr>
                      <m:t>𝛽</m:t>
                    </m:r>
                  </m:oMath>
                </a14:m>
                <a:r>
                  <a:rPr lang="en-US" u="sng" dirty="0" smtClean="0"/>
                  <a:t> </a:t>
                </a:r>
                <a:r>
                  <a:rPr lang="en-US" dirty="0" smtClean="0"/>
                  <a:t>by checking the validity of </a:t>
                </a:r>
                <a14:m>
                  <m:oMath xmlns:m="http://schemas.openxmlformats.org/officeDocument/2006/math">
                    <m:r>
                      <a:rPr lang="en-US" i="1" dirty="0">
                        <a:latin typeface="Cambria Math" panose="02040503050406030204" pitchFamily="18" charset="0"/>
                      </a:rPr>
                      <m:t>𝛼</m:t>
                    </m:r>
                    <m:r>
                      <a:rPr lang="en-US" i="1" dirty="0">
                        <a:latin typeface="Cambria Math" panose="02040503050406030204" pitchFamily="18" charset="0"/>
                      </a:rPr>
                      <m:t>⇒</m:t>
                    </m:r>
                    <m:r>
                      <a:rPr lang="en-US" i="1" dirty="0">
                        <a:latin typeface="Cambria Math" panose="02040503050406030204" pitchFamily="18" charset="0"/>
                      </a:rPr>
                      <m:t>𝛽</m:t>
                    </m:r>
                  </m:oMath>
                </a14:m>
                <a:r>
                  <a:rPr lang="en-US" dirty="0"/>
                  <a:t> </a:t>
                </a:r>
                <a:endParaRPr lang="en-US" dirty="0" smtClean="0"/>
              </a:p>
              <a:p>
                <a:pPr lvl="1"/>
                <a:r>
                  <a:rPr lang="en-US" dirty="0" smtClean="0"/>
                  <a:t>This is the VAL problem</a:t>
                </a:r>
              </a:p>
              <a:p>
                <a:pPr lvl="1"/>
                <a:r>
                  <a:rPr lang="en-US" dirty="0" smtClean="0"/>
                  <a:t>It is a </a:t>
                </a:r>
                <a:r>
                  <a:rPr lang="en-US" dirty="0" err="1" smtClean="0"/>
                  <a:t>coNP</a:t>
                </a:r>
                <a:r>
                  <a:rPr lang="en-US" dirty="0" smtClean="0"/>
                  <a:t>-Complete.</a:t>
                </a:r>
              </a:p>
              <a:p>
                <a:pPr lvl="1"/>
                <a:r>
                  <a:rPr lang="en-US" dirty="0" smtClean="0"/>
                  <a:t>Finding heuristics is useful.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9858344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Satisfiability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4948" y="1825625"/>
                <a:ext cx="10515600" cy="4351338"/>
              </a:xfrm>
            </p:spPr>
            <p:txBody>
              <a:bodyPr>
                <a:normAutofit lnSpcReduction="10000"/>
              </a:bodyPr>
              <a:lstStyle/>
              <a:p>
                <a:r>
                  <a:rPr lang="en-US" dirty="0" smtClean="0"/>
                  <a:t>A </a:t>
                </a:r>
                <a:r>
                  <a:rPr lang="en-US" b="1" dirty="0" smtClean="0"/>
                  <a:t>satisfiable</a:t>
                </a:r>
                <a:r>
                  <a:rPr lang="en-US" dirty="0" smtClean="0"/>
                  <a:t> sentence is one </a:t>
                </a:r>
                <a:r>
                  <a:rPr lang="en-US" dirty="0"/>
                  <a:t>that </a:t>
                </a:r>
                <a:r>
                  <a:rPr lang="en-US" dirty="0" smtClean="0"/>
                  <a:t>has </a:t>
                </a:r>
                <a:r>
                  <a:rPr lang="en-US" b="1" u="sng" dirty="0"/>
                  <a:t>at least one satisfying model </a:t>
                </a:r>
                <a:r>
                  <a:rPr lang="en-US" dirty="0"/>
                  <a:t>(i.e., one assignment of truth values that makes it true.)</a:t>
                </a:r>
              </a:p>
              <a:p>
                <a:pPr lvl="1"/>
                <a:r>
                  <a:rPr lang="en-US" dirty="0"/>
                  <a:t>In model checking it means that if we take the truth table model checking approach at least one row (i.e., some assignment of T F to the </a:t>
                </a:r>
                <a:r>
                  <a:rPr lang="en-US" dirty="0" err="1"/>
                  <a:t>propositons</a:t>
                </a:r>
                <a:r>
                  <a:rPr lang="en-US" dirty="0"/>
                  <a:t>) has the sentence true.</a:t>
                </a:r>
              </a:p>
              <a:p>
                <a:pPr lvl="1"/>
                <a14:m>
                  <m:oMath xmlns:m="http://schemas.openxmlformats.org/officeDocument/2006/math">
                    <m:r>
                      <a:rPr lang="en-US" b="1" i="1">
                        <a:latin typeface="Cambria Math" panose="02040503050406030204" pitchFamily="18" charset="0"/>
                      </a:rPr>
                      <m:t>𝜶</m:t>
                    </m:r>
                    <m:r>
                      <a:rPr lang="en-US" b="1" dirty="0">
                        <a:latin typeface="Cambria Math" panose="02040503050406030204" pitchFamily="18" charset="0"/>
                      </a:rPr>
                      <m:t>⊨</m:t>
                    </m:r>
                    <m:r>
                      <a:rPr lang="en-US" b="1" i="1" dirty="0">
                        <a:latin typeface="Cambria Math" panose="02040503050406030204" pitchFamily="18" charset="0"/>
                      </a:rPr>
                      <m:t>𝜷</m:t>
                    </m:r>
                    <m:r>
                      <a:rPr lang="en-US" b="1" i="1" dirty="0">
                        <a:latin typeface="Cambria Math" panose="02040503050406030204" pitchFamily="18" charset="0"/>
                      </a:rPr>
                      <m:t> </m:t>
                    </m:r>
                    <m:r>
                      <m:rPr>
                        <m:nor/>
                      </m:rPr>
                      <a:rPr lang="en-US" b="1" dirty="0">
                        <a:latin typeface="Cambria Math" panose="02040503050406030204" pitchFamily="18" charset="0"/>
                      </a:rPr>
                      <m:t>if</m:t>
                    </m:r>
                    <m:r>
                      <m:rPr>
                        <m:nor/>
                      </m:rPr>
                      <a:rPr lang="en-US" b="1" dirty="0">
                        <a:latin typeface="Cambria Math" panose="02040503050406030204" pitchFamily="18" charset="0"/>
                      </a:rPr>
                      <m:t> </m:t>
                    </m:r>
                    <m:r>
                      <m:rPr>
                        <m:nor/>
                      </m:rPr>
                      <a:rPr lang="en-US" b="1" dirty="0">
                        <a:latin typeface="Cambria Math" panose="02040503050406030204" pitchFamily="18" charset="0"/>
                      </a:rPr>
                      <m:t>and</m:t>
                    </m:r>
                    <m:r>
                      <m:rPr>
                        <m:nor/>
                      </m:rPr>
                      <a:rPr lang="en-US" b="1" dirty="0">
                        <a:latin typeface="Cambria Math" panose="02040503050406030204" pitchFamily="18" charset="0"/>
                      </a:rPr>
                      <m:t> </m:t>
                    </m:r>
                    <m:r>
                      <m:rPr>
                        <m:nor/>
                      </m:rPr>
                      <a:rPr lang="en-US" b="1" dirty="0">
                        <a:latin typeface="Cambria Math" panose="02040503050406030204" pitchFamily="18" charset="0"/>
                      </a:rPr>
                      <m:t>only</m:t>
                    </m:r>
                    <m:r>
                      <m:rPr>
                        <m:nor/>
                      </m:rPr>
                      <a:rPr lang="en-US" b="1" dirty="0">
                        <a:latin typeface="Cambria Math" panose="02040503050406030204" pitchFamily="18" charset="0"/>
                      </a:rPr>
                      <m:t> </m:t>
                    </m:r>
                    <m:r>
                      <m:rPr>
                        <m:nor/>
                      </m:rPr>
                      <a:rPr lang="en-US" b="1" dirty="0">
                        <a:latin typeface="Cambria Math" panose="02040503050406030204" pitchFamily="18" charset="0"/>
                      </a:rPr>
                      <m:t>if</m:t>
                    </m:r>
                    <m:r>
                      <m:rPr>
                        <m:nor/>
                      </m:rPr>
                      <a:rPr lang="en-US" b="1" dirty="0">
                        <a:latin typeface="Cambria Math" panose="02040503050406030204" pitchFamily="18" charset="0"/>
                      </a:rPr>
                      <m:t> </m:t>
                    </m:r>
                    <m:r>
                      <a:rPr lang="en-US" b="1" i="1" dirty="0">
                        <a:latin typeface="Cambria Math" panose="02040503050406030204" pitchFamily="18" charset="0"/>
                      </a:rPr>
                      <m:t> </m:t>
                    </m:r>
                    <m:r>
                      <a:rPr lang="en-US" i="1" dirty="0">
                        <a:latin typeface="Cambria Math" panose="02040503050406030204" pitchFamily="18" charset="0"/>
                      </a:rPr>
                      <m:t>𝛼</m:t>
                    </m:r>
                    <m:r>
                      <a:rPr lang="en-US" b="1" i="1"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𝛽</m:t>
                    </m:r>
                  </m:oMath>
                </a14:m>
                <a:r>
                  <a:rPr lang="en-US" dirty="0"/>
                  <a:t> is </a:t>
                </a:r>
                <a:r>
                  <a:rPr lang="en-US" b="1" dirty="0" err="1" smtClean="0"/>
                  <a:t>unsatisfiable</a:t>
                </a:r>
                <a:r>
                  <a:rPr lang="en-US" dirty="0"/>
                  <a:t>.     ---(2)   Prove this using (1</a:t>
                </a:r>
                <a:r>
                  <a:rPr lang="en-US" dirty="0" smtClean="0"/>
                  <a:t>)</a:t>
                </a:r>
              </a:p>
              <a:p>
                <a:pPr lvl="1"/>
                <a:r>
                  <a:rPr lang="en-US" u="sng" dirty="0" smtClean="0"/>
                  <a:t>We decide  </a:t>
                </a:r>
                <a14:m>
                  <m:oMath xmlns:m="http://schemas.openxmlformats.org/officeDocument/2006/math">
                    <m:r>
                      <a:rPr lang="en-US" i="1" u="sng" dirty="0">
                        <a:latin typeface="Cambria Math" panose="02040503050406030204" pitchFamily="18" charset="0"/>
                      </a:rPr>
                      <m:t>𝛽</m:t>
                    </m:r>
                  </m:oMath>
                </a14:m>
                <a:r>
                  <a:rPr lang="en-US" u="sng" dirty="0"/>
                  <a:t> </a:t>
                </a:r>
                <a:r>
                  <a:rPr lang="en-US" u="sng" dirty="0" smtClean="0"/>
                  <a:t> </a:t>
                </a:r>
                <a:r>
                  <a:rPr lang="en-US" dirty="0" smtClean="0"/>
                  <a:t>by checking if </a:t>
                </a:r>
                <a14:m>
                  <m:oMath xmlns:m="http://schemas.openxmlformats.org/officeDocument/2006/math">
                    <m:r>
                      <a:rPr lang="en-US" i="1" dirty="0">
                        <a:latin typeface="Cambria Math" panose="02040503050406030204" pitchFamily="18" charset="0"/>
                      </a:rPr>
                      <m:t>𝛼</m:t>
                    </m:r>
                    <m:r>
                      <a:rPr lang="en-US" b="1" i="1"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𝛽</m:t>
                    </m:r>
                  </m:oMath>
                </a14:m>
                <a:r>
                  <a:rPr lang="en-US" dirty="0"/>
                  <a:t> </a:t>
                </a:r>
                <a:r>
                  <a:rPr lang="en-US" dirty="0" smtClean="0"/>
                  <a:t> is </a:t>
                </a:r>
                <a:r>
                  <a:rPr lang="en-US" dirty="0" err="1" smtClean="0"/>
                  <a:t>unsatisfiable</a:t>
                </a:r>
                <a:r>
                  <a:rPr lang="en-US" dirty="0" smtClean="0"/>
                  <a:t>.</a:t>
                </a:r>
              </a:p>
              <a:p>
                <a:pPr lvl="1"/>
                <a14:m>
                  <m:oMath xmlns:m="http://schemas.openxmlformats.org/officeDocument/2006/math">
                    <m:r>
                      <a:rPr lang="en-US" i="1" dirty="0">
                        <a:latin typeface="Cambria Math" panose="02040503050406030204" pitchFamily="18" charset="0"/>
                      </a:rPr>
                      <m:t>𝛼</m:t>
                    </m:r>
                    <m:r>
                      <a:rPr lang="en-US" b="1" i="1"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𝛽</m:t>
                    </m:r>
                  </m:oMath>
                </a14:m>
                <a:r>
                  <a:rPr lang="en-US" dirty="0"/>
                  <a:t> </a:t>
                </a:r>
                <a:r>
                  <a:rPr lang="en-US" dirty="0" smtClean="0"/>
                  <a:t>is satisfiable </a:t>
                </a:r>
                <a:r>
                  <a:rPr lang="en-US" b="1" i="1" dirty="0" err="1" smtClean="0"/>
                  <a:t>iff</a:t>
                </a:r>
                <a:r>
                  <a:rPr lang="en-US" dirty="0" smtClean="0"/>
                  <a:t>  the entailment does not hold.</a:t>
                </a:r>
              </a:p>
              <a:p>
                <a:pPr lvl="1"/>
                <a:r>
                  <a:rPr lang="en-US" dirty="0" smtClean="0"/>
                  <a:t>In common language </a:t>
                </a:r>
                <a:r>
                  <a:rPr lang="en-US" i="1" dirty="0" smtClean="0">
                    <a:latin typeface="Times New Roman" panose="02020603050405020304" pitchFamily="18" charset="0"/>
                    <a:cs typeface="Times New Roman" panose="02020603050405020304" pitchFamily="18" charset="0"/>
                  </a:rPr>
                  <a:t>“no way </a:t>
                </a:r>
                <a14:m>
                  <m:oMath xmlns:m="http://schemas.openxmlformats.org/officeDocument/2006/math">
                    <m:r>
                      <a:rPr lang="en-US" i="1" dirty="0">
                        <a:latin typeface="Cambria Math" panose="02040503050406030204" pitchFamily="18" charset="0"/>
                      </a:rPr>
                      <m:t>𝛼</m:t>
                    </m:r>
                  </m:oMath>
                </a14:m>
                <a:r>
                  <a:rPr lang="en-US" i="1" dirty="0" smtClean="0">
                    <a:latin typeface="Times New Roman" panose="02020603050405020304" pitchFamily="18" charset="0"/>
                    <a:cs typeface="Times New Roman" panose="02020603050405020304" pitchFamily="18" charset="0"/>
                  </a:rPr>
                  <a:t> and  </a:t>
                </a:r>
                <a14:m>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𝛽</m:t>
                    </m:r>
                  </m:oMath>
                </a14:m>
                <a:r>
                  <a:rPr lang="en-US" i="1" dirty="0" smtClean="0">
                    <a:latin typeface="Times New Roman" panose="02020603050405020304" pitchFamily="18" charset="0"/>
                    <a:cs typeface="Times New Roman" panose="02020603050405020304" pitchFamily="18" charset="0"/>
                  </a:rPr>
                  <a:t> can be true at the same time”</a:t>
                </a:r>
                <a:r>
                  <a:rPr lang="en-US" dirty="0" smtClean="0"/>
                  <a:t> </a:t>
                </a:r>
              </a:p>
              <a:p>
                <a:pPr lvl="1"/>
                <a:r>
                  <a:rPr lang="en-US" dirty="0"/>
                  <a:t>This is also used as a basis for a </a:t>
                </a:r>
                <a:r>
                  <a:rPr lang="en-US" b="1" dirty="0"/>
                  <a:t>proof by refutation/ contradiction</a:t>
                </a:r>
              </a:p>
              <a:p>
                <a:pPr lvl="1"/>
                <a:r>
                  <a:rPr lang="en-US" dirty="0" err="1" smtClean="0"/>
                  <a:t>SATisfiability</a:t>
                </a:r>
                <a:r>
                  <a:rPr lang="en-US" dirty="0" smtClean="0"/>
                  <a:t> is a useful problem to solve.</a:t>
                </a:r>
              </a:p>
              <a:p>
                <a:pPr lvl="1"/>
                <a:r>
                  <a:rPr lang="en-US" dirty="0" smtClean="0"/>
                  <a:t>SAT is NP-Complete decision problem.</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4948" y="1825625"/>
                <a:ext cx="10515600" cy="4351338"/>
              </a:xfrm>
              <a:blipFill>
                <a:blip r:embed="rId2"/>
                <a:stretch>
                  <a:fillRect l="-1043" t="-3081"/>
                </a:stretch>
              </a:blipFill>
            </p:spPr>
            <p:txBody>
              <a:bodyPr/>
              <a:lstStyle/>
              <a:p>
                <a:r>
                  <a:rPr lang="en-US">
                    <a:noFill/>
                  </a:rPr>
                  <a:t> </a:t>
                </a:r>
              </a:p>
            </p:txBody>
          </p:sp>
        </mc:Fallback>
      </mc:AlternateContent>
    </p:spTree>
    <p:extLst>
      <p:ext uri="{BB962C8B-B14F-4D97-AF65-F5344CB8AC3E}">
        <p14:creationId xmlns:p14="http://schemas.microsoft.com/office/powerpoint/2010/main" val="3298288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t>
            </a:r>
            <a:endParaRPr lang="en-US" dirty="0"/>
          </a:p>
        </p:txBody>
      </p:sp>
      <p:sp>
        <p:nvSpPr>
          <p:cNvPr id="3" name="Content Placeholder 2"/>
          <p:cNvSpPr>
            <a:spLocks noGrp="1"/>
          </p:cNvSpPr>
          <p:nvPr>
            <p:ph idx="1"/>
          </p:nvPr>
        </p:nvSpPr>
        <p:spPr/>
        <p:txBody>
          <a:bodyPr/>
          <a:lstStyle/>
          <a:p>
            <a:r>
              <a:rPr lang="en-US" dirty="0" smtClean="0"/>
              <a:t>An alternative to search and CSP: Knowledge representation and reasoning</a:t>
            </a:r>
          </a:p>
          <a:p>
            <a:r>
              <a:rPr lang="en-US" dirty="0" smtClean="0"/>
              <a:t>Representation – represent what?</a:t>
            </a:r>
          </a:p>
          <a:p>
            <a:r>
              <a:rPr lang="en-US" dirty="0" smtClean="0"/>
              <a:t>Reasoning – make decisions</a:t>
            </a:r>
          </a:p>
          <a:p>
            <a:r>
              <a:rPr lang="en-US" dirty="0" smtClean="0"/>
              <a:t>Domain independent</a:t>
            </a:r>
          </a:p>
          <a:p>
            <a:r>
              <a:rPr lang="en-US" dirty="0" smtClean="0"/>
              <a:t>Declarative approach (vs procedural approach)</a:t>
            </a:r>
          </a:p>
          <a:p>
            <a:r>
              <a:rPr lang="en-US" dirty="0" smtClean="0"/>
              <a:t>More like human reasoning</a:t>
            </a:r>
          </a:p>
          <a:p>
            <a:endParaRPr lang="en-US" dirty="0"/>
          </a:p>
        </p:txBody>
      </p:sp>
    </p:spTree>
    <p:extLst>
      <p:ext uri="{BB962C8B-B14F-4D97-AF65-F5344CB8AC3E}">
        <p14:creationId xmlns:p14="http://schemas.microsoft.com/office/powerpoint/2010/main" val="3676993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 and SAT are both useful in deciding entailment of a given statement from the KB</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We are asked does </a:t>
                </a:r>
                <a14:m>
                  <m:oMath xmlns:m="http://schemas.openxmlformats.org/officeDocument/2006/math">
                    <m:r>
                      <a:rPr lang="en-US" b="1" i="1" smtClean="0">
                        <a:latin typeface="Cambria Math" panose="02040503050406030204" pitchFamily="18" charset="0"/>
                      </a:rPr>
                      <m:t>𝑲𝑩</m:t>
                    </m:r>
                    <m:r>
                      <a:rPr lang="en-US" b="1" i="1" smtClean="0">
                        <a:latin typeface="Cambria Math" panose="02040503050406030204" pitchFamily="18" charset="0"/>
                      </a:rPr>
                      <m:t> </m:t>
                    </m:r>
                    <m:r>
                      <a:rPr lang="en-US" b="1" dirty="0">
                        <a:latin typeface="Cambria Math" panose="02040503050406030204" pitchFamily="18" charset="0"/>
                      </a:rPr>
                      <m:t>⊨</m:t>
                    </m:r>
                    <m:r>
                      <a:rPr lang="en-US" b="1" i="1" dirty="0">
                        <a:latin typeface="Cambria Math" panose="02040503050406030204" pitchFamily="18" charset="0"/>
                      </a:rPr>
                      <m:t>𝜷</m:t>
                    </m:r>
                  </m:oMath>
                </a14:m>
                <a:r>
                  <a:rPr lang="en-US" dirty="0" smtClean="0"/>
                  <a:t>  ?</a:t>
                </a:r>
              </a:p>
              <a:p>
                <a:pPr lvl="1"/>
                <a:r>
                  <a:rPr lang="en-US" dirty="0" smtClean="0"/>
                  <a:t>To answer we construct  </a:t>
                </a:r>
                <a14:m>
                  <m:oMath xmlns:m="http://schemas.openxmlformats.org/officeDocument/2006/math">
                    <m:r>
                      <a:rPr lang="en-US" b="0" i="1" smtClean="0">
                        <a:latin typeface="Cambria Math" panose="02040503050406030204" pitchFamily="18" charset="0"/>
                      </a:rPr>
                      <m:t>𝐾𝐵</m:t>
                    </m:r>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 </m:t>
                    </m:r>
                  </m:oMath>
                </a14:m>
                <a:r>
                  <a:rPr lang="en-US" dirty="0" smtClean="0"/>
                  <a:t> and try to check if it is a validity.</a:t>
                </a:r>
              </a:p>
              <a:p>
                <a:pPr lvl="1"/>
                <a:r>
                  <a:rPr lang="en-US" dirty="0" smtClean="0"/>
                  <a:t>Entailment if and only if validity. So a validity checker can decide entailment.</a:t>
                </a:r>
              </a:p>
              <a:p>
                <a:pPr lvl="1"/>
                <a:r>
                  <a:rPr lang="en-US" dirty="0" smtClean="0"/>
                  <a:t>VAL problem is </a:t>
                </a:r>
                <a:r>
                  <a:rPr lang="en-US" dirty="0" err="1" smtClean="0"/>
                  <a:t>coNP</a:t>
                </a:r>
                <a:r>
                  <a:rPr lang="en-US" dirty="0" smtClean="0"/>
                  <a:t>-Complete.</a:t>
                </a:r>
              </a:p>
              <a:p>
                <a:r>
                  <a:rPr lang="en-US" dirty="0" smtClean="0"/>
                  <a:t>We are asked</a:t>
                </a:r>
              </a:p>
              <a:p>
                <a:pPr lvl="1"/>
                <a:r>
                  <a:rPr lang="en-US" dirty="0" smtClean="0"/>
                  <a:t>To answer construct .. And check if it is satisfiable</a:t>
                </a:r>
              </a:p>
              <a:p>
                <a:pPr lvl="1"/>
                <a:r>
                  <a:rPr lang="en-US" dirty="0" smtClean="0"/>
                  <a:t>SAT is NP-Complete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7624842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process of deriving entailments</a:t>
            </a:r>
            <a:endParaRPr lang="en-US" dirty="0"/>
          </a:p>
        </p:txBody>
      </p:sp>
      <p:sp>
        <p:nvSpPr>
          <p:cNvPr id="3" name="Content Placeholder 2"/>
          <p:cNvSpPr>
            <a:spLocks noGrp="1"/>
          </p:cNvSpPr>
          <p:nvPr>
            <p:ph idx="1"/>
          </p:nvPr>
        </p:nvSpPr>
        <p:spPr/>
        <p:txBody>
          <a:bodyPr>
            <a:normAutofit lnSpcReduction="10000"/>
          </a:bodyPr>
          <a:lstStyle/>
          <a:p>
            <a:r>
              <a:rPr lang="en-US" dirty="0" smtClean="0"/>
              <a:t>How to enlarge a given KB:.</a:t>
            </a:r>
          </a:p>
          <a:p>
            <a:pPr lvl="1"/>
            <a:r>
              <a:rPr lang="en-US" dirty="0" smtClean="0"/>
              <a:t>Repeatedly use inference to derive new facts </a:t>
            </a:r>
          </a:p>
          <a:p>
            <a:pPr lvl="2"/>
            <a:r>
              <a:rPr lang="en-US" dirty="0" smtClean="0"/>
              <a:t>Find a matching inference rule ‘top half’</a:t>
            </a:r>
          </a:p>
          <a:p>
            <a:pPr lvl="2"/>
            <a:r>
              <a:rPr lang="en-US" dirty="0" smtClean="0"/>
              <a:t>Add the ‘bottom half’ to the KB</a:t>
            </a:r>
          </a:p>
          <a:p>
            <a:pPr lvl="1"/>
            <a:r>
              <a:rPr lang="en-US" dirty="0" smtClean="0"/>
              <a:t>This process itself is like a search. </a:t>
            </a:r>
          </a:p>
          <a:p>
            <a:pPr lvl="2"/>
            <a:r>
              <a:rPr lang="en-US" dirty="0" smtClean="0"/>
              <a:t>Actions – one of the inference rules and the corresponding match</a:t>
            </a:r>
          </a:p>
          <a:p>
            <a:pPr lvl="2"/>
            <a:r>
              <a:rPr lang="en-US" dirty="0" smtClean="0"/>
              <a:t>Result – add the bottom half of the inference rule to the KB</a:t>
            </a:r>
          </a:p>
          <a:p>
            <a:pPr lvl="1"/>
            <a:r>
              <a:rPr lang="en-US" dirty="0" smtClean="0"/>
              <a:t>Repeat this until goal is reached or no new sentences are added.</a:t>
            </a:r>
          </a:p>
          <a:p>
            <a:r>
              <a:rPr lang="en-US" dirty="0" smtClean="0"/>
              <a:t>For Wumpus world at each time step we wish to do a search (DFS)</a:t>
            </a:r>
          </a:p>
          <a:p>
            <a:pPr lvl="1"/>
            <a:r>
              <a:rPr lang="en-US" dirty="0" smtClean="0"/>
              <a:t>We do that by simply adding the percept to the KB, enlarging the KB, choosing the next action for the DFS.</a:t>
            </a:r>
          </a:p>
          <a:p>
            <a:pPr lvl="1"/>
            <a:r>
              <a:rPr lang="en-US" dirty="0" smtClean="0"/>
              <a:t>We do this until the goal is reached. </a:t>
            </a:r>
            <a:endParaRPr lang="en-US" dirty="0"/>
          </a:p>
        </p:txBody>
      </p:sp>
    </p:spTree>
    <p:extLst>
      <p:ext uri="{BB962C8B-B14F-4D97-AF65-F5344CB8AC3E}">
        <p14:creationId xmlns:p14="http://schemas.microsoft.com/office/powerpoint/2010/main" val="33699806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Back to Wumpus world. Now we have a technique to make new sentences. Each time we make a new sentence that a cell has no Wumpus and no Pit, it becomes “OK”, </a:t>
            </a:r>
            <a:r>
              <a:rPr lang="en-US" dirty="0" err="1" smtClean="0"/>
              <a:t>ie</a:t>
            </a:r>
            <a:r>
              <a:rPr lang="en-US" dirty="0" smtClean="0"/>
              <a:t> a valid cell to move to. So now we can tell our search method, like DFS that it can explore that cell. </a:t>
            </a:r>
            <a:endParaRPr lang="en-US" dirty="0"/>
          </a:p>
          <a:p>
            <a:r>
              <a:rPr lang="en-US" dirty="0" smtClean="0"/>
              <a:t>So the Agent in the Wumpus world move around and try to build its KB as it moves around using the 12 equivalences and Modus ponens, until it finds the gold. After that it needs to retrace its way back to the starting square to complete its mission. </a:t>
            </a:r>
          </a:p>
          <a:p>
            <a:r>
              <a:rPr lang="en-US" dirty="0" smtClean="0"/>
              <a:t>There are two challenges. One is a computations challenge – how do we write programs to make these inferences.</a:t>
            </a:r>
          </a:p>
          <a:p>
            <a:r>
              <a:rPr lang="en-US" dirty="0" smtClean="0"/>
              <a:t>Another challenge that we face where we do this exercise is to decide which of the entailment methods to use to find the next new sentence.</a:t>
            </a:r>
          </a:p>
          <a:p>
            <a:r>
              <a:rPr lang="en-US" dirty="0" smtClean="0"/>
              <a:t>You will notice that we are assuming that ach time we add a percept to the KB, it keeps the KB consistent all conclusions so far drawn. This is called </a:t>
            </a:r>
            <a:r>
              <a:rPr lang="en-US" b="1" dirty="0" smtClean="0"/>
              <a:t>monotonicity</a:t>
            </a:r>
            <a:r>
              <a:rPr lang="en-US" dirty="0" smtClean="0"/>
              <a:t>.</a:t>
            </a:r>
          </a:p>
          <a:p>
            <a:r>
              <a:rPr lang="en-US" dirty="0" smtClean="0"/>
              <a:t>For example if the world change in some ways over time, it is no longer monotonic e.g., in a game a new Wumpus appearing or disappearing may change our conclusions.</a:t>
            </a:r>
            <a:endParaRPr lang="en-US" dirty="0"/>
          </a:p>
        </p:txBody>
      </p:sp>
    </p:spTree>
    <p:extLst>
      <p:ext uri="{BB962C8B-B14F-4D97-AF65-F5344CB8AC3E}">
        <p14:creationId xmlns:p14="http://schemas.microsoft.com/office/powerpoint/2010/main" val="24414423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Reasoning and the </a:t>
            </a:r>
            <a:r>
              <a:rPr lang="en-US" b="1" u="sng" dirty="0" smtClean="0"/>
              <a:t>resolution</a:t>
            </a:r>
            <a:r>
              <a:rPr lang="en-US" dirty="0" smtClean="0"/>
              <a:t> rule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773958"/>
              </a:xfrm>
            </p:spPr>
            <p:txBody>
              <a:bodyPr>
                <a:normAutofit fontScale="85000" lnSpcReduction="20000"/>
              </a:bodyPr>
              <a:lstStyle/>
              <a:p>
                <a:r>
                  <a:rPr lang="en-US" dirty="0" smtClean="0"/>
                  <a:t>What should the set of inference rules be? How do ensure we have a set so that we can draw all possible inferences? I.e. we wish the inference process to be </a:t>
                </a:r>
                <a:r>
                  <a:rPr lang="en-US" b="1" dirty="0" smtClean="0"/>
                  <a:t>complete</a:t>
                </a:r>
                <a:r>
                  <a:rPr lang="en-US" dirty="0" smtClean="0"/>
                  <a:t>.</a:t>
                </a:r>
              </a:p>
              <a:p>
                <a:r>
                  <a:rPr lang="en-US" dirty="0" smtClean="0"/>
                  <a:t>Resolution is an inference rule, that when combined with a complete search like DFs is complete. We don’t nee anything more.</a:t>
                </a:r>
              </a:p>
              <a:p>
                <a:r>
                  <a:rPr lang="en-US" b="1" dirty="0" smtClean="0"/>
                  <a:t>Resolution</a:t>
                </a:r>
                <a:r>
                  <a:rPr lang="en-US" dirty="0" smtClean="0"/>
                  <a:t>:</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𝑄</m:t>
                        </m:r>
                        <m:r>
                          <a:rPr lang="en-US" i="1">
                            <a:latin typeface="Cambria Math" panose="02040503050406030204" pitchFamily="18" charset="0"/>
                          </a:rPr>
                          <m:t>,      ¬</m:t>
                        </m:r>
                        <m:r>
                          <a:rPr lang="en-US" i="1">
                            <a:latin typeface="Cambria Math" panose="02040503050406030204" pitchFamily="18" charset="0"/>
                          </a:rPr>
                          <m:t>𝑃</m:t>
                        </m:r>
                        <m:r>
                          <a:rPr lang="en-US" i="1">
                            <a:latin typeface="Cambria Math" panose="02040503050406030204" pitchFamily="18" charset="0"/>
                          </a:rPr>
                          <m:t> </m:t>
                        </m:r>
                        <m:r>
                          <m:rPr>
                            <m:nor/>
                          </m:rPr>
                          <a:rPr lang="en-US" dirty="0"/>
                          <m:t> </m:t>
                        </m:r>
                      </m:num>
                      <m:den>
                        <m:r>
                          <a:rPr lang="en-US" i="1">
                            <a:latin typeface="Cambria Math" panose="02040503050406030204" pitchFamily="18" charset="0"/>
                          </a:rPr>
                          <m:t>𝑄</m:t>
                        </m:r>
                      </m:den>
                    </m:f>
                    <m:r>
                      <a:rPr lang="en-US" i="1">
                        <a:latin typeface="Cambria Math" panose="02040503050406030204" pitchFamily="18" charset="0"/>
                      </a:rPr>
                      <m:t> ; </m:t>
                    </m:r>
                    <m:f>
                      <m:fPr>
                        <m:ctrlPr>
                          <a:rPr lang="en-US" i="1">
                            <a:latin typeface="Cambria Math" panose="02040503050406030204" pitchFamily="18" charset="0"/>
                          </a:rPr>
                        </m:ctrlPr>
                      </m:fPr>
                      <m:num>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𝑄</m:t>
                        </m:r>
                        <m:r>
                          <a:rPr lang="en-US" i="1">
                            <a:latin typeface="Cambria Math" panose="02040503050406030204" pitchFamily="18" charset="0"/>
                          </a:rPr>
                          <m:t>,      ¬</m:t>
                        </m:r>
                        <m:r>
                          <a:rPr lang="en-US" i="1">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r>
                          <m:rPr>
                            <m:nor/>
                          </m:rPr>
                          <a:rPr lang="en-US" dirty="0"/>
                          <m:t> </m:t>
                        </m:r>
                      </m:num>
                      <m:den>
                        <m:r>
                          <a:rPr lang="en-US" i="1">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𝑆</m:t>
                        </m:r>
                      </m:den>
                    </m:f>
                    <m:r>
                      <a:rPr lang="en-US" i="1">
                        <a:latin typeface="Cambria Math" panose="02040503050406030204" pitchFamily="18" charset="0"/>
                      </a:rPr>
                      <m:t> ; </m:t>
                    </m:r>
                  </m:oMath>
                </a14:m>
                <a:r>
                  <a:rPr lang="en-US" dirty="0" err="1" smtClean="0"/>
                  <a:t>ie</a:t>
                </a:r>
                <a:r>
                  <a:rPr lang="en-US" dirty="0" smtClean="0"/>
                  <a:t> we can simply eliminate a variable if it appears in two (disjunctive) clauses in the KB.</a:t>
                </a:r>
                <a:endParaRPr lang="en-US" dirty="0"/>
              </a:p>
              <a:p>
                <a:r>
                  <a:rPr lang="en-US" dirty="0" smtClean="0"/>
                  <a:t>Resolution is</a:t>
                </a:r>
                <a:r>
                  <a:rPr lang="en-US" b="1" dirty="0" smtClean="0"/>
                  <a:t> sound </a:t>
                </a:r>
                <a:r>
                  <a:rPr lang="en-US" dirty="0" smtClean="0"/>
                  <a:t>– is obvious</a:t>
                </a:r>
              </a:p>
              <a:p>
                <a:r>
                  <a:rPr lang="en-US" dirty="0" smtClean="0"/>
                  <a:t>Resolution is also </a:t>
                </a:r>
                <a:r>
                  <a:rPr lang="en-US" b="1" dirty="0" smtClean="0"/>
                  <a:t>complete</a:t>
                </a:r>
                <a:r>
                  <a:rPr lang="en-US" dirty="0" smtClean="0"/>
                  <a:t> – </a:t>
                </a:r>
                <a:r>
                  <a:rPr lang="en-US" dirty="0" err="1" smtClean="0"/>
                  <a:t>ie</a:t>
                </a:r>
                <a:r>
                  <a:rPr lang="en-US" dirty="0" smtClean="0"/>
                  <a:t> for any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 </m:t>
                    </m:r>
                    <m:r>
                      <a:rPr lang="en-US" b="0" i="1" smtClean="0">
                        <a:latin typeface="Cambria Math" panose="02040503050406030204" pitchFamily="18" charset="0"/>
                      </a:rPr>
                      <m:t>𝛽</m:t>
                    </m:r>
                  </m:oMath>
                </a14:m>
                <a:r>
                  <a:rPr lang="en-US" b="0" dirty="0" smtClean="0"/>
                  <a:t> it can decide if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𝛽</m:t>
                    </m:r>
                  </m:oMath>
                </a14:m>
                <a:endParaRPr lang="en-US" b="0" dirty="0" smtClean="0"/>
              </a:p>
              <a:p>
                <a:r>
                  <a:rPr lang="en-US" dirty="0" smtClean="0"/>
                  <a:t>However, Resolution only works on CNF form of a KB.</a:t>
                </a:r>
              </a:p>
              <a:p>
                <a:r>
                  <a:rPr lang="en-US" b="0" dirty="0" smtClean="0"/>
                  <a:t>CNF allows for simple factoring </a:t>
                </a:r>
                <a:r>
                  <a:rPr lang="en-US" b="0" dirty="0" err="1" smtClean="0"/>
                  <a:t>eg</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 </m:t>
                        </m:r>
                      </m:e>
                    </m:d>
                    <m:r>
                      <a:rPr lang="en-US" b="0" i="1" smtClean="0">
                        <a:latin typeface="Cambria Math" panose="02040503050406030204" pitchFamily="18" charset="0"/>
                      </a:rPr>
                      <m:t>≡</m:t>
                    </m:r>
                    <m:r>
                      <a:rPr lang="en-US" b="0" i="1" smtClean="0">
                        <a:latin typeface="Cambria Math" panose="02040503050406030204" pitchFamily="18" charset="0"/>
                      </a:rPr>
                      <m:t>𝑃</m:t>
                    </m:r>
                  </m:oMath>
                </a14:m>
                <a:endParaRPr lang="en-US" b="0" dirty="0" smtClean="0"/>
              </a:p>
              <a:p>
                <a:r>
                  <a:rPr lang="en-US" b="0" dirty="0" smtClean="0"/>
                  <a:t>For a given set of propositions there are only finitely many clauses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773958"/>
              </a:xfrm>
              <a:blipFill>
                <a:blip r:embed="rId2"/>
                <a:stretch>
                  <a:fillRect l="-812" t="-2934" r="-696"/>
                </a:stretch>
              </a:blipFill>
            </p:spPr>
            <p:txBody>
              <a:bodyPr/>
              <a:lstStyle/>
              <a:p>
                <a:r>
                  <a:rPr lang="en-US">
                    <a:noFill/>
                  </a:rPr>
                  <a:t> </a:t>
                </a:r>
              </a:p>
            </p:txBody>
          </p:sp>
        </mc:Fallback>
      </mc:AlternateContent>
    </p:spTree>
    <p:extLst>
      <p:ext uri="{BB962C8B-B14F-4D97-AF65-F5344CB8AC3E}">
        <p14:creationId xmlns:p14="http://schemas.microsoft.com/office/powerpoint/2010/main" val="25223235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Resolution Algorithm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smtClean="0"/>
                  <a:t>Given a KB and a clause </a:t>
                </a:r>
                <a14:m>
                  <m:oMath xmlns:m="http://schemas.openxmlformats.org/officeDocument/2006/math">
                    <m:r>
                      <a:rPr lang="en-US" b="0" i="1" smtClean="0">
                        <a:latin typeface="Cambria Math" panose="02040503050406030204" pitchFamily="18" charset="0"/>
                      </a:rPr>
                      <m:t>𝛼</m:t>
                    </m:r>
                  </m:oMath>
                </a14:m>
                <a:r>
                  <a:rPr lang="en-US" dirty="0" smtClean="0"/>
                  <a:t>, does </a:t>
                </a:r>
                <a14:m>
                  <m:oMath xmlns:m="http://schemas.openxmlformats.org/officeDocument/2006/math">
                    <m:r>
                      <a:rPr lang="en-US" b="0" i="1" smtClean="0">
                        <a:latin typeface="Cambria Math" panose="02040503050406030204" pitchFamily="18" charset="0"/>
                      </a:rPr>
                      <m:t>𝐾𝐵</m:t>
                    </m:r>
                    <m:r>
                      <a:rPr lang="en-US" b="0" i="1" smtClean="0">
                        <a:latin typeface="Cambria Math" panose="02040503050406030204" pitchFamily="18" charset="0"/>
                      </a:rPr>
                      <m:t> </m:t>
                    </m:r>
                    <m:r>
                      <a:rPr lang="en-US" dirty="0" smtClean="0">
                        <a:latin typeface="Cambria Math" panose="02040503050406030204" pitchFamily="18" charset="0"/>
                      </a:rPr>
                      <m:t>⊨</m:t>
                    </m:r>
                    <m:r>
                      <a:rPr lang="en-US" b="0" i="1" dirty="0" smtClean="0">
                        <a:latin typeface="Cambria Math" panose="02040503050406030204" pitchFamily="18" charset="0"/>
                      </a:rPr>
                      <m:t>𝛼</m:t>
                    </m:r>
                  </m:oMath>
                </a14:m>
                <a:r>
                  <a:rPr lang="en-US" dirty="0" smtClean="0"/>
                  <a:t> ?</a:t>
                </a:r>
              </a:p>
              <a:p>
                <a:r>
                  <a:rPr lang="en-US" dirty="0" smtClean="0"/>
                  <a:t>Convert </a:t>
                </a:r>
                <a14:m>
                  <m:oMath xmlns:m="http://schemas.openxmlformats.org/officeDocument/2006/math">
                    <m:r>
                      <a:rPr lang="en-US" b="0" i="1" smtClean="0">
                        <a:latin typeface="Cambria Math" panose="02040503050406030204" pitchFamily="18" charset="0"/>
                      </a:rPr>
                      <m:t>𝐾𝐵</m:t>
                    </m:r>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 </m:t>
                    </m:r>
                  </m:oMath>
                </a14:m>
                <a:r>
                  <a:rPr lang="en-US" dirty="0" smtClean="0"/>
                  <a:t>to a CNF form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𝐶</m:t>
                    </m:r>
                  </m:oMath>
                </a14:m>
                <a:r>
                  <a:rPr lang="en-US" dirty="0" smtClean="0"/>
                  <a:t>      // </a:t>
                </a:r>
                <a:r>
                  <a:rPr lang="en-US" dirty="0" err="1" smtClean="0"/>
                  <a:t>nb</a:t>
                </a:r>
                <a:r>
                  <a:rPr lang="en-US" dirty="0" smtClean="0"/>
                  <a:t>: May expand the KB!!</a:t>
                </a:r>
              </a:p>
              <a:p>
                <a:r>
                  <a:rPr lang="en-US" dirty="0" smtClean="0"/>
                  <a:t>Repeat:</a:t>
                </a:r>
              </a:p>
              <a:p>
                <a:pPr lvl="1"/>
                <a14:m>
                  <m:oMath xmlns:m="http://schemas.openxmlformats.org/officeDocument/2006/math">
                    <m:r>
                      <a:rPr lang="en-US" b="0" i="1" smtClean="0">
                        <a:latin typeface="Cambria Math" panose="02040503050406030204" pitchFamily="18" charset="0"/>
                      </a:rPr>
                      <m:t>𝑁𝑒𝑤</m:t>
                    </m:r>
                    <m:r>
                      <a:rPr lang="en-US" b="0" i="1" smtClean="0">
                        <a:latin typeface="Cambria Math" panose="02040503050406030204" pitchFamily="18" charset="0"/>
                      </a:rPr>
                      <m:t>←</m:t>
                    </m:r>
                    <m:r>
                      <a:rPr lang="en-US" b="0" i="1" smtClean="0">
                        <a:latin typeface="Cambria Math" panose="02040503050406030204" pitchFamily="18" charset="0"/>
                      </a:rPr>
                      <m:t>𝜙</m:t>
                    </m:r>
                  </m:oMath>
                </a14:m>
                <a:endParaRPr lang="en-US" dirty="0" smtClean="0"/>
              </a:p>
              <a:p>
                <a:pPr lvl="1"/>
                <a:r>
                  <a:rPr lang="en-US" dirty="0" smtClean="0"/>
                  <a:t>For each pair </a:t>
                </a:r>
                <a14:m>
                  <m:oMath xmlns:m="http://schemas.openxmlformats.org/officeDocument/2006/math">
                    <m:r>
                      <a:rPr lang="en-US" b="1" i="1" smtClean="0">
                        <a:latin typeface="Cambria Math" panose="02040503050406030204" pitchFamily="18" charset="0"/>
                      </a:rPr>
                      <m:t>𝒑</m:t>
                    </m:r>
                  </m:oMath>
                </a14:m>
                <a:r>
                  <a:rPr lang="en-US" dirty="0" smtClean="0"/>
                  <a:t> of clauses in </a:t>
                </a:r>
                <a14:m>
                  <m:oMath xmlns:m="http://schemas.openxmlformats.org/officeDocument/2006/math">
                    <m:r>
                      <a:rPr lang="en-US" i="1">
                        <a:latin typeface="Cambria Math" panose="02040503050406030204" pitchFamily="18" charset="0"/>
                      </a:rPr>
                      <m:t>𝐶</m:t>
                    </m:r>
                  </m:oMath>
                </a14:m>
                <a:r>
                  <a:rPr lang="en-US" dirty="0" smtClean="0"/>
                  <a:t> :</a:t>
                </a:r>
              </a:p>
              <a:p>
                <a:pPr lvl="2"/>
                <a14:m>
                  <m:oMath xmlns:m="http://schemas.openxmlformats.org/officeDocument/2006/math">
                    <m:r>
                      <a:rPr lang="en-US" b="0" i="1" smtClean="0">
                        <a:latin typeface="Cambria Math" panose="02040503050406030204" pitchFamily="18" charset="0"/>
                      </a:rPr>
                      <m:t>𝑅</m:t>
                    </m:r>
                    <m:r>
                      <a:rPr lang="en-US" i="1">
                        <a:latin typeface="Cambria Math" panose="02040503050406030204" pitchFamily="18" charset="0"/>
                      </a:rPr>
                      <m:t>←</m:t>
                    </m:r>
                    <m:r>
                      <a:rPr lang="en-US" b="0" i="1" smtClean="0">
                        <a:latin typeface="Cambria Math" panose="02040503050406030204" pitchFamily="18" charset="0"/>
                      </a:rPr>
                      <m:t>𝑅𝑒𝑠𝑜𝑙𝑣𝑎𝑛𝑡</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oMath>
                </a14:m>
                <a:endParaRPr lang="en-US" b="0" dirty="0" smtClean="0"/>
              </a:p>
              <a:p>
                <a:pPr lvl="2"/>
                <a:r>
                  <a:rPr lang="en-US" dirty="0" smtClean="0"/>
                  <a:t>If </a:t>
                </a:r>
                <a14:m>
                  <m:oMath xmlns:m="http://schemas.openxmlformats.org/officeDocument/2006/math">
                    <m:r>
                      <a:rPr lang="en-US" b="0" i="1" smtClean="0">
                        <a:latin typeface="Cambria Math" panose="02040503050406030204" pitchFamily="18" charset="0"/>
                      </a:rPr>
                      <m:t>𝑅</m:t>
                    </m:r>
                  </m:oMath>
                </a14:m>
                <a:r>
                  <a:rPr lang="en-US" b="0" dirty="0" smtClean="0"/>
                  <a:t> is empty clause </a:t>
                </a:r>
                <a:r>
                  <a:rPr lang="en-US" b="1" dirty="0" smtClean="0"/>
                  <a:t>Return True   </a:t>
                </a:r>
                <a:r>
                  <a:rPr lang="en-US" b="0" dirty="0" smtClean="0"/>
                  <a:t>(found contradiction, so </a:t>
                </a:r>
                <a14:m>
                  <m:oMath xmlns:m="http://schemas.openxmlformats.org/officeDocument/2006/math">
                    <m:r>
                      <a:rPr lang="en-US" i="1">
                        <a:latin typeface="Cambria Math" panose="02040503050406030204" pitchFamily="18" charset="0"/>
                      </a:rPr>
                      <m:t>𝐾𝐵</m:t>
                    </m:r>
                    <m:r>
                      <a:rPr lang="en-US" i="1">
                        <a:latin typeface="Cambria Math" panose="02040503050406030204" pitchFamily="18" charset="0"/>
                      </a:rPr>
                      <m:t>∧¬</m:t>
                    </m:r>
                    <m:r>
                      <a:rPr lang="en-US" i="1">
                        <a:latin typeface="Cambria Math" panose="02040503050406030204" pitchFamily="18" charset="0"/>
                      </a:rPr>
                      <m:t>𝛼</m:t>
                    </m:r>
                  </m:oMath>
                </a14:m>
                <a:r>
                  <a:rPr lang="en-US" b="0" dirty="0" smtClean="0"/>
                  <a:t> not satisfiable)</a:t>
                </a:r>
              </a:p>
              <a:p>
                <a:pPr lvl="2"/>
                <a14:m>
                  <m:oMath xmlns:m="http://schemas.openxmlformats.org/officeDocument/2006/math">
                    <m:r>
                      <a:rPr lang="en-US" i="1">
                        <a:latin typeface="Cambria Math" panose="02040503050406030204" pitchFamily="18" charset="0"/>
                      </a:rPr>
                      <m:t>𝑁𝑒𝑤</m:t>
                    </m:r>
                    <m:r>
                      <a:rPr lang="en-US" i="1">
                        <a:latin typeface="Cambria Math" panose="02040503050406030204" pitchFamily="18" charset="0"/>
                      </a:rPr>
                      <m:t>←</m:t>
                    </m:r>
                    <m:r>
                      <a:rPr lang="en-US" b="0" i="1" smtClean="0">
                        <a:latin typeface="Cambria Math" panose="02040503050406030204" pitchFamily="18" charset="0"/>
                      </a:rPr>
                      <m:t>𝑁𝑒𝑤</m:t>
                    </m:r>
                    <m:r>
                      <a:rPr lang="en-US" b="0" i="1" smtClean="0">
                        <a:latin typeface="Cambria Math" panose="02040503050406030204" pitchFamily="18" charset="0"/>
                      </a:rPr>
                      <m:t>∪</m:t>
                    </m:r>
                    <m:r>
                      <a:rPr lang="en-US" b="0" i="1" smtClean="0">
                        <a:latin typeface="Cambria Math" panose="02040503050406030204" pitchFamily="18" charset="0"/>
                      </a:rPr>
                      <m:t>𝑅</m:t>
                    </m:r>
                  </m:oMath>
                </a14:m>
                <a:endParaRPr lang="en-US" b="0" dirty="0" smtClean="0"/>
              </a:p>
              <a:p>
                <a:pPr lvl="1"/>
                <a:r>
                  <a:rPr lang="en-US" dirty="0" smtClean="0"/>
                  <a:t>If </a:t>
                </a:r>
                <a14:m>
                  <m:oMath xmlns:m="http://schemas.openxmlformats.org/officeDocument/2006/math">
                    <m:r>
                      <a:rPr lang="en-US" i="1">
                        <a:latin typeface="Cambria Math" panose="02040503050406030204" pitchFamily="18" charset="0"/>
                      </a:rPr>
                      <m:t>𝑁𝑒𝑤</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 ?</m:t>
                    </m:r>
                  </m:oMath>
                </a14:m>
                <a:r>
                  <a:rPr lang="en-US" dirty="0" smtClean="0"/>
                  <a:t>  </a:t>
                </a:r>
              </a:p>
              <a:p>
                <a:pPr lvl="2"/>
                <a:r>
                  <a:rPr lang="en-US" b="1" dirty="0" smtClean="0"/>
                  <a:t>Return False    </a:t>
                </a:r>
                <a:r>
                  <a:rPr lang="en-US" dirty="0" smtClean="0"/>
                  <a:t>(not able to derive anything new, wont be able to derive a contradiction)</a:t>
                </a:r>
              </a:p>
              <a:p>
                <a:pPr lvl="1"/>
                <a:r>
                  <a:rPr lang="en-US" dirty="0" smtClean="0"/>
                  <a:t>Else</a:t>
                </a:r>
              </a:p>
              <a:p>
                <a:pPr lvl="2"/>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𝑁𝑒𝑤</m:t>
                    </m:r>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28" t="-2801"/>
                </a:stretch>
              </a:blipFill>
            </p:spPr>
            <p:txBody>
              <a:bodyPr/>
              <a:lstStyle/>
              <a:p>
                <a:r>
                  <a:rPr lang="en-US">
                    <a:noFill/>
                  </a:rPr>
                  <a:t> </a:t>
                </a:r>
              </a:p>
            </p:txBody>
          </p:sp>
        </mc:Fallback>
      </mc:AlternateContent>
    </p:spTree>
    <p:extLst>
      <p:ext uri="{BB962C8B-B14F-4D97-AF65-F5344CB8AC3E}">
        <p14:creationId xmlns:p14="http://schemas.microsoft.com/office/powerpoint/2010/main" val="29912794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This is useful because we often want to ask a question like (in the Wumpus world) is it true (from what we know in the KB)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1,2</m:t>
                        </m:r>
                      </m:sub>
                    </m:sSub>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9266613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the KB into CNF form: What is CNF</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CNF form is sentences look like: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r>
                      <a:rPr lang="en-US" b="0" i="1" smtClean="0">
                        <a:latin typeface="Cambria Math" panose="02040503050406030204" pitchFamily="18" charset="0"/>
                      </a:rPr>
                      <m:t>∧ …</m:t>
                    </m:r>
                  </m:oMath>
                </a14:m>
                <a:r>
                  <a:rPr lang="en-US" dirty="0" smtClean="0"/>
                  <a:t> a conjunction.</a:t>
                </a:r>
              </a:p>
              <a:p>
                <a:r>
                  <a:rPr lang="en-US" dirty="0" smtClean="0"/>
                  <a:t>Here each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1</m:t>
                        </m:r>
                      </m:sub>
                    </m:sSub>
                  </m:oMath>
                </a14:m>
                <a:r>
                  <a:rPr lang="en-US" dirty="0" smtClean="0"/>
                  <a:t> is called a “</a:t>
                </a:r>
                <a:r>
                  <a:rPr lang="en-US" i="1" dirty="0" smtClean="0">
                    <a:latin typeface="Cambria Math" panose="02040503050406030204" pitchFamily="18" charset="0"/>
                    <a:ea typeface="Cambria Math" panose="02040503050406030204" pitchFamily="18" charset="0"/>
                  </a:rPr>
                  <a:t>clause</a:t>
                </a:r>
                <a:r>
                  <a:rPr lang="en-US" dirty="0" smtClean="0"/>
                  <a:t>”.</a:t>
                </a:r>
              </a:p>
              <a:p>
                <a:r>
                  <a:rPr lang="en-US" dirty="0" smtClean="0"/>
                  <a:t>A clause is a disjunction of literals </a:t>
                </a:r>
                <a:r>
                  <a:rPr lang="en-US" dirty="0" err="1" smtClean="0"/>
                  <a:t>eg</a:t>
                </a:r>
                <a:r>
                  <a:rPr lang="en-US" dirty="0" smtClean="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endParaRPr lang="en-US" dirty="0" smtClean="0"/>
              </a:p>
              <a:p>
                <a:r>
                  <a:rPr lang="en-US" dirty="0" smtClean="0"/>
                  <a:t>Note that repeated literals can be replaced by a single one.</a:t>
                </a:r>
              </a:p>
              <a:p>
                <a:r>
                  <a:rPr lang="en-US" dirty="0" smtClean="0"/>
                  <a:t>Also opposite literals render the clause to be true independent of any assignment to any variable.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1101"/>
                </a:stretch>
              </a:blipFill>
            </p:spPr>
            <p:txBody>
              <a:bodyPr/>
              <a:lstStyle/>
              <a:p>
                <a:r>
                  <a:rPr lang="en-US">
                    <a:noFill/>
                  </a:rPr>
                  <a:t> </a:t>
                </a:r>
              </a:p>
            </p:txBody>
          </p:sp>
        </mc:Fallback>
      </mc:AlternateContent>
    </p:spTree>
    <p:extLst>
      <p:ext uri="{BB962C8B-B14F-4D97-AF65-F5344CB8AC3E}">
        <p14:creationId xmlns:p14="http://schemas.microsoft.com/office/powerpoint/2010/main" val="1186342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the KB into CNF form: </a:t>
            </a:r>
            <a:r>
              <a:rPr lang="en-US" dirty="0" smtClean="0"/>
              <a:t>The algorithm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r>
                  <a:rPr lang="en-US" dirty="0" smtClean="0"/>
                  <a:t>We first get rid of </a:t>
                </a:r>
                <a14:m>
                  <m:oMath xmlns:m="http://schemas.openxmlformats.org/officeDocument/2006/math">
                    <m:r>
                      <a:rPr lang="en-US" b="0" i="1" smtClean="0">
                        <a:latin typeface="Cambria Math" panose="02040503050406030204" pitchFamily="18" charset="0"/>
                      </a:rPr>
                      <m:t>⇔ </m:t>
                    </m:r>
                    <m:r>
                      <m:rPr>
                        <m:nor/>
                      </m:rPr>
                      <a:rPr lang="en-US" b="0" i="0" smtClean="0">
                        <a:latin typeface="Cambria Math" panose="02040503050406030204" pitchFamily="18" charset="0"/>
                      </a:rPr>
                      <m:t>and</m:t>
                    </m:r>
                    <m:r>
                      <m:rPr>
                        <m:nor/>
                      </m:rPr>
                      <a:rPr lang="en-US" b="0" i="0" smtClean="0">
                        <a:latin typeface="Cambria Math" panose="02040503050406030204" pitchFamily="18" charset="0"/>
                      </a:rPr>
                      <m:t> </m:t>
                    </m:r>
                    <m:r>
                      <a:rPr lang="en-US" b="0" i="1" smtClean="0">
                        <a:latin typeface="Cambria Math" panose="02040503050406030204" pitchFamily="18" charset="0"/>
                      </a:rPr>
                      <m:t>⇒:</m:t>
                    </m:r>
                  </m:oMath>
                </a14:m>
                <a:endParaRPr lang="en-US" b="0" dirty="0" smtClean="0"/>
              </a:p>
              <a:p>
                <a:pPr lvl="1"/>
                <a:r>
                  <a:rPr lang="en-US" dirty="0" smtClean="0"/>
                  <a:t>Replace   </a:t>
                </a:r>
                <a14:m>
                  <m:oMath xmlns:m="http://schemas.openxmlformats.org/officeDocument/2006/math">
                    <m:r>
                      <a:rPr lang="en-US" b="0" i="1" smtClean="0">
                        <a:latin typeface="Cambria Math" panose="02040503050406030204" pitchFamily="18" charset="0"/>
                      </a:rPr>
                      <m:t>𝛼</m:t>
                    </m:r>
                    <m:r>
                      <a:rPr lang="en-US" i="1">
                        <a:latin typeface="Cambria Math" panose="02040503050406030204" pitchFamily="18" charset="0"/>
                      </a:rPr>
                      <m:t>⇔</m:t>
                    </m:r>
                    <m:r>
                      <a:rPr lang="en-US" b="0" i="1" smtClean="0">
                        <a:latin typeface="Cambria Math" panose="02040503050406030204" pitchFamily="18" charset="0"/>
                      </a:rPr>
                      <m:t>𝛽</m:t>
                    </m:r>
                    <m:r>
                      <a:rPr lang="en-US" i="1">
                        <a:latin typeface="Cambria Math" panose="02040503050406030204" pitchFamily="18" charset="0"/>
                      </a:rPr>
                      <m:t> </m:t>
                    </m:r>
                  </m:oMath>
                </a14:m>
                <a:r>
                  <a:rPr lang="en-US" dirty="0" smtClean="0"/>
                  <a:t>  by  </a:t>
                </a:r>
                <a14:m>
                  <m:oMath xmlns:m="http://schemas.openxmlformats.org/officeDocument/2006/math">
                    <m:r>
                      <a:rPr lang="en-US" b="0" i="0"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𝛼</m:t>
                        </m:r>
                        <m:r>
                          <a:rPr lang="en-US" i="1">
                            <a:latin typeface="Cambria Math" panose="02040503050406030204" pitchFamily="18" charset="0"/>
                          </a:rPr>
                          <m:t>⇒</m:t>
                        </m:r>
                        <m:r>
                          <a:rPr lang="en-US" b="0" i="1" smtClean="0">
                            <a:latin typeface="Cambria Math" panose="02040503050406030204" pitchFamily="18" charset="0"/>
                          </a:rPr>
                          <m:t>𝛽</m:t>
                        </m:r>
                      </m:e>
                    </m:d>
                    <m:r>
                      <a:rPr lang="en-US" b="0" i="1" smtClean="0">
                        <a:latin typeface="Cambria Math" panose="02040503050406030204" pitchFamily="18" charset="0"/>
                      </a:rPr>
                      <m:t>∧(</m:t>
                    </m:r>
                    <m:r>
                      <a:rPr lang="en-US" b="0" i="1" smtClean="0">
                        <a:latin typeface="Cambria Math" panose="02040503050406030204" pitchFamily="18" charset="0"/>
                      </a:rPr>
                      <m:t>𝛽</m:t>
                    </m:r>
                    <m:r>
                      <a:rPr lang="en-US" i="1">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m:t>
                    </m:r>
                  </m:oMath>
                </a14:m>
                <a:endParaRPr lang="en-US" dirty="0" smtClean="0"/>
              </a:p>
              <a:p>
                <a:pPr lvl="1"/>
                <a:r>
                  <a:rPr lang="en-US" dirty="0" smtClean="0"/>
                  <a:t>Replace   </a:t>
                </a:r>
                <a14:m>
                  <m:oMath xmlns:m="http://schemas.openxmlformats.org/officeDocument/2006/math">
                    <m:r>
                      <a:rPr lang="en-US" b="0" i="1" smtClean="0">
                        <a:latin typeface="Cambria Math" panose="02040503050406030204" pitchFamily="18" charset="0"/>
                      </a:rPr>
                      <m:t>𝛼</m:t>
                    </m:r>
                    <m:r>
                      <a:rPr lang="en-US" i="1">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 </m:t>
                    </m:r>
                  </m:oMath>
                </a14:m>
                <a:r>
                  <a:rPr lang="en-US" dirty="0" smtClean="0"/>
                  <a:t>   by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m:t>
                    </m:r>
                    <m:r>
                      <m:rPr>
                        <m:sty m:val="p"/>
                      </m:rPr>
                      <a:rPr lang="en-US" b="0" i="1" smtClean="0">
                        <a:latin typeface="Cambria Math" panose="02040503050406030204" pitchFamily="18" charset="0"/>
                      </a:rPr>
                      <m:t>β</m:t>
                    </m:r>
                  </m:oMath>
                </a14:m>
                <a:endParaRPr lang="en-US" b="0" dirty="0" smtClean="0"/>
              </a:p>
              <a:p>
                <a:r>
                  <a:rPr lang="en-US" dirty="0" smtClean="0"/>
                  <a:t>Move the negation to the Proposition. So the only place where negation occurs is in literals. Also remove double negations</a:t>
                </a:r>
              </a:p>
              <a:p>
                <a:pPr lvl="1"/>
                <a:r>
                  <a:rPr lang="en-US" b="0" dirty="0" smtClean="0"/>
                  <a:t>Replace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 </m:t>
                    </m:r>
                  </m:oMath>
                </a14:m>
                <a:r>
                  <a:rPr lang="en-US" dirty="0" smtClean="0"/>
                  <a:t> by </a:t>
                </a:r>
                <a14:m>
                  <m:oMath xmlns:m="http://schemas.openxmlformats.org/officeDocument/2006/math">
                    <m:r>
                      <a:rPr lang="en-US" b="0" i="1" smtClean="0">
                        <a:latin typeface="Cambria Math" panose="02040503050406030204" pitchFamily="18" charset="0"/>
                      </a:rPr>
                      <m:t>𝑃</m:t>
                    </m:r>
                  </m:oMath>
                </a14:m>
                <a:endParaRPr lang="en-US" dirty="0" smtClean="0"/>
              </a:p>
              <a:p>
                <a:pPr lvl="1"/>
                <a:r>
                  <a:rPr lang="en-US" dirty="0" smtClean="0"/>
                  <a:t>Replace </a:t>
                </a:r>
                <a14:m>
                  <m:oMath xmlns:m="http://schemas.openxmlformats.org/officeDocument/2006/math">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𝑄</m:t>
                        </m:r>
                      </m:e>
                    </m:d>
                  </m:oMath>
                </a14:m>
                <a:r>
                  <a:rPr lang="en-US" dirty="0" smtClean="0"/>
                  <a:t> by</a:t>
                </a:r>
                <a14:m>
                  <m:oMath xmlns:m="http://schemas.openxmlformats.org/officeDocument/2006/math">
                    <m:r>
                      <a:rPr lang="en-US" b="0" i="1" dirty="0" smtClean="0">
                        <a:latin typeface="Cambria Math" panose="02040503050406030204" pitchFamily="18" charset="0"/>
                      </a:rPr>
                      <m:t> (¬</m:t>
                    </m:r>
                    <m:r>
                      <a:rPr lang="en-US" b="0" i="1" dirty="0" smtClean="0">
                        <a:latin typeface="Cambria Math" panose="02040503050406030204" pitchFamily="18" charset="0"/>
                      </a:rPr>
                      <m:t>𝑃</m:t>
                    </m:r>
                    <m:r>
                      <a:rPr lang="en-US" b="0" i="1" dirty="0" smtClean="0">
                        <a:latin typeface="Cambria Math" panose="02040503050406030204" pitchFamily="18" charset="0"/>
                      </a:rPr>
                      <m:t>∧¬</m:t>
                    </m:r>
                    <m:r>
                      <a:rPr lang="en-US" b="0" i="1" dirty="0" smtClean="0">
                        <a:latin typeface="Cambria Math" panose="02040503050406030204" pitchFamily="18" charset="0"/>
                      </a:rPr>
                      <m:t>𝑄</m:t>
                    </m:r>
                    <m:r>
                      <a:rPr lang="en-US" b="0" i="1" dirty="0" smtClean="0">
                        <a:latin typeface="Cambria Math" panose="02040503050406030204" pitchFamily="18" charset="0"/>
                      </a:rPr>
                      <m:t>)</m:t>
                    </m:r>
                  </m:oMath>
                </a14:m>
                <a:r>
                  <a:rPr lang="en-US" dirty="0" smtClean="0"/>
                  <a:t> and similarly </a:t>
                </a:r>
                <a14:m>
                  <m:oMath xmlns:m="http://schemas.openxmlformats.org/officeDocument/2006/math">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𝑃</m:t>
                        </m:r>
                        <m:r>
                          <a:rPr lang="en-US" b="0" i="1" smtClean="0">
                            <a:latin typeface="Cambria Math" panose="02040503050406030204" pitchFamily="18" charset="0"/>
                          </a:rPr>
                          <m:t>∧ </m:t>
                        </m:r>
                        <m:r>
                          <a:rPr lang="en-US" i="1">
                            <a:latin typeface="Cambria Math" panose="02040503050406030204" pitchFamily="18" charset="0"/>
                          </a:rPr>
                          <m:t>𝑄</m:t>
                        </m:r>
                      </m:e>
                    </m:d>
                  </m:oMath>
                </a14:m>
                <a:r>
                  <a:rPr lang="en-US" dirty="0"/>
                  <a:t> by</a:t>
                </a:r>
                <a14:m>
                  <m:oMath xmlns:m="http://schemas.openxmlformats.org/officeDocument/2006/math">
                    <m:r>
                      <a:rPr lang="en-US" i="1" dirty="0">
                        <a:latin typeface="Cambria Math" panose="02040503050406030204" pitchFamily="18" charset="0"/>
                      </a:rPr>
                      <m:t> (¬</m:t>
                    </m:r>
                    <m:r>
                      <a:rPr lang="en-US" i="1" dirty="0">
                        <a:latin typeface="Cambria Math" panose="02040503050406030204" pitchFamily="18" charset="0"/>
                      </a:rPr>
                      <m:t>𝑃</m:t>
                    </m:r>
                    <m:r>
                      <a:rPr lang="en-US" b="0" i="1" dirty="0" smtClean="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𝑄</m:t>
                    </m:r>
                    <m:r>
                      <a:rPr lang="en-US" i="1" dirty="0">
                        <a:latin typeface="Cambria Math" panose="02040503050406030204" pitchFamily="18" charset="0"/>
                      </a:rPr>
                      <m:t>)</m:t>
                    </m:r>
                  </m:oMath>
                </a14:m>
                <a:endParaRPr lang="en-US" dirty="0" smtClean="0"/>
              </a:p>
              <a:p>
                <a:r>
                  <a:rPr lang="en-US" dirty="0" smtClean="0"/>
                  <a:t>Use the distributive law to move the </a:t>
                </a:r>
                <a14:m>
                  <m:oMath xmlns:m="http://schemas.openxmlformats.org/officeDocument/2006/math">
                    <m:r>
                      <a:rPr lang="en-US" b="0" i="1" smtClean="0">
                        <a:latin typeface="Cambria Math" panose="02040503050406030204" pitchFamily="18" charset="0"/>
                      </a:rPr>
                      <m:t>∨ </m:t>
                    </m:r>
                  </m:oMath>
                </a14:m>
                <a:r>
                  <a:rPr lang="en-US" dirty="0" smtClean="0"/>
                  <a:t> inside the clauses and the </a:t>
                </a:r>
                <a14:m>
                  <m:oMath xmlns:m="http://schemas.openxmlformats.org/officeDocument/2006/math">
                    <m:r>
                      <a:rPr lang="en-US" b="0" i="1" smtClean="0">
                        <a:latin typeface="Cambria Math" panose="02040503050406030204" pitchFamily="18" charset="0"/>
                      </a:rPr>
                      <m:t>∧</m:t>
                    </m:r>
                  </m:oMath>
                </a14:m>
                <a:r>
                  <a:rPr lang="en-US" dirty="0" smtClean="0"/>
                  <a:t> outside the clauses:</a:t>
                </a:r>
              </a:p>
              <a:p>
                <a:pPr lvl="1"/>
                <a:r>
                  <a:rPr lang="en-US" dirty="0" smtClean="0"/>
                  <a:t>Replace </a:t>
                </a:r>
                <a14:m>
                  <m:oMath xmlns:m="http://schemas.openxmlformats.org/officeDocument/2006/math">
                    <m:r>
                      <m:rPr>
                        <m:sty m:val="p"/>
                      </m:rPr>
                      <a:rPr lang="en-US" b="0" i="0" smtClean="0">
                        <a:latin typeface="Cambria Math" panose="02040503050406030204" pitchFamily="18" charset="0"/>
                      </a:rPr>
                      <m:t>R</m:t>
                    </m:r>
                    <m:r>
                      <a:rPr lang="en-US" b="0" i="1" smtClean="0">
                        <a:latin typeface="Cambria Math" panose="02040503050406030204" pitchFamily="18" charset="0"/>
                      </a:rPr>
                      <m:t>∨</m:t>
                    </m:r>
                    <m:d>
                      <m:dPr>
                        <m:ctrlPr>
                          <a:rPr lang="en-US" i="1" smtClean="0">
                            <a:latin typeface="Cambria Math" panose="02040503050406030204" pitchFamily="18" charset="0"/>
                          </a:rPr>
                        </m:ctrlPr>
                      </m:dPr>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𝑄</m:t>
                        </m:r>
                      </m:e>
                    </m:d>
                  </m:oMath>
                </a14:m>
                <a:r>
                  <a:rPr lang="en-US" dirty="0"/>
                  <a:t> </a:t>
                </a:r>
                <a:r>
                  <a:rPr lang="en-US" dirty="0" smtClean="0"/>
                  <a:t>by</a:t>
                </a:r>
                <a14:m>
                  <m:oMath xmlns:m="http://schemas.openxmlformats.org/officeDocument/2006/math">
                    <m:r>
                      <a:rPr lang="en-US" b="0" i="1" dirty="0" smtClean="0">
                        <a:latin typeface="Cambria Math" panose="02040503050406030204" pitchFamily="18" charset="0"/>
                      </a:rPr>
                      <m:t> </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𝑅</m:t>
                        </m:r>
                        <m:r>
                          <a:rPr lang="en-US" b="0" i="1" dirty="0" smtClean="0">
                            <a:latin typeface="Cambria Math" panose="02040503050406030204" pitchFamily="18" charset="0"/>
                          </a:rPr>
                          <m:t>∨</m:t>
                        </m:r>
                        <m:r>
                          <a:rPr lang="en-US" b="0" i="1" dirty="0" smtClean="0">
                            <a:latin typeface="Cambria Math" panose="02040503050406030204" pitchFamily="18" charset="0"/>
                          </a:rPr>
                          <m:t>𝑃</m:t>
                        </m:r>
                      </m:e>
                    </m:d>
                    <m:r>
                      <a:rPr lang="en-US" b="0" i="1" dirty="0" smtClean="0">
                        <a:latin typeface="Cambria Math" panose="02040503050406030204" pitchFamily="18" charset="0"/>
                      </a:rPr>
                      <m:t>∧(</m:t>
                    </m:r>
                    <m:r>
                      <a:rPr lang="en-US" b="0" i="1" dirty="0" smtClean="0">
                        <a:latin typeface="Cambria Math" panose="02040503050406030204" pitchFamily="18" charset="0"/>
                      </a:rPr>
                      <m:t>𝑅</m:t>
                    </m:r>
                    <m:r>
                      <a:rPr lang="en-US" b="0" i="1" dirty="0" smtClean="0">
                        <a:latin typeface="Cambria Math" panose="02040503050406030204" pitchFamily="18" charset="0"/>
                      </a:rPr>
                      <m:t>∨</m:t>
                    </m:r>
                    <m:r>
                      <a:rPr lang="en-US" b="0" i="1" dirty="0" smtClean="0">
                        <a:latin typeface="Cambria Math" panose="02040503050406030204" pitchFamily="18" charset="0"/>
                      </a:rPr>
                      <m:t>𝑄</m:t>
                    </m:r>
                    <m:r>
                      <a:rPr lang="en-US" b="0" i="1" dirty="0" smtClean="0">
                        <a:latin typeface="Cambria Math" panose="02040503050406030204" pitchFamily="18" charset="0"/>
                      </a:rPr>
                      <m:t>)</m:t>
                    </m:r>
                  </m:oMath>
                </a14:m>
                <a:r>
                  <a:rPr lang="en-US" dirty="0" smtClean="0"/>
                  <a:t> </a:t>
                </a:r>
              </a:p>
              <a:p>
                <a:pPr lvl="1"/>
                <a:r>
                  <a:rPr lang="en-US" dirty="0" smtClean="0"/>
                  <a:t>This way we keep it to conjunction of clauses.</a:t>
                </a:r>
              </a:p>
              <a:p>
                <a:r>
                  <a:rPr lang="en-US" dirty="0" smtClean="0"/>
                  <a:t>The only problem is that the size of the CNF formula becomes much larger because of the last step… because symbols starts appearing repeatedly. E.g., try this on: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𝑄</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e>
                    </m:d>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oMath>
                </a14:m>
                <a:endParaRPr lang="en-US" dirty="0" smtClean="0"/>
              </a:p>
              <a:p>
                <a:r>
                  <a:rPr lang="en-US" dirty="0" smtClean="0"/>
                  <a:t>Potentially growth is exponential in the number of symbols and number of clauses we have.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96" t="-2801" b="-2241"/>
                </a:stretch>
              </a:blipFill>
            </p:spPr>
            <p:txBody>
              <a:bodyPr/>
              <a:lstStyle/>
              <a:p>
                <a:r>
                  <a:rPr lang="en-US">
                    <a:noFill/>
                  </a:rPr>
                  <a:t> </a:t>
                </a:r>
              </a:p>
            </p:txBody>
          </p:sp>
        </mc:Fallback>
      </mc:AlternateContent>
    </p:spTree>
    <p:extLst>
      <p:ext uri="{BB962C8B-B14F-4D97-AF65-F5344CB8AC3E}">
        <p14:creationId xmlns:p14="http://schemas.microsoft.com/office/powerpoint/2010/main" val="35915473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Horn Clauses and Logic programming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r>
                  <a:rPr lang="en-US" dirty="0" smtClean="0"/>
                  <a:t>CNF + resolutions is indeed quite good.</a:t>
                </a:r>
              </a:p>
              <a:p>
                <a:r>
                  <a:rPr lang="en-US" dirty="0" smtClean="0"/>
                  <a:t>Quite often (not always)we can express real world problems in a restricted form of clauses.</a:t>
                </a:r>
              </a:p>
              <a:p>
                <a:r>
                  <a:rPr lang="en-US" dirty="0" smtClean="0"/>
                  <a:t>Horn clauses </a:t>
                </a:r>
              </a:p>
              <a:p>
                <a:pPr lvl="1"/>
                <a:r>
                  <a:rPr lang="en-US" dirty="0" smtClean="0"/>
                  <a:t>Have at most one positive literal. Clauses have one of two forms</a:t>
                </a:r>
              </a:p>
              <a:p>
                <a:pPr lvl="1"/>
                <a14:m>
                  <m:oMath xmlns:m="http://schemas.openxmlformats.org/officeDocument/2006/math">
                    <m:r>
                      <a:rPr lang="en-US" b="0" i="1" smtClean="0">
                        <a:latin typeface="Cambria Math" panose="02040503050406030204" pitchFamily="18" charset="0"/>
                      </a:rPr>
                      <m:t>𝑃</m:t>
                    </m:r>
                  </m:oMath>
                </a14:m>
                <a:r>
                  <a:rPr lang="en-US" b="0" i="1" dirty="0" smtClean="0">
                    <a:latin typeface="Cambria Math" panose="02040503050406030204" pitchFamily="18" charset="0"/>
                  </a:rPr>
                  <a:t>  </a:t>
                </a:r>
                <a:r>
                  <a:rPr lang="en-US" dirty="0" smtClean="0">
                    <a:latin typeface="Cambria Math" panose="02040503050406030204" pitchFamily="18" charset="0"/>
                  </a:rPr>
                  <a:t>(just a proposition symbol)</a:t>
                </a:r>
                <a:endParaRPr lang="en-US" b="0" i="1" dirty="0" smtClean="0">
                  <a:latin typeface="Cambria Math" panose="02040503050406030204" pitchFamily="18" charset="0"/>
                </a:endParaRPr>
              </a:p>
              <a:p>
                <a:pPr lvl="1"/>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b="0" i="1" smtClean="0">
                                <a:solidFill>
                                  <a:schemeClr val="accent1">
                                    <a:lumMod val="75000"/>
                                  </a:schemeClr>
                                </a:solidFill>
                                <a:latin typeface="Cambria Math" panose="02040503050406030204" pitchFamily="18" charset="0"/>
                              </a:rPr>
                            </m:ctrlPr>
                          </m:sSubPr>
                          <m:e>
                            <m:r>
                              <a:rPr lang="en-US" b="0" i="1" smtClean="0">
                                <a:solidFill>
                                  <a:schemeClr val="accent1">
                                    <a:lumMod val="75000"/>
                                  </a:schemeClr>
                                </a:solidFill>
                                <a:latin typeface="Cambria Math" panose="02040503050406030204" pitchFamily="18" charset="0"/>
                              </a:rPr>
                              <m:t>𝑃</m:t>
                            </m:r>
                          </m:e>
                          <m:sub>
                            <m:r>
                              <a:rPr lang="en-US" b="0" i="1" smtClean="0">
                                <a:solidFill>
                                  <a:schemeClr val="accent1">
                                    <a:lumMod val="75000"/>
                                  </a:schemeClr>
                                </a:solidFill>
                                <a:latin typeface="Cambria Math" panose="02040503050406030204" pitchFamily="18" charset="0"/>
                              </a:rPr>
                              <m:t>4</m:t>
                            </m:r>
                          </m:sub>
                        </m:sSub>
                      </m:e>
                    </m:d>
                    <m:r>
                      <m:rPr>
                        <m:nor/>
                      </m:rPr>
                      <a:rPr lang="en-US" b="0" i="0" smtClean="0">
                        <a:solidFill>
                          <a:schemeClr val="accent1">
                            <a:lumMod val="75000"/>
                          </a:schemeClr>
                        </a:solidFill>
                        <a:latin typeface="Cambria Math" panose="02040503050406030204" pitchFamily="18" charset="0"/>
                      </a:rPr>
                      <m:t> </m:t>
                    </m:r>
                  </m:oMath>
                </a14:m>
                <a:r>
                  <a:rPr lang="en-US" dirty="0" smtClean="0"/>
                  <a:t>Equivalently</a:t>
                </a:r>
              </a:p>
              <a:p>
                <a:pPr lvl="2"/>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3</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4</m:t>
                        </m:r>
                      </m:sub>
                    </m:sSub>
                  </m:oMath>
                </a14:m>
                <a:endParaRPr lang="en-US" b="0" i="1" dirty="0" smtClean="0">
                  <a:latin typeface="Cambria Math" panose="02040503050406030204" pitchFamily="18" charset="0"/>
                </a:endParaRPr>
              </a:p>
              <a:p>
                <a:pPr lvl="2"/>
                <a:r>
                  <a:rPr lang="en-US" i="1" dirty="0" smtClean="0">
                    <a:latin typeface="Cambria Math" panose="02040503050406030204" pitchFamily="18" charset="0"/>
                  </a:rPr>
                  <a:t>Premise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𝐶𝑜𝑛𝑐𝑙𝑢𝑠𝑖𝑜𝑛</m:t>
                    </m:r>
                  </m:oMath>
                </a14:m>
                <a:r>
                  <a:rPr lang="en-US" b="0" i="1" dirty="0" smtClean="0">
                    <a:latin typeface="Cambria Math" panose="02040503050406030204" pitchFamily="18" charset="0"/>
                  </a:rPr>
                  <a:t>  </a:t>
                </a:r>
                <a:r>
                  <a:rPr lang="en-US" b="0" dirty="0" smtClean="0"/>
                  <a:t>also called  </a:t>
                </a:r>
                <a:r>
                  <a:rPr lang="en-US" b="0" i="1" dirty="0" smtClean="0">
                    <a:latin typeface="Cambria" panose="02040503050406030204" pitchFamily="18" charset="0"/>
                    <a:ea typeface="Cambria" panose="02040503050406030204" pitchFamily="18" charset="0"/>
                  </a:rPr>
                  <a:t>body</a:t>
                </a:r>
                <a:r>
                  <a:rPr lang="en-US" b="0" i="1" dirty="0" smtClean="0"/>
                  <a:t>  </a:t>
                </a:r>
                <a:r>
                  <a:rPr lang="en-US" b="0" dirty="0" smtClean="0"/>
                  <a:t>and</a:t>
                </a:r>
                <a:r>
                  <a:rPr lang="en-US" b="0" i="1" dirty="0" smtClean="0"/>
                  <a:t>  </a:t>
                </a:r>
                <a:r>
                  <a:rPr lang="en-US" sz="2100" i="1" dirty="0">
                    <a:latin typeface="Cambria" panose="02040503050406030204" pitchFamily="18" charset="0"/>
                    <a:ea typeface="Cambria" panose="02040503050406030204" pitchFamily="18" charset="0"/>
                  </a:rPr>
                  <a:t>head</a:t>
                </a:r>
                <a:r>
                  <a:rPr lang="en-US" b="0" i="1" dirty="0" smtClean="0"/>
                  <a:t>  </a:t>
                </a:r>
              </a:p>
              <a:p>
                <a:pPr lvl="2"/>
                <a:r>
                  <a:rPr lang="en-US" i="1" dirty="0" smtClean="0"/>
                  <a:t>This form is directly usable to create a search procedure</a:t>
                </a:r>
                <a:endParaRPr lang="en-US" b="0" i="1" dirty="0" smtClean="0"/>
              </a:p>
              <a:p>
                <a:r>
                  <a:rPr lang="en-US" dirty="0" smtClean="0"/>
                  <a:t>With all horn clauses we have an even</a:t>
                </a:r>
              </a:p>
              <a:p>
                <a:r>
                  <a:rPr lang="en-US" dirty="0" smtClean="0"/>
                  <a:t> more efficient procedure to decide</a:t>
                </a:r>
              </a:p>
              <a:p>
                <a:r>
                  <a:rPr lang="en-US" b="0" dirty="0" smtClean="0"/>
                  <a:t>Forward-Chaining</a:t>
                </a:r>
              </a:p>
              <a:p>
                <a:r>
                  <a:rPr lang="en-US" dirty="0" smtClean="0"/>
                  <a:t>Backward-Chaining</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96" t="-2801" b="-1681"/>
                </a:stretch>
              </a:blipFill>
            </p:spPr>
            <p:txBody>
              <a:bodyPr/>
              <a:lstStyle/>
              <a:p>
                <a:r>
                  <a:rPr lang="en-US">
                    <a:noFill/>
                  </a:rPr>
                  <a:t> </a:t>
                </a:r>
              </a:p>
            </p:txBody>
          </p:sp>
        </mc:Fallback>
      </mc:AlternateContent>
    </p:spTree>
    <p:extLst>
      <p:ext uri="{BB962C8B-B14F-4D97-AF65-F5344CB8AC3E}">
        <p14:creationId xmlns:p14="http://schemas.microsoft.com/office/powerpoint/2010/main" val="5584410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chaining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Given </a:t>
            </a:r>
            <a:r>
              <a:rPr lang="en-US" i="1" dirty="0">
                <a:latin typeface="Cambria Math" panose="02040503050406030204" pitchFamily="18" charset="0"/>
                <a:ea typeface="Cambria Math" panose="02040503050406030204" pitchFamily="18" charset="0"/>
              </a:rPr>
              <a:t>KB</a:t>
            </a:r>
            <a:r>
              <a:rPr lang="en-US" dirty="0" smtClean="0"/>
              <a:t>   and a query  </a:t>
            </a:r>
            <a:r>
              <a:rPr lang="en-US" i="1" dirty="0">
                <a:latin typeface="Cambria Math" panose="02040503050406030204" pitchFamily="18" charset="0"/>
                <a:ea typeface="Cambria Math" panose="02040503050406030204" pitchFamily="18" charset="0"/>
              </a:rPr>
              <a:t>q</a:t>
            </a:r>
            <a:r>
              <a:rPr lang="en-US" dirty="0" smtClean="0"/>
              <a:t>   we want to know if:   </a:t>
            </a:r>
            <a:r>
              <a:rPr lang="en-US" i="1" dirty="0">
                <a:latin typeface="Cambria Math" panose="02040503050406030204" pitchFamily="18" charset="0"/>
                <a:ea typeface="Cambria Math" panose="02040503050406030204" pitchFamily="18" charset="0"/>
              </a:rPr>
              <a:t>KB</a:t>
            </a:r>
            <a:r>
              <a:rPr lang="en-US" dirty="0" smtClean="0"/>
              <a:t> entails </a:t>
            </a:r>
            <a:r>
              <a:rPr lang="en-US" i="1" dirty="0" smtClean="0">
                <a:latin typeface="Cambria Math" panose="02040503050406030204" pitchFamily="18" charset="0"/>
                <a:ea typeface="Cambria Math" panose="02040503050406030204" pitchFamily="18" charset="0"/>
              </a:rPr>
              <a:t>q  </a:t>
            </a:r>
            <a:r>
              <a:rPr lang="en-US" i="1" dirty="0" smtClean="0">
                <a:ea typeface="Cambria Math" panose="02040503050406030204" pitchFamily="18" charset="0"/>
              </a:rPr>
              <a:t> </a:t>
            </a:r>
            <a:r>
              <a:rPr lang="en-US" dirty="0" smtClean="0">
                <a:ea typeface="Cambria Math" panose="02040503050406030204" pitchFamily="18" charset="0"/>
              </a:rPr>
              <a:t>?</a:t>
            </a:r>
          </a:p>
          <a:p>
            <a:r>
              <a:rPr lang="en-US" dirty="0">
                <a:ea typeface="Cambria Math" panose="02040503050406030204" pitchFamily="18" charset="0"/>
              </a:rPr>
              <a:t>S</a:t>
            </a:r>
            <a:r>
              <a:rPr lang="en-US" dirty="0" smtClean="0">
                <a:ea typeface="Cambria Math" panose="02040503050406030204" pitchFamily="18" charset="0"/>
              </a:rPr>
              <a:t> = { all propositions known true in KB }, keep a count of unsatisfied premises of each clause in KB</a:t>
            </a:r>
          </a:p>
          <a:p>
            <a:r>
              <a:rPr lang="en-US" dirty="0" smtClean="0">
                <a:ea typeface="Cambria Math" panose="02040503050406030204" pitchFamily="18" charset="0"/>
              </a:rPr>
              <a:t>While S not empty do</a:t>
            </a:r>
            <a:br>
              <a:rPr lang="en-US" dirty="0" smtClean="0">
                <a:ea typeface="Cambria Math" panose="02040503050406030204" pitchFamily="18" charset="0"/>
              </a:rPr>
            </a:br>
            <a:r>
              <a:rPr lang="en-US" dirty="0" smtClean="0">
                <a:ea typeface="Cambria Math" panose="02040503050406030204" pitchFamily="18" charset="0"/>
              </a:rPr>
              <a:t>    p := Pop(S)</a:t>
            </a:r>
            <a:br>
              <a:rPr lang="en-US" dirty="0" smtClean="0">
                <a:ea typeface="Cambria Math" panose="02040503050406030204" pitchFamily="18" charset="0"/>
              </a:rPr>
            </a:br>
            <a:r>
              <a:rPr lang="en-US" dirty="0" smtClean="0">
                <a:solidFill>
                  <a:schemeClr val="accent6"/>
                </a:solidFill>
                <a:ea typeface="Cambria Math" panose="02040503050406030204" pitchFamily="18" charset="0"/>
              </a:rPr>
              <a:t>    if (p == q) return true</a:t>
            </a:r>
            <a:r>
              <a:rPr lang="en-US" dirty="0" smtClean="0">
                <a:ea typeface="Cambria Math" panose="02040503050406030204" pitchFamily="18" charset="0"/>
              </a:rPr>
              <a:t/>
            </a:r>
            <a:br>
              <a:rPr lang="en-US" dirty="0" smtClean="0">
                <a:ea typeface="Cambria Math" panose="02040503050406030204" pitchFamily="18" charset="0"/>
              </a:rPr>
            </a:br>
            <a:r>
              <a:rPr lang="en-US" dirty="0" smtClean="0">
                <a:ea typeface="Cambria Math" panose="02040503050406030204" pitchFamily="18" charset="0"/>
              </a:rPr>
              <a:t>    if (! Inferred(p) ) then</a:t>
            </a:r>
            <a:br>
              <a:rPr lang="en-US" dirty="0" smtClean="0">
                <a:ea typeface="Cambria Math" panose="02040503050406030204" pitchFamily="18" charset="0"/>
              </a:rPr>
            </a:br>
            <a:r>
              <a:rPr lang="en-US" dirty="0" smtClean="0">
                <a:ea typeface="Cambria Math" panose="02040503050406030204" pitchFamily="18" charset="0"/>
              </a:rPr>
              <a:t>            inferred(p):= true</a:t>
            </a:r>
            <a:br>
              <a:rPr lang="en-US" dirty="0" smtClean="0">
                <a:ea typeface="Cambria Math" panose="02040503050406030204" pitchFamily="18" charset="0"/>
              </a:rPr>
            </a:br>
            <a:r>
              <a:rPr lang="en-US" dirty="0" smtClean="0">
                <a:ea typeface="Cambria Math" panose="02040503050406030204" pitchFamily="18" charset="0"/>
              </a:rPr>
              <a:t>            for each </a:t>
            </a:r>
            <a:r>
              <a:rPr lang="en-US" dirty="0" smtClean="0">
                <a:ea typeface="Cambria Math" panose="02040503050406030204" pitchFamily="18" charset="0"/>
              </a:rPr>
              <a:t>clause in </a:t>
            </a:r>
            <a:r>
              <a:rPr lang="en-US" dirty="0" smtClean="0">
                <a:ea typeface="Cambria Math" panose="02040503050406030204" pitchFamily="18" charset="0"/>
              </a:rPr>
              <a:t>KB  that has  p  in premise</a:t>
            </a:r>
            <a:br>
              <a:rPr lang="en-US" dirty="0" smtClean="0">
                <a:ea typeface="Cambria Math" panose="02040503050406030204" pitchFamily="18" charset="0"/>
              </a:rPr>
            </a:br>
            <a:r>
              <a:rPr lang="en-US" dirty="0" smtClean="0">
                <a:ea typeface="Cambria Math" panose="02040503050406030204" pitchFamily="18" charset="0"/>
              </a:rPr>
              <a:t>                     decrement </a:t>
            </a:r>
            <a:r>
              <a:rPr lang="en-US" dirty="0" err="1" smtClean="0">
                <a:ea typeface="Cambria Math" panose="02040503050406030204" pitchFamily="18" charset="0"/>
              </a:rPr>
              <a:t>count_of_unsatisfied_premise</a:t>
            </a:r>
            <a:r>
              <a:rPr lang="en-US" dirty="0" smtClean="0">
                <a:ea typeface="Cambria Math" panose="02040503050406030204" pitchFamily="18" charset="0"/>
              </a:rPr>
              <a:t>(c)</a:t>
            </a:r>
            <a:br>
              <a:rPr lang="en-US" dirty="0" smtClean="0">
                <a:ea typeface="Cambria Math" panose="02040503050406030204" pitchFamily="18" charset="0"/>
              </a:rPr>
            </a:br>
            <a:r>
              <a:rPr lang="en-US" dirty="0" smtClean="0">
                <a:ea typeface="Cambria Math" panose="02040503050406030204" pitchFamily="18" charset="0"/>
              </a:rPr>
              <a:t>                     if the count became zero put conclusion of c into S</a:t>
            </a:r>
          </a:p>
          <a:p>
            <a:pPr marL="0" indent="0">
              <a:buNone/>
            </a:pPr>
            <a:r>
              <a:rPr lang="en-US" dirty="0" smtClean="0">
                <a:ea typeface="Cambria Math" panose="02040503050406030204" pitchFamily="18" charset="0"/>
              </a:rPr>
              <a:t>   </a:t>
            </a:r>
            <a:r>
              <a:rPr lang="en-US" dirty="0" smtClean="0">
                <a:solidFill>
                  <a:schemeClr val="accent2">
                    <a:lumMod val="75000"/>
                  </a:schemeClr>
                </a:solidFill>
                <a:ea typeface="Cambria Math" panose="02040503050406030204" pitchFamily="18" charset="0"/>
              </a:rPr>
              <a:t>return false</a:t>
            </a:r>
          </a:p>
        </p:txBody>
      </p:sp>
    </p:spTree>
    <p:extLst>
      <p:ext uri="{BB962C8B-B14F-4D97-AF65-F5344CB8AC3E}">
        <p14:creationId xmlns:p14="http://schemas.microsoft.com/office/powerpoint/2010/main" val="3595435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flipH="1">
            <a:off x="2926080" y="2686929"/>
            <a:ext cx="6682154" cy="5627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8" name="Cloud 7"/>
          <p:cNvSpPr/>
          <p:nvPr/>
        </p:nvSpPr>
        <p:spPr>
          <a:xfrm>
            <a:off x="3868615" y="3418449"/>
            <a:ext cx="1406770" cy="661182"/>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loud 8"/>
          <p:cNvSpPr/>
          <p:nvPr/>
        </p:nvSpPr>
        <p:spPr>
          <a:xfrm>
            <a:off x="6918960" y="3422019"/>
            <a:ext cx="1406770" cy="661182"/>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gular Pentagon 9"/>
          <p:cNvSpPr/>
          <p:nvPr/>
        </p:nvSpPr>
        <p:spPr>
          <a:xfrm>
            <a:off x="4107765" y="801859"/>
            <a:ext cx="960120" cy="914400"/>
          </a:xfrm>
          <a:prstGeom prst="pent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KB</a:t>
            </a:r>
            <a:endParaRPr lang="en-US" dirty="0">
              <a:solidFill>
                <a:srgbClr val="FF0000"/>
              </a:solidFill>
            </a:endParaRPr>
          </a:p>
        </p:txBody>
      </p:sp>
      <mc:AlternateContent xmlns:mc="http://schemas.openxmlformats.org/markup-compatibility/2006" xmlns:a14="http://schemas.microsoft.com/office/drawing/2010/main">
        <mc:Choice Requires="a14">
          <p:sp>
            <p:nvSpPr>
              <p:cNvPr id="11" name="Regular Pentagon 10"/>
              <p:cNvSpPr/>
              <p:nvPr/>
            </p:nvSpPr>
            <p:spPr>
              <a:xfrm>
                <a:off x="7098322" y="710419"/>
                <a:ext cx="960120" cy="865163"/>
              </a:xfrm>
              <a:prstGeom prst="pent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𝛽</m:t>
                      </m:r>
                    </m:oMath>
                  </m:oMathPara>
                </a14:m>
                <a:endParaRPr lang="en-US" dirty="0">
                  <a:solidFill>
                    <a:srgbClr val="FF0000"/>
                  </a:solidFill>
                </a:endParaRPr>
              </a:p>
            </p:txBody>
          </p:sp>
        </mc:Choice>
        <mc:Fallback xmlns="">
          <p:sp>
            <p:nvSpPr>
              <p:cNvPr id="11" name="Regular Pentagon 10"/>
              <p:cNvSpPr>
                <a:spLocks noRot="1" noChangeAspect="1" noMove="1" noResize="1" noEditPoints="1" noAdjustHandles="1" noChangeArrowheads="1" noChangeShapeType="1" noTextEdit="1"/>
              </p:cNvSpPr>
              <p:nvPr/>
            </p:nvSpPr>
            <p:spPr>
              <a:xfrm>
                <a:off x="7098322" y="710419"/>
                <a:ext cx="960120" cy="865163"/>
              </a:xfrm>
              <a:prstGeom prst="pentagon">
                <a:avLst/>
              </a:prstGeom>
              <a:blipFill>
                <a:blip r:embed="rId2"/>
                <a:stretch>
                  <a:fillRect/>
                </a:stretch>
              </a:blipFill>
            </p:spPr>
            <p:txBody>
              <a:bodyPr/>
              <a:lstStyle/>
              <a:p>
                <a:r>
                  <a:rPr lang="en-US">
                    <a:noFill/>
                  </a:rPr>
                  <a:t> </a:t>
                </a:r>
              </a:p>
            </p:txBody>
          </p:sp>
        </mc:Fallback>
      </mc:AlternateContent>
      <p:cxnSp>
        <p:nvCxnSpPr>
          <p:cNvPr id="13" name="Straight Arrow Connector 12"/>
          <p:cNvCxnSpPr/>
          <p:nvPr/>
        </p:nvCxnSpPr>
        <p:spPr>
          <a:xfrm flipV="1">
            <a:off x="5275385" y="1252025"/>
            <a:ext cx="1448972" cy="28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451230" y="3749040"/>
            <a:ext cx="11394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472332" y="900330"/>
            <a:ext cx="1104313" cy="369332"/>
          </a:xfrm>
          <a:prstGeom prst="rect">
            <a:avLst/>
          </a:prstGeom>
          <a:noFill/>
        </p:spPr>
        <p:txBody>
          <a:bodyPr wrap="square" rtlCol="0">
            <a:spAutoFit/>
          </a:bodyPr>
          <a:lstStyle/>
          <a:p>
            <a:r>
              <a:rPr lang="en-US" dirty="0" smtClean="0"/>
              <a:t>Inference</a:t>
            </a:r>
            <a:endParaRPr lang="en-US" dirty="0"/>
          </a:p>
        </p:txBody>
      </p:sp>
      <p:sp>
        <p:nvSpPr>
          <p:cNvPr id="17" name="TextBox 16"/>
          <p:cNvSpPr txBox="1"/>
          <p:nvPr/>
        </p:nvSpPr>
        <p:spPr>
          <a:xfrm>
            <a:off x="604911" y="3805310"/>
            <a:ext cx="1177182" cy="369332"/>
          </a:xfrm>
          <a:prstGeom prst="rect">
            <a:avLst/>
          </a:prstGeom>
          <a:noFill/>
        </p:spPr>
        <p:txBody>
          <a:bodyPr wrap="none" rtlCol="0">
            <a:spAutoFit/>
          </a:bodyPr>
          <a:lstStyle/>
          <a:p>
            <a:r>
              <a:rPr lang="en-US" dirty="0" smtClean="0"/>
              <a:t>Real world</a:t>
            </a:r>
            <a:endParaRPr lang="en-US" dirty="0"/>
          </a:p>
        </p:txBody>
      </p:sp>
      <p:sp>
        <p:nvSpPr>
          <p:cNvPr id="18" name="TextBox 17"/>
          <p:cNvSpPr txBox="1"/>
          <p:nvPr/>
        </p:nvSpPr>
        <p:spPr>
          <a:xfrm>
            <a:off x="309489" y="1477108"/>
            <a:ext cx="1116781" cy="369332"/>
          </a:xfrm>
          <a:prstGeom prst="rect">
            <a:avLst/>
          </a:prstGeom>
          <a:noFill/>
        </p:spPr>
        <p:txBody>
          <a:bodyPr wrap="none" rtlCol="0">
            <a:spAutoFit/>
          </a:bodyPr>
          <a:lstStyle/>
          <a:p>
            <a:r>
              <a:rPr lang="en-US" dirty="0" smtClean="0"/>
              <a:t>The agent</a:t>
            </a:r>
            <a:endParaRPr lang="en-US" dirty="0"/>
          </a:p>
        </p:txBody>
      </p:sp>
      <p:cxnSp>
        <p:nvCxnSpPr>
          <p:cNvPr id="20" name="Straight Arrow Connector 19"/>
          <p:cNvCxnSpPr/>
          <p:nvPr/>
        </p:nvCxnSpPr>
        <p:spPr>
          <a:xfrm flipV="1">
            <a:off x="4515729" y="1842868"/>
            <a:ext cx="14068" cy="1420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3"/>
            <a:endCxn id="9" idx="3"/>
          </p:cNvCxnSpPr>
          <p:nvPr/>
        </p:nvCxnSpPr>
        <p:spPr>
          <a:xfrm>
            <a:off x="7578382" y="1575582"/>
            <a:ext cx="43963" cy="1884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83348" y="4079631"/>
            <a:ext cx="1040862" cy="369332"/>
          </a:xfrm>
          <a:prstGeom prst="rect">
            <a:avLst/>
          </a:prstGeom>
          <a:noFill/>
        </p:spPr>
        <p:txBody>
          <a:bodyPr wrap="none" rtlCol="0">
            <a:spAutoFit/>
          </a:bodyPr>
          <a:lstStyle/>
          <a:p>
            <a:r>
              <a:rPr lang="en-US" dirty="0" smtClean="0"/>
              <a:t>“follows”</a:t>
            </a:r>
            <a:endParaRPr lang="en-US" dirty="0"/>
          </a:p>
        </p:txBody>
      </p:sp>
      <p:sp>
        <p:nvSpPr>
          <p:cNvPr id="31" name="Title 30"/>
          <p:cNvSpPr>
            <a:spLocks noGrp="1"/>
          </p:cNvSpPr>
          <p:nvPr>
            <p:ph type="title"/>
          </p:nvPr>
        </p:nvSpPr>
        <p:spPr>
          <a:xfrm>
            <a:off x="838200" y="5316955"/>
            <a:ext cx="10515600" cy="1325563"/>
          </a:xfrm>
        </p:spPr>
        <p:txBody>
          <a:bodyPr/>
          <a:lstStyle/>
          <a:p>
            <a:r>
              <a:rPr lang="en-US" dirty="0" smtClean="0"/>
              <a:t>Knowledge contains “sentences” – an abstraction of the real world situation</a:t>
            </a:r>
            <a:endParaRPr lang="en-US" dirty="0"/>
          </a:p>
        </p:txBody>
      </p:sp>
      <mc:AlternateContent xmlns:mc="http://schemas.openxmlformats.org/markup-compatibility/2006" xmlns:a14="http://schemas.microsoft.com/office/drawing/2010/main">
        <mc:Choice Requires="a14">
          <p:sp>
            <p:nvSpPr>
              <p:cNvPr id="33" name="TextBox 32"/>
              <p:cNvSpPr txBox="1"/>
              <p:nvPr/>
            </p:nvSpPr>
            <p:spPr>
              <a:xfrm>
                <a:off x="8653977" y="3501357"/>
                <a:ext cx="3334952" cy="1477328"/>
              </a:xfrm>
              <a:prstGeom prst="rect">
                <a:avLst/>
              </a:prstGeom>
              <a:noFill/>
            </p:spPr>
            <p:txBody>
              <a:bodyPr wrap="none" rtlCol="0">
                <a:spAutoFit/>
              </a:bodyPr>
              <a:lstStyle/>
              <a:p>
                <a:r>
                  <a:rPr lang="en-US" dirty="0" smtClean="0">
                    <a:solidFill>
                      <a:srgbClr val="FF0000"/>
                    </a:solidFill>
                  </a:rPr>
                  <a:t>KB</a:t>
                </a:r>
                <a:r>
                  <a:rPr lang="en-US" dirty="0" smtClean="0"/>
                  <a:t> has </a:t>
                </a:r>
                <a:r>
                  <a:rPr lang="en-US" dirty="0" smtClean="0">
                    <a:solidFill>
                      <a:srgbClr val="FF0000"/>
                    </a:solidFill>
                  </a:rPr>
                  <a:t>sentences</a:t>
                </a:r>
                <a:r>
                  <a:rPr lang="en-US" dirty="0" smtClean="0"/>
                  <a:t> like:</a:t>
                </a:r>
                <a:br>
                  <a:rPr lang="en-US" dirty="0" smtClean="0"/>
                </a:br>
                <a:r>
                  <a:rPr lang="en-US" dirty="0" smtClean="0"/>
                  <a:t>“</a:t>
                </a:r>
                <a:r>
                  <a:rPr lang="en-US" dirty="0" smtClean="0">
                    <a:solidFill>
                      <a:schemeClr val="accent5">
                        <a:lumMod val="75000"/>
                      </a:schemeClr>
                    </a:solidFill>
                  </a:rPr>
                  <a:t>It is raining today</a:t>
                </a:r>
                <a:r>
                  <a:rPr lang="en-US" dirty="0" smtClean="0"/>
                  <a:t>”</a:t>
                </a:r>
                <a:br>
                  <a:rPr lang="en-US" dirty="0" smtClean="0"/>
                </a:br>
                <a:r>
                  <a:rPr lang="en-US" dirty="0" smtClean="0"/>
                  <a:t>“</a:t>
                </a:r>
                <a14:m>
                  <m:oMath xmlns:m="http://schemas.openxmlformats.org/officeDocument/2006/math">
                    <m:r>
                      <a:rPr lang="en-US" i="1" smtClean="0">
                        <a:solidFill>
                          <a:srgbClr val="7030A0"/>
                        </a:solidFill>
                        <a:latin typeface="Cambria Math" panose="02040503050406030204" pitchFamily="18" charset="0"/>
                        <a:ea typeface="Cambria Math" panose="02040503050406030204" pitchFamily="18" charset="0"/>
                      </a:rPr>
                      <m:t>∀</m:t>
                    </m:r>
                    <m:r>
                      <a:rPr lang="en-US" b="0" i="1" smtClean="0">
                        <a:solidFill>
                          <a:srgbClr val="7030A0"/>
                        </a:solidFill>
                        <a:latin typeface="Cambria Math" panose="02040503050406030204" pitchFamily="18" charset="0"/>
                        <a:ea typeface="Cambria Math" panose="02040503050406030204" pitchFamily="18" charset="0"/>
                      </a:rPr>
                      <m:t>𝑥</m:t>
                    </m:r>
                    <m:r>
                      <a:rPr lang="en-US" b="0" i="1" smtClean="0">
                        <a:solidFill>
                          <a:srgbClr val="7030A0"/>
                        </a:solidFill>
                        <a:latin typeface="Cambria Math" panose="02040503050406030204" pitchFamily="18" charset="0"/>
                        <a:ea typeface="Cambria Math" panose="02040503050406030204" pitchFamily="18" charset="0"/>
                      </a:rPr>
                      <m:t>,</m:t>
                    </m:r>
                    <m:r>
                      <a:rPr lang="en-US" b="0" i="1" smtClean="0">
                        <a:solidFill>
                          <a:srgbClr val="7030A0"/>
                        </a:solidFill>
                        <a:latin typeface="Cambria Math" panose="02040503050406030204" pitchFamily="18" charset="0"/>
                        <a:ea typeface="Cambria Math" panose="02040503050406030204" pitchFamily="18" charset="0"/>
                      </a:rPr>
                      <m:t>𝑦</m:t>
                    </m:r>
                    <m:r>
                      <a:rPr lang="en-US" b="0" i="1" smtClean="0">
                        <a:solidFill>
                          <a:srgbClr val="7030A0"/>
                        </a:solidFill>
                        <a:latin typeface="Cambria Math" panose="02040503050406030204" pitchFamily="18" charset="0"/>
                        <a:ea typeface="Cambria Math" panose="02040503050406030204" pitchFamily="18" charset="0"/>
                      </a:rPr>
                      <m:t>,</m:t>
                    </m:r>
                    <m:r>
                      <a:rPr lang="en-US" b="0" i="1" smtClean="0">
                        <a:solidFill>
                          <a:srgbClr val="7030A0"/>
                        </a:solidFill>
                        <a:latin typeface="Cambria Math" panose="02040503050406030204" pitchFamily="18" charset="0"/>
                        <a:ea typeface="Cambria Math" panose="02040503050406030204" pitchFamily="18" charset="0"/>
                      </a:rPr>
                      <m:t>𝑧</m:t>
                    </m:r>
                    <m:r>
                      <a:rPr lang="en-US" b="0" i="1" smtClean="0">
                        <a:solidFill>
                          <a:srgbClr val="7030A0"/>
                        </a:solidFill>
                        <a:latin typeface="Cambria Math" panose="02040503050406030204" pitchFamily="18" charset="0"/>
                        <a:ea typeface="Cambria Math" panose="02040503050406030204" pitchFamily="18" charset="0"/>
                      </a:rPr>
                      <m:t>:</m:t>
                    </m:r>
                    <m:r>
                      <a:rPr lang="en-US" b="0" i="1" smtClean="0">
                        <a:solidFill>
                          <a:srgbClr val="7030A0"/>
                        </a:solidFill>
                        <a:latin typeface="Cambria Math" panose="02040503050406030204" pitchFamily="18" charset="0"/>
                        <a:ea typeface="Cambria Math" panose="02040503050406030204" pitchFamily="18" charset="0"/>
                      </a:rPr>
                      <m:t>𝐼𝑓</m:t>
                    </m:r>
                    <m:r>
                      <a:rPr lang="en-US" b="0" i="1" smtClean="0">
                        <a:solidFill>
                          <a:srgbClr val="7030A0"/>
                        </a:solidFill>
                        <a:latin typeface="Cambria Math" panose="02040503050406030204" pitchFamily="18" charset="0"/>
                        <a:ea typeface="Cambria Math" panose="02040503050406030204" pitchFamily="18" charset="0"/>
                      </a:rPr>
                      <m:t> </m:t>
                    </m:r>
                  </m:oMath>
                </a14:m>
                <a:r>
                  <a:rPr lang="en-US" b="0" i="1" dirty="0" smtClean="0">
                    <a:solidFill>
                      <a:srgbClr val="7030A0"/>
                    </a:solidFill>
                    <a:latin typeface="Cambria Math" panose="02040503050406030204" pitchFamily="18" charset="0"/>
                    <a:ea typeface="Cambria Math" panose="02040503050406030204" pitchFamily="18" charset="0"/>
                  </a:rPr>
                  <a:t/>
                </a:r>
                <a:br>
                  <a:rPr lang="en-US" b="0" i="1" dirty="0" smtClean="0">
                    <a:solidFill>
                      <a:srgbClr val="7030A0"/>
                    </a:solidFill>
                    <a:latin typeface="Cambria Math" panose="02040503050406030204" pitchFamily="18" charset="0"/>
                    <a:ea typeface="Cambria Math" panose="02040503050406030204" pitchFamily="18" charset="0"/>
                  </a:rPr>
                </a:br>
                <a:r>
                  <a:rPr lang="en-US" b="0" i="1" dirty="0" smtClean="0">
                    <a:solidFill>
                      <a:srgbClr val="7030A0"/>
                    </a:solidFill>
                    <a:latin typeface="Cambria Math" panose="02040503050406030204" pitchFamily="18" charset="0"/>
                    <a:ea typeface="Cambria Math" panose="02040503050406030204" pitchFamily="18" charset="0"/>
                  </a:rPr>
                  <a:t> </a:t>
                </a:r>
                <a14:m>
                  <m:oMath xmlns:m="http://schemas.openxmlformats.org/officeDocument/2006/math">
                    <m:r>
                      <a:rPr lang="en-US" b="0" i="1" smtClean="0">
                        <a:solidFill>
                          <a:srgbClr val="7030A0"/>
                        </a:solidFill>
                        <a:latin typeface="Cambria Math" panose="02040503050406030204" pitchFamily="18" charset="0"/>
                        <a:ea typeface="Cambria Math" panose="02040503050406030204" pitchFamily="18" charset="0"/>
                      </a:rPr>
                      <m:t>  </m:t>
                    </m:r>
                    <m:r>
                      <a:rPr lang="en-US" b="0" i="1" smtClean="0">
                        <a:solidFill>
                          <a:srgbClr val="7030A0"/>
                        </a:solidFill>
                        <a:latin typeface="Cambria Math" panose="02040503050406030204" pitchFamily="18" charset="0"/>
                        <a:ea typeface="Cambria Math" panose="02040503050406030204" pitchFamily="18" charset="0"/>
                      </a:rPr>
                      <m:t>𝑓𝑎𝑡h𝑒𝑟</m:t>
                    </m:r>
                    <m:d>
                      <m:dPr>
                        <m:ctrlPr>
                          <a:rPr lang="en-US" b="0" i="1" smtClean="0">
                            <a:solidFill>
                              <a:srgbClr val="7030A0"/>
                            </a:solidFill>
                            <a:latin typeface="Cambria Math" panose="02040503050406030204" pitchFamily="18" charset="0"/>
                            <a:ea typeface="Cambria Math" panose="02040503050406030204" pitchFamily="18" charset="0"/>
                          </a:rPr>
                        </m:ctrlPr>
                      </m:dPr>
                      <m:e>
                        <m:r>
                          <a:rPr lang="en-US" b="0" i="1" smtClean="0">
                            <a:solidFill>
                              <a:srgbClr val="7030A0"/>
                            </a:solidFill>
                            <a:latin typeface="Cambria Math" panose="02040503050406030204" pitchFamily="18" charset="0"/>
                            <a:ea typeface="Cambria Math" panose="02040503050406030204" pitchFamily="18" charset="0"/>
                          </a:rPr>
                          <m:t>𝑥</m:t>
                        </m:r>
                        <m:r>
                          <a:rPr lang="en-US" b="0" i="1" smtClean="0">
                            <a:solidFill>
                              <a:srgbClr val="7030A0"/>
                            </a:solidFill>
                            <a:latin typeface="Cambria Math" panose="02040503050406030204" pitchFamily="18" charset="0"/>
                            <a:ea typeface="Cambria Math" panose="02040503050406030204" pitchFamily="18" charset="0"/>
                          </a:rPr>
                          <m:t>,</m:t>
                        </m:r>
                        <m:r>
                          <a:rPr lang="en-US" b="0" i="1" smtClean="0">
                            <a:solidFill>
                              <a:srgbClr val="7030A0"/>
                            </a:solidFill>
                            <a:latin typeface="Cambria Math" panose="02040503050406030204" pitchFamily="18" charset="0"/>
                            <a:ea typeface="Cambria Math" panose="02040503050406030204" pitchFamily="18" charset="0"/>
                          </a:rPr>
                          <m:t>𝑦</m:t>
                        </m:r>
                      </m:e>
                    </m:d>
                    <m:r>
                      <a:rPr lang="en-US" b="0" i="1" smtClean="0">
                        <a:solidFill>
                          <a:srgbClr val="7030A0"/>
                        </a:solidFill>
                        <a:latin typeface="Cambria Math" panose="02040503050406030204" pitchFamily="18" charset="0"/>
                        <a:ea typeface="Cambria Math" panose="02040503050406030204" pitchFamily="18" charset="0"/>
                      </a:rPr>
                      <m:t>𝑎𝑛𝑑</m:t>
                    </m:r>
                    <m:r>
                      <a:rPr lang="en-US" b="0" i="1" smtClean="0">
                        <a:solidFill>
                          <a:srgbClr val="7030A0"/>
                        </a:solidFill>
                        <a:latin typeface="Cambria Math" panose="02040503050406030204" pitchFamily="18" charset="0"/>
                        <a:ea typeface="Cambria Math" panose="02040503050406030204" pitchFamily="18" charset="0"/>
                      </a:rPr>
                      <m:t> </m:t>
                    </m:r>
                    <m:r>
                      <a:rPr lang="en-US" b="0" i="1" smtClean="0">
                        <a:solidFill>
                          <a:srgbClr val="7030A0"/>
                        </a:solidFill>
                        <a:latin typeface="Cambria Math" panose="02040503050406030204" pitchFamily="18" charset="0"/>
                        <a:ea typeface="Cambria Math" panose="02040503050406030204" pitchFamily="18" charset="0"/>
                      </a:rPr>
                      <m:t>𝑝𝑎𝑟𝑒𝑛𝑡</m:t>
                    </m:r>
                    <m:d>
                      <m:dPr>
                        <m:ctrlPr>
                          <a:rPr lang="en-US" b="0" i="1" smtClean="0">
                            <a:solidFill>
                              <a:srgbClr val="7030A0"/>
                            </a:solidFill>
                            <a:latin typeface="Cambria Math" panose="02040503050406030204" pitchFamily="18" charset="0"/>
                            <a:ea typeface="Cambria Math" panose="02040503050406030204" pitchFamily="18" charset="0"/>
                          </a:rPr>
                        </m:ctrlPr>
                      </m:dPr>
                      <m:e>
                        <m:r>
                          <a:rPr lang="en-US" b="0" i="1" smtClean="0">
                            <a:solidFill>
                              <a:srgbClr val="7030A0"/>
                            </a:solidFill>
                            <a:latin typeface="Cambria Math" panose="02040503050406030204" pitchFamily="18" charset="0"/>
                            <a:ea typeface="Cambria Math" panose="02040503050406030204" pitchFamily="18" charset="0"/>
                          </a:rPr>
                          <m:t>𝑦</m:t>
                        </m:r>
                        <m:r>
                          <a:rPr lang="en-US" b="0" i="1" smtClean="0">
                            <a:solidFill>
                              <a:srgbClr val="7030A0"/>
                            </a:solidFill>
                            <a:latin typeface="Cambria Math" panose="02040503050406030204" pitchFamily="18" charset="0"/>
                            <a:ea typeface="Cambria Math" panose="02040503050406030204" pitchFamily="18" charset="0"/>
                          </a:rPr>
                          <m:t>,</m:t>
                        </m:r>
                        <m:r>
                          <a:rPr lang="en-US" b="0" i="1" smtClean="0">
                            <a:solidFill>
                              <a:srgbClr val="7030A0"/>
                            </a:solidFill>
                            <a:latin typeface="Cambria Math" panose="02040503050406030204" pitchFamily="18" charset="0"/>
                            <a:ea typeface="Cambria Math" panose="02040503050406030204" pitchFamily="18" charset="0"/>
                          </a:rPr>
                          <m:t>𝑧</m:t>
                        </m:r>
                      </m:e>
                    </m:d>
                  </m:oMath>
                </a14:m>
                <a:endParaRPr lang="en-US" b="0" i="1" dirty="0" smtClean="0">
                  <a:solidFill>
                    <a:srgbClr val="7030A0"/>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solidFill>
                            <a:srgbClr val="7030A0"/>
                          </a:solidFill>
                          <a:latin typeface="Cambria Math" panose="02040503050406030204" pitchFamily="18" charset="0"/>
                          <a:ea typeface="Cambria Math" panose="02040503050406030204" pitchFamily="18" charset="0"/>
                        </a:rPr>
                        <m:t> </m:t>
                      </m:r>
                      <m:r>
                        <a:rPr lang="en-US" b="0" i="1" smtClean="0">
                          <a:solidFill>
                            <a:srgbClr val="7030A0"/>
                          </a:solidFill>
                          <a:latin typeface="Cambria Math" panose="02040503050406030204" pitchFamily="18" charset="0"/>
                          <a:ea typeface="Cambria Math" panose="02040503050406030204" pitchFamily="18" charset="0"/>
                        </a:rPr>
                        <m:t>𝑡h𝑒𝑛</m:t>
                      </m:r>
                      <m:r>
                        <a:rPr lang="en-US" b="0" i="1" smtClean="0">
                          <a:solidFill>
                            <a:srgbClr val="7030A0"/>
                          </a:solidFill>
                          <a:latin typeface="Cambria Math" panose="02040503050406030204" pitchFamily="18" charset="0"/>
                          <a:ea typeface="Cambria Math" panose="02040503050406030204" pitchFamily="18" charset="0"/>
                        </a:rPr>
                        <m:t> </m:t>
                      </m:r>
                      <m:r>
                        <a:rPr lang="en-US" b="0" i="1" smtClean="0">
                          <a:solidFill>
                            <a:srgbClr val="7030A0"/>
                          </a:solidFill>
                          <a:latin typeface="Cambria Math" panose="02040503050406030204" pitchFamily="18" charset="0"/>
                          <a:ea typeface="Cambria Math" panose="02040503050406030204" pitchFamily="18" charset="0"/>
                        </a:rPr>
                        <m:t>𝑔𝑟𝑎𝑛𝑑𝑓𝑎𝑡h𝑒𝑟</m:t>
                      </m:r>
                      <m:r>
                        <a:rPr lang="en-US" b="0" i="1" smtClean="0">
                          <a:solidFill>
                            <a:srgbClr val="7030A0"/>
                          </a:solidFill>
                          <a:latin typeface="Cambria Math" panose="02040503050406030204" pitchFamily="18" charset="0"/>
                          <a:ea typeface="Cambria Math" panose="02040503050406030204" pitchFamily="18" charset="0"/>
                        </a:rPr>
                        <m:t>(</m:t>
                      </m:r>
                      <m:r>
                        <a:rPr lang="en-US" b="0" i="1" smtClean="0">
                          <a:solidFill>
                            <a:srgbClr val="7030A0"/>
                          </a:solidFill>
                          <a:latin typeface="Cambria Math" panose="02040503050406030204" pitchFamily="18" charset="0"/>
                          <a:ea typeface="Cambria Math" panose="02040503050406030204" pitchFamily="18" charset="0"/>
                        </a:rPr>
                        <m:t>𝑥</m:t>
                      </m:r>
                      <m:r>
                        <a:rPr lang="en-US" b="0" i="1" smtClean="0">
                          <a:solidFill>
                            <a:srgbClr val="7030A0"/>
                          </a:solidFill>
                          <a:latin typeface="Cambria Math" panose="02040503050406030204" pitchFamily="18" charset="0"/>
                          <a:ea typeface="Cambria Math" panose="02040503050406030204" pitchFamily="18" charset="0"/>
                        </a:rPr>
                        <m:t>,</m:t>
                      </m:r>
                      <m:r>
                        <a:rPr lang="en-US" b="0" i="1" smtClean="0">
                          <a:solidFill>
                            <a:srgbClr val="7030A0"/>
                          </a:solidFill>
                          <a:latin typeface="Cambria Math" panose="02040503050406030204" pitchFamily="18" charset="0"/>
                          <a:ea typeface="Cambria Math" panose="02040503050406030204" pitchFamily="18" charset="0"/>
                        </a:rPr>
                        <m:t>𝑧</m:t>
                      </m:r>
                      <m:r>
                        <a:rPr lang="en-US" b="0" i="1" smtClean="0">
                          <a:solidFill>
                            <a:srgbClr val="7030A0"/>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8653977" y="3501357"/>
                <a:ext cx="3334952" cy="1477328"/>
              </a:xfrm>
              <a:prstGeom prst="rect">
                <a:avLst/>
              </a:prstGeom>
              <a:blipFill>
                <a:blip r:embed="rId3"/>
                <a:stretch>
                  <a:fillRect l="-1645" t="-2058" b="-2469"/>
                </a:stretch>
              </a:blipFill>
            </p:spPr>
            <p:txBody>
              <a:bodyPr/>
              <a:lstStyle/>
              <a:p>
                <a:r>
                  <a:rPr lang="en-US">
                    <a:noFill/>
                  </a:rPr>
                  <a:t> </a:t>
                </a:r>
              </a:p>
            </p:txBody>
          </p:sp>
        </mc:Fallback>
      </mc:AlternateContent>
    </p:spTree>
    <p:extLst>
      <p:ext uri="{BB962C8B-B14F-4D97-AF65-F5344CB8AC3E}">
        <p14:creationId xmlns:p14="http://schemas.microsoft.com/office/powerpoint/2010/main" val="5257363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Backward chaining</a:t>
            </a:r>
            <a:endParaRPr lang="en-US" dirty="0"/>
          </a:p>
        </p:txBody>
      </p:sp>
      <p:sp>
        <p:nvSpPr>
          <p:cNvPr id="3" name="Content Placeholder 2"/>
          <p:cNvSpPr>
            <a:spLocks noGrp="1"/>
          </p:cNvSpPr>
          <p:nvPr>
            <p:ph idx="1"/>
          </p:nvPr>
        </p:nvSpPr>
        <p:spPr/>
        <p:txBody>
          <a:bodyPr/>
          <a:lstStyle/>
          <a:p>
            <a:r>
              <a:rPr lang="en-US" dirty="0" smtClean="0"/>
              <a:t>Forward chaining can create many conclusions that are not useful.</a:t>
            </a:r>
          </a:p>
          <a:p>
            <a:r>
              <a:rPr lang="en-US" dirty="0" smtClean="0"/>
              <a:t>We could do even better by simply going back from the required conclusion.</a:t>
            </a:r>
          </a:p>
          <a:p>
            <a:r>
              <a:rPr lang="en-US" dirty="0" smtClean="0"/>
              <a:t>This is done in an AND-OR Tree fashion. </a:t>
            </a:r>
            <a:endParaRPr lang="en-US" dirty="0"/>
          </a:p>
        </p:txBody>
      </p:sp>
    </p:spTree>
    <p:extLst>
      <p:ext uri="{BB962C8B-B14F-4D97-AF65-F5344CB8AC3E}">
        <p14:creationId xmlns:p14="http://schemas.microsoft.com/office/powerpoint/2010/main" val="7756494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algorithm for </a:t>
            </a:r>
            <a:r>
              <a:rPr lang="en-US" dirty="0" smtClean="0"/>
              <a:t>SAT (DPLL)</a:t>
            </a:r>
            <a:endParaRPr lang="en-US" dirty="0"/>
          </a:p>
        </p:txBody>
      </p:sp>
      <p:sp>
        <p:nvSpPr>
          <p:cNvPr id="3" name="Content Placeholder 2"/>
          <p:cNvSpPr>
            <a:spLocks noGrp="1"/>
          </p:cNvSpPr>
          <p:nvPr>
            <p:ph idx="1"/>
          </p:nvPr>
        </p:nvSpPr>
        <p:spPr/>
        <p:txBody>
          <a:bodyPr>
            <a:normAutofit/>
          </a:bodyPr>
          <a:lstStyle/>
          <a:p>
            <a:r>
              <a:rPr lang="en-US" dirty="0" smtClean="0"/>
              <a:t>Model checking can be made efficient using some ideas (heuristics).. These eliminate clauses or force assignments ( reminiscent of constraint propagation)</a:t>
            </a:r>
          </a:p>
          <a:p>
            <a:pPr lvl="1"/>
            <a:r>
              <a:rPr lang="en-US" dirty="0" smtClean="0"/>
              <a:t>Early </a:t>
            </a:r>
            <a:r>
              <a:rPr lang="en-US" dirty="0" smtClean="0"/>
              <a:t>termination/ truncation of search – false clause assignment, short circuit for ‘true’ facts</a:t>
            </a:r>
          </a:p>
          <a:p>
            <a:pPr lvl="1"/>
            <a:r>
              <a:rPr lang="en-US" dirty="0" smtClean="0"/>
              <a:t>Pure symbols – these give freedom to choose the truth value without affecting others.</a:t>
            </a:r>
          </a:p>
          <a:p>
            <a:pPr lvl="1"/>
            <a:r>
              <a:rPr lang="en-US" dirty="0" smtClean="0"/>
              <a:t>Unit clauses (as in forward chaining)</a:t>
            </a:r>
          </a:p>
          <a:p>
            <a:r>
              <a:rPr lang="en-US" dirty="0" smtClean="0"/>
              <a:t>The idea is to recursively descend the search tree(degree 3), while doing the above.</a:t>
            </a:r>
            <a:endParaRPr lang="en-US" dirty="0" smtClean="0"/>
          </a:p>
          <a:p>
            <a:endParaRPr lang="en-US" dirty="0"/>
          </a:p>
        </p:txBody>
      </p:sp>
    </p:spTree>
    <p:extLst>
      <p:ext uri="{BB962C8B-B14F-4D97-AF65-F5344CB8AC3E}">
        <p14:creationId xmlns:p14="http://schemas.microsoft.com/office/powerpoint/2010/main" val="14047782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Early termination detection for SAT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The main idea is to quickly detect, with just a partial assignment, whether a sentence is true or false.</a:t>
                </a:r>
              </a:p>
              <a:p>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 </m:t>
                    </m:r>
                    <m:r>
                      <m:rPr>
                        <m:nor/>
                      </m:rPr>
                      <a:rPr lang="en-US" b="0" i="0" smtClean="0">
                        <a:latin typeface="Cambria Math" panose="02040503050406030204" pitchFamily="18" charset="0"/>
                      </a:rPr>
                      <m:t> ,  </m:t>
                    </m:r>
                    <m:d>
                      <m:dPr>
                        <m:ctrlPr>
                          <a:rPr lang="en-US" b="0" i="1" smtClean="0">
                            <a:latin typeface="Cambria Math" panose="02040503050406030204" pitchFamily="18" charset="0"/>
                          </a:rPr>
                        </m:ctrlPr>
                      </m:dPr>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𝑄</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𝑅</m:t>
                        </m:r>
                      </m:e>
                    </m:d>
                  </m:oMath>
                </a14:m>
                <a:r>
                  <a:rPr lang="en-US" dirty="0" smtClean="0"/>
                  <a:t> is true (since we know P has to be true) We don’t reevaluate the value of these clauses as we search for assignments to Q and R (and any other proposition).</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4</m:t>
                        </m:r>
                      </m:sub>
                    </m:sSub>
                    <m:r>
                      <a:rPr lang="en-US" b="0" i="1" smtClean="0">
                        <a:latin typeface="Cambria Math" panose="02040503050406030204" pitchFamily="18" charset="0"/>
                      </a:rPr>
                      <m:t>  </m:t>
                    </m:r>
                  </m:oMath>
                </a14:m>
                <a:r>
                  <a:rPr lang="en-US" dirty="0" smtClean="0"/>
                  <a:t> is false the moment any one, say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1</m:t>
                        </m:r>
                      </m:sub>
                    </m:sSub>
                  </m:oMath>
                </a14:m>
                <a:r>
                  <a:rPr lang="en-US" dirty="0" smtClean="0"/>
                  <a:t>  is False. So there is no point trying to consider the value of the other variables in order to determine the truth of the sentence, we might as well look into worlds where this clause is true..</a:t>
                </a:r>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348"/>
                </a:stretch>
              </a:blipFill>
            </p:spPr>
            <p:txBody>
              <a:bodyPr/>
              <a:lstStyle/>
              <a:p>
                <a:r>
                  <a:rPr lang="en-US">
                    <a:noFill/>
                  </a:rPr>
                  <a:t> </a:t>
                </a:r>
              </a:p>
            </p:txBody>
          </p:sp>
        </mc:Fallback>
      </mc:AlternateContent>
    </p:spTree>
    <p:extLst>
      <p:ext uri="{BB962C8B-B14F-4D97-AF65-F5344CB8AC3E}">
        <p14:creationId xmlns:p14="http://schemas.microsoft.com/office/powerpoint/2010/main" val="7078438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Pure symbols heuristic for SAT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 pure symbol is one which occurs in only one literal from in all clauses in the sentence – either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 </m:t>
                    </m:r>
                    <m:r>
                      <m:rPr>
                        <m:nor/>
                      </m:rPr>
                      <a:rPr lang="en-US" b="0" i="0" smtClean="0">
                        <a:latin typeface="Cambria Math" panose="02040503050406030204" pitchFamily="18" charset="0"/>
                      </a:rPr>
                      <m:t>or</m:t>
                    </m:r>
                    <m:r>
                      <m:rPr>
                        <m:nor/>
                      </m:rPr>
                      <a:rPr lang="en-US" b="0" i="0" smtClean="0">
                        <a:latin typeface="Cambria Math" panose="02040503050406030204" pitchFamily="18" charset="0"/>
                      </a:rPr>
                      <m:t> </m:t>
                    </m:r>
                    <m:r>
                      <a:rPr lang="en-US" b="0" i="1" smtClean="0">
                        <a:latin typeface="Cambria Math" panose="02040503050406030204" pitchFamily="18" charset="0"/>
                      </a:rPr>
                      <m:t>¬</m:t>
                    </m:r>
                    <m:r>
                      <a:rPr lang="en-US" b="0" i="1" smtClean="0">
                        <a:latin typeface="Cambria Math" panose="02040503050406030204" pitchFamily="18" charset="0"/>
                      </a:rPr>
                      <m:t>𝑃</m:t>
                    </m:r>
                  </m:oMath>
                </a14:m>
                <a:r>
                  <a:rPr lang="en-US" dirty="0" smtClean="0"/>
                  <a:t> but not both.</a:t>
                </a:r>
              </a:p>
              <a:p>
                <a:r>
                  <a:rPr lang="en-US" dirty="0" smtClean="0"/>
                  <a:t>Then we can choose the symbols value so that the literal is true.</a:t>
                </a:r>
              </a:p>
              <a:p>
                <a:pPr lvl="1"/>
                <a:r>
                  <a:rPr lang="en-US" dirty="0" smtClean="0"/>
                  <a:t>This will not change the </a:t>
                </a:r>
                <a:r>
                  <a:rPr lang="en-US" dirty="0" err="1" smtClean="0"/>
                  <a:t>satisfyability</a:t>
                </a:r>
                <a:r>
                  <a:rPr lang="en-US" dirty="0" smtClean="0"/>
                  <a:t> of the resulting sentence.</a:t>
                </a:r>
              </a:p>
              <a:p>
                <a:pPr lvl="1"/>
                <a:r>
                  <a:rPr lang="en-US" dirty="0" smtClean="0"/>
                  <a:t>In </a:t>
                </a:r>
                <a14:m>
                  <m:oMath xmlns:m="http://schemas.openxmlformats.org/officeDocument/2006/math">
                    <m:r>
                      <m:rPr>
                        <m:sty m:val="p"/>
                      </m:rPr>
                      <a:rPr lang="en-US" b="0" i="0" smtClean="0">
                        <a:latin typeface="Cambria Math" panose="02040503050406030204" pitchFamily="18" charset="0"/>
                      </a:rPr>
                      <m:t>S</m:t>
                    </m:r>
                    <m:r>
                      <a:rPr lang="en-US" b="0" i="0"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𝑐</m:t>
                        </m:r>
                      </m:e>
                    </m:d>
                    <m:r>
                      <a:rPr lang="en-US" b="0" i="1" smtClean="0">
                        <a:latin typeface="Cambria Math" panose="02040503050406030204" pitchFamily="18" charset="0"/>
                      </a:rPr>
                      <m:t>, (¬</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a14:m>
                <a:r>
                  <a:rPr lang="en-US" dirty="0" smtClean="0"/>
                  <a:t>  c only occurs as a positive literal. This means S is </a:t>
                </a:r>
                <a:r>
                  <a:rPr lang="en-US" dirty="0" err="1" smtClean="0"/>
                  <a:t>satisfyable</a:t>
                </a:r>
                <a:r>
                  <a:rPr lang="en-US" dirty="0" smtClean="0"/>
                  <a:t> if and only if </a:t>
                </a:r>
                <a14:m>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S</m:t>
                        </m:r>
                      </m:e>
                      <m:sup>
                        <m:r>
                          <a:rPr lang="en-US" b="0" i="0" smtClean="0">
                            <a:latin typeface="Cambria Math" panose="02040503050406030204" pitchFamily="18" charset="0"/>
                          </a:rPr>
                          <m:t>′</m:t>
                        </m:r>
                      </m:sup>
                    </m:sSup>
                    <m:r>
                      <a:rPr lang="en-US" b="0" i="0"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  </m:t>
                    </m:r>
                  </m:oMath>
                </a14:m>
                <a:r>
                  <a:rPr lang="en-US" dirty="0" smtClean="0"/>
                  <a:t>is satisfiable (</a:t>
                </a:r>
                <a:r>
                  <a:rPr lang="en-US" b="1" dirty="0" smtClean="0"/>
                  <a:t>we chose to fix c=True</a:t>
                </a:r>
                <a:r>
                  <a:rPr lang="en-US" dirty="0" smtClean="0"/>
                  <a:t>). </a:t>
                </a:r>
              </a:p>
              <a:p>
                <a:pPr lvl="2"/>
                <a:r>
                  <a:rPr lang="en-US" dirty="0" smtClean="0"/>
                  <a:t>This is a valid strategy assuming c does not appear anywhere else.</a:t>
                </a:r>
              </a:p>
              <a:p>
                <a:pPr lvl="1"/>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870"/>
                </a:stretch>
              </a:blipFill>
            </p:spPr>
            <p:txBody>
              <a:bodyPr/>
              <a:lstStyle/>
              <a:p>
                <a:r>
                  <a:rPr lang="en-US">
                    <a:noFill/>
                  </a:rPr>
                  <a:t> </a:t>
                </a:r>
              </a:p>
            </p:txBody>
          </p:sp>
        </mc:Fallback>
      </mc:AlternateContent>
    </p:spTree>
    <p:extLst>
      <p:ext uri="{BB962C8B-B14F-4D97-AF65-F5344CB8AC3E}">
        <p14:creationId xmlns:p14="http://schemas.microsoft.com/office/powerpoint/2010/main" val="39304286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clauses heuristic for SAT</a:t>
            </a:r>
            <a:endParaRPr lang="en-US" dirty="0"/>
          </a:p>
        </p:txBody>
      </p:sp>
      <p:sp>
        <p:nvSpPr>
          <p:cNvPr id="3" name="Content Placeholder 2"/>
          <p:cNvSpPr>
            <a:spLocks noGrp="1"/>
          </p:cNvSpPr>
          <p:nvPr>
            <p:ph idx="1"/>
          </p:nvPr>
        </p:nvSpPr>
        <p:spPr/>
        <p:txBody>
          <a:bodyPr/>
          <a:lstStyle/>
          <a:p>
            <a:r>
              <a:rPr lang="en-US" dirty="0" smtClean="0"/>
              <a:t>A clause that is just one literal is a special case. We must take the symbol to be the value which makes the  literal True.</a:t>
            </a:r>
          </a:p>
          <a:p>
            <a:r>
              <a:rPr lang="en-US" dirty="0" smtClean="0"/>
              <a:t>This is like constraint propagation. </a:t>
            </a:r>
            <a:endParaRPr lang="en-US" dirty="0"/>
          </a:p>
          <a:p>
            <a:r>
              <a:rPr lang="en-US" dirty="0" smtClean="0"/>
              <a:t>Or like resolution on Horn clauses in forward chaining.</a:t>
            </a:r>
          </a:p>
          <a:p>
            <a:endParaRPr lang="en-US" dirty="0" smtClean="0"/>
          </a:p>
        </p:txBody>
      </p:sp>
    </p:spTree>
    <p:extLst>
      <p:ext uri="{BB962C8B-B14F-4D97-AF65-F5344CB8AC3E}">
        <p14:creationId xmlns:p14="http://schemas.microsoft.com/office/powerpoint/2010/main" val="18437264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en-US" dirty="0" smtClean="0"/>
                  <a:t>The behavior of </a:t>
                </a:r>
                <a14:m>
                  <m:oMath xmlns:m="http://schemas.openxmlformats.org/officeDocument/2006/math">
                    <m:r>
                      <a:rPr lang="en-US" b="0" i="1" smtClean="0">
                        <a:latin typeface="Cambria Math" panose="02040503050406030204" pitchFamily="18" charset="0"/>
                      </a:rPr>
                      <m:t>𝐶𝑁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p:sp>
        <p:nvSpPr>
          <p:cNvPr id="3" name="Content Placeholder 2"/>
          <p:cNvSpPr>
            <a:spLocks noGrp="1"/>
          </p:cNvSpPr>
          <p:nvPr>
            <p:ph idx="1"/>
          </p:nvPr>
        </p:nvSpPr>
        <p:spPr/>
        <p:txBody>
          <a:bodyPr/>
          <a:lstStyle/>
          <a:p>
            <a:r>
              <a:rPr lang="en-US" dirty="0" smtClean="0"/>
              <a:t>The ratio </a:t>
            </a:r>
            <a:r>
              <a:rPr lang="en-US" i="1" dirty="0" smtClean="0">
                <a:latin typeface="Cambria" panose="02040503050406030204" pitchFamily="18" charset="0"/>
                <a:ea typeface="Cambria" panose="02040503050406030204" pitchFamily="18" charset="0"/>
              </a:rPr>
              <a:t>r=m/n</a:t>
            </a:r>
            <a:r>
              <a:rPr lang="en-US" dirty="0" smtClean="0"/>
              <a:t> seems to have some threshold. (</a:t>
            </a:r>
            <a:r>
              <a:rPr lang="en-US" i="1" dirty="0">
                <a:latin typeface="Cambria" panose="02040503050406030204" pitchFamily="18" charset="0"/>
                <a:ea typeface="Cambria" panose="02040503050406030204" pitchFamily="18" charset="0"/>
              </a:rPr>
              <a:t>m</a:t>
            </a:r>
            <a:r>
              <a:rPr lang="en-US" dirty="0" smtClean="0"/>
              <a:t> clauses, </a:t>
            </a:r>
            <a:r>
              <a:rPr lang="en-US" i="1" dirty="0">
                <a:latin typeface="Cambria" panose="02040503050406030204" pitchFamily="18" charset="0"/>
                <a:ea typeface="Cambria" panose="02040503050406030204" pitchFamily="18" charset="0"/>
              </a:rPr>
              <a:t>n</a:t>
            </a:r>
            <a:r>
              <a:rPr lang="en-US" dirty="0" smtClean="0"/>
              <a:t> </a:t>
            </a:r>
            <a:r>
              <a:rPr lang="en-US" dirty="0" err="1" smtClean="0"/>
              <a:t>vars</a:t>
            </a:r>
            <a:r>
              <a:rPr lang="en-US" dirty="0" smtClean="0"/>
              <a:t>)</a:t>
            </a:r>
          </a:p>
          <a:p>
            <a:r>
              <a:rPr lang="en-US" dirty="0" smtClean="0"/>
              <a:t>For small values (</a:t>
            </a:r>
            <a:r>
              <a:rPr lang="en-US" dirty="0" err="1" smtClean="0"/>
              <a:t>ie</a:t>
            </a:r>
            <a:r>
              <a:rPr lang="en-US" dirty="0" smtClean="0"/>
              <a:t> fewer clauses and more variables) a randomly generated formula is very likely satisfiable.</a:t>
            </a:r>
          </a:p>
          <a:p>
            <a:r>
              <a:rPr lang="en-US" dirty="0" smtClean="0"/>
              <a:t>For large values (</a:t>
            </a:r>
            <a:r>
              <a:rPr lang="en-US" dirty="0" err="1" smtClean="0"/>
              <a:t>ie</a:t>
            </a:r>
            <a:r>
              <a:rPr lang="en-US" dirty="0" smtClean="0"/>
              <a:t> more clauses) a randomly generated clause is not satisfiable.</a:t>
            </a:r>
          </a:p>
          <a:p>
            <a:r>
              <a:rPr lang="en-US" dirty="0" smtClean="0"/>
              <a:t>The change also seems to happen drastically (</a:t>
            </a:r>
            <a:r>
              <a:rPr lang="en-US" dirty="0" err="1" smtClean="0"/>
              <a:t>ie</a:t>
            </a:r>
            <a:r>
              <a:rPr lang="en-US" dirty="0" smtClean="0"/>
              <a:t> there is a marked threshold.</a:t>
            </a:r>
          </a:p>
          <a:p>
            <a:r>
              <a:rPr lang="en-US" dirty="0" smtClean="0"/>
              <a:t>This suggests also that a random assignment may possibly work well.</a:t>
            </a:r>
            <a:endParaRPr lang="en-US" dirty="0"/>
          </a:p>
        </p:txBody>
      </p:sp>
    </p:spTree>
    <p:extLst>
      <p:ext uri="{BB962C8B-B14F-4D97-AF65-F5344CB8AC3E}">
        <p14:creationId xmlns:p14="http://schemas.microsoft.com/office/powerpoint/2010/main" val="23158316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rough graph of how satisfiability varies with </a:t>
            </a:r>
            <a:r>
              <a:rPr lang="en-US" i="1" dirty="0" smtClean="0">
                <a:latin typeface="Cambria Math" panose="02040503050406030204" pitchFamily="18" charset="0"/>
                <a:ea typeface="Cambria Math" panose="02040503050406030204" pitchFamily="18" charset="0"/>
              </a:rPr>
              <a:t>m/n</a:t>
            </a:r>
            <a:endParaRPr lang="en-US" i="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4045957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local search </a:t>
            </a:r>
            <a:r>
              <a:rPr lang="en-US" dirty="0" smtClean="0"/>
              <a:t>algorithm for SAT (</a:t>
            </a:r>
            <a:r>
              <a:rPr lang="en-US" cap="small" dirty="0" err="1" smtClean="0"/>
              <a:t>Walksat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Start with a random assignment of truth values to all variables.</a:t>
            </a:r>
          </a:p>
          <a:p>
            <a:pPr marL="0" indent="0">
              <a:buNone/>
            </a:pPr>
            <a:r>
              <a:rPr lang="en-US" dirty="0" smtClean="0">
                <a:solidFill>
                  <a:schemeClr val="accent5"/>
                </a:solidFill>
              </a:rPr>
              <a:t>for(</a:t>
            </a:r>
            <a:r>
              <a:rPr lang="en-US" dirty="0" err="1" smtClean="0">
                <a:solidFill>
                  <a:schemeClr val="accent5"/>
                </a:solidFill>
              </a:rPr>
              <a:t>i</a:t>
            </a:r>
            <a:r>
              <a:rPr lang="en-US" dirty="0" smtClean="0">
                <a:solidFill>
                  <a:schemeClr val="accent5"/>
                </a:solidFill>
              </a:rPr>
              <a:t>=0;i&lt;</a:t>
            </a:r>
            <a:r>
              <a:rPr lang="en-US" b="1" i="1" dirty="0" err="1" smtClean="0">
                <a:solidFill>
                  <a:schemeClr val="accent4">
                    <a:lumMod val="75000"/>
                  </a:schemeClr>
                </a:solidFill>
                <a:latin typeface="Times New Roman" panose="02020603050405020304" pitchFamily="18" charset="0"/>
                <a:cs typeface="Times New Roman" panose="02020603050405020304" pitchFamily="18" charset="0"/>
              </a:rPr>
              <a:t>TimeLimit</a:t>
            </a:r>
            <a:r>
              <a:rPr lang="en-US" dirty="0" err="1" smtClean="0">
                <a:solidFill>
                  <a:schemeClr val="accent5"/>
                </a:solidFill>
              </a:rPr>
              <a:t>;i</a:t>
            </a:r>
            <a:r>
              <a:rPr lang="en-US" dirty="0" smtClean="0">
                <a:solidFill>
                  <a:schemeClr val="accent5"/>
                </a:solidFill>
              </a:rPr>
              <a:t>++) {</a:t>
            </a:r>
          </a:p>
          <a:p>
            <a:pPr marL="0" indent="0">
              <a:buNone/>
            </a:pPr>
            <a:r>
              <a:rPr lang="en-US" dirty="0" smtClean="0">
                <a:solidFill>
                  <a:schemeClr val="accent5"/>
                </a:solidFill>
              </a:rPr>
              <a:t>    if ( model satisfies all clauses ) </a:t>
            </a:r>
            <a:r>
              <a:rPr lang="en-US" b="1" dirty="0" smtClean="0">
                <a:solidFill>
                  <a:schemeClr val="accent6"/>
                </a:solidFill>
              </a:rPr>
              <a:t>return the model</a:t>
            </a:r>
            <a:r>
              <a:rPr lang="en-US" dirty="0" smtClean="0">
                <a:solidFill>
                  <a:schemeClr val="accent5"/>
                </a:solidFill>
              </a:rPr>
              <a:t/>
            </a:r>
            <a:br>
              <a:rPr lang="en-US" dirty="0" smtClean="0">
                <a:solidFill>
                  <a:schemeClr val="accent5"/>
                </a:solidFill>
              </a:rPr>
            </a:br>
            <a:r>
              <a:rPr lang="en-US" dirty="0" smtClean="0">
                <a:solidFill>
                  <a:schemeClr val="accent5"/>
                </a:solidFill>
              </a:rPr>
              <a:t>    else</a:t>
            </a:r>
            <a:br>
              <a:rPr lang="en-US" dirty="0" smtClean="0">
                <a:solidFill>
                  <a:schemeClr val="accent5"/>
                </a:solidFill>
              </a:rPr>
            </a:br>
            <a:r>
              <a:rPr lang="en-US" dirty="0" smtClean="0">
                <a:solidFill>
                  <a:schemeClr val="accent5"/>
                </a:solidFill>
              </a:rPr>
              <a:t>          Choose a </a:t>
            </a:r>
            <a:r>
              <a:rPr lang="en-US" u="sng" dirty="0" smtClean="0">
                <a:solidFill>
                  <a:schemeClr val="accent5"/>
                </a:solidFill>
              </a:rPr>
              <a:t>random false clause  </a:t>
            </a:r>
            <a:r>
              <a:rPr lang="en-US" i="1" dirty="0" smtClean="0">
                <a:solidFill>
                  <a:schemeClr val="accent5"/>
                </a:solidFill>
                <a:latin typeface="Times New Roman" panose="02020603050405020304" pitchFamily="18" charset="0"/>
                <a:cs typeface="Times New Roman" panose="02020603050405020304" pitchFamily="18" charset="0"/>
              </a:rPr>
              <a:t>F</a:t>
            </a:r>
            <a:r>
              <a:rPr lang="en-US" dirty="0" smtClean="0">
                <a:solidFill>
                  <a:schemeClr val="accent5"/>
                </a:solidFill>
              </a:rPr>
              <a:t>  and do one of: </a:t>
            </a:r>
            <a:br>
              <a:rPr lang="en-US" dirty="0" smtClean="0">
                <a:solidFill>
                  <a:schemeClr val="accent5"/>
                </a:solidFill>
              </a:rPr>
            </a:br>
            <a:r>
              <a:rPr lang="en-US" dirty="0" smtClean="0">
                <a:solidFill>
                  <a:schemeClr val="accent5"/>
                </a:solidFill>
              </a:rPr>
              <a:t>          1. Randomly </a:t>
            </a:r>
            <a:r>
              <a:rPr lang="en-US" u="sng" dirty="0" smtClean="0">
                <a:solidFill>
                  <a:schemeClr val="accent5"/>
                </a:solidFill>
              </a:rPr>
              <a:t>choose a variable</a:t>
            </a:r>
            <a:r>
              <a:rPr lang="en-US" dirty="0" smtClean="0">
                <a:solidFill>
                  <a:schemeClr val="accent5"/>
                </a:solidFill>
              </a:rPr>
              <a:t> in </a:t>
            </a:r>
            <a:r>
              <a:rPr lang="en-US" i="1" dirty="0" smtClean="0">
                <a:solidFill>
                  <a:schemeClr val="accent5"/>
                </a:solidFill>
                <a:latin typeface="Times New Roman" panose="02020603050405020304" pitchFamily="18" charset="0"/>
                <a:cs typeface="Times New Roman" panose="02020603050405020304" pitchFamily="18" charset="0"/>
              </a:rPr>
              <a:t>F</a:t>
            </a:r>
            <a:r>
              <a:rPr lang="en-US" dirty="0" smtClean="0">
                <a:solidFill>
                  <a:schemeClr val="accent5"/>
                </a:solidFill>
              </a:rPr>
              <a:t> and </a:t>
            </a:r>
            <a:r>
              <a:rPr lang="en-US" u="sng" dirty="0" smtClean="0">
                <a:solidFill>
                  <a:schemeClr val="accent5"/>
                </a:solidFill>
              </a:rPr>
              <a:t>flip-it</a:t>
            </a:r>
            <a:r>
              <a:rPr lang="en-US" dirty="0" smtClean="0">
                <a:solidFill>
                  <a:schemeClr val="accent5"/>
                </a:solidFill>
              </a:rPr>
              <a:t>        </a:t>
            </a:r>
            <a:r>
              <a:rPr lang="en-US" b="1" dirty="0" smtClean="0">
                <a:solidFill>
                  <a:schemeClr val="accent5"/>
                </a:solidFill>
              </a:rPr>
              <a:t>OR</a:t>
            </a:r>
            <a:r>
              <a:rPr lang="en-US" dirty="0" smtClean="0">
                <a:solidFill>
                  <a:schemeClr val="accent5"/>
                </a:solidFill>
              </a:rPr>
              <a:t/>
            </a:r>
            <a:br>
              <a:rPr lang="en-US" dirty="0" smtClean="0">
                <a:solidFill>
                  <a:schemeClr val="accent5"/>
                </a:solidFill>
              </a:rPr>
            </a:br>
            <a:r>
              <a:rPr lang="en-US" dirty="0" smtClean="0">
                <a:solidFill>
                  <a:schemeClr val="accent5"/>
                </a:solidFill>
              </a:rPr>
              <a:t>          2. </a:t>
            </a:r>
            <a:r>
              <a:rPr lang="en-US" u="sng" dirty="0" smtClean="0">
                <a:solidFill>
                  <a:schemeClr val="accent5"/>
                </a:solidFill>
              </a:rPr>
              <a:t>Choose a variable in </a:t>
            </a:r>
            <a:r>
              <a:rPr lang="en-US" i="1" dirty="0" smtClean="0">
                <a:solidFill>
                  <a:schemeClr val="accent5"/>
                </a:solidFill>
                <a:latin typeface="Times New Roman" panose="02020603050405020304" pitchFamily="18" charset="0"/>
                <a:cs typeface="Times New Roman" panose="02020603050405020304" pitchFamily="18" charset="0"/>
              </a:rPr>
              <a:t>F</a:t>
            </a:r>
            <a:r>
              <a:rPr lang="en-US" dirty="0" smtClean="0">
                <a:solidFill>
                  <a:schemeClr val="accent5"/>
                </a:solidFill>
              </a:rPr>
              <a:t>  so that flipping it minimizes number </a:t>
            </a:r>
            <a:br>
              <a:rPr lang="en-US" dirty="0" smtClean="0">
                <a:solidFill>
                  <a:schemeClr val="accent5"/>
                </a:solidFill>
              </a:rPr>
            </a:br>
            <a:r>
              <a:rPr lang="en-US" dirty="0" smtClean="0">
                <a:solidFill>
                  <a:schemeClr val="accent5"/>
                </a:solidFill>
              </a:rPr>
              <a:t>                   of false clauses, then </a:t>
            </a:r>
            <a:r>
              <a:rPr lang="en-US" u="sng" dirty="0" smtClean="0">
                <a:solidFill>
                  <a:schemeClr val="accent5"/>
                </a:solidFill>
              </a:rPr>
              <a:t>flip it</a:t>
            </a:r>
            <a:r>
              <a:rPr lang="en-US" dirty="0" smtClean="0">
                <a:solidFill>
                  <a:schemeClr val="accent5"/>
                </a:solidFill>
              </a:rPr>
              <a:t>.</a:t>
            </a:r>
          </a:p>
          <a:p>
            <a:pPr marL="0" indent="0">
              <a:buNone/>
            </a:pPr>
            <a:r>
              <a:rPr lang="en-US" dirty="0" smtClean="0">
                <a:solidFill>
                  <a:schemeClr val="accent5"/>
                </a:solidFill>
              </a:rPr>
              <a:t>}</a:t>
            </a:r>
          </a:p>
          <a:p>
            <a:pPr marL="0" indent="0">
              <a:buNone/>
            </a:pPr>
            <a:r>
              <a:rPr lang="en-US" b="1" dirty="0">
                <a:solidFill>
                  <a:srgbClr val="FF0000"/>
                </a:solidFill>
              </a:rPr>
              <a:t>r</a:t>
            </a:r>
            <a:r>
              <a:rPr lang="en-US" b="1" dirty="0" smtClean="0">
                <a:solidFill>
                  <a:srgbClr val="FF0000"/>
                </a:solidFill>
              </a:rPr>
              <a:t>eturn {}</a:t>
            </a:r>
            <a:r>
              <a:rPr lang="en-US" dirty="0" smtClean="0">
                <a:solidFill>
                  <a:srgbClr val="FF0000"/>
                </a:solidFill>
              </a:rPr>
              <a:t>    </a:t>
            </a:r>
            <a:endParaRPr lang="en-US" dirty="0">
              <a:solidFill>
                <a:srgbClr val="FF0000"/>
              </a:solidFill>
            </a:endParaRPr>
          </a:p>
        </p:txBody>
      </p:sp>
    </p:spTree>
    <p:extLst>
      <p:ext uri="{BB962C8B-B14F-4D97-AF65-F5344CB8AC3E}">
        <p14:creationId xmlns:p14="http://schemas.microsoft.com/office/powerpoint/2010/main" val="36522777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constructing an agent for Wumpus world – An agent algorithm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strategy we discussed so far was:</a:t>
            </a:r>
          </a:p>
          <a:p>
            <a:pPr marL="0" indent="0">
              <a:buNone/>
            </a:pPr>
            <a:r>
              <a:rPr lang="en-US" dirty="0" smtClean="0"/>
              <a:t>Repeat for a given initial KB( </a:t>
            </a:r>
            <a:r>
              <a:rPr lang="en-US" dirty="0" err="1" smtClean="0"/>
              <a:t>ie</a:t>
            </a:r>
            <a:r>
              <a:rPr lang="en-US" dirty="0" smtClean="0"/>
              <a:t> initial location, facts, “rules” </a:t>
            </a:r>
            <a:r>
              <a:rPr lang="en-US" dirty="0" err="1" smtClean="0"/>
              <a:t>etc</a:t>
            </a:r>
            <a:r>
              <a:rPr lang="en-US" dirty="0" smtClean="0"/>
              <a:t>):</a:t>
            </a:r>
            <a:br>
              <a:rPr lang="en-US" dirty="0" smtClean="0"/>
            </a:br>
            <a:r>
              <a:rPr lang="en-US" dirty="0" smtClean="0"/>
              <a:t>      </a:t>
            </a:r>
            <a:r>
              <a:rPr lang="en-US" b="1" dirty="0" smtClean="0"/>
              <a:t>Get percepts</a:t>
            </a:r>
            <a:r>
              <a:rPr lang="en-US" dirty="0" smtClean="0"/>
              <a:t/>
            </a:r>
            <a:br>
              <a:rPr lang="en-US" dirty="0" smtClean="0"/>
            </a:br>
            <a:r>
              <a:rPr lang="en-US" dirty="0" smtClean="0"/>
              <a:t>      Convert them to assertions</a:t>
            </a:r>
            <a:br>
              <a:rPr lang="en-US" dirty="0" smtClean="0"/>
            </a:br>
            <a:r>
              <a:rPr lang="en-US" dirty="0" smtClean="0"/>
              <a:t>      add them to the KB</a:t>
            </a:r>
          </a:p>
          <a:p>
            <a:pPr marL="0" indent="0">
              <a:buNone/>
            </a:pPr>
            <a:r>
              <a:rPr lang="en-US" dirty="0"/>
              <a:t> </a:t>
            </a:r>
            <a:r>
              <a:rPr lang="en-US" dirty="0" smtClean="0"/>
              <a:t>     </a:t>
            </a:r>
            <a:r>
              <a:rPr lang="en-US" b="1" dirty="0" smtClean="0"/>
              <a:t>Ask KB for conclusion </a:t>
            </a:r>
            <a:r>
              <a:rPr lang="en-US" dirty="0" smtClean="0"/>
              <a:t>about each possible adjacent </a:t>
            </a:r>
            <a:br>
              <a:rPr lang="en-US" dirty="0" smtClean="0"/>
            </a:br>
            <a:r>
              <a:rPr lang="en-US" dirty="0" smtClean="0"/>
              <a:t>                   safe squares of interest.</a:t>
            </a:r>
            <a:br>
              <a:rPr lang="en-US" dirty="0" smtClean="0"/>
            </a:br>
            <a:r>
              <a:rPr lang="en-US" dirty="0" smtClean="0"/>
              <a:t>      </a:t>
            </a:r>
            <a:r>
              <a:rPr lang="en-US" b="1" dirty="0" smtClean="0"/>
              <a:t>Use an algorithm like DFS / A* to explore</a:t>
            </a:r>
            <a:r>
              <a:rPr lang="en-US" dirty="0" smtClean="0"/>
              <a:t> the next action</a:t>
            </a:r>
          </a:p>
          <a:p>
            <a:pPr marL="0" indent="0">
              <a:buNone/>
            </a:pPr>
            <a:r>
              <a:rPr lang="en-US" dirty="0"/>
              <a:t> </a:t>
            </a:r>
            <a:r>
              <a:rPr lang="en-US" dirty="0" smtClean="0"/>
              <a:t>     </a:t>
            </a:r>
            <a:r>
              <a:rPr lang="en-US" b="1" dirty="0" smtClean="0"/>
              <a:t>Take the action</a:t>
            </a:r>
          </a:p>
          <a:p>
            <a:pPr marL="0" indent="0">
              <a:buNone/>
            </a:pPr>
            <a:r>
              <a:rPr lang="en-US" dirty="0" smtClean="0"/>
              <a:t>// The algorithm may give up after some time. Or if the exploration step </a:t>
            </a:r>
            <a:br>
              <a:rPr lang="en-US" dirty="0" smtClean="0"/>
            </a:br>
            <a:r>
              <a:rPr lang="en-US" dirty="0" smtClean="0"/>
              <a:t>//       finds nothing new</a:t>
            </a:r>
          </a:p>
          <a:p>
            <a:pPr marL="0" indent="0">
              <a:buNone/>
            </a:pPr>
            <a:r>
              <a:rPr lang="en-US" dirty="0" smtClean="0"/>
              <a:t>// note that the world is static. All percepts and assertions once made are true. The only thing that changes is the agents location.</a:t>
            </a:r>
            <a:endParaRPr lang="en-US" dirty="0"/>
          </a:p>
        </p:txBody>
      </p:sp>
    </p:spTree>
    <p:extLst>
      <p:ext uri="{BB962C8B-B14F-4D97-AF65-F5344CB8AC3E}">
        <p14:creationId xmlns:p14="http://schemas.microsoft.com/office/powerpoint/2010/main" val="9227164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One assumption we made was the world does not change, even for actions taken by the agent.</a:t>
            </a:r>
          </a:p>
          <a:p>
            <a:r>
              <a:rPr lang="en-US" dirty="0" smtClean="0"/>
              <a:t>Lets try to model time, even of things don’t change.</a:t>
            </a:r>
          </a:p>
          <a:p>
            <a:r>
              <a:rPr lang="en-US" dirty="0" smtClean="0"/>
              <a:t>So that we can see if we can derive a sequence of steps (offline plan) directly from SAT satisfiability given an initial state</a:t>
            </a:r>
          </a:p>
          <a:p>
            <a:endParaRPr lang="en-US" dirty="0"/>
          </a:p>
        </p:txBody>
      </p:sp>
    </p:spTree>
    <p:extLst>
      <p:ext uri="{BB962C8B-B14F-4D97-AF65-F5344CB8AC3E}">
        <p14:creationId xmlns:p14="http://schemas.microsoft.com/office/powerpoint/2010/main" val="2077129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gular Pentagon 9"/>
          <p:cNvSpPr/>
          <p:nvPr/>
        </p:nvSpPr>
        <p:spPr>
          <a:xfrm>
            <a:off x="4107765" y="801859"/>
            <a:ext cx="960120" cy="914400"/>
          </a:xfrm>
          <a:prstGeom prst="pent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KB</a:t>
            </a:r>
            <a:endParaRPr lang="en-US" dirty="0">
              <a:solidFill>
                <a:srgbClr val="FF0000"/>
              </a:solidFill>
            </a:endParaRPr>
          </a:p>
        </p:txBody>
      </p:sp>
      <mc:AlternateContent xmlns:mc="http://schemas.openxmlformats.org/markup-compatibility/2006" xmlns:a14="http://schemas.microsoft.com/office/drawing/2010/main">
        <mc:Choice Requires="a14">
          <p:sp>
            <p:nvSpPr>
              <p:cNvPr id="11" name="Regular Pentagon 10"/>
              <p:cNvSpPr/>
              <p:nvPr/>
            </p:nvSpPr>
            <p:spPr>
              <a:xfrm>
                <a:off x="7098322" y="710419"/>
                <a:ext cx="960120" cy="865163"/>
              </a:xfrm>
              <a:prstGeom prst="pent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𝛽</m:t>
                      </m:r>
                    </m:oMath>
                  </m:oMathPara>
                </a14:m>
                <a:endParaRPr lang="en-US" dirty="0">
                  <a:solidFill>
                    <a:srgbClr val="FF0000"/>
                  </a:solidFill>
                </a:endParaRPr>
              </a:p>
            </p:txBody>
          </p:sp>
        </mc:Choice>
        <mc:Fallback xmlns="">
          <p:sp>
            <p:nvSpPr>
              <p:cNvPr id="11" name="Regular Pentagon 10"/>
              <p:cNvSpPr>
                <a:spLocks noRot="1" noChangeAspect="1" noMove="1" noResize="1" noEditPoints="1" noAdjustHandles="1" noChangeArrowheads="1" noChangeShapeType="1" noTextEdit="1"/>
              </p:cNvSpPr>
              <p:nvPr/>
            </p:nvSpPr>
            <p:spPr>
              <a:xfrm>
                <a:off x="7098322" y="710419"/>
                <a:ext cx="960120" cy="865163"/>
              </a:xfrm>
              <a:prstGeom prst="pentagon">
                <a:avLst/>
              </a:prstGeom>
              <a:blipFill>
                <a:blip r:embed="rId2"/>
                <a:stretch>
                  <a:fillRect/>
                </a:stretch>
              </a:blipFill>
            </p:spPr>
            <p:txBody>
              <a:bodyPr/>
              <a:lstStyle/>
              <a:p>
                <a:r>
                  <a:rPr lang="en-US">
                    <a:noFill/>
                  </a:rPr>
                  <a:t> </a:t>
                </a:r>
              </a:p>
            </p:txBody>
          </p:sp>
        </mc:Fallback>
      </mc:AlternateContent>
      <p:grpSp>
        <p:nvGrpSpPr>
          <p:cNvPr id="25" name="Group 24"/>
          <p:cNvGrpSpPr/>
          <p:nvPr/>
        </p:nvGrpSpPr>
        <p:grpSpPr>
          <a:xfrm>
            <a:off x="5275385" y="900330"/>
            <a:ext cx="1448972" cy="379830"/>
            <a:chOff x="5275385" y="900330"/>
            <a:chExt cx="1448972" cy="379830"/>
          </a:xfrm>
        </p:grpSpPr>
        <p:cxnSp>
          <p:nvCxnSpPr>
            <p:cNvPr id="13" name="Straight Arrow Connector 12"/>
            <p:cNvCxnSpPr/>
            <p:nvPr/>
          </p:nvCxnSpPr>
          <p:spPr>
            <a:xfrm flipV="1">
              <a:off x="5275385" y="1252025"/>
              <a:ext cx="1448972" cy="28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472332" y="900330"/>
              <a:ext cx="1104313" cy="369332"/>
            </a:xfrm>
            <a:prstGeom prst="rect">
              <a:avLst/>
            </a:prstGeom>
            <a:noFill/>
          </p:spPr>
          <p:txBody>
            <a:bodyPr wrap="square" rtlCol="0">
              <a:spAutoFit/>
            </a:bodyPr>
            <a:lstStyle/>
            <a:p>
              <a:r>
                <a:rPr lang="en-US" dirty="0" smtClean="0"/>
                <a:t>Inference</a:t>
              </a:r>
              <a:endParaRPr lang="en-US" dirty="0"/>
            </a:p>
          </p:txBody>
        </p:sp>
      </p:grpSp>
      <p:sp>
        <p:nvSpPr>
          <p:cNvPr id="18" name="TextBox 17"/>
          <p:cNvSpPr txBox="1"/>
          <p:nvPr/>
        </p:nvSpPr>
        <p:spPr>
          <a:xfrm>
            <a:off x="309489" y="1477108"/>
            <a:ext cx="1116781" cy="369332"/>
          </a:xfrm>
          <a:prstGeom prst="rect">
            <a:avLst/>
          </a:prstGeom>
          <a:noFill/>
        </p:spPr>
        <p:txBody>
          <a:bodyPr wrap="none" rtlCol="0">
            <a:spAutoFit/>
          </a:bodyPr>
          <a:lstStyle/>
          <a:p>
            <a:r>
              <a:rPr lang="en-US" dirty="0" smtClean="0"/>
              <a:t>The agent</a:t>
            </a:r>
            <a:endParaRPr lang="en-US" dirty="0"/>
          </a:p>
        </p:txBody>
      </p:sp>
      <p:cxnSp>
        <p:nvCxnSpPr>
          <p:cNvPr id="22" name="Straight Arrow Connector 21"/>
          <p:cNvCxnSpPr>
            <a:stCxn id="11" idx="3"/>
            <a:endCxn id="9" idx="3"/>
          </p:cNvCxnSpPr>
          <p:nvPr/>
        </p:nvCxnSpPr>
        <p:spPr>
          <a:xfrm>
            <a:off x="7578382" y="1575582"/>
            <a:ext cx="43963" cy="1884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p:nvPr/>
        </p:nvCxnSpPr>
        <p:spPr>
          <a:xfrm flipV="1">
            <a:off x="3882683" y="1477108"/>
            <a:ext cx="492369" cy="1139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981157" y="2602523"/>
            <a:ext cx="901785" cy="369332"/>
          </a:xfrm>
          <a:prstGeom prst="rect">
            <a:avLst/>
          </a:prstGeom>
          <a:noFill/>
        </p:spPr>
        <p:txBody>
          <a:bodyPr wrap="none" rtlCol="0">
            <a:spAutoFit/>
          </a:bodyPr>
          <a:lstStyle/>
          <a:p>
            <a:r>
              <a:rPr lang="en-US" dirty="0" smtClean="0"/>
              <a:t>Percept</a:t>
            </a:r>
            <a:endParaRPr lang="en-US" dirty="0"/>
          </a:p>
        </p:txBody>
      </p:sp>
      <p:cxnSp>
        <p:nvCxnSpPr>
          <p:cNvPr id="7" name="Straight Arrow Connector 6"/>
          <p:cNvCxnSpPr/>
          <p:nvPr/>
        </p:nvCxnSpPr>
        <p:spPr>
          <a:xfrm flipV="1">
            <a:off x="3221502" y="1420837"/>
            <a:ext cx="1083212" cy="425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256560" y="1424409"/>
            <a:ext cx="1221809" cy="923330"/>
          </a:xfrm>
          <a:prstGeom prst="rect">
            <a:avLst/>
          </a:prstGeom>
          <a:noFill/>
        </p:spPr>
        <p:txBody>
          <a:bodyPr wrap="none" rtlCol="0">
            <a:spAutoFit/>
          </a:bodyPr>
          <a:lstStyle/>
          <a:p>
            <a:r>
              <a:rPr lang="en-US" dirty="0" smtClean="0"/>
              <a:t>Prior / </a:t>
            </a:r>
            <a:br>
              <a:rPr lang="en-US" dirty="0" smtClean="0"/>
            </a:br>
            <a:r>
              <a:rPr lang="en-US" dirty="0" smtClean="0"/>
              <a:t>Expert /</a:t>
            </a:r>
            <a:br>
              <a:rPr lang="en-US" dirty="0" smtClean="0"/>
            </a:br>
            <a:r>
              <a:rPr lang="en-US" dirty="0" smtClean="0"/>
              <a:t>Knowledge</a:t>
            </a:r>
            <a:endParaRPr lang="en-US" dirty="0"/>
          </a:p>
        </p:txBody>
      </p:sp>
      <p:grpSp>
        <p:nvGrpSpPr>
          <p:cNvPr id="23" name="Group 22"/>
          <p:cNvGrpSpPr/>
          <p:nvPr/>
        </p:nvGrpSpPr>
        <p:grpSpPr>
          <a:xfrm>
            <a:off x="4107765" y="186746"/>
            <a:ext cx="1635968" cy="856050"/>
            <a:chOff x="4107765" y="186746"/>
            <a:chExt cx="1635968" cy="856050"/>
          </a:xfrm>
        </p:grpSpPr>
        <p:sp>
          <p:nvSpPr>
            <p:cNvPr id="19" name="Horizontal Scroll 18"/>
            <p:cNvSpPr/>
            <p:nvPr/>
          </p:nvSpPr>
          <p:spPr>
            <a:xfrm>
              <a:off x="4392037" y="186746"/>
              <a:ext cx="1351696" cy="604615"/>
            </a:xfrm>
            <a:prstGeom prst="horizontalScroll">
              <a:avLst/>
            </a:prstGeom>
            <a:solidFill>
              <a:srgbClr val="CADF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Reasoning Process</a:t>
              </a:r>
              <a:endParaRPr lang="en-US" dirty="0">
                <a:solidFill>
                  <a:schemeClr val="tx1"/>
                </a:solidFill>
              </a:endParaRPr>
            </a:p>
          </p:txBody>
        </p:sp>
        <p:sp>
          <p:nvSpPr>
            <p:cNvPr id="21" name="U-Turn Arrow 20"/>
            <p:cNvSpPr/>
            <p:nvPr/>
          </p:nvSpPr>
          <p:spPr>
            <a:xfrm>
              <a:off x="4107765" y="286712"/>
              <a:ext cx="548641" cy="756084"/>
            </a:xfrm>
            <a:prstGeom prst="uturnArrow">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6" name="Oval 25"/>
          <p:cNvSpPr/>
          <p:nvPr/>
        </p:nvSpPr>
        <p:spPr>
          <a:xfrm>
            <a:off x="2015512" y="1143000"/>
            <a:ext cx="425976" cy="3931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7" name="Oval 26"/>
          <p:cNvSpPr/>
          <p:nvPr/>
        </p:nvSpPr>
        <p:spPr>
          <a:xfrm>
            <a:off x="3550120" y="2686927"/>
            <a:ext cx="425976" cy="3931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8" name="Title 27"/>
          <p:cNvSpPr>
            <a:spLocks noGrp="1"/>
          </p:cNvSpPr>
          <p:nvPr>
            <p:ph type="title"/>
          </p:nvPr>
        </p:nvSpPr>
        <p:spPr>
          <a:xfrm>
            <a:off x="838200" y="5359159"/>
            <a:ext cx="10515600" cy="1325563"/>
          </a:xfrm>
        </p:spPr>
        <p:txBody>
          <a:bodyPr/>
          <a:lstStyle/>
          <a:p>
            <a:r>
              <a:rPr lang="en-US" dirty="0" smtClean="0"/>
              <a:t>Reasoning helps derive  new information / action / decision from available KB</a:t>
            </a:r>
            <a:endParaRPr lang="en-US" dirty="0"/>
          </a:p>
        </p:txBody>
      </p:sp>
      <mc:AlternateContent xmlns:mc="http://schemas.openxmlformats.org/markup-compatibility/2006" xmlns:a14="http://schemas.microsoft.com/office/drawing/2010/main">
        <mc:Choice Requires="a14">
          <p:sp>
            <p:nvSpPr>
              <p:cNvPr id="29" name="TextBox 28"/>
              <p:cNvSpPr txBox="1"/>
              <p:nvPr/>
            </p:nvSpPr>
            <p:spPr>
              <a:xfrm>
                <a:off x="5472332" y="1846440"/>
                <a:ext cx="1367106"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𝐾𝐵</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rPr>
                        <m:t> </m:t>
                      </m:r>
                    </m:oMath>
                  </m:oMathPara>
                </a14:m>
                <a:endParaRPr lang="en-US" b="0" dirty="0" smtClean="0"/>
              </a:p>
              <a:p>
                <a:r>
                  <a:rPr lang="en-US" dirty="0" smtClean="0"/>
                  <a:t>KB </a:t>
                </a:r>
                <a:r>
                  <a:rPr lang="en-US" b="1" u="sng" dirty="0" smtClean="0"/>
                  <a:t>entails</a:t>
                </a:r>
                <a:r>
                  <a:rPr lang="en-US" dirty="0" smtClean="0"/>
                  <a:t> </a:t>
                </a:r>
                <a14:m>
                  <m:oMath xmlns:m="http://schemas.openxmlformats.org/officeDocument/2006/math">
                    <m:r>
                      <a:rPr lang="en-US" b="0" i="1" smtClean="0">
                        <a:latin typeface="Cambria Math" panose="02040503050406030204" pitchFamily="18" charset="0"/>
                        <a:ea typeface="Cambria Math" panose="02040503050406030204" pitchFamily="18" charset="0"/>
                      </a:rPr>
                      <m:t>𝛽</m:t>
                    </m:r>
                  </m:oMath>
                </a14:m>
                <a:r>
                  <a:rPr lang="en-US" dirty="0" smtClean="0"/>
                  <a:t> </a:t>
                </a:r>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5472332" y="1846440"/>
                <a:ext cx="1367106" cy="646331"/>
              </a:xfrm>
              <a:prstGeom prst="rect">
                <a:avLst/>
              </a:prstGeom>
              <a:blipFill>
                <a:blip r:embed="rId4"/>
                <a:stretch>
                  <a:fillRect l="-4018" b="-14151"/>
                </a:stretch>
              </a:blipFill>
            </p:spPr>
            <p:txBody>
              <a:bodyPr/>
              <a:lstStyle/>
              <a:p>
                <a:r>
                  <a:rPr lang="en-US">
                    <a:noFill/>
                  </a:rPr>
                  <a:t> </a:t>
                </a:r>
              </a:p>
            </p:txBody>
          </p:sp>
        </mc:Fallback>
      </mc:AlternateContent>
      <p:sp>
        <p:nvSpPr>
          <p:cNvPr id="30" name="TextBox 29"/>
          <p:cNvSpPr txBox="1"/>
          <p:nvPr/>
        </p:nvSpPr>
        <p:spPr>
          <a:xfrm>
            <a:off x="8989255" y="2096086"/>
            <a:ext cx="2786404" cy="923330"/>
          </a:xfrm>
          <a:prstGeom prst="rect">
            <a:avLst/>
          </a:prstGeom>
          <a:noFill/>
        </p:spPr>
        <p:txBody>
          <a:bodyPr wrap="none" rtlCol="0">
            <a:spAutoFit/>
          </a:bodyPr>
          <a:lstStyle/>
          <a:p>
            <a:r>
              <a:rPr lang="en-US" dirty="0" smtClean="0"/>
              <a:t>How the entailment is done</a:t>
            </a:r>
          </a:p>
          <a:p>
            <a:r>
              <a:rPr lang="en-US" dirty="0" smtClean="0"/>
              <a:t>Depends on the derivation</a:t>
            </a:r>
            <a:br>
              <a:rPr lang="en-US" dirty="0" smtClean="0"/>
            </a:br>
            <a:r>
              <a:rPr lang="en-US" dirty="0" smtClean="0"/>
              <a:t>or inferencing process used</a:t>
            </a:r>
          </a:p>
        </p:txBody>
      </p:sp>
      <p:sp>
        <p:nvSpPr>
          <p:cNvPr id="32" name="TextBox 31"/>
          <p:cNvSpPr txBox="1"/>
          <p:nvPr/>
        </p:nvSpPr>
        <p:spPr>
          <a:xfrm>
            <a:off x="8989255" y="3163053"/>
            <a:ext cx="2897945" cy="1200329"/>
          </a:xfrm>
          <a:prstGeom prst="rect">
            <a:avLst/>
          </a:prstGeom>
          <a:noFill/>
        </p:spPr>
        <p:txBody>
          <a:bodyPr wrap="square" rtlCol="0">
            <a:spAutoFit/>
          </a:bodyPr>
          <a:lstStyle/>
          <a:p>
            <a:r>
              <a:rPr lang="en-US" dirty="0" smtClean="0"/>
              <a:t>The language used to represent the knowledge constrains what can be represented in the KB</a:t>
            </a:r>
          </a:p>
        </p:txBody>
      </p:sp>
    </p:spTree>
    <p:extLst>
      <p:ext uri="{BB962C8B-B14F-4D97-AF65-F5344CB8AC3E}">
        <p14:creationId xmlns:p14="http://schemas.microsoft.com/office/powerpoint/2010/main" val="344089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cap="small" dirty="0" err="1" smtClean="0"/>
              <a:t>SatPlan</a:t>
            </a:r>
            <a:r>
              <a:rPr lang="en-US" dirty="0" smtClean="0"/>
              <a:t> to plan (offline)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smtClean="0"/>
                  <a:t>Assume that we expand our representation a bit more.</a:t>
                </a:r>
              </a:p>
              <a:p>
                <a:r>
                  <a:rPr lang="en-US" dirty="0" smtClean="0"/>
                  <a:t>We will talk about percepts at each time instance. </a:t>
                </a:r>
                <a:r>
                  <a:rPr lang="en-US"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𝑡</m:t>
                        </m:r>
                      </m:sup>
                    </m:sSup>
                  </m:oMath>
                </a14:m>
                <a:endParaRPr lang="en-US" dirty="0" smtClean="0"/>
              </a:p>
              <a:p>
                <a:r>
                  <a:rPr lang="en-US" dirty="0" smtClean="0"/>
                  <a:t>We will also talk about location at each time instance.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𝐿</m:t>
                        </m:r>
                      </m:e>
                      <m:sub>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sub>
                      <m:sup>
                        <m:r>
                          <a:rPr lang="en-US" b="0" i="1" smtClean="0">
                            <a:latin typeface="Cambria Math" panose="02040503050406030204" pitchFamily="18" charset="0"/>
                          </a:rPr>
                          <m:t>𝑡</m:t>
                        </m:r>
                      </m:sup>
                    </m:sSubSup>
                  </m:oMath>
                </a14:m>
                <a:endParaRPr lang="en-US" dirty="0" smtClean="0"/>
              </a:p>
              <a:p>
                <a:r>
                  <a:rPr lang="en-US" dirty="0" smtClean="0"/>
                  <a:t>We will connect these together:</a:t>
                </a:r>
              </a:p>
              <a:p>
                <a:pPr lvl="1"/>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𝐿</m:t>
                        </m:r>
                      </m:e>
                      <m:sub>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sub>
                      <m:sup>
                        <m:r>
                          <a:rPr lang="en-US" i="1">
                            <a:latin typeface="Cambria Math" panose="02040503050406030204" pitchFamily="18" charset="0"/>
                          </a:rPr>
                          <m:t>𝑡</m:t>
                        </m:r>
                      </m:sup>
                    </m:sSubSup>
                  </m:oMath>
                </a14:m>
                <a:r>
                  <a:rPr lang="en-US" dirty="0" smtClean="0"/>
                  <a:t> </a:t>
                </a:r>
                <a14:m>
                  <m:oMath xmlns:m="http://schemas.openxmlformats.org/officeDocument/2006/math">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𝐵</m:t>
                        </m:r>
                      </m:e>
                      <m:sup>
                        <m:r>
                          <a:rPr lang="en-US" b="0" i="1" dirty="0" smtClean="0">
                            <a:latin typeface="Cambria Math" panose="02040503050406030204" pitchFamily="18" charset="0"/>
                          </a:rPr>
                          <m:t>𝑡</m:t>
                        </m:r>
                      </m:sup>
                    </m:sSup>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𝐵</m:t>
                        </m:r>
                      </m:e>
                      <m:sub>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𝑦</m:t>
                        </m:r>
                      </m:sub>
                    </m:sSub>
                    <m:r>
                      <a:rPr lang="en-US" b="0" i="1" dirty="0" smtClean="0">
                        <a:latin typeface="Cambria Math" panose="02040503050406030204" pitchFamily="18" charset="0"/>
                      </a:rPr>
                      <m:t> </m:t>
                    </m:r>
                  </m:oMath>
                </a14:m>
                <a:r>
                  <a:rPr lang="en-US" dirty="0" smtClean="0"/>
                  <a:t>   (Actually we need one such statement for each time step and each location, because we’re unsure where the agent can be when)</a:t>
                </a:r>
              </a:p>
              <a:p>
                <a:pPr lvl="1"/>
                <a:r>
                  <a:rPr lang="en-US" dirty="0" smtClean="0"/>
                  <a:t>This is actually helpful in dealing with things like agent actions that change the world. For example lets say that the Wumpus could be killed by the agent, then we could change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𝐵</m:t>
                        </m:r>
                      </m:e>
                      <m:sub>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𝑦</m:t>
                        </m:r>
                      </m:sub>
                    </m:sSub>
                  </m:oMath>
                </a14:m>
                <a:r>
                  <a:rPr lang="en-US" dirty="0" smtClean="0"/>
                  <a:t> to </a:t>
                </a:r>
                <a14:m>
                  <m:oMath xmlns:m="http://schemas.openxmlformats.org/officeDocument/2006/math">
                    <m:sSubSup>
                      <m:sSubSupPr>
                        <m:ctrlPr>
                          <a:rPr lang="en-US" b="0" i="1" dirty="0" smtClean="0">
                            <a:latin typeface="Cambria Math" panose="02040503050406030204" pitchFamily="18" charset="0"/>
                          </a:rPr>
                        </m:ctrlPr>
                      </m:sSubSupPr>
                      <m:e>
                        <m:r>
                          <a:rPr lang="en-US" i="1" dirty="0">
                            <a:latin typeface="Cambria Math" panose="02040503050406030204" pitchFamily="18" charset="0"/>
                          </a:rPr>
                          <m:t>𝐵</m:t>
                        </m:r>
                      </m:e>
                      <m:sub>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𝑦</m:t>
                        </m:r>
                      </m:sub>
                      <m:sup>
                        <m:r>
                          <a:rPr lang="en-US" b="0" i="1" dirty="0" smtClean="0">
                            <a:latin typeface="Cambria Math" panose="02040503050406030204" pitchFamily="18" charset="0"/>
                          </a:rPr>
                          <m:t>𝑡</m:t>
                        </m:r>
                      </m:sup>
                    </m:sSubSup>
                  </m:oMath>
                </a14:m>
                <a:r>
                  <a:rPr lang="en-US" dirty="0" smtClean="0"/>
                  <a:t>.</a:t>
                </a:r>
              </a:p>
              <a:p>
                <a:pPr lvl="1"/>
                <a:r>
                  <a:rPr lang="en-US" dirty="0" smtClean="0"/>
                  <a:t>Variables who’s values change with time are referred to as </a:t>
                </a:r>
                <a:r>
                  <a:rPr lang="en-US" i="1" u="sng" dirty="0" err="1" smtClean="0">
                    <a:latin typeface="Times New Roman" panose="02020603050405020304" pitchFamily="18" charset="0"/>
                    <a:ea typeface="Cambria Math" panose="02040503050406030204" pitchFamily="18" charset="0"/>
                    <a:cs typeface="Times New Roman" panose="02020603050405020304" pitchFamily="18" charset="0"/>
                  </a:rPr>
                  <a:t>fluents</a:t>
                </a:r>
                <a:r>
                  <a:rPr lang="en-US" dirty="0" smtClean="0"/>
                  <a:t>.</a:t>
                </a:r>
              </a:p>
              <a:p>
                <a:pPr lvl="1"/>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1159" b="-1261"/>
                </a:stretch>
              </a:blipFill>
            </p:spPr>
            <p:txBody>
              <a:bodyPr/>
              <a:lstStyle/>
              <a:p>
                <a:r>
                  <a:rPr lang="en-US">
                    <a:noFill/>
                  </a:rPr>
                  <a:t> </a:t>
                </a:r>
              </a:p>
            </p:txBody>
          </p:sp>
        </mc:Fallback>
      </mc:AlternateContent>
    </p:spTree>
    <p:extLst>
      <p:ext uri="{BB962C8B-B14F-4D97-AF65-F5344CB8AC3E}">
        <p14:creationId xmlns:p14="http://schemas.microsoft.com/office/powerpoint/2010/main" val="33462348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a:t>
            </a:r>
            <a:r>
              <a:rPr lang="en-US" cap="small" dirty="0" err="1" smtClean="0"/>
              <a:t>SatPlan</a:t>
            </a:r>
            <a:endParaRPr lang="en-US" cap="small"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r>
                  <a:rPr lang="en-US" dirty="0" smtClean="0"/>
                  <a:t>This may require more careful coding:</a:t>
                </a:r>
              </a:p>
              <a:p>
                <a:pPr lvl="1"/>
                <a:r>
                  <a:rPr lang="en-US" dirty="0" smtClean="0"/>
                  <a:t>Most things are invariant unless some actions are taken at a time step</a:t>
                </a:r>
              </a:p>
              <a:p>
                <a:pPr lvl="1"/>
                <a:r>
                  <a:rPr lang="en-US" dirty="0"/>
                  <a:t>Another useful fluent is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𝐿</m:t>
                        </m:r>
                      </m:e>
                      <m:sub>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sub>
                      <m:sup>
                        <m:r>
                          <a:rPr lang="en-US" i="1">
                            <a:latin typeface="Cambria Math" panose="02040503050406030204" pitchFamily="18" charset="0"/>
                          </a:rPr>
                          <m:t>𝑡</m:t>
                        </m:r>
                      </m:sup>
                    </m:sSubSup>
                  </m:oMath>
                </a14:m>
                <a:r>
                  <a:rPr lang="en-US" dirty="0"/>
                  <a:t> </a:t>
                </a:r>
                <a14:m>
                  <m:oMath xmlns:m="http://schemas.openxmlformats.org/officeDocument/2006/math">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𝑀𝑜𝑣𝑒𝐸𝑎𝑠𝑡</m:t>
                        </m:r>
                      </m:e>
                      <m:sup>
                        <m:r>
                          <a:rPr lang="en-US" i="1" dirty="0">
                            <a:latin typeface="Cambria Math" panose="02040503050406030204" pitchFamily="18" charset="0"/>
                          </a:rPr>
                          <m:t>𝑡</m:t>
                        </m:r>
                      </m:sup>
                    </m:sSup>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𝐿</m:t>
                        </m:r>
                      </m:e>
                      <m:sub>
                        <m:r>
                          <a:rPr lang="en-US" i="1" dirty="0">
                            <a:latin typeface="Cambria Math" panose="02040503050406030204" pitchFamily="18" charset="0"/>
                          </a:rPr>
                          <m:t>𝑥</m:t>
                        </m:r>
                        <m:r>
                          <a:rPr lang="en-US" i="1"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𝑦</m:t>
                        </m:r>
                      </m:sub>
                      <m:sup>
                        <m:r>
                          <a:rPr lang="en-US" i="1" dirty="0">
                            <a:latin typeface="Cambria Math" panose="02040503050406030204" pitchFamily="18" charset="0"/>
                          </a:rPr>
                          <m:t>𝑡</m:t>
                        </m:r>
                        <m:r>
                          <a:rPr lang="en-US" i="1" dirty="0">
                            <a:latin typeface="Cambria Math" panose="02040503050406030204" pitchFamily="18" charset="0"/>
                          </a:rPr>
                          <m:t>+1</m:t>
                        </m:r>
                      </m:sup>
                    </m:sSubSup>
                  </m:oMath>
                </a14:m>
                <a:endParaRPr lang="en-US" dirty="0"/>
              </a:p>
              <a:p>
                <a:pPr lvl="1"/>
                <a:r>
                  <a:rPr lang="en-US" dirty="0"/>
                  <a:t>Another maybe </a:t>
                </a:r>
                <a14:m>
                  <m:oMath xmlns:m="http://schemas.openxmlformats.org/officeDocument/2006/math">
                    <m:r>
                      <a:rPr lang="en-US" i="1">
                        <a:latin typeface="Cambria Math" panose="02040503050406030204" pitchFamily="18" charset="0"/>
                      </a:rPr>
                      <m:t>𝐻𝑎𝑣𝑒𝐴𝑟𝑟𝑜</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𝑡</m:t>
                        </m:r>
                      </m:sup>
                    </m:sSup>
                    <m:r>
                      <a:rPr lang="en-US" i="1">
                        <a:latin typeface="Cambria Math" panose="02040503050406030204" pitchFamily="18" charset="0"/>
                      </a:rPr>
                      <m:t>∧¬</m:t>
                    </m:r>
                    <m:r>
                      <a:rPr lang="en-US" i="1">
                        <a:latin typeface="Cambria Math" panose="02040503050406030204" pitchFamily="18" charset="0"/>
                      </a:rPr>
                      <m:t>𝑠h𝑜𝑜</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𝑡</m:t>
                        </m:r>
                      </m:sup>
                    </m:sSup>
                    <m:r>
                      <a:rPr lang="en-US" i="1">
                        <a:latin typeface="Cambria Math" panose="02040503050406030204" pitchFamily="18" charset="0"/>
                      </a:rPr>
                      <m:t>⇒</m:t>
                    </m:r>
                    <m:r>
                      <a:rPr lang="en-US" i="1">
                        <a:latin typeface="Cambria Math" panose="02040503050406030204" pitchFamily="18" charset="0"/>
                      </a:rPr>
                      <m:t>𝐻𝑎𝑣𝑒𝐴𝑟𝑟𝑜</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𝑡</m:t>
                        </m:r>
                        <m:r>
                          <a:rPr lang="en-US" i="1">
                            <a:latin typeface="Cambria Math" panose="02040503050406030204" pitchFamily="18" charset="0"/>
                          </a:rPr>
                          <m:t>+1</m:t>
                        </m:r>
                      </m:sup>
                    </m:sSup>
                    <m:r>
                      <a:rPr lang="en-US" i="1">
                        <a:latin typeface="Cambria Math" panose="02040503050406030204" pitchFamily="18" charset="0"/>
                      </a:rPr>
                      <m:t> </m:t>
                    </m:r>
                  </m:oMath>
                </a14:m>
                <a:r>
                  <a:rPr lang="en-US" dirty="0"/>
                  <a:t>indicating that arrow can be used only once. Or maybe better to add </a:t>
                </a:r>
                <a14:m>
                  <m:oMath xmlns:m="http://schemas.openxmlformats.org/officeDocument/2006/math">
                    <m:r>
                      <a:rPr lang="en-US" i="1">
                        <a:latin typeface="Cambria Math" panose="02040503050406030204" pitchFamily="18" charset="0"/>
                      </a:rPr>
                      <m:t>𝐻𝑎𝑣𝑒𝐴𝑟𝑟𝑜</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𝑡</m:t>
                        </m:r>
                      </m:sup>
                    </m:sSup>
                    <m:r>
                      <a:rPr lang="en-US" i="1">
                        <a:latin typeface="Cambria Math" panose="02040503050406030204" pitchFamily="18" charset="0"/>
                      </a:rPr>
                      <m:t>∧</m:t>
                    </m:r>
                    <m:r>
                      <a:rPr lang="en-US" i="1">
                        <a:latin typeface="Cambria Math" panose="02040503050406030204" pitchFamily="18" charset="0"/>
                      </a:rPr>
                      <m:t>𝑠h𝑜𝑜</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𝑡</m:t>
                        </m:r>
                      </m:sup>
                    </m:sSup>
                    <m:r>
                      <a:rPr lang="en-US" i="1">
                        <a:latin typeface="Cambria Math" panose="02040503050406030204" pitchFamily="18" charset="0"/>
                      </a:rPr>
                      <m:t>⇒¬</m:t>
                    </m:r>
                    <m:r>
                      <a:rPr lang="en-US" i="1">
                        <a:latin typeface="Cambria Math" panose="02040503050406030204" pitchFamily="18" charset="0"/>
                      </a:rPr>
                      <m:t>𝐻𝑎𝑣𝑒𝐴𝑟𝑟𝑜</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𝑡</m:t>
                        </m:r>
                        <m:r>
                          <a:rPr lang="en-US" i="1">
                            <a:latin typeface="Cambria Math" panose="02040503050406030204" pitchFamily="18" charset="0"/>
                          </a:rPr>
                          <m:t>+1</m:t>
                        </m:r>
                      </m:sup>
                    </m:sSup>
                  </m:oMath>
                </a14:m>
                <a:r>
                  <a:rPr lang="en-US" dirty="0" smtClean="0"/>
                  <a:t>… The reason is that we want to be sure that we have the arrow or not at every time step.</a:t>
                </a:r>
              </a:p>
              <a:p>
                <a:pPr lvl="1"/>
                <a:r>
                  <a:rPr lang="en-US" dirty="0" smtClean="0"/>
                  <a:t>Also we may have to add some more obvious stuff, but needed for meaningful planning e.g., we can have at most  action at a time. </a:t>
                </a:r>
                <a:r>
                  <a:rPr lang="en-US" dirty="0" err="1" smtClean="0"/>
                  <a:t>Eg</a:t>
                </a:r>
                <a:r>
                  <a:rPr lang="en-US" dirty="0" smtClean="0"/>
                  <a:t>. If there are </a:t>
                </a:r>
                <a:r>
                  <a:rPr lang="en-US" i="1" dirty="0" smtClean="0">
                    <a:latin typeface="Cambria Math" panose="02040503050406030204" pitchFamily="18" charset="0"/>
                    <a:ea typeface="Cambria Math" panose="02040503050406030204" pitchFamily="18" charset="0"/>
                  </a:rPr>
                  <a:t>n</a:t>
                </a:r>
                <a:r>
                  <a:rPr lang="en-US" dirty="0" smtClean="0"/>
                  <a:t> actions, then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𝐴</m:t>
                            </m:r>
                          </m:e>
                          <m:sub>
                            <m:r>
                              <a:rPr lang="en-US" b="0" i="1" smtClean="0">
                                <a:latin typeface="Cambria Math" panose="02040503050406030204" pitchFamily="18" charset="0"/>
                              </a:rPr>
                              <m:t>3</m:t>
                            </m:r>
                          </m:sub>
                        </m:sSub>
                      </m:e>
                    </m:d>
                    <m:r>
                      <a:rPr lang="en-US" b="0" i="1" smtClean="0">
                        <a:latin typeface="Cambria Math" panose="02040503050406030204" pitchFamily="18" charset="0"/>
                      </a:rPr>
                      <m:t>… </m:t>
                    </m:r>
                  </m:oMath>
                </a14:m>
                <a:endParaRPr lang="en-US" dirty="0" smtClean="0"/>
              </a:p>
              <a:p>
                <a:pPr lvl="2"/>
                <a:r>
                  <a:rPr lang="en-US" dirty="0" smtClean="0"/>
                  <a:t>We are saying we cannot simultaneously take any two actions.</a:t>
                </a:r>
              </a:p>
              <a:p>
                <a:pPr lvl="1"/>
                <a:r>
                  <a:rPr lang="en-US" dirty="0" smtClean="0"/>
                  <a:t>Since we do not want to SAT solver to give as  a solution where it sets the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𝐿</m:t>
                        </m:r>
                      </m:e>
                      <m:sub>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sub>
                      <m:sup>
                        <m:r>
                          <a:rPr lang="en-US" i="1">
                            <a:latin typeface="Cambria Math" panose="02040503050406030204" pitchFamily="18" charset="0"/>
                          </a:rPr>
                          <m:t>𝑡</m:t>
                        </m:r>
                      </m:sup>
                    </m:sSubSup>
                  </m:oMath>
                </a14:m>
                <a:r>
                  <a:rPr lang="en-US" dirty="0" smtClean="0"/>
                  <a:t> to be true at the same time for two locations we need to set clauses saying only one of these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𝐿</m:t>
                        </m:r>
                      </m:e>
                      <m:sub>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sub>
                      <m:sup>
                        <m:r>
                          <a:rPr lang="en-US" i="1">
                            <a:latin typeface="Cambria Math" panose="02040503050406030204" pitchFamily="18" charset="0"/>
                          </a:rPr>
                          <m:t>𝑡</m:t>
                        </m:r>
                      </m:sup>
                    </m:sSubSup>
                  </m:oMath>
                </a14:m>
                <a:r>
                  <a:rPr lang="en-US" dirty="0" smtClean="0"/>
                  <a:t> clauses can be true for a given time </a:t>
                </a:r>
                <a:r>
                  <a:rPr lang="en-US" i="1" dirty="0" smtClean="0">
                    <a:latin typeface="Cambria Math" panose="02040503050406030204" pitchFamily="18" charset="0"/>
                  </a:rPr>
                  <a:t>t</a:t>
                </a:r>
                <a:r>
                  <a:rPr lang="en-US" dirty="0" smtClean="0"/>
                  <a:t>. And do this for all time.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28" t="-2801" r="-696" b="-2101"/>
                </a:stretch>
              </a:blipFill>
            </p:spPr>
            <p:txBody>
              <a:bodyPr/>
              <a:lstStyle/>
              <a:p>
                <a:r>
                  <a:rPr lang="en-US">
                    <a:noFill/>
                  </a:rPr>
                  <a:t> </a:t>
                </a:r>
              </a:p>
            </p:txBody>
          </p:sp>
        </mc:Fallback>
      </mc:AlternateContent>
    </p:spTree>
    <p:extLst>
      <p:ext uri="{BB962C8B-B14F-4D97-AF65-F5344CB8AC3E}">
        <p14:creationId xmlns:p14="http://schemas.microsoft.com/office/powerpoint/2010/main" val="30807981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a:t>
            </a:r>
            <a:r>
              <a:rPr lang="en-US" cap="small" dirty="0" smtClean="0"/>
              <a:t> </a:t>
            </a:r>
            <a:r>
              <a:rPr lang="en-US" cap="small" dirty="0" err="1" smtClean="0"/>
              <a:t>SatPlan</a:t>
            </a:r>
            <a:r>
              <a:rPr lang="en-US" cap="small" dirty="0" smtClean="0"/>
              <a:t> </a:t>
            </a:r>
            <a:r>
              <a:rPr lang="en-US" dirty="0" smtClean="0"/>
              <a:t>(offline) algorithm</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r>
                  <a:rPr lang="en-US" dirty="0" smtClean="0"/>
                  <a:t>Given </a:t>
                </a:r>
                <a:r>
                  <a:rPr lang="en-US" b="1" i="1" dirty="0" smtClean="0">
                    <a:latin typeface="Cambria Math" panose="02040503050406030204" pitchFamily="18" charset="0"/>
                    <a:ea typeface="Cambria Math" panose="02040503050406030204" pitchFamily="18" charset="0"/>
                  </a:rPr>
                  <a:t>initial state clauses</a:t>
                </a:r>
                <a:r>
                  <a:rPr lang="en-US" dirty="0" smtClean="0"/>
                  <a:t>,   </a:t>
                </a:r>
                <a:r>
                  <a:rPr lang="en-US" b="1" i="1" dirty="0">
                    <a:latin typeface="Cambria Math" panose="02040503050406030204" pitchFamily="18" charset="0"/>
                    <a:ea typeface="Cambria Math" panose="02040503050406030204" pitchFamily="18" charset="0"/>
                  </a:rPr>
                  <a:t>transition rule clauses</a:t>
                </a:r>
                <a:r>
                  <a:rPr lang="en-US" i="1" dirty="0">
                    <a:latin typeface="Cambria Math" panose="02040503050406030204" pitchFamily="18" charset="0"/>
                    <a:ea typeface="Cambria Math" panose="02040503050406030204" pitchFamily="18" charset="0"/>
                  </a:rPr>
                  <a:t>( temporal behavior) </a:t>
                </a:r>
                <a:r>
                  <a:rPr lang="en-US" dirty="0" smtClean="0"/>
                  <a:t>,  and   </a:t>
                </a:r>
                <a:r>
                  <a:rPr lang="en-US" b="1" i="1" dirty="0">
                    <a:latin typeface="Cambria Math" panose="02040503050406030204" pitchFamily="18" charset="0"/>
                    <a:ea typeface="Cambria Math" panose="02040503050406030204" pitchFamily="18" charset="0"/>
                  </a:rPr>
                  <a:t>goal clauses</a:t>
                </a:r>
                <a:r>
                  <a:rPr lang="en-US" dirty="0" smtClean="0"/>
                  <a:t>(state at time </a:t>
                </a:r>
                <a:r>
                  <a:rPr lang="en-US" i="1" dirty="0" smtClean="0">
                    <a:latin typeface="Cambria Math" panose="02040503050406030204" pitchFamily="18" charset="0"/>
                    <a:ea typeface="Cambria Math" panose="02040503050406030204" pitchFamily="18" charset="0"/>
                  </a:rPr>
                  <a:t>T</a:t>
                </a:r>
                <a:r>
                  <a:rPr lang="en-US" dirty="0" smtClean="0"/>
                  <a:t>, </a:t>
                </a:r>
                <a:r>
                  <a:rPr lang="en-US" dirty="0" err="1" smtClean="0"/>
                  <a:t>eg</a:t>
                </a:r>
                <a:r>
                  <a:rPr lang="en-US" dirty="0" smtClean="0"/>
                  <a:t> </a:t>
                </a:r>
                <a14:m>
                  <m:oMath xmlns:m="http://schemas.openxmlformats.org/officeDocument/2006/math">
                    <m:r>
                      <a:rPr lang="en-US" b="0" i="1" smtClean="0">
                        <a:latin typeface="Cambria Math" panose="02040503050406030204" pitchFamily="18" charset="0"/>
                      </a:rPr>
                      <m:t>𝐻𝑎𝑣𝑒𝐺𝑜𝑙</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𝑇</m:t>
                        </m:r>
                      </m:sup>
                    </m:sSup>
                  </m:oMath>
                </a14:m>
                <a:r>
                  <a:rPr lang="en-US" dirty="0" smtClean="0"/>
                  <a:t>)</a:t>
                </a:r>
              </a:p>
              <a:p>
                <a:r>
                  <a:rPr lang="en-US" dirty="0" smtClean="0"/>
                  <a:t>Note we don’t have percepts. We assert initial state and goal state clauses.</a:t>
                </a:r>
              </a:p>
              <a:p>
                <a:r>
                  <a:rPr lang="en-US" dirty="0" smtClean="0"/>
                  <a:t>Try to find a satisfying assignment for the CNF combining all these.</a:t>
                </a:r>
              </a:p>
              <a:p>
                <a:r>
                  <a:rPr lang="en-US" dirty="0" smtClean="0"/>
                  <a:t>What does the SAT solution tell us? How do we interpret it? </a:t>
                </a:r>
              </a:p>
              <a:p>
                <a:pPr lvl="1"/>
                <a:r>
                  <a:rPr lang="en-US" dirty="0" smtClean="0"/>
                  <a:t>It is a possible plan. With the initial knowledge and assumptions (assignment) to future percepts.</a:t>
                </a:r>
              </a:p>
              <a:p>
                <a:pPr lvl="1"/>
                <a:r>
                  <a:rPr lang="en-US" dirty="0" smtClean="0"/>
                  <a:t>It is not directly useful because assumptions is makes about percepts could be false.</a:t>
                </a:r>
              </a:p>
              <a:p>
                <a:r>
                  <a:rPr lang="en-US" dirty="0" smtClean="0"/>
                  <a:t>We would very likely need to repeat this for several time steps.</a:t>
                </a:r>
              </a:p>
              <a:p>
                <a:r>
                  <a:rPr lang="en-US" dirty="0" smtClean="0"/>
                  <a:t>We may have to give up after some number of time steps.</a:t>
                </a:r>
              </a:p>
              <a:p>
                <a:endParaRPr lang="en-US" dirty="0"/>
              </a:p>
              <a:p>
                <a:r>
                  <a:rPr lang="en-US" dirty="0" smtClean="0"/>
                  <a:t>The KB now may be quite large.</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28" t="-3922" r="-986" b="-3081"/>
                </a:stretch>
              </a:blipFill>
            </p:spPr>
            <p:txBody>
              <a:bodyPr/>
              <a:lstStyle/>
              <a:p>
                <a:r>
                  <a:rPr lang="en-US">
                    <a:noFill/>
                  </a:rPr>
                  <a:t> </a:t>
                </a:r>
              </a:p>
            </p:txBody>
          </p:sp>
        </mc:Fallback>
      </mc:AlternateContent>
    </p:spTree>
    <p:extLst>
      <p:ext uri="{BB962C8B-B14F-4D97-AF65-F5344CB8AC3E}">
        <p14:creationId xmlns:p14="http://schemas.microsoft.com/office/powerpoint/2010/main" val="29246474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things</a:t>
            </a:r>
            <a:endParaRPr lang="en-US" dirty="0"/>
          </a:p>
        </p:txBody>
      </p:sp>
      <p:sp>
        <p:nvSpPr>
          <p:cNvPr id="3" name="Content Placeholder 2"/>
          <p:cNvSpPr>
            <a:spLocks noGrp="1"/>
          </p:cNvSpPr>
          <p:nvPr>
            <p:ph idx="1"/>
          </p:nvPr>
        </p:nvSpPr>
        <p:spPr/>
        <p:txBody>
          <a:bodyPr>
            <a:normAutofit/>
          </a:bodyPr>
          <a:lstStyle/>
          <a:p>
            <a:r>
              <a:rPr lang="en-US" dirty="0" smtClean="0"/>
              <a:t>We can use the agent algorithm we saw earlier to build an agent even when things change over time. As an example we imagine in our Wumpus world, two changes:</a:t>
            </a:r>
          </a:p>
          <a:p>
            <a:pPr lvl="1"/>
            <a:r>
              <a:rPr lang="en-US" dirty="0" smtClean="0"/>
              <a:t>The agent has an arrow that he can use exactly once.</a:t>
            </a:r>
          </a:p>
          <a:p>
            <a:pPr lvl="1"/>
            <a:r>
              <a:rPr lang="en-US" dirty="0" smtClean="0"/>
              <a:t>The arrow can be thrown in any one of four directions at any time. It results in the Wumpus being killed if it is in any cell in that direction.</a:t>
            </a:r>
          </a:p>
          <a:p>
            <a:r>
              <a:rPr lang="en-US" dirty="0" smtClean="0"/>
              <a:t>We’ll end up with a large KB. </a:t>
            </a:r>
            <a:r>
              <a:rPr lang="en-US" dirty="0"/>
              <a:t> </a:t>
            </a:r>
            <a:r>
              <a:rPr lang="en-US" dirty="0" smtClean="0"/>
              <a:t>Perhaps we can survive if we take non-temporal facts (we know that the breeze fact does not change with time); and all temporal facts including conclusions at time t, to be enough to conclude whatever we want at time t+1. </a:t>
            </a:r>
            <a:endParaRPr lang="en-US" dirty="0"/>
          </a:p>
        </p:txBody>
      </p:sp>
    </p:spTree>
    <p:extLst>
      <p:ext uri="{BB962C8B-B14F-4D97-AF65-F5344CB8AC3E}">
        <p14:creationId xmlns:p14="http://schemas.microsoft.com/office/powerpoint/2010/main" val="17858540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Non-CNF SAT</a:t>
            </a:r>
            <a:endParaRPr lang="en-US" dirty="0"/>
          </a:p>
        </p:txBody>
      </p:sp>
      <p:sp>
        <p:nvSpPr>
          <p:cNvPr id="3" name="Content Placeholder 2"/>
          <p:cNvSpPr>
            <a:spLocks noGrp="1"/>
          </p:cNvSpPr>
          <p:nvPr>
            <p:ph idx="1"/>
          </p:nvPr>
        </p:nvSpPr>
        <p:spPr/>
        <p:txBody>
          <a:bodyPr/>
          <a:lstStyle/>
          <a:p>
            <a:r>
              <a:rPr lang="en-US" dirty="0" smtClean="0"/>
              <a:t>As we know that our clause set can explode in size when converting an arbitrary SAT to CNF, we may wish to </a:t>
            </a:r>
            <a:r>
              <a:rPr lang="en-US" dirty="0" err="1" smtClean="0"/>
              <a:t>olve</a:t>
            </a:r>
            <a:r>
              <a:rPr lang="en-US" dirty="0" smtClean="0"/>
              <a:t> SAT directly for Non-CNF sentences.</a:t>
            </a:r>
          </a:p>
          <a:p>
            <a:r>
              <a:rPr lang="en-US" dirty="0" smtClean="0"/>
              <a:t>This is a problem of </a:t>
            </a:r>
            <a:r>
              <a:rPr lang="en-US" dirty="0" err="1" smtClean="0"/>
              <a:t>resear</a:t>
            </a:r>
            <a:endParaRPr lang="en-US" dirty="0"/>
          </a:p>
        </p:txBody>
      </p:sp>
    </p:spTree>
    <p:extLst>
      <p:ext uri="{BB962C8B-B14F-4D97-AF65-F5344CB8AC3E}">
        <p14:creationId xmlns:p14="http://schemas.microsoft.com/office/powerpoint/2010/main" val="103995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gular Pentagon 9"/>
          <p:cNvSpPr/>
          <p:nvPr/>
        </p:nvSpPr>
        <p:spPr>
          <a:xfrm>
            <a:off x="4107765" y="801859"/>
            <a:ext cx="960120" cy="914400"/>
          </a:xfrm>
          <a:prstGeom prst="pent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KB</a:t>
            </a:r>
            <a:endParaRPr lang="en-US" dirty="0">
              <a:solidFill>
                <a:srgbClr val="FF0000"/>
              </a:solidFill>
            </a:endParaRPr>
          </a:p>
        </p:txBody>
      </p:sp>
      <mc:AlternateContent xmlns:mc="http://schemas.openxmlformats.org/markup-compatibility/2006" xmlns:a14="http://schemas.microsoft.com/office/drawing/2010/main">
        <mc:Choice Requires="a14">
          <p:sp>
            <p:nvSpPr>
              <p:cNvPr id="11" name="Regular Pentagon 10"/>
              <p:cNvSpPr/>
              <p:nvPr/>
            </p:nvSpPr>
            <p:spPr>
              <a:xfrm>
                <a:off x="7098322" y="710419"/>
                <a:ext cx="960120" cy="865163"/>
              </a:xfrm>
              <a:prstGeom prst="pent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𝛽</m:t>
                      </m:r>
                    </m:oMath>
                  </m:oMathPara>
                </a14:m>
                <a:endParaRPr lang="en-US" dirty="0">
                  <a:solidFill>
                    <a:srgbClr val="FF0000"/>
                  </a:solidFill>
                </a:endParaRPr>
              </a:p>
            </p:txBody>
          </p:sp>
        </mc:Choice>
        <mc:Fallback xmlns="">
          <p:sp>
            <p:nvSpPr>
              <p:cNvPr id="11" name="Regular Pentagon 10"/>
              <p:cNvSpPr>
                <a:spLocks noRot="1" noChangeAspect="1" noMove="1" noResize="1" noEditPoints="1" noAdjustHandles="1" noChangeArrowheads="1" noChangeShapeType="1" noTextEdit="1"/>
              </p:cNvSpPr>
              <p:nvPr/>
            </p:nvSpPr>
            <p:spPr>
              <a:xfrm>
                <a:off x="7098322" y="710419"/>
                <a:ext cx="960120" cy="865163"/>
              </a:xfrm>
              <a:prstGeom prst="pentagon">
                <a:avLst/>
              </a:prstGeom>
              <a:blipFill>
                <a:blip r:embed="rId2"/>
                <a:stretch>
                  <a:fillRect/>
                </a:stretch>
              </a:blipFill>
            </p:spPr>
            <p:txBody>
              <a:bodyPr/>
              <a:lstStyle/>
              <a:p>
                <a:r>
                  <a:rPr lang="en-US">
                    <a:noFill/>
                  </a:rPr>
                  <a:t> </a:t>
                </a:r>
              </a:p>
            </p:txBody>
          </p:sp>
        </mc:Fallback>
      </mc:AlternateContent>
      <p:grpSp>
        <p:nvGrpSpPr>
          <p:cNvPr id="25" name="Group 24"/>
          <p:cNvGrpSpPr/>
          <p:nvPr/>
        </p:nvGrpSpPr>
        <p:grpSpPr>
          <a:xfrm>
            <a:off x="5275385" y="900330"/>
            <a:ext cx="1448972" cy="379830"/>
            <a:chOff x="5275385" y="900330"/>
            <a:chExt cx="1448972" cy="379830"/>
          </a:xfrm>
        </p:grpSpPr>
        <p:cxnSp>
          <p:nvCxnSpPr>
            <p:cNvPr id="13" name="Straight Arrow Connector 12"/>
            <p:cNvCxnSpPr/>
            <p:nvPr/>
          </p:nvCxnSpPr>
          <p:spPr>
            <a:xfrm flipV="1">
              <a:off x="5275385" y="1252025"/>
              <a:ext cx="1448972" cy="28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472332" y="900330"/>
              <a:ext cx="1104313" cy="369332"/>
            </a:xfrm>
            <a:prstGeom prst="rect">
              <a:avLst/>
            </a:prstGeom>
            <a:noFill/>
          </p:spPr>
          <p:txBody>
            <a:bodyPr wrap="square" rtlCol="0">
              <a:spAutoFit/>
            </a:bodyPr>
            <a:lstStyle/>
            <a:p>
              <a:r>
                <a:rPr lang="en-US" dirty="0" smtClean="0"/>
                <a:t>Inference</a:t>
              </a:r>
              <a:endParaRPr lang="en-US" dirty="0"/>
            </a:p>
          </p:txBody>
        </p:sp>
      </p:grpSp>
      <p:sp>
        <p:nvSpPr>
          <p:cNvPr id="18" name="TextBox 17"/>
          <p:cNvSpPr txBox="1"/>
          <p:nvPr/>
        </p:nvSpPr>
        <p:spPr>
          <a:xfrm>
            <a:off x="309489" y="1477108"/>
            <a:ext cx="1116781" cy="369332"/>
          </a:xfrm>
          <a:prstGeom prst="rect">
            <a:avLst/>
          </a:prstGeom>
          <a:noFill/>
        </p:spPr>
        <p:txBody>
          <a:bodyPr wrap="none" rtlCol="0">
            <a:spAutoFit/>
          </a:bodyPr>
          <a:lstStyle/>
          <a:p>
            <a:r>
              <a:rPr lang="en-US" dirty="0" smtClean="0"/>
              <a:t>The agent</a:t>
            </a:r>
            <a:endParaRPr lang="en-US" dirty="0"/>
          </a:p>
        </p:txBody>
      </p:sp>
      <p:cxnSp>
        <p:nvCxnSpPr>
          <p:cNvPr id="3" name="Straight Arrow Connector 2"/>
          <p:cNvCxnSpPr/>
          <p:nvPr/>
        </p:nvCxnSpPr>
        <p:spPr>
          <a:xfrm flipV="1">
            <a:off x="3882683" y="1477108"/>
            <a:ext cx="492369" cy="1139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981157" y="2602523"/>
            <a:ext cx="901785" cy="369332"/>
          </a:xfrm>
          <a:prstGeom prst="rect">
            <a:avLst/>
          </a:prstGeom>
          <a:noFill/>
        </p:spPr>
        <p:txBody>
          <a:bodyPr wrap="none" rtlCol="0">
            <a:spAutoFit/>
          </a:bodyPr>
          <a:lstStyle/>
          <a:p>
            <a:r>
              <a:rPr lang="en-US" dirty="0" smtClean="0"/>
              <a:t>Percept</a:t>
            </a:r>
            <a:endParaRPr lang="en-US" dirty="0"/>
          </a:p>
        </p:txBody>
      </p:sp>
      <p:cxnSp>
        <p:nvCxnSpPr>
          <p:cNvPr id="7" name="Straight Arrow Connector 6"/>
          <p:cNvCxnSpPr/>
          <p:nvPr/>
        </p:nvCxnSpPr>
        <p:spPr>
          <a:xfrm flipV="1">
            <a:off x="3221502" y="1420837"/>
            <a:ext cx="1083212" cy="425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256560" y="1424409"/>
            <a:ext cx="1221809" cy="923330"/>
          </a:xfrm>
          <a:prstGeom prst="rect">
            <a:avLst/>
          </a:prstGeom>
          <a:noFill/>
        </p:spPr>
        <p:txBody>
          <a:bodyPr wrap="none" rtlCol="0">
            <a:spAutoFit/>
          </a:bodyPr>
          <a:lstStyle/>
          <a:p>
            <a:r>
              <a:rPr lang="en-US" dirty="0" smtClean="0"/>
              <a:t>Prior / </a:t>
            </a:r>
            <a:br>
              <a:rPr lang="en-US" dirty="0" smtClean="0"/>
            </a:br>
            <a:r>
              <a:rPr lang="en-US" dirty="0" smtClean="0"/>
              <a:t>Expert /</a:t>
            </a:r>
            <a:br>
              <a:rPr lang="en-US" dirty="0" smtClean="0"/>
            </a:br>
            <a:r>
              <a:rPr lang="en-US" dirty="0" smtClean="0"/>
              <a:t>Knowledge</a:t>
            </a:r>
            <a:endParaRPr lang="en-US" dirty="0"/>
          </a:p>
        </p:txBody>
      </p:sp>
      <p:grpSp>
        <p:nvGrpSpPr>
          <p:cNvPr id="23" name="Group 22"/>
          <p:cNvGrpSpPr/>
          <p:nvPr/>
        </p:nvGrpSpPr>
        <p:grpSpPr>
          <a:xfrm>
            <a:off x="4107765" y="186746"/>
            <a:ext cx="1635968" cy="856050"/>
            <a:chOff x="4107765" y="186746"/>
            <a:chExt cx="1635968" cy="856050"/>
          </a:xfrm>
        </p:grpSpPr>
        <p:sp>
          <p:nvSpPr>
            <p:cNvPr id="19" name="Horizontal Scroll 18"/>
            <p:cNvSpPr/>
            <p:nvPr/>
          </p:nvSpPr>
          <p:spPr>
            <a:xfrm>
              <a:off x="4392037" y="186746"/>
              <a:ext cx="1351696" cy="604615"/>
            </a:xfrm>
            <a:prstGeom prst="horizontalScroll">
              <a:avLst/>
            </a:prstGeom>
            <a:solidFill>
              <a:srgbClr val="CADF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Reasoning Process</a:t>
              </a:r>
              <a:endParaRPr lang="en-US" dirty="0">
                <a:solidFill>
                  <a:schemeClr val="tx1"/>
                </a:solidFill>
              </a:endParaRPr>
            </a:p>
          </p:txBody>
        </p:sp>
        <p:sp>
          <p:nvSpPr>
            <p:cNvPr id="21" name="U-Turn Arrow 20"/>
            <p:cNvSpPr/>
            <p:nvPr/>
          </p:nvSpPr>
          <p:spPr>
            <a:xfrm>
              <a:off x="4107765" y="286712"/>
              <a:ext cx="548641" cy="756084"/>
            </a:xfrm>
            <a:prstGeom prst="uturnArrow">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6" name="Oval 25"/>
          <p:cNvSpPr/>
          <p:nvPr/>
        </p:nvSpPr>
        <p:spPr>
          <a:xfrm>
            <a:off x="2015512" y="1143000"/>
            <a:ext cx="425976" cy="3931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7" name="Oval 26"/>
          <p:cNvSpPr/>
          <p:nvPr/>
        </p:nvSpPr>
        <p:spPr>
          <a:xfrm>
            <a:off x="3550120" y="2686927"/>
            <a:ext cx="425976" cy="3931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8" name="Title 27"/>
          <p:cNvSpPr>
            <a:spLocks noGrp="1"/>
          </p:cNvSpPr>
          <p:nvPr>
            <p:ph type="title"/>
          </p:nvPr>
        </p:nvSpPr>
        <p:spPr>
          <a:xfrm>
            <a:off x="838200" y="5916932"/>
            <a:ext cx="10515600" cy="767790"/>
          </a:xfrm>
        </p:spPr>
        <p:txBody>
          <a:bodyPr/>
          <a:lstStyle/>
          <a:p>
            <a:r>
              <a:rPr lang="en-US" dirty="0" smtClean="0"/>
              <a:t>Model and Entailment</a:t>
            </a:r>
            <a:endParaRPr lang="en-US" dirty="0"/>
          </a:p>
        </p:txBody>
      </p:sp>
      <mc:AlternateContent xmlns:mc="http://schemas.openxmlformats.org/markup-compatibility/2006" xmlns:a14="http://schemas.microsoft.com/office/drawing/2010/main">
        <mc:Choice Requires="a14">
          <p:sp>
            <p:nvSpPr>
              <p:cNvPr id="29" name="TextBox 28"/>
              <p:cNvSpPr txBox="1"/>
              <p:nvPr/>
            </p:nvSpPr>
            <p:spPr>
              <a:xfrm>
                <a:off x="5472332" y="1846440"/>
                <a:ext cx="1367106"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𝐾𝐵</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rPr>
                        <m:t> </m:t>
                      </m:r>
                    </m:oMath>
                  </m:oMathPara>
                </a14:m>
                <a:endParaRPr lang="en-US" b="0" dirty="0" smtClean="0"/>
              </a:p>
              <a:p>
                <a:r>
                  <a:rPr lang="en-US" dirty="0" smtClean="0"/>
                  <a:t>KB </a:t>
                </a:r>
                <a:r>
                  <a:rPr lang="en-US" b="1" u="sng" dirty="0" smtClean="0"/>
                  <a:t>entails</a:t>
                </a:r>
                <a:r>
                  <a:rPr lang="en-US" dirty="0" smtClean="0"/>
                  <a:t> </a:t>
                </a:r>
                <a14:m>
                  <m:oMath xmlns:m="http://schemas.openxmlformats.org/officeDocument/2006/math">
                    <m:r>
                      <a:rPr lang="en-US" b="0" i="1" smtClean="0">
                        <a:latin typeface="Cambria Math" panose="02040503050406030204" pitchFamily="18" charset="0"/>
                        <a:ea typeface="Cambria Math" panose="02040503050406030204" pitchFamily="18" charset="0"/>
                      </a:rPr>
                      <m:t>𝛽</m:t>
                    </m:r>
                  </m:oMath>
                </a14:m>
                <a:r>
                  <a:rPr lang="en-US" dirty="0" smtClean="0"/>
                  <a:t> </a:t>
                </a:r>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5472332" y="1846440"/>
                <a:ext cx="1367106" cy="646331"/>
              </a:xfrm>
              <a:prstGeom prst="rect">
                <a:avLst/>
              </a:prstGeom>
              <a:blipFill>
                <a:blip r:embed="rId3"/>
                <a:stretch>
                  <a:fillRect l="-4018"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8693834" y="2082018"/>
                <a:ext cx="3603872" cy="3693319"/>
              </a:xfrm>
              <a:prstGeom prst="rect">
                <a:avLst/>
              </a:prstGeom>
              <a:noFill/>
            </p:spPr>
            <p:txBody>
              <a:bodyPr wrap="none" rtlCol="0">
                <a:spAutoFit/>
              </a:bodyPr>
              <a:lstStyle/>
              <a:p>
                <a:r>
                  <a:rPr lang="en-US" dirty="0" smtClean="0"/>
                  <a:t>The KB usually has only partial</a:t>
                </a:r>
                <a:r>
                  <a:rPr lang="en-US" dirty="0"/>
                  <a:t/>
                </a:r>
                <a:br>
                  <a:rPr lang="en-US" dirty="0"/>
                </a:br>
                <a:r>
                  <a:rPr lang="en-US" dirty="0" smtClean="0"/>
                  <a:t>information about the world. </a:t>
                </a:r>
                <a:br>
                  <a:rPr lang="en-US" dirty="0" smtClean="0"/>
                </a:br>
                <a:r>
                  <a:rPr lang="en-US" dirty="0" smtClean="0"/>
                  <a:t/>
                </a:r>
                <a:br>
                  <a:rPr lang="en-US" dirty="0" smtClean="0"/>
                </a:br>
                <a:r>
                  <a:rPr lang="en-US" dirty="0" smtClean="0"/>
                  <a:t>With that partial info we are usually</a:t>
                </a:r>
                <a:br>
                  <a:rPr lang="en-US" dirty="0" smtClean="0"/>
                </a:br>
                <a:r>
                  <a:rPr lang="en-US" dirty="0" smtClean="0"/>
                  <a:t>trying to guess the world and decide</a:t>
                </a:r>
                <a:br>
                  <a:rPr lang="en-US" dirty="0" smtClean="0"/>
                </a:br>
                <a:r>
                  <a:rPr lang="en-US" dirty="0" smtClean="0"/>
                  <a:t>an action.</a:t>
                </a:r>
              </a:p>
              <a:p>
                <a:endParaRPr lang="en-US" dirty="0"/>
              </a:p>
              <a:p>
                <a:r>
                  <a:rPr lang="en-US" dirty="0" smtClean="0"/>
                  <a:t>For this we track these possible</a:t>
                </a:r>
                <a:br>
                  <a:rPr lang="en-US" dirty="0" smtClean="0"/>
                </a:br>
                <a:r>
                  <a:rPr lang="en-US" dirty="0" smtClean="0"/>
                  <a:t>worlds, formally called </a:t>
                </a:r>
                <a:r>
                  <a:rPr lang="en-US" b="1" dirty="0" smtClean="0"/>
                  <a:t>models</a:t>
                </a:r>
                <a:r>
                  <a:rPr lang="en-US" dirty="0" smtClean="0"/>
                  <a:t>. that</a:t>
                </a:r>
                <a:br>
                  <a:rPr lang="en-US" dirty="0" smtClean="0"/>
                </a:br>
                <a:r>
                  <a:rPr lang="en-US" dirty="0" smtClean="0"/>
                  <a:t>are </a:t>
                </a:r>
                <a:r>
                  <a:rPr lang="en-US" b="1" dirty="0" smtClean="0"/>
                  <a:t>consistent</a:t>
                </a:r>
                <a:r>
                  <a:rPr lang="en-US" dirty="0" smtClean="0"/>
                  <a:t> with the KB (</a:t>
                </a:r>
                <a:r>
                  <a:rPr lang="en-US" b="1" dirty="0" smtClean="0"/>
                  <a:t>satisfy</a:t>
                </a:r>
                <a:r>
                  <a:rPr lang="en-US" dirty="0" smtClean="0"/>
                  <a:t> it)</a:t>
                </a:r>
                <a:br>
                  <a:rPr lang="en-US" dirty="0" smtClean="0"/>
                </a:br>
                <a:r>
                  <a:rPr lang="en-US" dirty="0" smtClean="0"/>
                  <a:t/>
                </a:r>
                <a:br>
                  <a:rPr lang="en-US" dirty="0" smtClean="0"/>
                </a:br>
                <a:r>
                  <a:rPr lang="en-US" dirty="0" smtClean="0"/>
                  <a:t>The set of </a:t>
                </a:r>
                <a:r>
                  <a:rPr lang="en-US" b="1" dirty="0" smtClean="0"/>
                  <a:t>all possible worlds </a:t>
                </a:r>
                <a:br>
                  <a:rPr lang="en-US" b="1" dirty="0" smtClean="0"/>
                </a:br>
                <a:r>
                  <a:rPr lang="en-US" dirty="0" smtClean="0"/>
                  <a:t>satisfying  the KB is </a:t>
                </a:r>
                <a:r>
                  <a:rPr lang="en-US" b="1" dirty="0" smtClean="0"/>
                  <a:t> </a:t>
                </a:r>
                <a14:m>
                  <m:oMath xmlns:m="http://schemas.openxmlformats.org/officeDocument/2006/math">
                    <m:r>
                      <a:rPr lang="en-US" b="1" i="1" smtClean="0">
                        <a:latin typeface="Cambria Math" panose="02040503050406030204" pitchFamily="18" charset="0"/>
                      </a:rPr>
                      <m:t>𝑴</m:t>
                    </m:r>
                    <m:r>
                      <a:rPr lang="en-US" b="1" i="1" smtClean="0">
                        <a:latin typeface="Cambria Math" panose="02040503050406030204" pitchFamily="18" charset="0"/>
                      </a:rPr>
                      <m:t>(</m:t>
                    </m:r>
                    <m:r>
                      <a:rPr lang="en-US" b="1" i="1" smtClean="0">
                        <a:latin typeface="Cambria Math" panose="02040503050406030204" pitchFamily="18" charset="0"/>
                      </a:rPr>
                      <m:t>𝑲𝑩</m:t>
                    </m:r>
                    <m:r>
                      <a:rPr lang="en-US" b="1" i="1" smtClean="0">
                        <a:latin typeface="Cambria Math" panose="02040503050406030204" pitchFamily="18" charset="0"/>
                      </a:rPr>
                      <m:t>)</m:t>
                    </m:r>
                  </m:oMath>
                </a14:m>
                <a:r>
                  <a:rPr lang="en-US" b="1" dirty="0" smtClean="0"/>
                  <a:t> </a:t>
                </a:r>
                <a:r>
                  <a:rPr lang="en-US" dirty="0" smtClean="0"/>
                  <a:t> </a:t>
                </a:r>
              </a:p>
            </p:txBody>
          </p:sp>
        </mc:Choice>
        <mc:Fallback xmlns="">
          <p:sp>
            <p:nvSpPr>
              <p:cNvPr id="2" name="TextBox 1"/>
              <p:cNvSpPr txBox="1">
                <a:spLocks noRot="1" noChangeAspect="1" noMove="1" noResize="1" noEditPoints="1" noAdjustHandles="1" noChangeArrowheads="1" noChangeShapeType="1" noTextEdit="1"/>
              </p:cNvSpPr>
              <p:nvPr/>
            </p:nvSpPr>
            <p:spPr>
              <a:xfrm>
                <a:off x="8693834" y="2082018"/>
                <a:ext cx="3603872" cy="3693319"/>
              </a:xfrm>
              <a:prstGeom prst="rect">
                <a:avLst/>
              </a:prstGeom>
              <a:blipFill>
                <a:blip r:embed="rId7"/>
                <a:stretch>
                  <a:fillRect l="-1354" t="-992" r="-1692" b="-1818"/>
                </a:stretch>
              </a:blipFill>
            </p:spPr>
            <p:txBody>
              <a:bodyPr/>
              <a:lstStyle/>
              <a:p>
                <a:r>
                  <a:rPr lang="en-US">
                    <a:noFill/>
                  </a:rPr>
                  <a:t> </a:t>
                </a:r>
              </a:p>
            </p:txBody>
          </p:sp>
        </mc:Fallback>
      </mc:AlternateContent>
      <p:grpSp>
        <p:nvGrpSpPr>
          <p:cNvPr id="17" name="Group 16"/>
          <p:cNvGrpSpPr/>
          <p:nvPr/>
        </p:nvGrpSpPr>
        <p:grpSpPr>
          <a:xfrm>
            <a:off x="1059543" y="3388169"/>
            <a:ext cx="4443016" cy="1220640"/>
            <a:chOff x="1059543" y="3388169"/>
            <a:chExt cx="4443016" cy="1220640"/>
          </a:xfrm>
        </p:grpSpPr>
        <mc:AlternateContent xmlns:mc="http://schemas.openxmlformats.org/markup-compatibility/2006" xmlns:a14="http://schemas.microsoft.com/office/drawing/2010/main">
          <mc:Choice Requires="a14">
            <p:sp>
              <p:nvSpPr>
                <p:cNvPr id="5" name="Hexagon 4"/>
                <p:cNvSpPr/>
                <p:nvPr/>
              </p:nvSpPr>
              <p:spPr>
                <a:xfrm>
                  <a:off x="4134730" y="4120470"/>
                  <a:ext cx="521676" cy="444728"/>
                </a:xfrm>
                <a:prstGeom prst="hex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ea typeface="Cambria Math" panose="02040503050406030204" pitchFamily="18" charset="0"/>
                          </a:rPr>
                          <m:t> </m:t>
                        </m:r>
                        <m:r>
                          <a:rPr lang="en-US" sz="2400" i="1" smtClean="0">
                            <a:solidFill>
                              <a:schemeClr val="tx1"/>
                            </a:solidFill>
                            <a:latin typeface="Cambria Math" panose="02040503050406030204" pitchFamily="18" charset="0"/>
                            <a:ea typeface="Cambria Math" panose="02040503050406030204" pitchFamily="18" charset="0"/>
                          </a:rPr>
                          <m:t>𝛼</m:t>
                        </m:r>
                      </m:oMath>
                    </m:oMathPara>
                  </a14:m>
                  <a:endParaRPr lang="en-US" sz="2400" dirty="0">
                    <a:solidFill>
                      <a:schemeClr val="tx1"/>
                    </a:solidFill>
                  </a:endParaRPr>
                </a:p>
              </p:txBody>
            </p:sp>
          </mc:Choice>
          <mc:Fallback xmlns="">
            <p:sp>
              <p:nvSpPr>
                <p:cNvPr id="5" name="Hexagon 4"/>
                <p:cNvSpPr>
                  <a:spLocks noRot="1" noChangeAspect="1" noMove="1" noResize="1" noEditPoints="1" noAdjustHandles="1" noChangeArrowheads="1" noChangeShapeType="1" noTextEdit="1"/>
                </p:cNvSpPr>
                <p:nvPr/>
              </p:nvSpPr>
              <p:spPr>
                <a:xfrm>
                  <a:off x="4134730" y="4120470"/>
                  <a:ext cx="521676" cy="444728"/>
                </a:xfrm>
                <a:prstGeom prst="hexagon">
                  <a:avLst/>
                </a:prstGeom>
                <a:blipFill>
                  <a:blip r:embed="rId8"/>
                  <a:stretch>
                    <a:fillRect/>
                  </a:stretch>
                </a:blipFill>
              </p:spPr>
              <p:txBody>
                <a:bodyPr/>
                <a:lstStyle/>
                <a:p>
                  <a:r>
                    <a:rPr lang="en-US">
                      <a:noFill/>
                    </a:rPr>
                    <a:t> </a:t>
                  </a:r>
                </a:p>
              </p:txBody>
            </p:sp>
          </mc:Fallback>
        </mc:AlternateContent>
        <p:sp>
          <p:nvSpPr>
            <p:cNvPr id="9" name="Cloud Callout 8"/>
            <p:cNvSpPr/>
            <p:nvPr/>
          </p:nvSpPr>
          <p:spPr>
            <a:xfrm>
              <a:off x="3200400" y="3388169"/>
              <a:ext cx="907365" cy="488339"/>
            </a:xfrm>
            <a:prstGeom prst="cloudCallout">
              <a:avLst>
                <a:gd name="adj1" fmla="val 60747"/>
                <a:gd name="adj2" fmla="val 68445"/>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5">
                      <a:lumMod val="75000"/>
                    </a:schemeClr>
                  </a:solidFill>
                </a:rPr>
                <a:t>M</a:t>
              </a:r>
              <a:r>
                <a:rPr lang="en-US" baseline="-25000" dirty="0" smtClean="0">
                  <a:solidFill>
                    <a:schemeClr val="accent5">
                      <a:lumMod val="75000"/>
                    </a:schemeClr>
                  </a:solidFill>
                </a:rPr>
                <a:t>1</a:t>
              </a:r>
              <a:endParaRPr lang="en-US" baseline="-25000" dirty="0">
                <a:solidFill>
                  <a:schemeClr val="accent5">
                    <a:lumMod val="75000"/>
                  </a:schemeClr>
                </a:solidFill>
              </a:endParaRPr>
            </a:p>
          </p:txBody>
        </p:sp>
        <p:sp>
          <p:nvSpPr>
            <p:cNvPr id="33" name="Cloud Callout 32"/>
            <p:cNvSpPr/>
            <p:nvPr/>
          </p:nvSpPr>
          <p:spPr>
            <a:xfrm>
              <a:off x="2975318" y="4120470"/>
              <a:ext cx="907365" cy="488339"/>
            </a:xfrm>
            <a:prstGeom prst="cloudCallout">
              <a:avLst>
                <a:gd name="adj1" fmla="val 83142"/>
                <a:gd name="adj2" fmla="val -38553"/>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5">
                      <a:lumMod val="75000"/>
                    </a:schemeClr>
                  </a:solidFill>
                </a:rPr>
                <a:t>M</a:t>
              </a:r>
              <a:r>
                <a:rPr lang="en-US" baseline="-25000" dirty="0" smtClean="0">
                  <a:solidFill>
                    <a:schemeClr val="accent5">
                      <a:lumMod val="75000"/>
                    </a:schemeClr>
                  </a:solidFill>
                </a:rPr>
                <a:t>2</a:t>
              </a:r>
              <a:endParaRPr lang="en-US" baseline="-25000" dirty="0">
                <a:solidFill>
                  <a:schemeClr val="accent5">
                    <a:lumMod val="75000"/>
                  </a:schemeClr>
                </a:solidFill>
              </a:endParaRPr>
            </a:p>
          </p:txBody>
        </p:sp>
        <p:sp>
          <p:nvSpPr>
            <p:cNvPr id="34" name="Cloud Callout 33"/>
            <p:cNvSpPr/>
            <p:nvPr/>
          </p:nvSpPr>
          <p:spPr>
            <a:xfrm>
              <a:off x="4595194" y="3511589"/>
              <a:ext cx="907365" cy="488339"/>
            </a:xfrm>
            <a:prstGeom prst="cloudCallout">
              <a:avLst>
                <a:gd name="adj1" fmla="val -60823"/>
                <a:gd name="adj2" fmla="val 74389"/>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5">
                      <a:lumMod val="75000"/>
                    </a:schemeClr>
                  </a:solidFill>
                </a:rPr>
                <a:t>M</a:t>
              </a:r>
              <a:r>
                <a:rPr lang="en-US" baseline="-25000" dirty="0" smtClean="0">
                  <a:solidFill>
                    <a:schemeClr val="accent5">
                      <a:lumMod val="75000"/>
                    </a:schemeClr>
                  </a:solidFill>
                </a:rPr>
                <a:t>3</a:t>
              </a:r>
              <a:endParaRPr lang="en-US" baseline="-25000" dirty="0">
                <a:solidFill>
                  <a:schemeClr val="accent5">
                    <a:lumMod val="75000"/>
                  </a:schemeClr>
                </a:solidFill>
              </a:endParaRPr>
            </a:p>
          </p:txBody>
        </p:sp>
        <mc:AlternateContent xmlns:mc="http://schemas.openxmlformats.org/markup-compatibility/2006" xmlns:a14="http://schemas.microsoft.com/office/drawing/2010/main">
          <mc:Choice Requires="a14">
            <p:sp>
              <p:nvSpPr>
                <p:cNvPr id="12" name="TextBox 11"/>
                <p:cNvSpPr txBox="1"/>
                <p:nvPr/>
              </p:nvSpPr>
              <p:spPr>
                <a:xfrm>
                  <a:off x="4656406" y="4186183"/>
                  <a:ext cx="7569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5">
                                <a:lumMod val="75000"/>
                              </a:schemeClr>
                            </a:solidFill>
                            <a:latin typeface="Cambria Math" panose="02040503050406030204" pitchFamily="18" charset="0"/>
                            <a:ea typeface="Cambria Math" panose="02040503050406030204" pitchFamily="18" charset="0"/>
                          </a:rPr>
                          <m:t>°°°°°°</m:t>
                        </m:r>
                      </m:oMath>
                    </m:oMathPara>
                  </a14:m>
                  <a:endParaRPr lang="en-US" dirty="0">
                    <a:solidFill>
                      <a:schemeClr val="accent5">
                        <a:lumMod val="75000"/>
                      </a:schemeClr>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4656406" y="4186183"/>
                  <a:ext cx="756938"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1059543" y="3999928"/>
                  <a:ext cx="1465016" cy="369332"/>
                </a:xfrm>
                <a:prstGeom prst="rect">
                  <a:avLst/>
                </a:prstGeom>
                <a:noFill/>
              </p:spPr>
              <p:txBody>
                <a:bodyPr wrap="none" rtlCol="0">
                  <a:spAutoFit/>
                </a:bodyPr>
                <a:lstStyle/>
                <a:p>
                  <a:r>
                    <a:rPr lang="en-US" i="1" dirty="0" err="1" smtClean="0"/>
                    <a:t>M</a:t>
                  </a:r>
                  <a:r>
                    <a:rPr lang="en-US" i="1" baseline="-25000" dirty="0" err="1" smtClean="0"/>
                    <a:t>i</a:t>
                  </a:r>
                  <a:r>
                    <a:rPr lang="en-US" dirty="0" smtClean="0"/>
                    <a:t> </a:t>
                  </a:r>
                  <a:r>
                    <a:rPr lang="en-US" b="1" dirty="0" smtClean="0"/>
                    <a:t>satisfies</a:t>
                  </a:r>
                  <a:r>
                    <a:rPr lang="en-US" dirty="0" smtClean="0"/>
                    <a:t>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1059543" y="3999928"/>
                  <a:ext cx="1465016" cy="369332"/>
                </a:xfrm>
                <a:prstGeom prst="rect">
                  <a:avLst/>
                </a:prstGeom>
                <a:blipFill>
                  <a:blip r:embed="rId9"/>
                  <a:stretch>
                    <a:fillRect l="-3750" t="-8197" b="-24590"/>
                  </a:stretch>
                </a:blipFill>
              </p:spPr>
              <p:txBody>
                <a:bodyPr/>
                <a:lstStyle/>
                <a:p>
                  <a:r>
                    <a:rPr lang="en-US">
                      <a:noFill/>
                    </a:rPr>
                    <a:t> </a:t>
                  </a:r>
                </a:p>
              </p:txBody>
            </p:sp>
          </mc:Fallback>
        </mc:AlternateContent>
      </p:grpSp>
      <p:grpSp>
        <p:nvGrpSpPr>
          <p:cNvPr id="35" name="Group 34"/>
          <p:cNvGrpSpPr/>
          <p:nvPr/>
        </p:nvGrpSpPr>
        <p:grpSpPr>
          <a:xfrm>
            <a:off x="5849257" y="3459823"/>
            <a:ext cx="1554625" cy="1148986"/>
            <a:chOff x="5849257" y="3459823"/>
            <a:chExt cx="1554625" cy="1148986"/>
          </a:xfrm>
        </p:grpSpPr>
        <p:sp>
          <p:nvSpPr>
            <p:cNvPr id="20" name="Right Brace 19"/>
            <p:cNvSpPr/>
            <p:nvPr/>
          </p:nvSpPr>
          <p:spPr>
            <a:xfrm>
              <a:off x="5849257" y="3459823"/>
              <a:ext cx="435429" cy="114898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i="1" dirty="0"/>
            </a:p>
          </p:txBody>
        </p:sp>
        <mc:AlternateContent xmlns:mc="http://schemas.openxmlformats.org/markup-compatibility/2006" xmlns:a14="http://schemas.microsoft.com/office/drawing/2010/main">
          <mc:Choice Requires="a14">
            <p:sp>
              <p:nvSpPr>
                <p:cNvPr id="24" name="TextBox 23"/>
                <p:cNvSpPr txBox="1"/>
                <p:nvPr/>
              </p:nvSpPr>
              <p:spPr>
                <a:xfrm>
                  <a:off x="6298643" y="3800894"/>
                  <a:ext cx="110523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m:t>
                        </m:r>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𝛼</m:t>
                        </m:r>
                        <m:r>
                          <a:rPr lang="en-US" sz="2800" b="0" i="1" smtClean="0">
                            <a:latin typeface="Cambria Math" panose="02040503050406030204" pitchFamily="18" charset="0"/>
                          </a:rPr>
                          <m:t>)</m:t>
                        </m:r>
                      </m:oMath>
                    </m:oMathPara>
                  </a14:m>
                  <a:endParaRPr lang="en-US" sz="2800" dirty="0"/>
                </a:p>
              </p:txBody>
            </p:sp>
          </mc:Choice>
          <mc:Fallback xmlns="">
            <p:sp>
              <p:nvSpPr>
                <p:cNvPr id="24" name="TextBox 23"/>
                <p:cNvSpPr txBox="1">
                  <a:spLocks noRot="1" noChangeAspect="1" noMove="1" noResize="1" noEditPoints="1" noAdjustHandles="1" noChangeArrowheads="1" noChangeShapeType="1" noTextEdit="1"/>
                </p:cNvSpPr>
                <p:nvPr/>
              </p:nvSpPr>
              <p:spPr>
                <a:xfrm>
                  <a:off x="6298643" y="3800894"/>
                  <a:ext cx="1105239" cy="523220"/>
                </a:xfrm>
                <a:prstGeom prst="rect">
                  <a:avLst/>
                </a:prstGeom>
                <a:blipFill>
                  <a:blip r:embed="rId10"/>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6" name="TextBox 35"/>
              <p:cNvSpPr txBox="1"/>
              <p:nvPr/>
            </p:nvSpPr>
            <p:spPr>
              <a:xfrm>
                <a:off x="2481944" y="4915334"/>
                <a:ext cx="35016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𝐾𝐵</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rPr>
                        <m:t> </m:t>
                      </m:r>
                      <m:r>
                        <a:rPr lang="en-US" b="0" i="0" smtClean="0">
                          <a:latin typeface="Cambria Math" panose="02040503050406030204" pitchFamily="18" charset="0"/>
                        </a:rPr>
                        <m:t>, </m:t>
                      </m:r>
                      <m:r>
                        <m:rPr>
                          <m:sty m:val="p"/>
                        </m:rPr>
                        <a:rPr lang="en-US" b="0" i="0" smtClean="0">
                          <a:latin typeface="Cambria Math" panose="02040503050406030204" pitchFamily="18" charset="0"/>
                        </a:rPr>
                        <m:t>then</m:t>
                      </m:r>
                      <m:r>
                        <a:rPr lang="en-US" b="0" i="0" smtClean="0">
                          <a:latin typeface="Cambria Math" panose="02040503050406030204" pitchFamily="18" charset="0"/>
                        </a:rPr>
                        <m:t> </m:t>
                      </m:r>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𝐾𝐵</m:t>
                          </m:r>
                        </m:e>
                      </m:d>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oMath>
                  </m:oMathPara>
                </a14:m>
                <a:endParaRPr lang="en-US" b="0" dirty="0" smtClean="0"/>
              </a:p>
            </p:txBody>
          </p:sp>
        </mc:Choice>
        <mc:Fallback xmlns="">
          <p:sp>
            <p:nvSpPr>
              <p:cNvPr id="36" name="TextBox 35"/>
              <p:cNvSpPr txBox="1">
                <a:spLocks noRot="1" noChangeAspect="1" noMove="1" noResize="1" noEditPoints="1" noAdjustHandles="1" noChangeArrowheads="1" noChangeShapeType="1" noTextEdit="1"/>
              </p:cNvSpPr>
              <p:nvPr/>
            </p:nvSpPr>
            <p:spPr>
              <a:xfrm>
                <a:off x="2481944" y="4915334"/>
                <a:ext cx="3501663" cy="369332"/>
              </a:xfrm>
              <a:prstGeom prst="rect">
                <a:avLst/>
              </a:prstGeom>
              <a:blipFill>
                <a:blip r:embed="rId11"/>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261474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Checking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Consider this process:</a:t>
                </a:r>
              </a:p>
              <a:p>
                <a:pPr lvl="1"/>
                <a:r>
                  <a:rPr lang="en-US" dirty="0" smtClean="0"/>
                  <a:t>List out all the possible worlds </a:t>
                </a:r>
                <a:r>
                  <a:rPr lang="en-US" b="1" dirty="0" smtClean="0"/>
                  <a:t>satisfying</a:t>
                </a:r>
                <a:r>
                  <a:rPr lang="en-US" dirty="0" smtClean="0"/>
                  <a:t> to our KB</a:t>
                </a:r>
              </a:p>
              <a:p>
                <a:pPr lvl="2"/>
                <a:r>
                  <a:rPr lang="en-US" dirty="0" smtClean="0"/>
                  <a:t>Maybe first list all possible worlds and look at that slice (subset of worlds) that is consistent with our KB</a:t>
                </a:r>
              </a:p>
              <a:p>
                <a:pPr lvl="1"/>
                <a:r>
                  <a:rPr lang="en-US" dirty="0" smtClean="0"/>
                  <a:t>If in all </a:t>
                </a:r>
                <a:r>
                  <a:rPr lang="en-US" b="1" dirty="0" smtClean="0"/>
                  <a:t>those</a:t>
                </a:r>
                <a:r>
                  <a:rPr lang="en-US" dirty="0" smtClean="0"/>
                  <a:t> worlds, </a:t>
                </a:r>
                <a:r>
                  <a:rPr lang="en-US" dirty="0" err="1" smtClean="0"/>
                  <a:t>ie</a:t>
                </a:r>
                <a:r>
                  <a:rPr lang="en-US" dirty="0" smtClean="0"/>
                  <a:t> in </a:t>
                </a:r>
                <a14:m>
                  <m:oMath xmlns:m="http://schemas.openxmlformats.org/officeDocument/2006/math">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𝐾𝐵</m:t>
                        </m:r>
                      </m:e>
                    </m:d>
                  </m:oMath>
                </a14:m>
                <a:r>
                  <a:rPr lang="en-US" dirty="0" smtClean="0"/>
                  <a:t>, check if there is certainty of any fact /  proposition </a:t>
                </a:r>
                <a:r>
                  <a:rPr lang="en-US" i="1" dirty="0" smtClean="0">
                    <a:latin typeface="Times New Roman" panose="02020603050405020304" pitchFamily="18" charset="0"/>
                    <a:cs typeface="Times New Roman" panose="02020603050405020304" pitchFamily="18" charset="0"/>
                  </a:rPr>
                  <a:t>P</a:t>
                </a:r>
                <a:r>
                  <a:rPr lang="en-US" dirty="0" smtClean="0"/>
                  <a:t>, i.e., is a  fact </a:t>
                </a:r>
                <a:r>
                  <a:rPr lang="en-US" b="1" dirty="0" smtClean="0"/>
                  <a:t>true in all </a:t>
                </a:r>
                <a:r>
                  <a:rPr lang="en-US" dirty="0" smtClean="0"/>
                  <a:t>of </a:t>
                </a:r>
                <a14:m>
                  <m:oMath xmlns:m="http://schemas.openxmlformats.org/officeDocument/2006/math">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𝐾𝐵</m:t>
                        </m:r>
                      </m:e>
                    </m:d>
                  </m:oMath>
                </a14:m>
                <a:r>
                  <a:rPr lang="en-US" dirty="0" smtClean="0"/>
                  <a:t> </a:t>
                </a:r>
                <a:r>
                  <a:rPr lang="en-US" b="1" dirty="0" smtClean="0"/>
                  <a:t>or false in all </a:t>
                </a:r>
                <a:r>
                  <a:rPr lang="en-US" dirty="0" smtClean="0"/>
                  <a:t>of </a:t>
                </a:r>
                <a14:m>
                  <m:oMath xmlns:m="http://schemas.openxmlformats.org/officeDocument/2006/math">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𝐾𝐵</m:t>
                        </m:r>
                      </m:e>
                    </m:d>
                  </m:oMath>
                </a14:m>
                <a:r>
                  <a:rPr lang="en-US" dirty="0" smtClean="0"/>
                  <a:t>. </a:t>
                </a:r>
              </a:p>
              <a:p>
                <a:pPr lvl="1"/>
                <a:r>
                  <a:rPr lang="en-US" dirty="0" smtClean="0"/>
                  <a:t>We can then assert that entailment: </a:t>
                </a:r>
                <a14:m>
                  <m:oMath xmlns:m="http://schemas.openxmlformats.org/officeDocument/2006/math">
                    <m:r>
                      <a:rPr lang="en-US" b="0" i="1" smtClean="0">
                        <a:latin typeface="Cambria Math" panose="02040503050406030204" pitchFamily="18" charset="0"/>
                      </a:rPr>
                      <m:t>𝐾𝐵</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rPr>
                      <m:t> </m:t>
                    </m:r>
                  </m:oMath>
                </a14:m>
                <a:endParaRPr lang="en-US" dirty="0" smtClean="0"/>
              </a:p>
              <a:p>
                <a:pPr lvl="1"/>
                <a:r>
                  <a:rPr lang="en-US" dirty="0" smtClean="0"/>
                  <a:t>This is precisely what model checking is.</a:t>
                </a:r>
              </a:p>
              <a:p>
                <a:pPr lvl="1"/>
                <a:r>
                  <a:rPr lang="en-US" dirty="0" smtClean="0"/>
                  <a:t>Of course we need to figure a way to do this efficiently. That is a challenge.</a:t>
                </a:r>
              </a:p>
              <a:p>
                <a:pPr lvl="1"/>
                <a:endParaRPr lang="en-US" dirty="0"/>
              </a:p>
              <a:p>
                <a:r>
                  <a:rPr lang="en-US" dirty="0" smtClean="0"/>
                  <a:t>Before we go further let is concretize the language of the KB</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b="-2381"/>
                </a:stretch>
              </a:blipFill>
            </p:spPr>
            <p:txBody>
              <a:bodyPr/>
              <a:lstStyle/>
              <a:p>
                <a:r>
                  <a:rPr lang="en-US">
                    <a:noFill/>
                  </a:rPr>
                  <a:t> </a:t>
                </a:r>
              </a:p>
            </p:txBody>
          </p:sp>
        </mc:Fallback>
      </mc:AlternateContent>
    </p:spTree>
    <p:extLst>
      <p:ext uri="{BB962C8B-B14F-4D97-AF65-F5344CB8AC3E}">
        <p14:creationId xmlns:p14="http://schemas.microsoft.com/office/powerpoint/2010/main" val="31256111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Knowledge representation</a:t>
            </a:r>
            <a:endParaRPr lang="en-US" dirty="0"/>
          </a:p>
        </p:txBody>
      </p:sp>
      <p:sp>
        <p:nvSpPr>
          <p:cNvPr id="4" name="Content Placeholder 3"/>
          <p:cNvSpPr>
            <a:spLocks noGrp="1"/>
          </p:cNvSpPr>
          <p:nvPr>
            <p:ph idx="1"/>
          </p:nvPr>
        </p:nvSpPr>
        <p:spPr/>
        <p:txBody>
          <a:bodyPr/>
          <a:lstStyle/>
          <a:p>
            <a:r>
              <a:rPr lang="en-US" dirty="0" smtClean="0"/>
              <a:t>If we can have a </a:t>
            </a:r>
            <a:r>
              <a:rPr lang="en-US" b="1" i="1" dirty="0" smtClean="0"/>
              <a:t>language</a:t>
            </a:r>
            <a:r>
              <a:rPr lang="en-US" dirty="0" smtClean="0"/>
              <a:t> that is sufficiently powerful to succinctly represent the world, that is good.</a:t>
            </a:r>
          </a:p>
          <a:p>
            <a:r>
              <a:rPr lang="en-US" dirty="0" smtClean="0"/>
              <a:t>If we can have a </a:t>
            </a:r>
            <a:r>
              <a:rPr lang="en-US" b="1" dirty="0" smtClean="0"/>
              <a:t>inferencing (</a:t>
            </a:r>
            <a:r>
              <a:rPr lang="en-US" b="1" i="1" dirty="0" smtClean="0"/>
              <a:t>reasoning) process for that language </a:t>
            </a:r>
            <a:r>
              <a:rPr lang="en-US" dirty="0" smtClean="0"/>
              <a:t>which derives only and all conclusions we want (</a:t>
            </a:r>
            <a:r>
              <a:rPr lang="en-US" dirty="0" err="1" smtClean="0"/>
              <a:t>ie</a:t>
            </a:r>
            <a:r>
              <a:rPr lang="en-US" dirty="0" smtClean="0"/>
              <a:t> it is </a:t>
            </a:r>
            <a:r>
              <a:rPr lang="en-US" b="1" i="1" dirty="0" smtClean="0"/>
              <a:t>sound and complete</a:t>
            </a:r>
            <a:r>
              <a:rPr lang="en-US" dirty="0" smtClean="0"/>
              <a:t>) that is good.</a:t>
            </a:r>
          </a:p>
          <a:p>
            <a:r>
              <a:rPr lang="en-US" dirty="0" smtClean="0"/>
              <a:t>Lastly, we wish it to be </a:t>
            </a:r>
            <a:r>
              <a:rPr lang="en-US" b="1" i="1" dirty="0" smtClean="0"/>
              <a:t>efficient</a:t>
            </a:r>
            <a:r>
              <a:rPr lang="en-US" dirty="0" smtClean="0"/>
              <a:t>.</a:t>
            </a:r>
          </a:p>
          <a:p>
            <a:r>
              <a:rPr lang="en-US" dirty="0" smtClean="0"/>
              <a:t>We take as a first example of a logic language – </a:t>
            </a:r>
            <a:r>
              <a:rPr lang="en-US" b="1" dirty="0" smtClean="0"/>
              <a:t>Propositional Logic</a:t>
            </a:r>
          </a:p>
          <a:p>
            <a:r>
              <a:rPr lang="en-US" dirty="0" smtClean="0"/>
              <a:t>We look at an </a:t>
            </a:r>
            <a:r>
              <a:rPr lang="en-US" b="1" dirty="0" smtClean="0"/>
              <a:t>inferencing process </a:t>
            </a:r>
            <a:r>
              <a:rPr lang="en-US" dirty="0" smtClean="0"/>
              <a:t>for that language.</a:t>
            </a:r>
          </a:p>
          <a:p>
            <a:endParaRPr lang="en-US" dirty="0"/>
          </a:p>
        </p:txBody>
      </p:sp>
    </p:spTree>
    <p:extLst>
      <p:ext uri="{BB962C8B-B14F-4D97-AF65-F5344CB8AC3E}">
        <p14:creationId xmlns:p14="http://schemas.microsoft.com/office/powerpoint/2010/main" val="19624291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Propositional Logic – The Language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t>First the syntax: How are sentences built:</a:t>
                </a:r>
              </a:p>
              <a:p>
                <a:pPr lvl="1"/>
                <a:r>
                  <a:rPr lang="en-US" b="1" dirty="0" smtClean="0"/>
                  <a:t>Atomic propositions(proposition symbols) </a:t>
                </a:r>
                <a:r>
                  <a:rPr lang="en-US" dirty="0" smtClean="0"/>
                  <a:t>represented as:   </a:t>
                </a:r>
                <a:r>
                  <a:rPr lang="en-US" i="1" dirty="0" smtClean="0">
                    <a:latin typeface="Times New Roman" panose="02020603050405020304" pitchFamily="18" charset="0"/>
                    <a:cs typeface="Times New Roman" panose="02020603050405020304" pitchFamily="18" charset="0"/>
                  </a:rPr>
                  <a:t>P</a:t>
                </a:r>
                <a:r>
                  <a:rPr lang="en-US" i="1" baseline="-25000" dirty="0" smtClean="0">
                    <a:latin typeface="Times New Roman" panose="02020603050405020304" pitchFamily="18" charset="0"/>
                    <a:cs typeface="Times New Roman" panose="02020603050405020304" pitchFamily="18" charset="0"/>
                  </a:rPr>
                  <a:t>1</a:t>
                </a:r>
                <a:r>
                  <a:rPr lang="en-US" i="1" dirty="0" smtClean="0">
                    <a:latin typeface="Times New Roman" panose="02020603050405020304" pitchFamily="18" charset="0"/>
                    <a:cs typeface="Times New Roman" panose="02020603050405020304" pitchFamily="18" charset="0"/>
                  </a:rPr>
                  <a:t>,P</a:t>
                </a:r>
                <a:r>
                  <a:rPr lang="en-US" i="1" baseline="-25000" dirty="0" smtClean="0">
                    <a:latin typeface="Times New Roman" panose="02020603050405020304" pitchFamily="18" charset="0"/>
                    <a:cs typeface="Times New Roman" panose="02020603050405020304" pitchFamily="18" charset="0"/>
                  </a:rPr>
                  <a:t>2 </a:t>
                </a:r>
                <a:r>
                  <a:rPr lang="en-US" i="1" dirty="0" smtClean="0"/>
                  <a:t>”</a:t>
                </a:r>
                <a:r>
                  <a:rPr lang="en-US" dirty="0" smtClean="0"/>
                  <a:t> etc.</a:t>
                </a:r>
              </a:p>
              <a:p>
                <a:pPr lvl="2"/>
                <a:r>
                  <a:rPr lang="en-US" dirty="0" smtClean="0"/>
                  <a:t>These are sentences of the kind “It is raining today” or “Rama is the father of Lava”</a:t>
                </a:r>
              </a:p>
              <a:p>
                <a:pPr lvl="2"/>
                <a:r>
                  <a:rPr lang="en-US" dirty="0" smtClean="0"/>
                  <a:t>Each proposition in a specific model takes on one of the two Boolean values “True” or “False” depending on the world. E.g., here is </a:t>
                </a:r>
                <a:r>
                  <a:rPr lang="en-US" b="1" dirty="0" smtClean="0"/>
                  <a:t>a model  </a:t>
                </a:r>
                <a:r>
                  <a:rPr lang="en-US" i="1" dirty="0" smtClean="0">
                    <a:latin typeface="Times New Roman" panose="02020603050405020304" pitchFamily="18" charset="0"/>
                    <a:cs typeface="Times New Roman" panose="02020603050405020304" pitchFamily="18" charset="0"/>
                  </a:rPr>
                  <a:t>m</a:t>
                </a:r>
                <a:r>
                  <a:rPr lang="en-US" dirty="0" smtClean="0"/>
                  <a:t> = </a:t>
                </a:r>
                <a:r>
                  <a:rPr lang="en-US" dirty="0" smtClean="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P</a:t>
                </a:r>
                <a:r>
                  <a:rPr lang="en-US" i="1" baseline="-25000" dirty="0" smtClean="0">
                    <a:latin typeface="Times New Roman" panose="02020603050405020304" pitchFamily="18" charset="0"/>
                    <a:cs typeface="Times New Roman" panose="02020603050405020304" pitchFamily="18" charset="0"/>
                  </a:rPr>
                  <a:t>1</a:t>
                </a:r>
                <a:r>
                  <a:rPr lang="en-US" i="1" dirty="0" smtClean="0">
                    <a:latin typeface="Times New Roman" panose="02020603050405020304" pitchFamily="18" charset="0"/>
                    <a:cs typeface="Times New Roman" panose="02020603050405020304" pitchFamily="18" charset="0"/>
                  </a:rPr>
                  <a:t>=False ,P</a:t>
                </a:r>
                <a:r>
                  <a:rPr lang="en-US" i="1" baseline="-25000" dirty="0" smtClean="0">
                    <a:latin typeface="Times New Roman" panose="02020603050405020304" pitchFamily="18" charset="0"/>
                    <a:cs typeface="Times New Roman" panose="02020603050405020304" pitchFamily="18" charset="0"/>
                  </a:rPr>
                  <a:t>2</a:t>
                </a:r>
                <a:r>
                  <a:rPr lang="en-US" i="1" dirty="0" smtClean="0">
                    <a:latin typeface="Times New Roman" panose="02020603050405020304" pitchFamily="18" charset="0"/>
                    <a:cs typeface="Times New Roman" panose="02020603050405020304" pitchFamily="18" charset="0"/>
                  </a:rPr>
                  <a:t>=True</a:t>
                </a:r>
                <a:r>
                  <a:rPr lang="en-US" dirty="0" smtClean="0">
                    <a:latin typeface="Times New Roman" panose="02020603050405020304" pitchFamily="18" charset="0"/>
                    <a:cs typeface="Times New Roman" panose="02020603050405020304" pitchFamily="18" charset="0"/>
                  </a:rPr>
                  <a:t>}</a:t>
                </a:r>
                <a:r>
                  <a:rPr lang="en-US" i="1" baseline="-25000" dirty="0" smtClean="0">
                    <a:latin typeface="Times New Roman" panose="02020603050405020304" pitchFamily="18" charset="0"/>
                    <a:cs typeface="Times New Roman" panose="02020603050405020304" pitchFamily="18" charset="0"/>
                  </a:rPr>
                  <a:t> </a:t>
                </a:r>
                <a:endParaRPr lang="en-US" dirty="0" smtClean="0"/>
              </a:p>
              <a:p>
                <a:pPr lvl="1"/>
                <a:r>
                  <a:rPr lang="en-US" dirty="0" smtClean="0"/>
                  <a:t>Newer </a:t>
                </a:r>
                <a:r>
                  <a:rPr lang="en-US" i="1" dirty="0" smtClean="0"/>
                  <a:t>sentences</a:t>
                </a:r>
                <a:r>
                  <a:rPr lang="en-US" dirty="0" smtClean="0"/>
                  <a:t> are built by combining existing </a:t>
                </a:r>
                <a:r>
                  <a:rPr lang="en-US" i="1" dirty="0" smtClean="0"/>
                  <a:t>sentences</a:t>
                </a:r>
                <a:r>
                  <a:rPr lang="en-US" dirty="0" smtClean="0"/>
                  <a:t> with the 5 logic operators: </a:t>
                </a:r>
                <a14:m>
                  <m:oMath xmlns:m="http://schemas.openxmlformats.org/officeDocument/2006/math">
                    <m:r>
                      <a:rPr lang="en-US" b="0" i="1" smtClean="0">
                        <a:latin typeface="Cambria Math" panose="02040503050406030204" pitchFamily="18" charset="0"/>
                      </a:rPr>
                      <m:t>∧,∨, ¬, ⇒, ⇔   </m:t>
                    </m:r>
                  </m:oMath>
                </a14:m>
                <a:r>
                  <a:rPr lang="en-US" dirty="0" smtClean="0"/>
                  <a:t>using rewrite rules  :</a:t>
                </a:r>
              </a:p>
              <a:p>
                <a:pPr lvl="2"/>
                <a:r>
                  <a:rPr lang="en-US" i="1" dirty="0" smtClean="0">
                    <a:latin typeface="Times New Roman" panose="02020603050405020304" pitchFamily="18" charset="0"/>
                    <a:cs typeface="Times New Roman" panose="02020603050405020304" pitchFamily="18" charset="0"/>
                  </a:rPr>
                  <a:t>Sentence</a:t>
                </a:r>
                <a:r>
                  <a:rPr lang="en-US" dirty="0" smtClean="0"/>
                  <a:t> </a:t>
                </a:r>
                <a14:m>
                  <m:oMath xmlns:m="http://schemas.openxmlformats.org/officeDocument/2006/math">
                    <m:r>
                      <a:rPr lang="en-US" b="0" i="1" smtClean="0">
                        <a:latin typeface="Cambria Math" panose="02040503050406030204" pitchFamily="18" charset="0"/>
                      </a:rPr>
                      <m:t>→</m:t>
                    </m:r>
                  </m:oMath>
                </a14:m>
                <a:r>
                  <a:rPr lang="en-US" dirty="0" smtClean="0"/>
                  <a:t>    </a:t>
                </a:r>
                <a:r>
                  <a:rPr lang="en-US" i="1" dirty="0" smtClean="0">
                    <a:latin typeface="Times New Roman" panose="02020603050405020304" pitchFamily="18" charset="0"/>
                    <a:cs typeface="Times New Roman" panose="02020603050405020304" pitchFamily="18" charset="0"/>
                  </a:rPr>
                  <a:t>AtomicProposition</a:t>
                </a:r>
                <a:r>
                  <a:rPr lang="en-US" dirty="0" smtClean="0"/>
                  <a:t> | ( </a:t>
                </a:r>
                <a:r>
                  <a:rPr lang="en-US" i="1" dirty="0" smtClean="0">
                    <a:latin typeface="Times New Roman" panose="02020603050405020304" pitchFamily="18" charset="0"/>
                    <a:cs typeface="Times New Roman" panose="02020603050405020304" pitchFamily="18" charset="0"/>
                  </a:rPr>
                  <a:t>Sentence</a:t>
                </a:r>
                <a:r>
                  <a:rPr lang="en-US" dirty="0" smtClean="0"/>
                  <a:t> ) | </a:t>
                </a:r>
                <a:br>
                  <a:rPr lang="en-US" dirty="0" smtClean="0"/>
                </a:br>
                <a:r>
                  <a:rPr lang="en-US" dirty="0" smtClean="0"/>
                  <a:t>                   |     </a:t>
                </a:r>
                <a14:m>
                  <m:oMath xmlns:m="http://schemas.openxmlformats.org/officeDocument/2006/math">
                    <m:r>
                      <a:rPr lang="en-US" b="0" i="1" smtClean="0">
                        <a:latin typeface="Cambria Math" panose="02040503050406030204" pitchFamily="18" charset="0"/>
                      </a:rPr>
                      <m:t>¬</m:t>
                    </m:r>
                  </m:oMath>
                </a14:m>
                <a:r>
                  <a:rPr lang="en-US" dirty="0" smtClean="0"/>
                  <a:t>  </a:t>
                </a:r>
                <a:r>
                  <a:rPr lang="en-US" i="1" dirty="0" smtClean="0">
                    <a:latin typeface="Times New Roman" panose="02020603050405020304" pitchFamily="18" charset="0"/>
                    <a:cs typeface="Times New Roman" panose="02020603050405020304" pitchFamily="18" charset="0"/>
                  </a:rPr>
                  <a:t>Sentence                                          (</a:t>
                </a:r>
                <a:r>
                  <a:rPr lang="en-US" b="1" i="1" dirty="0" smtClean="0">
                    <a:latin typeface="Times New Roman" panose="02020603050405020304" pitchFamily="18" charset="0"/>
                    <a:cs typeface="Times New Roman" panose="02020603050405020304" pitchFamily="18" charset="0"/>
                  </a:rPr>
                  <a:t>negation</a:t>
                </a:r>
                <a:r>
                  <a:rPr lang="en-US" i="1" dirty="0" smtClean="0">
                    <a:latin typeface="Times New Roman" panose="02020603050405020304" pitchFamily="18" charset="0"/>
                    <a:cs typeface="Times New Roman" panose="02020603050405020304" pitchFamily="18" charset="0"/>
                  </a:rPr>
                  <a:t>)</a:t>
                </a:r>
                <a:r>
                  <a:rPr lang="en-US" dirty="0"/>
                  <a:t/>
                </a:r>
                <a:br>
                  <a:rPr lang="en-US" dirty="0"/>
                </a:br>
                <a:r>
                  <a:rPr lang="en-US" dirty="0" smtClean="0"/>
                  <a:t>	       | </a:t>
                </a:r>
                <a:r>
                  <a:rPr lang="en-US" i="1" dirty="0" smtClean="0">
                    <a:latin typeface="Times New Roman" panose="02020603050405020304" pitchFamily="18" charset="0"/>
                    <a:cs typeface="Times New Roman" panose="02020603050405020304" pitchFamily="18" charset="0"/>
                  </a:rPr>
                  <a:t>Sentence </a:t>
                </a:r>
                <a14:m>
                  <m:oMath xmlns:m="http://schemas.openxmlformats.org/officeDocument/2006/math">
                    <m:r>
                      <a:rPr lang="en-US" b="0" i="1" smtClean="0">
                        <a:latin typeface="Cambria Math" panose="02040503050406030204" pitchFamily="18" charset="0"/>
                      </a:rPr>
                      <m:t>  ∧</m:t>
                    </m:r>
                  </m:oMath>
                </a14:m>
                <a:r>
                  <a:rPr lang="en-US" i="1" dirty="0" smtClean="0">
                    <a:latin typeface="Times New Roman" panose="02020603050405020304" pitchFamily="18" charset="0"/>
                    <a:cs typeface="Times New Roman" panose="02020603050405020304" pitchFamily="18" charset="0"/>
                  </a:rPr>
                  <a:t>   Sentence                            (</a:t>
                </a:r>
                <a:r>
                  <a:rPr lang="en-US" b="1" i="1" dirty="0" smtClean="0">
                    <a:latin typeface="Times New Roman" panose="02020603050405020304" pitchFamily="18" charset="0"/>
                    <a:cs typeface="Times New Roman" panose="02020603050405020304" pitchFamily="18" charset="0"/>
                  </a:rPr>
                  <a:t>and</a:t>
                </a:r>
                <a:r>
                  <a:rPr lang="en-US" i="1" dirty="0" smtClean="0">
                    <a:latin typeface="Times New Roman" panose="02020603050405020304" pitchFamily="18" charset="0"/>
                    <a:cs typeface="Times New Roman" panose="02020603050405020304" pitchFamily="18" charset="0"/>
                  </a:rPr>
                  <a:t>)</a:t>
                </a:r>
                <a:br>
                  <a:rPr lang="en-US" i="1" dirty="0" smtClean="0">
                    <a:latin typeface="Times New Roman" panose="02020603050405020304" pitchFamily="18" charset="0"/>
                    <a:cs typeface="Times New Roman" panose="02020603050405020304" pitchFamily="18" charset="0"/>
                  </a:rPr>
                </a:br>
                <a:r>
                  <a:rPr lang="en-US" dirty="0" smtClean="0"/>
                  <a:t>	       | </a:t>
                </a:r>
                <a:r>
                  <a:rPr lang="en-US" i="1" dirty="0" smtClean="0">
                    <a:latin typeface="Times New Roman" panose="02020603050405020304" pitchFamily="18" charset="0"/>
                    <a:cs typeface="Times New Roman" panose="02020603050405020304" pitchFamily="18" charset="0"/>
                  </a:rPr>
                  <a:t>Sentence   </a:t>
                </a:r>
                <a14:m>
                  <m:oMath xmlns:m="http://schemas.openxmlformats.org/officeDocument/2006/math">
                    <m:r>
                      <a:rPr lang="en-US" b="0" i="1" smtClean="0">
                        <a:latin typeface="Cambria Math" panose="02040503050406030204" pitchFamily="18" charset="0"/>
                      </a:rPr>
                      <m:t>∨</m:t>
                    </m:r>
                  </m:oMath>
                </a14:m>
                <a:r>
                  <a:rPr lang="en-US" i="1" dirty="0" smtClean="0">
                    <a:latin typeface="Times New Roman" panose="02020603050405020304" pitchFamily="18" charset="0"/>
                    <a:cs typeface="Times New Roman" panose="02020603050405020304" pitchFamily="18" charset="0"/>
                  </a:rPr>
                  <a:t>   Sentence                            ( </a:t>
                </a:r>
                <a:r>
                  <a:rPr lang="en-US" b="1" i="1" dirty="0" smtClean="0">
                    <a:latin typeface="Times New Roman" panose="02020603050405020304" pitchFamily="18" charset="0"/>
                    <a:cs typeface="Times New Roman" panose="02020603050405020304" pitchFamily="18" charset="0"/>
                  </a:rPr>
                  <a:t>or</a:t>
                </a:r>
                <a:r>
                  <a:rPr lang="en-US" i="1" dirty="0" smtClean="0">
                    <a:latin typeface="Times New Roman" panose="02020603050405020304" pitchFamily="18" charset="0"/>
                    <a:cs typeface="Times New Roman" panose="02020603050405020304" pitchFamily="18" charset="0"/>
                  </a:rPr>
                  <a:t>)</a:t>
                </a:r>
                <a:br>
                  <a:rPr lang="en-US" i="1" dirty="0" smtClean="0">
                    <a:latin typeface="Times New Roman" panose="02020603050405020304" pitchFamily="18" charset="0"/>
                    <a:cs typeface="Times New Roman" panose="02020603050405020304" pitchFamily="18" charset="0"/>
                  </a:rPr>
                </a:br>
                <a:r>
                  <a:rPr lang="en-US" dirty="0" smtClean="0"/>
                  <a:t>	       | </a:t>
                </a:r>
                <a:r>
                  <a:rPr lang="en-US" i="1" dirty="0" smtClean="0">
                    <a:latin typeface="Times New Roman" panose="02020603050405020304" pitchFamily="18" charset="0"/>
                    <a:cs typeface="Times New Roman" panose="02020603050405020304" pitchFamily="18" charset="0"/>
                  </a:rPr>
                  <a:t>Sentence   </a:t>
                </a:r>
                <a14:m>
                  <m:oMath xmlns:m="http://schemas.openxmlformats.org/officeDocument/2006/math">
                    <m:r>
                      <a:rPr lang="en-US" b="0" i="1" smtClean="0">
                        <a:latin typeface="Cambria Math" panose="02040503050406030204" pitchFamily="18" charset="0"/>
                      </a:rPr>
                      <m:t>⇒</m:t>
                    </m:r>
                  </m:oMath>
                </a14:m>
                <a:r>
                  <a:rPr lang="en-US" i="1" dirty="0" smtClean="0">
                    <a:latin typeface="Times New Roman" panose="02020603050405020304" pitchFamily="18" charset="0"/>
                    <a:cs typeface="Times New Roman" panose="02020603050405020304" pitchFamily="18" charset="0"/>
                  </a:rPr>
                  <a:t>  Sentence                            ( </a:t>
                </a:r>
                <a:r>
                  <a:rPr lang="en-US" b="1" i="1" dirty="0" smtClean="0">
                    <a:latin typeface="Times New Roman" panose="02020603050405020304" pitchFamily="18" charset="0"/>
                    <a:cs typeface="Times New Roman" panose="02020603050405020304" pitchFamily="18" charset="0"/>
                  </a:rPr>
                  <a:t>If</a:t>
                </a:r>
                <a:r>
                  <a:rPr lang="en-US" i="1" dirty="0" smtClean="0">
                    <a:latin typeface="Times New Roman" panose="02020603050405020304" pitchFamily="18" charset="0"/>
                    <a:cs typeface="Times New Roman" panose="02020603050405020304" pitchFamily="18" charset="0"/>
                  </a:rPr>
                  <a:t> ... </a:t>
                </a:r>
                <a:r>
                  <a:rPr lang="en-US" b="1" i="1" dirty="0" smtClean="0">
                    <a:latin typeface="Times New Roman" panose="02020603050405020304" pitchFamily="18" charset="0"/>
                    <a:cs typeface="Times New Roman" panose="02020603050405020304" pitchFamily="18" charset="0"/>
                  </a:rPr>
                  <a:t>Then</a:t>
                </a:r>
                <a:r>
                  <a:rPr lang="en-US" i="1" dirty="0" smtClean="0">
                    <a:latin typeface="Times New Roman" panose="02020603050405020304" pitchFamily="18" charset="0"/>
                    <a:cs typeface="Times New Roman" panose="02020603050405020304" pitchFamily="18" charset="0"/>
                  </a:rPr>
                  <a:t>  OR </a:t>
                </a:r>
                <a:r>
                  <a:rPr lang="en-US" b="1" i="1" dirty="0" smtClean="0">
                    <a:latin typeface="Times New Roman" panose="02020603050405020304" pitchFamily="18" charset="0"/>
                    <a:cs typeface="Times New Roman" panose="02020603050405020304" pitchFamily="18" charset="0"/>
                  </a:rPr>
                  <a:t>Implication</a:t>
                </a:r>
                <a:r>
                  <a:rPr lang="en-US" i="1" dirty="0" smtClean="0">
                    <a:latin typeface="Times New Roman" panose="02020603050405020304" pitchFamily="18" charset="0"/>
                    <a:cs typeface="Times New Roman" panose="02020603050405020304" pitchFamily="18" charset="0"/>
                  </a:rPr>
                  <a:t>)</a:t>
                </a:r>
                <a:br>
                  <a:rPr lang="en-US" i="1" dirty="0" smtClean="0">
                    <a:latin typeface="Times New Roman" panose="02020603050405020304" pitchFamily="18" charset="0"/>
                    <a:cs typeface="Times New Roman" panose="02020603050405020304" pitchFamily="18" charset="0"/>
                  </a:rPr>
                </a:br>
                <a:r>
                  <a:rPr lang="en-US" dirty="0" smtClean="0"/>
                  <a:t>	       | </a:t>
                </a:r>
                <a:r>
                  <a:rPr lang="en-US" i="1" dirty="0" smtClean="0">
                    <a:latin typeface="Times New Roman" panose="02020603050405020304" pitchFamily="18" charset="0"/>
                    <a:cs typeface="Times New Roman" panose="02020603050405020304" pitchFamily="18" charset="0"/>
                  </a:rPr>
                  <a:t>Sentence  </a:t>
                </a:r>
                <a14:m>
                  <m:oMath xmlns:m="http://schemas.openxmlformats.org/officeDocument/2006/math">
                    <m:r>
                      <a:rPr lang="en-US" b="0" i="1" smtClean="0">
                        <a:latin typeface="Cambria Math" panose="02040503050406030204" pitchFamily="18" charset="0"/>
                      </a:rPr>
                      <m:t>⇔</m:t>
                    </m:r>
                  </m:oMath>
                </a14:m>
                <a:r>
                  <a:rPr lang="en-US" i="1" dirty="0" smtClean="0">
                    <a:latin typeface="Times New Roman" panose="02020603050405020304" pitchFamily="18" charset="0"/>
                    <a:cs typeface="Times New Roman" panose="02020603050405020304" pitchFamily="18" charset="0"/>
                  </a:rPr>
                  <a:t>  Sentence                            ( </a:t>
                </a:r>
                <a:r>
                  <a:rPr lang="en-US" b="1" i="1" dirty="0" err="1" smtClean="0">
                    <a:latin typeface="Times New Roman" panose="02020603050405020304" pitchFamily="18" charset="0"/>
                    <a:cs typeface="Times New Roman" panose="02020603050405020304" pitchFamily="18" charset="0"/>
                  </a:rPr>
                  <a:t>iff</a:t>
                </a:r>
                <a:r>
                  <a:rPr lang="en-US" i="1" dirty="0" smtClean="0">
                    <a:latin typeface="Times New Roman" panose="02020603050405020304" pitchFamily="18" charset="0"/>
                    <a:cs typeface="Times New Roman" panose="02020603050405020304" pitchFamily="18" charset="0"/>
                  </a:rPr>
                  <a:t> )   </a:t>
                </a:r>
              </a:p>
              <a:p>
                <a:pPr lvl="2"/>
                <a:r>
                  <a:rPr lang="en-US" dirty="0" smtClean="0">
                    <a:latin typeface="Times New Roman" panose="02020603050405020304" pitchFamily="18" charset="0"/>
                    <a:cs typeface="Times New Roman" panose="02020603050405020304" pitchFamily="18" charset="0"/>
                  </a:rPr>
                  <a:t>This is a </a:t>
                </a:r>
                <a:r>
                  <a:rPr lang="en-US" b="1" dirty="0" smtClean="0">
                    <a:latin typeface="Times New Roman" panose="02020603050405020304" pitchFamily="18" charset="0"/>
                    <a:cs typeface="Times New Roman" panose="02020603050405020304" pitchFamily="18" charset="0"/>
                  </a:rPr>
                  <a:t>mechanical process </a:t>
                </a:r>
                <a:r>
                  <a:rPr lang="en-US" dirty="0" smtClean="0">
                    <a:latin typeface="Times New Roman" panose="02020603050405020304" pitchFamily="18" charset="0"/>
                    <a:cs typeface="Times New Roman" panose="02020603050405020304" pitchFamily="18" charset="0"/>
                  </a:rPr>
                  <a:t>to create sentences without understanding their meaning</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Tree>
    <p:extLst>
      <p:ext uri="{BB962C8B-B14F-4D97-AF65-F5344CB8AC3E}">
        <p14:creationId xmlns:p14="http://schemas.microsoft.com/office/powerpoint/2010/main" val="1782663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 of sentences : Semantics</a:t>
            </a:r>
            <a:endParaRPr lang="en-US" dirty="0"/>
          </a:p>
        </p:txBody>
      </p:sp>
      <p:sp>
        <p:nvSpPr>
          <p:cNvPr id="3" name="Content Placeholder 2"/>
          <p:cNvSpPr>
            <a:spLocks noGrp="1"/>
          </p:cNvSpPr>
          <p:nvPr>
            <p:ph idx="1"/>
          </p:nvPr>
        </p:nvSpPr>
        <p:spPr/>
        <p:txBody>
          <a:bodyPr/>
          <a:lstStyle/>
          <a:p>
            <a:r>
              <a:rPr lang="en-US" dirty="0" smtClean="0"/>
              <a:t>Each Atomic Proposition is true or false in a world.</a:t>
            </a:r>
          </a:p>
          <a:p>
            <a:r>
              <a:rPr lang="en-US" dirty="0" smtClean="0"/>
              <a:t>For every other sentence, its meaning is defined by deriving a truth value to it from our </a:t>
            </a:r>
            <a:r>
              <a:rPr lang="en-US" b="1" dirty="0" smtClean="0"/>
              <a:t>usual knowledge of (well codified in) the truth table </a:t>
            </a:r>
            <a:r>
              <a:rPr lang="en-US" dirty="0" smtClean="0"/>
              <a:t>of the logic operators.</a:t>
            </a:r>
          </a:p>
          <a:p>
            <a:r>
              <a:rPr lang="en-US" dirty="0" smtClean="0"/>
              <a:t>We’ll admit two propositions “True” and “False” as propositions that are respectively True and False in </a:t>
            </a:r>
            <a:r>
              <a:rPr lang="en-US" b="1" dirty="0" smtClean="0"/>
              <a:t>all </a:t>
            </a:r>
            <a:r>
              <a:rPr lang="en-US" dirty="0" smtClean="0"/>
              <a:t>worlds.</a:t>
            </a:r>
          </a:p>
          <a:p>
            <a:endParaRPr lang="en-US" dirty="0"/>
          </a:p>
          <a:p>
            <a:r>
              <a:rPr lang="en-US" dirty="0" smtClean="0"/>
              <a:t>Lets understand propositional logic further by creating a concrete example.</a:t>
            </a:r>
            <a:endParaRPr lang="en-US" dirty="0"/>
          </a:p>
        </p:txBody>
      </p:sp>
    </p:spTree>
    <p:extLst>
      <p:ext uri="{BB962C8B-B14F-4D97-AF65-F5344CB8AC3E}">
        <p14:creationId xmlns:p14="http://schemas.microsoft.com/office/powerpoint/2010/main" val="10017522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7264</TotalTime>
  <Words>2687</Words>
  <Application>Microsoft Office PowerPoint</Application>
  <PresentationFormat>Widescreen</PresentationFormat>
  <Paragraphs>363</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Cambria</vt:lpstr>
      <vt:lpstr>Cambria Math</vt:lpstr>
      <vt:lpstr>Times New Roman</vt:lpstr>
      <vt:lpstr>Office Theme</vt:lpstr>
      <vt:lpstr>Knowledge based agents – Using logic and inference</vt:lpstr>
      <vt:lpstr>Logic:</vt:lpstr>
      <vt:lpstr>Knowledge contains “sentences” – an abstraction of the real world situation</vt:lpstr>
      <vt:lpstr>Reasoning helps derive  new information / action / decision from available KB</vt:lpstr>
      <vt:lpstr>Model and Entailment</vt:lpstr>
      <vt:lpstr>Model Checking</vt:lpstr>
      <vt:lpstr>Knowledge representation</vt:lpstr>
      <vt:lpstr>Propositional Logic – The Language</vt:lpstr>
      <vt:lpstr>Meaning of sentences : Semantics</vt:lpstr>
      <vt:lpstr>Wumpus world</vt:lpstr>
      <vt:lpstr>Wumpus world</vt:lpstr>
      <vt:lpstr>Wumpus world</vt:lpstr>
      <vt:lpstr>Using model checking to Reason</vt:lpstr>
      <vt:lpstr>Model checking can be time consuming</vt:lpstr>
      <vt:lpstr>Theorem Proving as a method to make decisions</vt:lpstr>
      <vt:lpstr>Entailment in propositional logic</vt:lpstr>
      <vt:lpstr>Deciding KB ⊨α" for a given " α</vt:lpstr>
      <vt:lpstr>Validity</vt:lpstr>
      <vt:lpstr>Satisfiability</vt:lpstr>
      <vt:lpstr>VAL and SAT are both useful in deciding entailment of a given statement from the KB</vt:lpstr>
      <vt:lpstr>The process of deriving entailments</vt:lpstr>
      <vt:lpstr>Exercise</vt:lpstr>
      <vt:lpstr>Reasoning and the resolution rule</vt:lpstr>
      <vt:lpstr>The Resolution Algorithm</vt:lpstr>
      <vt:lpstr>PowerPoint Presentation</vt:lpstr>
      <vt:lpstr>Getting the KB into CNF form: What is CNF</vt:lpstr>
      <vt:lpstr>Getting the KB into CNF form: The algorithm</vt:lpstr>
      <vt:lpstr>Horn Clauses and Logic programming</vt:lpstr>
      <vt:lpstr>Forward chaining</vt:lpstr>
      <vt:lpstr>Backward chaining</vt:lpstr>
      <vt:lpstr>An algorithm for SAT (DPLL)</vt:lpstr>
      <vt:lpstr>Early termination detection for SAT</vt:lpstr>
      <vt:lpstr>Pure symbols heuristic for SAT</vt:lpstr>
      <vt:lpstr>Unit clauses heuristic for SAT</vt:lpstr>
      <vt:lpstr>The behavior of CNF_k (m,n)</vt:lpstr>
      <vt:lpstr>A rough graph of how satisfiability varies with m/n</vt:lpstr>
      <vt:lpstr>A local search algorithm for SAT (Walksat)</vt:lpstr>
      <vt:lpstr>Back to constructing an agent for Wumpus world – An agent algorithm</vt:lpstr>
      <vt:lpstr>Assumptions</vt:lpstr>
      <vt:lpstr>Using SatPlan to plan (offline)</vt:lpstr>
      <vt:lpstr>Working with SatPlan</vt:lpstr>
      <vt:lpstr>The SatPlan (offline) algorithm</vt:lpstr>
      <vt:lpstr>Two things</vt:lpstr>
      <vt:lpstr>Non-CNF SAT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based agents – Using logic and inference</dc:title>
  <dc:creator>Badrinath R</dc:creator>
  <cp:lastModifiedBy>Badrinath R</cp:lastModifiedBy>
  <cp:revision>86</cp:revision>
  <dcterms:created xsi:type="dcterms:W3CDTF">2023-02-16T05:47:18Z</dcterms:created>
  <dcterms:modified xsi:type="dcterms:W3CDTF">2023-03-01T04:26:37Z</dcterms:modified>
</cp:coreProperties>
</file>