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4" r:id="rId6"/>
    <p:sldId id="263" r:id="rId7"/>
    <p:sldId id="262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C788-88DF-489A-AA5D-DFAE66AB49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404-7625-4E5F-9A93-0ABD1972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0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C788-88DF-489A-AA5D-DFAE66AB49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404-7625-4E5F-9A93-0ABD1972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0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C788-88DF-489A-AA5D-DFAE66AB49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404-7625-4E5F-9A93-0ABD1972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C788-88DF-489A-AA5D-DFAE66AB49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404-7625-4E5F-9A93-0ABD1972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7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C788-88DF-489A-AA5D-DFAE66AB49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404-7625-4E5F-9A93-0ABD1972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6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C788-88DF-489A-AA5D-DFAE66AB49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404-7625-4E5F-9A93-0ABD1972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9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C788-88DF-489A-AA5D-DFAE66AB49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404-7625-4E5F-9A93-0ABD1972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4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C788-88DF-489A-AA5D-DFAE66AB49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404-7625-4E5F-9A93-0ABD1972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1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C788-88DF-489A-AA5D-DFAE66AB49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404-7625-4E5F-9A93-0ABD1972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4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C788-88DF-489A-AA5D-DFAE66AB49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404-7625-4E5F-9A93-0ABD1972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8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C788-88DF-489A-AA5D-DFAE66AB49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404-7625-4E5F-9A93-0ABD1972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5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2C788-88DF-489A-AA5D-DFAE66AB49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1C404-7625-4E5F-9A93-0ABD1972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Knowledge based agents – Using logic and inference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5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alternative to search and CSP: Knowledge representation and reasoning</a:t>
            </a:r>
          </a:p>
          <a:p>
            <a:r>
              <a:rPr lang="en-US" dirty="0" smtClean="0"/>
              <a:t>Representation – represent what?</a:t>
            </a:r>
          </a:p>
          <a:p>
            <a:r>
              <a:rPr lang="en-US" dirty="0" smtClean="0"/>
              <a:t>Reasoning – make decisions</a:t>
            </a:r>
          </a:p>
          <a:p>
            <a:r>
              <a:rPr lang="en-US" dirty="0" smtClean="0"/>
              <a:t>Domain independent</a:t>
            </a:r>
          </a:p>
          <a:p>
            <a:r>
              <a:rPr lang="en-US" dirty="0" smtClean="0"/>
              <a:t>Declarative approach (vs procedural approach)</a:t>
            </a:r>
          </a:p>
          <a:p>
            <a:r>
              <a:rPr lang="en-US" dirty="0" smtClean="0"/>
              <a:t>More like human reasoning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>
            <a:off x="2926080" y="2686929"/>
            <a:ext cx="6682154" cy="5627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loud 7"/>
          <p:cNvSpPr/>
          <p:nvPr/>
        </p:nvSpPr>
        <p:spPr>
          <a:xfrm>
            <a:off x="3868615" y="3418449"/>
            <a:ext cx="1406770" cy="66118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6918960" y="3422019"/>
            <a:ext cx="1406770" cy="66118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gular Pentagon 9"/>
          <p:cNvSpPr/>
          <p:nvPr/>
        </p:nvSpPr>
        <p:spPr>
          <a:xfrm>
            <a:off x="4107765" y="801859"/>
            <a:ext cx="960120" cy="914400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KB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gular Pentagon 10"/>
              <p:cNvSpPr/>
              <p:nvPr/>
            </p:nvSpPr>
            <p:spPr>
              <a:xfrm>
                <a:off x="7098322" y="710419"/>
                <a:ext cx="960120" cy="865163"/>
              </a:xfrm>
              <a:prstGeom prst="pentag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Regular Pentago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322" y="710419"/>
                <a:ext cx="960120" cy="865163"/>
              </a:xfrm>
              <a:prstGeom prst="pentagon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5275385" y="1252025"/>
            <a:ext cx="1448972" cy="2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51230" y="3749040"/>
            <a:ext cx="1139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2332" y="900330"/>
            <a:ext cx="110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4911" y="3805310"/>
            <a:ext cx="117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 world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9489" y="1477108"/>
            <a:ext cx="11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agent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515729" y="1842868"/>
            <a:ext cx="14068" cy="142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9" idx="3"/>
          </p:cNvCxnSpPr>
          <p:nvPr/>
        </p:nvCxnSpPr>
        <p:spPr>
          <a:xfrm>
            <a:off x="7578382" y="1575582"/>
            <a:ext cx="43963" cy="188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83348" y="4079631"/>
            <a:ext cx="104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“follows”</a:t>
            </a:r>
            <a:endParaRPr lang="en-US" dirty="0"/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838200" y="5316955"/>
            <a:ext cx="10515600" cy="1325563"/>
          </a:xfrm>
        </p:spPr>
        <p:txBody>
          <a:bodyPr/>
          <a:lstStyle/>
          <a:p>
            <a:r>
              <a:rPr lang="en-US" dirty="0" smtClean="0"/>
              <a:t>Knowledge contains statements – an abstraction of the real world situation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3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gular Pentagon 9"/>
          <p:cNvSpPr/>
          <p:nvPr/>
        </p:nvSpPr>
        <p:spPr>
          <a:xfrm>
            <a:off x="4107765" y="801859"/>
            <a:ext cx="960120" cy="914400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KB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gular Pentagon 10"/>
              <p:cNvSpPr/>
              <p:nvPr/>
            </p:nvSpPr>
            <p:spPr>
              <a:xfrm>
                <a:off x="7098322" y="710419"/>
                <a:ext cx="960120" cy="865163"/>
              </a:xfrm>
              <a:prstGeom prst="pentag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Regular Pentago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322" y="710419"/>
                <a:ext cx="960120" cy="865163"/>
              </a:xfrm>
              <a:prstGeom prst="pentagon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5275385" y="900330"/>
            <a:ext cx="1448972" cy="379830"/>
            <a:chOff x="5275385" y="900330"/>
            <a:chExt cx="1448972" cy="379830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5275385" y="1252025"/>
              <a:ext cx="1448972" cy="28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472332" y="900330"/>
              <a:ext cx="1104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Inference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9489" y="1477108"/>
            <a:ext cx="11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agent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1" idx="3"/>
            <a:endCxn id="9" idx="3"/>
          </p:cNvCxnSpPr>
          <p:nvPr/>
        </p:nvCxnSpPr>
        <p:spPr>
          <a:xfrm>
            <a:off x="7578382" y="1575582"/>
            <a:ext cx="43963" cy="188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3882683" y="1477108"/>
            <a:ext cx="492369" cy="113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81157" y="2602523"/>
            <a:ext cx="90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Percept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21502" y="1420837"/>
            <a:ext cx="1083212" cy="42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56560" y="1424409"/>
            <a:ext cx="122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 / </a:t>
            </a:r>
            <a:br>
              <a:rPr lang="en-US" dirty="0" smtClean="0"/>
            </a:br>
            <a:r>
              <a:rPr lang="en-US" dirty="0" smtClean="0"/>
              <a:t>Expert /</a:t>
            </a:r>
            <a:br>
              <a:rPr lang="en-US" dirty="0" smtClean="0"/>
            </a:br>
            <a:r>
              <a:rPr lang="en-US" dirty="0" smtClean="0"/>
              <a:t>Knowledge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107765" y="186746"/>
            <a:ext cx="1635968" cy="856050"/>
            <a:chOff x="4107765" y="186746"/>
            <a:chExt cx="1635968" cy="856050"/>
          </a:xfrm>
        </p:grpSpPr>
        <p:sp>
          <p:nvSpPr>
            <p:cNvPr id="19" name="Horizontal Scroll 18"/>
            <p:cNvSpPr/>
            <p:nvPr/>
          </p:nvSpPr>
          <p:spPr>
            <a:xfrm>
              <a:off x="4392037" y="186746"/>
              <a:ext cx="1351696" cy="604615"/>
            </a:xfrm>
            <a:prstGeom prst="horizontalScroll">
              <a:avLst/>
            </a:prstGeom>
            <a:solidFill>
              <a:srgbClr val="CADF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Reasoning Process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U-Turn Arrow 20"/>
            <p:cNvSpPr/>
            <p:nvPr/>
          </p:nvSpPr>
          <p:spPr>
            <a:xfrm>
              <a:off x="4107765" y="286712"/>
              <a:ext cx="548641" cy="756084"/>
            </a:xfrm>
            <a:prstGeom prst="uturnArrow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2015512" y="1143000"/>
            <a:ext cx="425976" cy="3931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550120" y="2686927"/>
            <a:ext cx="425976" cy="3931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838200" y="5359159"/>
            <a:ext cx="10515600" cy="1325563"/>
          </a:xfrm>
        </p:spPr>
        <p:txBody>
          <a:bodyPr/>
          <a:lstStyle/>
          <a:p>
            <a:r>
              <a:rPr lang="en-US" dirty="0" smtClean="0"/>
              <a:t>Reasoning helps derive  new information / action / decision from available KB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472332" y="1846440"/>
                <a:ext cx="1367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⊨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KB </a:t>
                </a:r>
                <a:r>
                  <a:rPr lang="en-US" b="1" u="sng" dirty="0" smtClean="0"/>
                  <a:t>entails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332" y="1846440"/>
                <a:ext cx="1367106" cy="646331"/>
              </a:xfrm>
              <a:prstGeom prst="rect">
                <a:avLst/>
              </a:prstGeom>
              <a:blipFill>
                <a:blip r:embed="rId3"/>
                <a:stretch>
                  <a:fillRect l="-401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8989255" y="2096086"/>
            <a:ext cx="2786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the entailment is done</a:t>
            </a:r>
          </a:p>
          <a:p>
            <a:r>
              <a:rPr lang="en-US" dirty="0" smtClean="0"/>
              <a:t>Depends on the derivation</a:t>
            </a:r>
            <a:br>
              <a:rPr lang="en-US" dirty="0" smtClean="0"/>
            </a:br>
            <a:r>
              <a:rPr lang="en-US" dirty="0" smtClean="0"/>
              <a:t>or inferencing process used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89255" y="3163053"/>
            <a:ext cx="2897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language used to represent the knowledge constrains what can be represented in the KB</a:t>
            </a:r>
          </a:p>
        </p:txBody>
      </p:sp>
    </p:spTree>
    <p:extLst>
      <p:ext uri="{BB962C8B-B14F-4D97-AF65-F5344CB8AC3E}">
        <p14:creationId xmlns:p14="http://schemas.microsoft.com/office/powerpoint/2010/main" val="344089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gular Pentagon 9"/>
          <p:cNvSpPr/>
          <p:nvPr/>
        </p:nvSpPr>
        <p:spPr>
          <a:xfrm>
            <a:off x="4107765" y="801859"/>
            <a:ext cx="960120" cy="914400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KB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gular Pentagon 10"/>
              <p:cNvSpPr/>
              <p:nvPr/>
            </p:nvSpPr>
            <p:spPr>
              <a:xfrm>
                <a:off x="7098322" y="710419"/>
                <a:ext cx="960120" cy="865163"/>
              </a:xfrm>
              <a:prstGeom prst="pentag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Regular Pentago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322" y="710419"/>
                <a:ext cx="960120" cy="865163"/>
              </a:xfrm>
              <a:prstGeom prst="pentagon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5275385" y="900330"/>
            <a:ext cx="1448972" cy="379830"/>
            <a:chOff x="5275385" y="900330"/>
            <a:chExt cx="1448972" cy="379830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5275385" y="1252025"/>
              <a:ext cx="1448972" cy="28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472332" y="900330"/>
              <a:ext cx="1104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Inference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9489" y="1477108"/>
            <a:ext cx="11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agent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882683" y="1477108"/>
            <a:ext cx="492369" cy="113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81157" y="2602523"/>
            <a:ext cx="90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Percept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21502" y="1420837"/>
            <a:ext cx="1083212" cy="42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56560" y="1424409"/>
            <a:ext cx="122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 / </a:t>
            </a:r>
            <a:br>
              <a:rPr lang="en-US" dirty="0" smtClean="0"/>
            </a:br>
            <a:r>
              <a:rPr lang="en-US" dirty="0" smtClean="0"/>
              <a:t>Expert /</a:t>
            </a:r>
            <a:br>
              <a:rPr lang="en-US" dirty="0" smtClean="0"/>
            </a:br>
            <a:r>
              <a:rPr lang="en-US" dirty="0" smtClean="0"/>
              <a:t>Knowledge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107765" y="186746"/>
            <a:ext cx="1635968" cy="856050"/>
            <a:chOff x="4107765" y="186746"/>
            <a:chExt cx="1635968" cy="856050"/>
          </a:xfrm>
        </p:grpSpPr>
        <p:sp>
          <p:nvSpPr>
            <p:cNvPr id="19" name="Horizontal Scroll 18"/>
            <p:cNvSpPr/>
            <p:nvPr/>
          </p:nvSpPr>
          <p:spPr>
            <a:xfrm>
              <a:off x="4392037" y="186746"/>
              <a:ext cx="1351696" cy="604615"/>
            </a:xfrm>
            <a:prstGeom prst="horizontalScroll">
              <a:avLst/>
            </a:prstGeom>
            <a:solidFill>
              <a:srgbClr val="CADF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Reasoning Process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U-Turn Arrow 20"/>
            <p:cNvSpPr/>
            <p:nvPr/>
          </p:nvSpPr>
          <p:spPr>
            <a:xfrm>
              <a:off x="4107765" y="286712"/>
              <a:ext cx="548641" cy="756084"/>
            </a:xfrm>
            <a:prstGeom prst="uturnArrow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2015512" y="1143000"/>
            <a:ext cx="425976" cy="3931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550120" y="2686927"/>
            <a:ext cx="425976" cy="3931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838200" y="5916932"/>
            <a:ext cx="10515600" cy="767790"/>
          </a:xfrm>
        </p:spPr>
        <p:txBody>
          <a:bodyPr/>
          <a:lstStyle/>
          <a:p>
            <a:r>
              <a:rPr lang="en-US" dirty="0" smtClean="0"/>
              <a:t>Model and Entailment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472332" y="1846440"/>
                <a:ext cx="1367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⊨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KB </a:t>
                </a:r>
                <a:r>
                  <a:rPr lang="en-US" b="1" u="sng" dirty="0" smtClean="0"/>
                  <a:t>entails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332" y="1846440"/>
                <a:ext cx="1367106" cy="646331"/>
              </a:xfrm>
              <a:prstGeom prst="rect">
                <a:avLst/>
              </a:prstGeom>
              <a:blipFill>
                <a:blip r:embed="rId3"/>
                <a:stretch>
                  <a:fillRect l="-401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693834" y="2082018"/>
                <a:ext cx="3603872" cy="3693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 KB usually has only partial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information about the world. 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With that partial info we are usually</a:t>
                </a:r>
                <a:br>
                  <a:rPr lang="en-US" dirty="0" smtClean="0"/>
                </a:br>
                <a:r>
                  <a:rPr lang="en-US" dirty="0" smtClean="0"/>
                  <a:t>trying to guess the world and decide</a:t>
                </a:r>
                <a:br>
                  <a:rPr lang="en-US" dirty="0" smtClean="0"/>
                </a:br>
                <a:r>
                  <a:rPr lang="en-US" dirty="0" smtClean="0"/>
                  <a:t>an action.</a:t>
                </a:r>
              </a:p>
              <a:p>
                <a:endParaRPr lang="en-US" dirty="0"/>
              </a:p>
              <a:p>
                <a:r>
                  <a:rPr lang="en-US" dirty="0" smtClean="0"/>
                  <a:t>For this we track these possible</a:t>
                </a:r>
                <a:br>
                  <a:rPr lang="en-US" dirty="0" smtClean="0"/>
                </a:br>
                <a:r>
                  <a:rPr lang="en-US" dirty="0" smtClean="0"/>
                  <a:t>worlds, formally called </a:t>
                </a:r>
                <a:r>
                  <a:rPr lang="en-US" b="1" dirty="0" smtClean="0"/>
                  <a:t>models</a:t>
                </a:r>
                <a:r>
                  <a:rPr lang="en-US" dirty="0" smtClean="0"/>
                  <a:t>. that</a:t>
                </a:r>
                <a:br>
                  <a:rPr lang="en-US" dirty="0" smtClean="0"/>
                </a:br>
                <a:r>
                  <a:rPr lang="en-US" dirty="0" smtClean="0"/>
                  <a:t>are </a:t>
                </a:r>
                <a:r>
                  <a:rPr lang="en-US" b="1" dirty="0" smtClean="0"/>
                  <a:t>consistent</a:t>
                </a:r>
                <a:r>
                  <a:rPr lang="en-US" dirty="0" smtClean="0"/>
                  <a:t> with the KB (</a:t>
                </a:r>
                <a:r>
                  <a:rPr lang="en-US" b="1" dirty="0" smtClean="0"/>
                  <a:t>satisfy</a:t>
                </a:r>
                <a:r>
                  <a:rPr lang="en-US" dirty="0" smtClean="0"/>
                  <a:t> it)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The set of </a:t>
                </a:r>
                <a:r>
                  <a:rPr lang="en-US" b="1" dirty="0" smtClean="0"/>
                  <a:t>all possible worlds </a:t>
                </a:r>
                <a:br>
                  <a:rPr lang="en-US" b="1" dirty="0" smtClean="0"/>
                </a:br>
                <a:r>
                  <a:rPr lang="en-US" dirty="0" smtClean="0"/>
                  <a:t>satisfying  the KB is 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𝑲𝑩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 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834" y="2082018"/>
                <a:ext cx="3603872" cy="3693319"/>
              </a:xfrm>
              <a:prstGeom prst="rect">
                <a:avLst/>
              </a:prstGeom>
              <a:blipFill>
                <a:blip r:embed="rId4"/>
                <a:stretch>
                  <a:fillRect l="-1354" t="-992" r="-1692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059543" y="3388169"/>
            <a:ext cx="4443016" cy="1220640"/>
            <a:chOff x="1059543" y="3388169"/>
            <a:chExt cx="4443016" cy="12206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Hexagon 4"/>
                <p:cNvSpPr/>
                <p:nvPr/>
              </p:nvSpPr>
              <p:spPr>
                <a:xfrm>
                  <a:off x="4134730" y="4120470"/>
                  <a:ext cx="521676" cy="444728"/>
                </a:xfrm>
                <a:prstGeom prst="hexag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Hexagon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730" y="4120470"/>
                  <a:ext cx="521676" cy="444728"/>
                </a:xfrm>
                <a:prstGeom prst="hexagon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loud Callout 8"/>
            <p:cNvSpPr/>
            <p:nvPr/>
          </p:nvSpPr>
          <p:spPr>
            <a:xfrm>
              <a:off x="3200400" y="3388169"/>
              <a:ext cx="907365" cy="488339"/>
            </a:xfrm>
            <a:prstGeom prst="cloudCallout">
              <a:avLst>
                <a:gd name="adj1" fmla="val 60747"/>
                <a:gd name="adj2" fmla="val 6844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M</a:t>
              </a:r>
              <a:r>
                <a:rPr lang="en-US" baseline="-25000" dirty="0" smtClean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  <a:endParaRPr lang="en-US" baseline="-25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3" name="Cloud Callout 32"/>
            <p:cNvSpPr/>
            <p:nvPr/>
          </p:nvSpPr>
          <p:spPr>
            <a:xfrm>
              <a:off x="2975318" y="4120470"/>
              <a:ext cx="907365" cy="488339"/>
            </a:xfrm>
            <a:prstGeom prst="cloudCallout">
              <a:avLst>
                <a:gd name="adj1" fmla="val 83142"/>
                <a:gd name="adj2" fmla="val -385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M</a:t>
              </a:r>
              <a:r>
                <a:rPr lang="en-US" baseline="-25000" dirty="0" smtClean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endParaRPr lang="en-US" baseline="-25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4" name="Cloud Callout 33"/>
            <p:cNvSpPr/>
            <p:nvPr/>
          </p:nvSpPr>
          <p:spPr>
            <a:xfrm>
              <a:off x="4595194" y="3511589"/>
              <a:ext cx="907365" cy="488339"/>
            </a:xfrm>
            <a:prstGeom prst="cloudCallout">
              <a:avLst>
                <a:gd name="adj1" fmla="val -60823"/>
                <a:gd name="adj2" fmla="val 7438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M</a:t>
              </a:r>
              <a:r>
                <a:rPr lang="en-US" baseline="-25000" dirty="0" smtClean="0">
                  <a:solidFill>
                    <a:schemeClr val="accent5">
                      <a:lumMod val="75000"/>
                    </a:schemeClr>
                  </a:solidFill>
                </a:rPr>
                <a:t>3</a:t>
              </a:r>
              <a:endParaRPr lang="en-US" baseline="-25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656406" y="4186183"/>
                  <a:ext cx="7569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°°°°°°</m:t>
                        </m:r>
                      </m:oMath>
                    </m:oMathPara>
                  </a14:m>
                  <a:endParaRPr lang="en-US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406" y="4186183"/>
                  <a:ext cx="75693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059543" y="3999928"/>
                  <a:ext cx="1465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 err="1" smtClean="0"/>
                    <a:t>M</a:t>
                  </a:r>
                  <a:r>
                    <a:rPr lang="en-US" i="1" baseline="-25000" dirty="0" err="1" smtClean="0"/>
                    <a:t>i</a:t>
                  </a:r>
                  <a:r>
                    <a:rPr lang="en-US" dirty="0" smtClean="0"/>
                    <a:t> </a:t>
                  </a:r>
                  <a:r>
                    <a:rPr lang="en-US" b="1" dirty="0" smtClean="0"/>
                    <a:t>satisfies</a:t>
                  </a:r>
                  <a:r>
                    <a:rPr lang="en-US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43" y="3999928"/>
                  <a:ext cx="1465016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75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5849257" y="3459823"/>
            <a:ext cx="1554625" cy="1148986"/>
            <a:chOff x="5849257" y="3459823"/>
            <a:chExt cx="1554625" cy="1148986"/>
          </a:xfrm>
        </p:grpSpPr>
        <p:sp>
          <p:nvSpPr>
            <p:cNvPr id="20" name="Right Brace 19"/>
            <p:cNvSpPr/>
            <p:nvPr/>
          </p:nvSpPr>
          <p:spPr>
            <a:xfrm>
              <a:off x="5849257" y="3459823"/>
              <a:ext cx="435429" cy="114898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298643" y="3800894"/>
                  <a:ext cx="11052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8643" y="3800894"/>
                  <a:ext cx="110523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481944" y="4915334"/>
                <a:ext cx="35016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⊨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44" y="4915334"/>
                <a:ext cx="3501663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74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Checking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this process:</a:t>
                </a:r>
              </a:p>
              <a:p>
                <a:pPr lvl="1"/>
                <a:r>
                  <a:rPr lang="en-US" dirty="0" smtClean="0"/>
                  <a:t>List out all the possible worlds </a:t>
                </a:r>
                <a:r>
                  <a:rPr lang="en-US" b="1" dirty="0" smtClean="0"/>
                  <a:t>satisfying</a:t>
                </a:r>
                <a:r>
                  <a:rPr lang="en-US" dirty="0" smtClean="0"/>
                  <a:t> to our KB</a:t>
                </a:r>
              </a:p>
              <a:p>
                <a:pPr lvl="2"/>
                <a:r>
                  <a:rPr lang="en-US" dirty="0" smtClean="0"/>
                  <a:t>Maybe first list all possible worlds and look at that slice (subset of worlds) that is consistent with out KB</a:t>
                </a:r>
              </a:p>
              <a:p>
                <a:pPr lvl="1"/>
                <a:r>
                  <a:rPr lang="en-US" dirty="0" smtClean="0"/>
                  <a:t>If in all </a:t>
                </a:r>
                <a:r>
                  <a:rPr lang="en-US" b="1" dirty="0" smtClean="0"/>
                  <a:t>those</a:t>
                </a:r>
                <a:r>
                  <a:rPr lang="en-US" dirty="0" smtClean="0"/>
                  <a:t> worlds (</a:t>
                </a:r>
                <a:r>
                  <a:rPr lang="en-US" dirty="0" err="1" smtClean="0"/>
                  <a:t>ie</a:t>
                </a:r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𝐾𝐵</m:t>
                        </m:r>
                      </m:e>
                    </m:d>
                  </m:oMath>
                </a14:m>
                <a:r>
                  <a:rPr lang="en-US" dirty="0" smtClean="0"/>
                  <a:t> check if there is certainty of any fact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n-US" dirty="0" err="1" smtClean="0"/>
                  <a:t>Ie</a:t>
                </a:r>
                <a:r>
                  <a:rPr lang="en-US" dirty="0" smtClean="0"/>
                  <a:t> is a  fact </a:t>
                </a:r>
                <a:r>
                  <a:rPr lang="en-US" b="1" dirty="0" smtClean="0"/>
                  <a:t>true in all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𝐾𝐵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or false in all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𝐾𝐵</m:t>
                        </m:r>
                      </m:e>
                    </m:d>
                  </m:oMath>
                </a14:m>
                <a:r>
                  <a:rPr lang="en-US" dirty="0" smtClean="0"/>
                  <a:t>. </a:t>
                </a:r>
              </a:p>
              <a:p>
                <a:pPr lvl="1"/>
                <a:r>
                  <a:rPr lang="en-US" dirty="0" smtClean="0"/>
                  <a:t>We can then assert that entailment: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This is precisely what model checking is.</a:t>
                </a:r>
              </a:p>
              <a:p>
                <a:pPr lvl="1"/>
                <a:r>
                  <a:rPr lang="en-US" dirty="0" smtClean="0"/>
                  <a:t>Of course we need to figure a way to do this efficiently. That is a challenge.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Before we go further let is concretize the language of the KB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6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representation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can have a </a:t>
            </a:r>
            <a:r>
              <a:rPr lang="en-US" b="1" i="1" dirty="0" smtClean="0"/>
              <a:t>language</a:t>
            </a:r>
            <a:r>
              <a:rPr lang="en-US" dirty="0" smtClean="0"/>
              <a:t> that is sufficiently powerful to succinctly represent the world, that is good.</a:t>
            </a:r>
          </a:p>
          <a:p>
            <a:r>
              <a:rPr lang="en-US" dirty="0" smtClean="0"/>
              <a:t>If we can have a </a:t>
            </a:r>
            <a:r>
              <a:rPr lang="en-US" b="1" i="1" dirty="0" smtClean="0"/>
              <a:t>reasoning process for that language </a:t>
            </a:r>
            <a:r>
              <a:rPr lang="en-US" dirty="0" smtClean="0"/>
              <a:t>which derives only and all conclusions we want (</a:t>
            </a:r>
            <a:r>
              <a:rPr lang="en-US" dirty="0" err="1" smtClean="0"/>
              <a:t>ie</a:t>
            </a:r>
            <a:r>
              <a:rPr lang="en-US" dirty="0" smtClean="0"/>
              <a:t> it is </a:t>
            </a:r>
            <a:r>
              <a:rPr lang="en-US" b="1" i="1" dirty="0" smtClean="0"/>
              <a:t>sound and complete</a:t>
            </a:r>
            <a:r>
              <a:rPr lang="en-US" dirty="0" smtClean="0"/>
              <a:t>) that is good.</a:t>
            </a:r>
          </a:p>
          <a:p>
            <a:r>
              <a:rPr lang="en-US" dirty="0" smtClean="0"/>
              <a:t>Lastly, we wish it to be efficient.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2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>
            <a:off x="2926080" y="2686929"/>
            <a:ext cx="6682154" cy="5627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loud 7"/>
          <p:cNvSpPr/>
          <p:nvPr/>
        </p:nvSpPr>
        <p:spPr>
          <a:xfrm>
            <a:off x="3868615" y="3418449"/>
            <a:ext cx="1406770" cy="66118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6918960" y="3422019"/>
            <a:ext cx="1406770" cy="66118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gular Pentagon 9"/>
          <p:cNvSpPr/>
          <p:nvPr/>
        </p:nvSpPr>
        <p:spPr>
          <a:xfrm>
            <a:off x="4107765" y="801859"/>
            <a:ext cx="960120" cy="914400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KB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gular Pentagon 10"/>
              <p:cNvSpPr/>
              <p:nvPr/>
            </p:nvSpPr>
            <p:spPr>
              <a:xfrm>
                <a:off x="7098322" y="710419"/>
                <a:ext cx="960120" cy="865163"/>
              </a:xfrm>
              <a:prstGeom prst="pentag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Regular Pentago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322" y="710419"/>
                <a:ext cx="960120" cy="865163"/>
              </a:xfrm>
              <a:prstGeom prst="pentagon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5275385" y="1252025"/>
            <a:ext cx="1448972" cy="2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51230" y="3749040"/>
            <a:ext cx="1139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2332" y="900330"/>
            <a:ext cx="110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4911" y="3805310"/>
            <a:ext cx="117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 world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9489" y="1477108"/>
            <a:ext cx="11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agent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515729" y="1842868"/>
            <a:ext cx="14068" cy="142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9" idx="3"/>
          </p:cNvCxnSpPr>
          <p:nvPr/>
        </p:nvCxnSpPr>
        <p:spPr>
          <a:xfrm>
            <a:off x="7578382" y="1575582"/>
            <a:ext cx="43963" cy="188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83348" y="4079631"/>
            <a:ext cx="104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“follows”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2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3581</TotalTime>
  <Words>283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Knowledge based agents – Using logic and inference</vt:lpstr>
      <vt:lpstr>Logic:</vt:lpstr>
      <vt:lpstr>Knowledge contains statements – an abstraction of the real world situation</vt:lpstr>
      <vt:lpstr>Reasoning helps derive  new information / action / decision from available KB</vt:lpstr>
      <vt:lpstr>Model and Entailment</vt:lpstr>
      <vt:lpstr>Model Checking</vt:lpstr>
      <vt:lpstr>Knowledge representation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based agents – Using logic and inference</dc:title>
  <dc:creator>Badrinath R</dc:creator>
  <cp:lastModifiedBy>Badrinath R</cp:lastModifiedBy>
  <cp:revision>10</cp:revision>
  <dcterms:created xsi:type="dcterms:W3CDTF">2023-02-16T05:47:18Z</dcterms:created>
  <dcterms:modified xsi:type="dcterms:W3CDTF">2023-02-18T17:28:32Z</dcterms:modified>
</cp:coreProperties>
</file>