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304" r:id="rId7"/>
    <p:sldId id="293" r:id="rId8"/>
    <p:sldId id="299" r:id="rId9"/>
    <p:sldId id="290" r:id="rId10"/>
    <p:sldId id="305" r:id="rId11"/>
    <p:sldId id="294" r:id="rId12"/>
    <p:sldId id="295" r:id="rId13"/>
    <p:sldId id="296" r:id="rId14"/>
    <p:sldId id="297" r:id="rId15"/>
    <p:sldId id="298" r:id="rId16"/>
    <p:sldId id="30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F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3302004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266300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3567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221757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92C788-88DF-489A-AA5D-DFAE66AB49D4}"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245046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92C788-88DF-489A-AA5D-DFAE66AB49D4}"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76599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92C788-88DF-489A-AA5D-DFAE66AB49D4}"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77394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92C788-88DF-489A-AA5D-DFAE66AB49D4}"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413091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2C788-88DF-489A-AA5D-DFAE66AB49D4}"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1624140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92C788-88DF-489A-AA5D-DFAE66AB49D4}"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393528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92C788-88DF-489A-AA5D-DFAE66AB49D4}"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91C404-7625-4E5F-9A93-0ABD19720740}" type="slidenum">
              <a:rPr lang="en-US" smtClean="0"/>
              <a:t>‹#›</a:t>
            </a:fld>
            <a:endParaRPr lang="en-US"/>
          </a:p>
        </p:txBody>
      </p:sp>
    </p:spTree>
    <p:extLst>
      <p:ext uri="{BB962C8B-B14F-4D97-AF65-F5344CB8AC3E}">
        <p14:creationId xmlns:p14="http://schemas.microsoft.com/office/powerpoint/2010/main" val="48495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2C788-88DF-489A-AA5D-DFAE66AB49D4}"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1C404-7625-4E5F-9A93-0ABD19720740}" type="slidenum">
              <a:rPr lang="en-US" smtClean="0"/>
              <a:t>‹#›</a:t>
            </a:fld>
            <a:endParaRPr lang="en-US"/>
          </a:p>
        </p:txBody>
      </p:sp>
    </p:spTree>
    <p:extLst>
      <p:ext uri="{BB962C8B-B14F-4D97-AF65-F5344CB8AC3E}">
        <p14:creationId xmlns:p14="http://schemas.microsoft.com/office/powerpoint/2010/main" val="24400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More about SAT Solvers and Knowledge based agent construction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33759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 to creating our KB based agent (Wumpus world)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4554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constructing an agent for Wumpus world – An agent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strategy we discussed so far was:</a:t>
            </a:r>
          </a:p>
          <a:p>
            <a:pPr marL="0" indent="0">
              <a:buNone/>
            </a:pPr>
            <a:r>
              <a:rPr lang="en-US" dirty="0" smtClean="0"/>
              <a:t>Repeat for a given initial KB( </a:t>
            </a:r>
            <a:r>
              <a:rPr lang="en-US" dirty="0" err="1" smtClean="0"/>
              <a:t>ie</a:t>
            </a:r>
            <a:r>
              <a:rPr lang="en-US" dirty="0" smtClean="0"/>
              <a:t> initial location, facts, “rules” </a:t>
            </a:r>
            <a:r>
              <a:rPr lang="en-US" dirty="0" err="1" smtClean="0"/>
              <a:t>etc</a:t>
            </a:r>
            <a:r>
              <a:rPr lang="en-US" dirty="0" smtClean="0"/>
              <a:t>):</a:t>
            </a:r>
            <a:br>
              <a:rPr lang="en-US" dirty="0" smtClean="0"/>
            </a:br>
            <a:r>
              <a:rPr lang="en-US" dirty="0" smtClean="0"/>
              <a:t>      </a:t>
            </a:r>
            <a:r>
              <a:rPr lang="en-US" b="1" dirty="0" smtClean="0"/>
              <a:t>Get percepts</a:t>
            </a:r>
            <a:r>
              <a:rPr lang="en-US" dirty="0" smtClean="0"/>
              <a:t/>
            </a:r>
            <a:br>
              <a:rPr lang="en-US" dirty="0" smtClean="0"/>
            </a:br>
            <a:r>
              <a:rPr lang="en-US" dirty="0" smtClean="0"/>
              <a:t>      Convert them to assertions</a:t>
            </a:r>
            <a:br>
              <a:rPr lang="en-US" dirty="0" smtClean="0"/>
            </a:br>
            <a:r>
              <a:rPr lang="en-US" dirty="0" smtClean="0"/>
              <a:t>      add them to the KB</a:t>
            </a:r>
          </a:p>
          <a:p>
            <a:pPr marL="0" indent="0">
              <a:buNone/>
            </a:pPr>
            <a:r>
              <a:rPr lang="en-US" dirty="0"/>
              <a:t> </a:t>
            </a:r>
            <a:r>
              <a:rPr lang="en-US" dirty="0" smtClean="0"/>
              <a:t>     </a:t>
            </a:r>
            <a:r>
              <a:rPr lang="en-US" b="1" dirty="0" smtClean="0"/>
              <a:t>Ask KB for conclusion </a:t>
            </a:r>
            <a:r>
              <a:rPr lang="en-US" dirty="0" smtClean="0"/>
              <a:t>about each possible adjacent </a:t>
            </a:r>
            <a:br>
              <a:rPr lang="en-US" dirty="0" smtClean="0"/>
            </a:br>
            <a:r>
              <a:rPr lang="en-US" dirty="0" smtClean="0"/>
              <a:t>                   safe squares of interest.</a:t>
            </a:r>
            <a:br>
              <a:rPr lang="en-US" dirty="0" smtClean="0"/>
            </a:br>
            <a:r>
              <a:rPr lang="en-US" dirty="0" smtClean="0"/>
              <a:t>      </a:t>
            </a:r>
            <a:r>
              <a:rPr lang="en-US" b="1" dirty="0" smtClean="0"/>
              <a:t>Use an algorithm like DFS / A* to explore</a:t>
            </a:r>
            <a:r>
              <a:rPr lang="en-US" dirty="0" smtClean="0"/>
              <a:t> the next action</a:t>
            </a:r>
          </a:p>
          <a:p>
            <a:pPr marL="0" indent="0">
              <a:buNone/>
            </a:pPr>
            <a:r>
              <a:rPr lang="en-US" dirty="0"/>
              <a:t> </a:t>
            </a:r>
            <a:r>
              <a:rPr lang="en-US" dirty="0" smtClean="0"/>
              <a:t>     </a:t>
            </a:r>
            <a:r>
              <a:rPr lang="en-US" b="1" dirty="0" smtClean="0"/>
              <a:t>Take the action</a:t>
            </a:r>
          </a:p>
          <a:p>
            <a:pPr marL="0" indent="0">
              <a:buNone/>
            </a:pPr>
            <a:r>
              <a:rPr lang="en-US" dirty="0" smtClean="0"/>
              <a:t>// The algorithm may give up after some time. Or if the exploration step </a:t>
            </a:r>
            <a:br>
              <a:rPr lang="en-US" dirty="0" smtClean="0"/>
            </a:br>
            <a:r>
              <a:rPr lang="en-US" dirty="0" smtClean="0"/>
              <a:t>//       finds nothing new</a:t>
            </a:r>
          </a:p>
          <a:p>
            <a:pPr marL="0" indent="0">
              <a:buNone/>
            </a:pPr>
            <a:r>
              <a:rPr lang="en-US" dirty="0" smtClean="0"/>
              <a:t>// note that the world is static. All percepts and assertions once made are true. The only thing that changes is the agents location.</a:t>
            </a:r>
            <a:endParaRPr lang="en-US" dirty="0"/>
          </a:p>
        </p:txBody>
      </p:sp>
    </p:spTree>
    <p:extLst>
      <p:ext uri="{BB962C8B-B14F-4D97-AF65-F5344CB8AC3E}">
        <p14:creationId xmlns:p14="http://schemas.microsoft.com/office/powerpoint/2010/main" val="922716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One assumption we made was the world does not change, even for actions taken by the agent.</a:t>
            </a:r>
          </a:p>
          <a:p>
            <a:r>
              <a:rPr lang="en-US" dirty="0" smtClean="0"/>
              <a:t>Lets try to model time, even of things don’t change.</a:t>
            </a:r>
          </a:p>
          <a:p>
            <a:r>
              <a:rPr lang="en-US" dirty="0" smtClean="0"/>
              <a:t>So that we can see if we can derive a sequence of steps (offline plan) directly from SAT satisfiability given an initial state</a:t>
            </a:r>
          </a:p>
          <a:p>
            <a:endParaRPr lang="en-US" dirty="0"/>
          </a:p>
        </p:txBody>
      </p:sp>
    </p:spTree>
    <p:extLst>
      <p:ext uri="{BB962C8B-B14F-4D97-AF65-F5344CB8AC3E}">
        <p14:creationId xmlns:p14="http://schemas.microsoft.com/office/powerpoint/2010/main" val="2077129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cap="small" dirty="0" err="1" smtClean="0"/>
              <a:t>SatPlan</a:t>
            </a:r>
            <a:r>
              <a:rPr lang="en-US" dirty="0" smtClean="0"/>
              <a:t> to plan (offline)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Assume that we expand our representation a bit more.</a:t>
                </a:r>
              </a:p>
              <a:p>
                <a:r>
                  <a:rPr lang="en-US" dirty="0" smtClean="0"/>
                  <a:t>We will talk about percepts at each time instance. </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𝑡</m:t>
                        </m:r>
                      </m:sup>
                    </m:sSup>
                  </m:oMath>
                </a14:m>
                <a:endParaRPr lang="en-US" dirty="0" smtClean="0"/>
              </a:p>
              <a:p>
                <a:r>
                  <a:rPr lang="en-US" dirty="0" smtClean="0"/>
                  <a:t>We will also talk about location at each time instance.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𝐿</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up>
                        <m:r>
                          <a:rPr lang="en-US" b="0" i="1" smtClean="0">
                            <a:latin typeface="Cambria Math" panose="02040503050406030204" pitchFamily="18" charset="0"/>
                          </a:rPr>
                          <m:t>𝑡</m:t>
                        </m:r>
                      </m:sup>
                    </m:sSubSup>
                  </m:oMath>
                </a14:m>
                <a:endParaRPr lang="en-US" dirty="0" smtClean="0"/>
              </a:p>
              <a:p>
                <a:r>
                  <a:rPr lang="en-US" dirty="0" smtClean="0"/>
                  <a:t>We will connect these together:</a:t>
                </a:r>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up>
                        <m:r>
                          <a:rPr lang="en-US" i="1">
                            <a:latin typeface="Cambria Math" panose="02040503050406030204" pitchFamily="18" charset="0"/>
                          </a:rPr>
                          <m:t>𝑡</m:t>
                        </m:r>
                      </m:sup>
                    </m:sSubSup>
                  </m:oMath>
                </a14:m>
                <a:r>
                  <a:rPr lang="en-US" dirty="0" smtClean="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𝐵</m:t>
                        </m:r>
                      </m:e>
                      <m:sup>
                        <m:r>
                          <a:rPr lang="en-US" b="0" i="1" dirty="0" smtClean="0">
                            <a:latin typeface="Cambria Math" panose="02040503050406030204" pitchFamily="18" charset="0"/>
                          </a:rPr>
                          <m:t>𝑡</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𝐵</m:t>
                        </m:r>
                      </m:e>
                      <m:sub>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sub>
                    </m:sSub>
                    <m:r>
                      <a:rPr lang="en-US" b="0" i="1" dirty="0" smtClean="0">
                        <a:latin typeface="Cambria Math" panose="02040503050406030204" pitchFamily="18" charset="0"/>
                      </a:rPr>
                      <m:t> </m:t>
                    </m:r>
                  </m:oMath>
                </a14:m>
                <a:r>
                  <a:rPr lang="en-US" dirty="0" smtClean="0"/>
                  <a:t>   (Actually we need one such statement for each time step and each location, because we’re unsure where the agent can be when)</a:t>
                </a:r>
              </a:p>
              <a:p>
                <a:pPr lvl="1"/>
                <a:r>
                  <a:rPr lang="en-US" dirty="0" smtClean="0"/>
                  <a:t>This is actually helpful in dealing with things like agent actions that change the world. For example lets say that the Wumpus could be killed by the agent, then we could change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𝐵</m:t>
                        </m:r>
                      </m:e>
                      <m:sub>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sub>
                    </m:sSub>
                  </m:oMath>
                </a14:m>
                <a:r>
                  <a:rPr lang="en-US" dirty="0" smtClean="0"/>
                  <a:t> to </a:t>
                </a:r>
                <a14:m>
                  <m:oMath xmlns:m="http://schemas.openxmlformats.org/officeDocument/2006/math">
                    <m:sSubSup>
                      <m:sSubSupPr>
                        <m:ctrlPr>
                          <a:rPr lang="en-US" b="0" i="1" dirty="0" smtClean="0">
                            <a:latin typeface="Cambria Math" panose="02040503050406030204" pitchFamily="18" charset="0"/>
                          </a:rPr>
                        </m:ctrlPr>
                      </m:sSubSupPr>
                      <m:e>
                        <m:r>
                          <a:rPr lang="en-US" i="1" dirty="0">
                            <a:latin typeface="Cambria Math" panose="02040503050406030204" pitchFamily="18" charset="0"/>
                          </a:rPr>
                          <m:t>𝐵</m:t>
                        </m:r>
                      </m:e>
                      <m:sub>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𝑦</m:t>
                        </m:r>
                      </m:sub>
                      <m:sup>
                        <m:r>
                          <a:rPr lang="en-US" b="0" i="1" dirty="0" smtClean="0">
                            <a:latin typeface="Cambria Math" panose="02040503050406030204" pitchFamily="18" charset="0"/>
                          </a:rPr>
                          <m:t>𝑡</m:t>
                        </m:r>
                      </m:sup>
                    </m:sSubSup>
                  </m:oMath>
                </a14:m>
                <a:r>
                  <a:rPr lang="en-US" dirty="0" smtClean="0"/>
                  <a:t>.</a:t>
                </a:r>
              </a:p>
              <a:p>
                <a:pPr lvl="1"/>
                <a:r>
                  <a:rPr lang="en-US" dirty="0" smtClean="0"/>
                  <a:t>Variables who’s values change with time are referred to as </a:t>
                </a:r>
                <a:r>
                  <a:rPr lang="en-US" i="1" u="sng" dirty="0" err="1" smtClean="0">
                    <a:latin typeface="Times New Roman" panose="02020603050405020304" pitchFamily="18" charset="0"/>
                    <a:ea typeface="Cambria Math" panose="02040503050406030204" pitchFamily="18" charset="0"/>
                    <a:cs typeface="Times New Roman" panose="02020603050405020304" pitchFamily="18" charset="0"/>
                  </a:rPr>
                  <a:t>fluents</a:t>
                </a:r>
                <a:r>
                  <a:rPr lang="en-US" dirty="0" smtClean="0"/>
                  <a:t>.</a:t>
                </a: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b="-1261"/>
                </a:stretch>
              </a:blipFill>
            </p:spPr>
            <p:txBody>
              <a:bodyPr/>
              <a:lstStyle/>
              <a:p>
                <a:r>
                  <a:rPr lang="en-US">
                    <a:noFill/>
                  </a:rPr>
                  <a:t> </a:t>
                </a:r>
              </a:p>
            </p:txBody>
          </p:sp>
        </mc:Fallback>
      </mc:AlternateContent>
    </p:spTree>
    <p:extLst>
      <p:ext uri="{BB962C8B-B14F-4D97-AF65-F5344CB8AC3E}">
        <p14:creationId xmlns:p14="http://schemas.microsoft.com/office/powerpoint/2010/main" val="3346234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cap="small" dirty="0" err="1" smtClean="0"/>
              <a:t>SatPlan</a:t>
            </a:r>
            <a:endParaRPr lang="en-US" cap="smal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This may require more careful coding:</a:t>
                </a:r>
              </a:p>
              <a:p>
                <a:pPr lvl="1"/>
                <a:r>
                  <a:rPr lang="en-US" dirty="0" smtClean="0"/>
                  <a:t>Most things are invariant unless some actions are taken at a time step</a:t>
                </a:r>
              </a:p>
              <a:p>
                <a:pPr lvl="1"/>
                <a:r>
                  <a:rPr lang="en-US" dirty="0"/>
                  <a:t>Another useful fluent is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up>
                        <m:r>
                          <a:rPr lang="en-US" i="1">
                            <a:latin typeface="Cambria Math" panose="02040503050406030204" pitchFamily="18" charset="0"/>
                          </a:rPr>
                          <m:t>𝑡</m:t>
                        </m:r>
                      </m:sup>
                    </m:sSubSup>
                  </m:oMath>
                </a14:m>
                <a:r>
                  <a:rPr lang="en-US" dirty="0"/>
                  <a: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𝑀𝑜𝑣𝑒𝐸𝑎𝑠𝑡</m:t>
                        </m:r>
                      </m:e>
                      <m:sup>
                        <m:r>
                          <a:rPr lang="en-US" i="1" dirty="0">
                            <a:latin typeface="Cambria Math" panose="02040503050406030204" pitchFamily="18" charset="0"/>
                          </a:rPr>
                          <m:t>𝑡</m:t>
                        </m:r>
                      </m:sup>
                    </m:sSup>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𝐿</m:t>
                        </m:r>
                      </m:e>
                      <m:sub>
                        <m:r>
                          <a:rPr lang="en-US" i="1" dirty="0">
                            <a:latin typeface="Cambria Math" panose="02040503050406030204" pitchFamily="18" charset="0"/>
                          </a:rPr>
                          <m:t>𝑥</m:t>
                        </m:r>
                        <m:r>
                          <a:rPr lang="en-US" i="1" dirty="0">
                            <a:latin typeface="Cambria Math" panose="02040503050406030204" pitchFamily="18" charset="0"/>
                          </a:rPr>
                          <m:t>+1,</m:t>
                        </m:r>
                        <m:r>
                          <a:rPr lang="en-US" i="1" dirty="0">
                            <a:latin typeface="Cambria Math" panose="02040503050406030204" pitchFamily="18" charset="0"/>
                          </a:rPr>
                          <m:t>𝑦</m:t>
                        </m:r>
                      </m:sub>
                      <m:sup>
                        <m:r>
                          <a:rPr lang="en-US" i="1" dirty="0">
                            <a:latin typeface="Cambria Math" panose="02040503050406030204" pitchFamily="18" charset="0"/>
                          </a:rPr>
                          <m:t>𝑡</m:t>
                        </m:r>
                        <m:r>
                          <a:rPr lang="en-US" i="1" dirty="0">
                            <a:latin typeface="Cambria Math" panose="02040503050406030204" pitchFamily="18" charset="0"/>
                          </a:rPr>
                          <m:t>+1</m:t>
                        </m:r>
                      </m:sup>
                    </m:sSubSup>
                  </m:oMath>
                </a14:m>
                <a:endParaRPr lang="en-US" dirty="0"/>
              </a:p>
              <a:p>
                <a:pPr lvl="1"/>
                <a:r>
                  <a:rPr lang="en-US" dirty="0"/>
                  <a:t>Another maybe </a:t>
                </a:r>
                <a14:m>
                  <m:oMath xmlns:m="http://schemas.openxmlformats.org/officeDocument/2006/math">
                    <m:r>
                      <a:rPr lang="en-US" i="1">
                        <a:latin typeface="Cambria Math" panose="02040503050406030204" pitchFamily="18" charset="0"/>
                      </a:rPr>
                      <m:t>𝐻𝑎𝑣𝑒𝐴𝑟𝑟𝑜</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𝑠h𝑜𝑜</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𝐻𝑎𝑣𝑒𝐴𝑟𝑟𝑜</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r>
                          <a:rPr lang="en-US" i="1">
                            <a:latin typeface="Cambria Math" panose="02040503050406030204" pitchFamily="18" charset="0"/>
                          </a:rPr>
                          <m:t>+1</m:t>
                        </m:r>
                      </m:sup>
                    </m:sSup>
                    <m:r>
                      <a:rPr lang="en-US" i="1">
                        <a:latin typeface="Cambria Math" panose="02040503050406030204" pitchFamily="18" charset="0"/>
                      </a:rPr>
                      <m:t> </m:t>
                    </m:r>
                  </m:oMath>
                </a14:m>
                <a:r>
                  <a:rPr lang="en-US" dirty="0"/>
                  <a:t>indicating that arrow can be used only once. Or maybe better to add </a:t>
                </a:r>
                <a14:m>
                  <m:oMath xmlns:m="http://schemas.openxmlformats.org/officeDocument/2006/math">
                    <m:r>
                      <a:rPr lang="en-US" i="1">
                        <a:latin typeface="Cambria Math" panose="02040503050406030204" pitchFamily="18" charset="0"/>
                      </a:rPr>
                      <m:t>𝐻𝑎𝑣𝑒𝐴𝑟𝑟𝑜</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𝑠h𝑜𝑜</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𝐻𝑎𝑣𝑒𝐴𝑟𝑟𝑜</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r>
                          <a:rPr lang="en-US" i="1">
                            <a:latin typeface="Cambria Math" panose="02040503050406030204" pitchFamily="18" charset="0"/>
                          </a:rPr>
                          <m:t>+1</m:t>
                        </m:r>
                      </m:sup>
                    </m:sSup>
                  </m:oMath>
                </a14:m>
                <a:r>
                  <a:rPr lang="en-US" dirty="0" smtClean="0"/>
                  <a:t>… The reason is that we want to be sure that we have the arrow or not at every time step.</a:t>
                </a:r>
              </a:p>
              <a:p>
                <a:pPr lvl="1"/>
                <a:r>
                  <a:rPr lang="en-US" dirty="0" smtClean="0"/>
                  <a:t>Also we may have to add some more obvious stuff, but needed for meaningful planning e.g., we can have at most  action at a time. </a:t>
                </a:r>
                <a:r>
                  <a:rPr lang="en-US" dirty="0" err="1" smtClean="0"/>
                  <a:t>Eg</a:t>
                </a:r>
                <a:r>
                  <a:rPr lang="en-US" dirty="0" smtClean="0"/>
                  <a:t>. If there are </a:t>
                </a:r>
                <a:r>
                  <a:rPr lang="en-US" i="1" dirty="0" smtClean="0">
                    <a:latin typeface="Cambria Math" panose="02040503050406030204" pitchFamily="18" charset="0"/>
                    <a:ea typeface="Cambria Math" panose="02040503050406030204" pitchFamily="18" charset="0"/>
                  </a:rPr>
                  <a:t>n</a:t>
                </a:r>
                <a:r>
                  <a:rPr lang="en-US" dirty="0" smtClean="0"/>
                  <a:t> actions, then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𝐴</m:t>
                            </m:r>
                          </m:e>
                          <m:sub>
                            <m:r>
                              <a:rPr lang="en-US" b="0" i="1" smtClean="0">
                                <a:latin typeface="Cambria Math" panose="02040503050406030204" pitchFamily="18" charset="0"/>
                              </a:rPr>
                              <m:t>3</m:t>
                            </m:r>
                          </m:sub>
                        </m:sSub>
                      </m:e>
                    </m:d>
                    <m:r>
                      <a:rPr lang="en-US" b="0" i="1" smtClean="0">
                        <a:latin typeface="Cambria Math" panose="02040503050406030204" pitchFamily="18" charset="0"/>
                      </a:rPr>
                      <m:t>… </m:t>
                    </m:r>
                  </m:oMath>
                </a14:m>
                <a:endParaRPr lang="en-US" dirty="0" smtClean="0"/>
              </a:p>
              <a:p>
                <a:pPr lvl="2"/>
                <a:r>
                  <a:rPr lang="en-US" dirty="0" smtClean="0"/>
                  <a:t>We are saying we cannot simultaneously take any two actions.</a:t>
                </a:r>
              </a:p>
              <a:p>
                <a:pPr lvl="1"/>
                <a:r>
                  <a:rPr lang="en-US" dirty="0" smtClean="0"/>
                  <a:t>Since we do not want to SAT solver to give as  a solution where it sets the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up>
                        <m:r>
                          <a:rPr lang="en-US" i="1">
                            <a:latin typeface="Cambria Math" panose="02040503050406030204" pitchFamily="18" charset="0"/>
                          </a:rPr>
                          <m:t>𝑡</m:t>
                        </m:r>
                      </m:sup>
                    </m:sSubSup>
                  </m:oMath>
                </a14:m>
                <a:r>
                  <a:rPr lang="en-US" dirty="0" smtClean="0"/>
                  <a:t> to be true at the same time for two locations we need to set clauses saying only one of these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𝐿</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up>
                        <m:r>
                          <a:rPr lang="en-US" i="1">
                            <a:latin typeface="Cambria Math" panose="02040503050406030204" pitchFamily="18" charset="0"/>
                          </a:rPr>
                          <m:t>𝑡</m:t>
                        </m:r>
                      </m:sup>
                    </m:sSubSup>
                  </m:oMath>
                </a14:m>
                <a:r>
                  <a:rPr lang="en-US" dirty="0" smtClean="0"/>
                  <a:t> clauses can be true for a given time </a:t>
                </a:r>
                <a:r>
                  <a:rPr lang="en-US" i="1" dirty="0" smtClean="0">
                    <a:latin typeface="Cambria Math" panose="02040503050406030204" pitchFamily="18" charset="0"/>
                  </a:rPr>
                  <a:t>t</a:t>
                </a:r>
                <a:r>
                  <a:rPr lang="en-US" dirty="0" smtClean="0"/>
                  <a:t>. And do this for all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801" r="-696" b="-2101"/>
                </a:stretch>
              </a:blipFill>
            </p:spPr>
            <p:txBody>
              <a:bodyPr/>
              <a:lstStyle/>
              <a:p>
                <a:r>
                  <a:rPr lang="en-US">
                    <a:noFill/>
                  </a:rPr>
                  <a:t> </a:t>
                </a:r>
              </a:p>
            </p:txBody>
          </p:sp>
        </mc:Fallback>
      </mc:AlternateContent>
    </p:spTree>
    <p:extLst>
      <p:ext uri="{BB962C8B-B14F-4D97-AF65-F5344CB8AC3E}">
        <p14:creationId xmlns:p14="http://schemas.microsoft.com/office/powerpoint/2010/main" val="3080798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cap="small" dirty="0" smtClean="0"/>
              <a:t> </a:t>
            </a:r>
            <a:r>
              <a:rPr lang="en-US" cap="small" dirty="0" err="1" smtClean="0"/>
              <a:t>SatPlan</a:t>
            </a:r>
            <a:r>
              <a:rPr lang="en-US" cap="small" dirty="0" smtClean="0"/>
              <a:t> </a:t>
            </a:r>
            <a:r>
              <a:rPr lang="en-US" dirty="0" smtClean="0"/>
              <a:t>(offline)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Given </a:t>
                </a:r>
                <a:r>
                  <a:rPr lang="en-US" b="1" i="1" dirty="0" smtClean="0">
                    <a:latin typeface="Cambria Math" panose="02040503050406030204" pitchFamily="18" charset="0"/>
                    <a:ea typeface="Cambria Math" panose="02040503050406030204" pitchFamily="18" charset="0"/>
                  </a:rPr>
                  <a:t>initial state clauses</a:t>
                </a:r>
                <a:r>
                  <a:rPr lang="en-US" dirty="0" smtClean="0"/>
                  <a:t>,   </a:t>
                </a:r>
                <a:r>
                  <a:rPr lang="en-US" b="1" i="1" dirty="0">
                    <a:latin typeface="Cambria Math" panose="02040503050406030204" pitchFamily="18" charset="0"/>
                    <a:ea typeface="Cambria Math" panose="02040503050406030204" pitchFamily="18" charset="0"/>
                  </a:rPr>
                  <a:t>transition rule clauses</a:t>
                </a:r>
                <a:r>
                  <a:rPr lang="en-US" i="1" dirty="0">
                    <a:latin typeface="Cambria Math" panose="02040503050406030204" pitchFamily="18" charset="0"/>
                    <a:ea typeface="Cambria Math" panose="02040503050406030204" pitchFamily="18" charset="0"/>
                  </a:rPr>
                  <a:t>( temporal behavior) </a:t>
                </a:r>
                <a:r>
                  <a:rPr lang="en-US" dirty="0" smtClean="0"/>
                  <a:t>,  and   </a:t>
                </a:r>
                <a:r>
                  <a:rPr lang="en-US" b="1" i="1" dirty="0">
                    <a:latin typeface="Cambria Math" panose="02040503050406030204" pitchFamily="18" charset="0"/>
                    <a:ea typeface="Cambria Math" panose="02040503050406030204" pitchFamily="18" charset="0"/>
                  </a:rPr>
                  <a:t>goal clauses</a:t>
                </a:r>
                <a:r>
                  <a:rPr lang="en-US" dirty="0" smtClean="0"/>
                  <a:t>(state at time </a:t>
                </a:r>
                <a:r>
                  <a:rPr lang="en-US" i="1" dirty="0" smtClean="0">
                    <a:latin typeface="Cambria Math" panose="02040503050406030204" pitchFamily="18" charset="0"/>
                    <a:ea typeface="Cambria Math" panose="02040503050406030204" pitchFamily="18" charset="0"/>
                  </a:rPr>
                  <a:t>T</a:t>
                </a:r>
                <a:r>
                  <a:rPr lang="en-US" dirty="0" smtClean="0"/>
                  <a:t>, </a:t>
                </a:r>
                <a:r>
                  <a:rPr lang="en-US" dirty="0" err="1" smtClean="0"/>
                  <a:t>eg</a:t>
                </a:r>
                <a:r>
                  <a:rPr lang="en-US" dirty="0" smtClean="0"/>
                  <a:t> </a:t>
                </a:r>
                <a14:m>
                  <m:oMath xmlns:m="http://schemas.openxmlformats.org/officeDocument/2006/math">
                    <m:r>
                      <a:rPr lang="en-US" b="0" i="1" smtClean="0">
                        <a:latin typeface="Cambria Math" panose="02040503050406030204" pitchFamily="18" charset="0"/>
                      </a:rPr>
                      <m:t>𝐻𝑎𝑣𝑒𝐺𝑜𝑙</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𝑇</m:t>
                        </m:r>
                      </m:sup>
                    </m:sSup>
                  </m:oMath>
                </a14:m>
                <a:r>
                  <a:rPr lang="en-US" dirty="0" smtClean="0"/>
                  <a:t>)</a:t>
                </a:r>
              </a:p>
              <a:p>
                <a:r>
                  <a:rPr lang="en-US" dirty="0" smtClean="0"/>
                  <a:t>Note we don’t have percepts. We assert initial state and goal state clauses.</a:t>
                </a:r>
              </a:p>
              <a:p>
                <a:r>
                  <a:rPr lang="en-US" dirty="0" smtClean="0"/>
                  <a:t>Try to find a satisfying assignment for the CNF combining all these.</a:t>
                </a:r>
              </a:p>
              <a:p>
                <a:r>
                  <a:rPr lang="en-US" dirty="0" smtClean="0"/>
                  <a:t>What does the SAT solution tell us? How do we interpret it? </a:t>
                </a:r>
              </a:p>
              <a:p>
                <a:pPr lvl="1"/>
                <a:r>
                  <a:rPr lang="en-US" dirty="0" smtClean="0"/>
                  <a:t>It is a possible plan. With the initial knowledge and assumptions (assignment) to future percepts.</a:t>
                </a:r>
              </a:p>
              <a:p>
                <a:pPr lvl="1"/>
                <a:r>
                  <a:rPr lang="en-US" dirty="0" smtClean="0"/>
                  <a:t>It is not directly useful because assumptions is makes about percepts could be false.</a:t>
                </a:r>
              </a:p>
              <a:p>
                <a:r>
                  <a:rPr lang="en-US" dirty="0" smtClean="0"/>
                  <a:t>We would very likely need to repeat this for several time steps.</a:t>
                </a:r>
              </a:p>
              <a:p>
                <a:r>
                  <a:rPr lang="en-US" dirty="0" smtClean="0"/>
                  <a:t>We may have to give up after some number of time steps.</a:t>
                </a:r>
              </a:p>
              <a:p>
                <a:endParaRPr lang="en-US" dirty="0"/>
              </a:p>
              <a:p>
                <a:r>
                  <a:rPr lang="en-US" dirty="0" smtClean="0"/>
                  <a:t>The KB now may be quite large.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922" r="-986" b="-3081"/>
                </a:stretch>
              </a:blipFill>
            </p:spPr>
            <p:txBody>
              <a:bodyPr/>
              <a:lstStyle/>
              <a:p>
                <a:r>
                  <a:rPr lang="en-US">
                    <a:noFill/>
                  </a:rPr>
                  <a:t> </a:t>
                </a:r>
              </a:p>
            </p:txBody>
          </p:sp>
        </mc:Fallback>
      </mc:AlternateContent>
    </p:spTree>
    <p:extLst>
      <p:ext uri="{BB962C8B-B14F-4D97-AF65-F5344CB8AC3E}">
        <p14:creationId xmlns:p14="http://schemas.microsoft.com/office/powerpoint/2010/main" val="2924647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things</a:t>
            </a:r>
            <a:endParaRPr lang="en-US" dirty="0"/>
          </a:p>
        </p:txBody>
      </p:sp>
      <p:sp>
        <p:nvSpPr>
          <p:cNvPr id="3" name="Content Placeholder 2"/>
          <p:cNvSpPr>
            <a:spLocks noGrp="1"/>
          </p:cNvSpPr>
          <p:nvPr>
            <p:ph idx="1"/>
          </p:nvPr>
        </p:nvSpPr>
        <p:spPr/>
        <p:txBody>
          <a:bodyPr>
            <a:normAutofit/>
          </a:bodyPr>
          <a:lstStyle/>
          <a:p>
            <a:r>
              <a:rPr lang="en-US" dirty="0" smtClean="0"/>
              <a:t>We can use the agent algorithm we saw earlier to build an agent even when things change over time. As an example we imagine in our Wumpus world, two changes:</a:t>
            </a:r>
          </a:p>
          <a:p>
            <a:pPr lvl="1"/>
            <a:r>
              <a:rPr lang="en-US" dirty="0" smtClean="0"/>
              <a:t>The agent has an arrow that he can use exactly once.</a:t>
            </a:r>
          </a:p>
          <a:p>
            <a:pPr lvl="1"/>
            <a:r>
              <a:rPr lang="en-US" dirty="0" smtClean="0"/>
              <a:t>The arrow can be thrown in any one of four directions at any time. It results in the Wumpus being killed if it is in any cell in that direction.</a:t>
            </a:r>
          </a:p>
          <a:p>
            <a:r>
              <a:rPr lang="en-US" dirty="0" smtClean="0"/>
              <a:t>We’ll end up with a large KB. </a:t>
            </a:r>
            <a:r>
              <a:rPr lang="en-US" dirty="0"/>
              <a:t> </a:t>
            </a:r>
            <a:r>
              <a:rPr lang="en-US" dirty="0" smtClean="0"/>
              <a:t>Perhaps we can survive if we take non-temporal facts (we know that the breeze fact does not change with time); and all temporal facts including conclusions at time t, to be enough to conclude whatever we want at time t+1. </a:t>
            </a:r>
            <a:endParaRPr lang="en-US" dirty="0"/>
          </a:p>
        </p:txBody>
      </p:sp>
    </p:spTree>
    <p:extLst>
      <p:ext uri="{BB962C8B-B14F-4D97-AF65-F5344CB8AC3E}">
        <p14:creationId xmlns:p14="http://schemas.microsoft.com/office/powerpoint/2010/main" val="178585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Non-CNF SAT</a:t>
            </a:r>
            <a:endParaRPr lang="en-US" dirty="0"/>
          </a:p>
        </p:txBody>
      </p:sp>
      <p:sp>
        <p:nvSpPr>
          <p:cNvPr id="3" name="Content Placeholder 2"/>
          <p:cNvSpPr>
            <a:spLocks noGrp="1"/>
          </p:cNvSpPr>
          <p:nvPr>
            <p:ph idx="1"/>
          </p:nvPr>
        </p:nvSpPr>
        <p:spPr/>
        <p:txBody>
          <a:bodyPr/>
          <a:lstStyle/>
          <a:p>
            <a:r>
              <a:rPr lang="en-US" dirty="0" smtClean="0"/>
              <a:t>As we know that our clause set can explode in size when converting an arbitrary SAT to </a:t>
            </a:r>
            <a:r>
              <a:rPr lang="en-US" dirty="0" smtClean="0"/>
              <a:t>CNF</a:t>
            </a:r>
          </a:p>
          <a:p>
            <a:r>
              <a:rPr lang="en-US" dirty="0" smtClean="0"/>
              <a:t>Most SAT solvers work on CNF-SAT, however</a:t>
            </a:r>
            <a:endParaRPr lang="en-US" dirty="0" smtClean="0"/>
          </a:p>
          <a:p>
            <a:r>
              <a:rPr lang="en-US" dirty="0" smtClean="0"/>
              <a:t>Sometimes </a:t>
            </a:r>
            <a:r>
              <a:rPr lang="en-US" dirty="0" smtClean="0"/>
              <a:t>we </a:t>
            </a:r>
            <a:r>
              <a:rPr lang="en-US" dirty="0" smtClean="0"/>
              <a:t>may wish to </a:t>
            </a:r>
            <a:r>
              <a:rPr lang="en-US" dirty="0" smtClean="0"/>
              <a:t>solve </a:t>
            </a:r>
            <a:r>
              <a:rPr lang="en-US" dirty="0" smtClean="0"/>
              <a:t>SAT directly for Non-CNF sentences.</a:t>
            </a:r>
          </a:p>
          <a:p>
            <a:r>
              <a:rPr lang="en-US" dirty="0" smtClean="0"/>
              <a:t>This remains an area of active research</a:t>
            </a:r>
          </a:p>
          <a:p>
            <a:pPr lvl="1"/>
            <a:r>
              <a:rPr lang="en-US" dirty="0" smtClean="0"/>
              <a:t>One approach is to look at a form that is less constraining than CNF, for example Negative Normal form (</a:t>
            </a:r>
            <a:r>
              <a:rPr lang="en-US" i="1" dirty="0" smtClean="0"/>
              <a:t>NNF</a:t>
            </a:r>
            <a:r>
              <a:rPr lang="en-US" dirty="0" smtClean="0"/>
              <a:t>) this has the only restriction that negatives only appear as part of a literal.</a:t>
            </a:r>
          </a:p>
          <a:p>
            <a:r>
              <a:rPr lang="en-US" dirty="0" smtClean="0"/>
              <a:t>These often involve changes to DPLL based approaches</a:t>
            </a:r>
            <a:endParaRPr lang="en-US" dirty="0"/>
          </a:p>
        </p:txBody>
      </p:sp>
    </p:spTree>
    <p:extLst>
      <p:ext uri="{BB962C8B-B14F-4D97-AF65-F5344CB8AC3E}">
        <p14:creationId xmlns:p14="http://schemas.microsoft.com/office/powerpoint/2010/main" val="103995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Model-checking approach to CNF-SAT (DPLL)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Note that so far our methods were based on logical entailment. Now we look at two </a:t>
            </a:r>
            <a:r>
              <a:rPr lang="en-US" i="1" dirty="0" smtClean="0"/>
              <a:t>non logical-entailment </a:t>
            </a:r>
            <a:r>
              <a:rPr lang="en-US" dirty="0" smtClean="0"/>
              <a:t>based approaches.</a:t>
            </a:r>
          </a:p>
          <a:p>
            <a:r>
              <a:rPr lang="en-US" dirty="0" smtClean="0"/>
              <a:t>Model checking can be made efficient using some ideas (heuristics). These eliminate clauses or force assignments (reminiscent of constraint propagation)</a:t>
            </a:r>
          </a:p>
          <a:p>
            <a:pPr marL="914400" lvl="1" indent="-457200">
              <a:buFont typeface="+mj-lt"/>
              <a:buAutoNum type="alphaUcPeriod"/>
            </a:pPr>
            <a:r>
              <a:rPr lang="en-US" dirty="0" smtClean="0"/>
              <a:t>Early termination/ truncation of search – false clause assignment, short circuit for ‘true’ facts</a:t>
            </a:r>
          </a:p>
          <a:p>
            <a:pPr marL="914400" lvl="1" indent="-457200">
              <a:buFont typeface="+mj-lt"/>
              <a:buAutoNum type="alphaUcPeriod"/>
            </a:pPr>
            <a:r>
              <a:rPr lang="en-US" dirty="0" smtClean="0"/>
              <a:t>Pure symbols – these give freedom to choose the truth value without affecting others.</a:t>
            </a:r>
          </a:p>
          <a:p>
            <a:pPr marL="914400" lvl="1" indent="-457200">
              <a:buFont typeface="+mj-lt"/>
              <a:buAutoNum type="alphaUcPeriod"/>
            </a:pPr>
            <a:r>
              <a:rPr lang="en-US" dirty="0" smtClean="0"/>
              <a:t>Unit clauses (as in forward chaining)</a:t>
            </a:r>
          </a:p>
          <a:p>
            <a:r>
              <a:rPr lang="en-US" dirty="0" smtClean="0"/>
              <a:t>The idea is to recursively descend the search tree(degree 3), while doing the above.</a:t>
            </a:r>
          </a:p>
          <a:p>
            <a:endParaRPr lang="en-US" dirty="0"/>
          </a:p>
        </p:txBody>
      </p:sp>
    </p:spTree>
    <p:extLst>
      <p:ext uri="{BB962C8B-B14F-4D97-AF65-F5344CB8AC3E}">
        <p14:creationId xmlns:p14="http://schemas.microsoft.com/office/powerpoint/2010/main" val="1404778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DPLL - Early termination detection for SAT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main idea is to quickly detect, with just a partial assignment, whether a sentence is true or false.</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m:rPr>
                        <m:nor/>
                      </m:rPr>
                      <a:rPr lang="en-US" b="0" i="0" smtClean="0">
                        <a:latin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e>
                    </m:d>
                  </m:oMath>
                </a14:m>
                <a:r>
                  <a:rPr lang="en-US" dirty="0" smtClean="0"/>
                  <a:t> is true (since we know P has to be true) We don’t reevaluate the value of these clauses as we search for assignments to Q and R (and any other proposition).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4</m:t>
                        </m:r>
                      </m:sub>
                    </m:sSub>
                    <m:r>
                      <a:rPr lang="en-US" b="0" i="1" smtClean="0">
                        <a:latin typeface="Cambria Math" panose="02040503050406030204" pitchFamily="18" charset="0"/>
                      </a:rPr>
                      <m:t>  </m:t>
                    </m:r>
                  </m:oMath>
                </a14:m>
                <a:r>
                  <a:rPr lang="en-US" dirty="0" smtClean="0"/>
                  <a:t> is false the moment any one, say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1</m:t>
                        </m:r>
                      </m:sub>
                    </m:sSub>
                  </m:oMath>
                </a14:m>
                <a:r>
                  <a:rPr lang="en-US" dirty="0" smtClean="0"/>
                  <a:t>  is False. So there is no point trying to consider the value of the other variables in order to determine the truth of the sentence, we might as well look into worlds where this clause is true..</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707843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DPLL - Pure symbols heuristic for SAT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pure symbol is one which occurs in only one literal from in all clauses in the sentence – either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m:rPr>
                        <m:nor/>
                      </m:rPr>
                      <a:rPr lang="en-US" b="0" i="0" smtClean="0">
                        <a:latin typeface="Cambria Math" panose="02040503050406030204" pitchFamily="18" charset="0"/>
                      </a:rPr>
                      <m:t>or</m:t>
                    </m:r>
                    <m:r>
                      <m:rPr>
                        <m:nor/>
                      </m:rP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smtClean="0"/>
                  <a:t> but not both.</a:t>
                </a:r>
              </a:p>
              <a:p>
                <a:r>
                  <a:rPr lang="en-US" dirty="0" smtClean="0"/>
                  <a:t>Then we can choose the symbols value so that the literal is true.</a:t>
                </a:r>
              </a:p>
              <a:p>
                <a:pPr lvl="1"/>
                <a:r>
                  <a:rPr lang="en-US" dirty="0" smtClean="0"/>
                  <a:t>This will not change the satisfiability of the resulting sentence.</a:t>
                </a:r>
              </a:p>
              <a:p>
                <a:pPr lvl="1"/>
                <a:r>
                  <a:rPr lang="en-US" dirty="0" smtClean="0"/>
                  <a:t>In </a:t>
                </a:r>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smtClean="0"/>
                  <a:t>  c only occurs as a positive literal. This means S is satisfiable if and only if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m:t>
                        </m:r>
                      </m:e>
                      <m:sup>
                        <m:r>
                          <a:rPr lang="en-US" b="0" i="0" smtClean="0">
                            <a:latin typeface="Cambria Math" panose="02040503050406030204" pitchFamily="18" charset="0"/>
                          </a:rPr>
                          <m:t>′</m:t>
                        </m:r>
                      </m:sup>
                    </m:sSup>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  </m:t>
                    </m:r>
                  </m:oMath>
                </a14:m>
                <a:r>
                  <a:rPr lang="en-US" dirty="0" smtClean="0"/>
                  <a:t>is satisfiable (</a:t>
                </a:r>
                <a:r>
                  <a:rPr lang="en-US" b="1" dirty="0" smtClean="0"/>
                  <a:t>we chose to fix c=True</a:t>
                </a:r>
                <a:r>
                  <a:rPr lang="en-US" dirty="0" smtClean="0"/>
                  <a:t>). </a:t>
                </a:r>
              </a:p>
              <a:p>
                <a:pPr lvl="2"/>
                <a:r>
                  <a:rPr lang="en-US" dirty="0" smtClean="0"/>
                  <a:t>This is a valid strategy assuming c does not appear anywhere else.</a:t>
                </a:r>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3930428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DPLL - Unit clauses heuristic for SAT</a:t>
            </a:r>
            <a:endParaRPr lang="en-US" dirty="0"/>
          </a:p>
        </p:txBody>
      </p:sp>
      <p:sp>
        <p:nvSpPr>
          <p:cNvPr id="3" name="Content Placeholder 2"/>
          <p:cNvSpPr>
            <a:spLocks noGrp="1"/>
          </p:cNvSpPr>
          <p:nvPr>
            <p:ph idx="1"/>
          </p:nvPr>
        </p:nvSpPr>
        <p:spPr/>
        <p:txBody>
          <a:bodyPr/>
          <a:lstStyle/>
          <a:p>
            <a:r>
              <a:rPr lang="en-US" dirty="0" smtClean="0"/>
              <a:t>A clause that is just one literal is a special case. We must take the symbol to be the value which makes the  literal True.</a:t>
            </a:r>
          </a:p>
          <a:p>
            <a:r>
              <a:rPr lang="en-US" dirty="0" smtClean="0"/>
              <a:t>This is like constraint propagation. </a:t>
            </a:r>
            <a:endParaRPr lang="en-US" dirty="0"/>
          </a:p>
          <a:p>
            <a:r>
              <a:rPr lang="en-US" dirty="0" smtClean="0"/>
              <a:t>Or like resolution on Horn clauses in forward chaining.</a:t>
            </a:r>
          </a:p>
          <a:p>
            <a:endParaRPr lang="en-US" dirty="0" smtClean="0"/>
          </a:p>
        </p:txBody>
      </p:sp>
    </p:spTree>
    <p:extLst>
      <p:ext uri="{BB962C8B-B14F-4D97-AF65-F5344CB8AC3E}">
        <p14:creationId xmlns:p14="http://schemas.microsoft.com/office/powerpoint/2010/main" val="1843726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real life DPLL based model checkers</a:t>
            </a:r>
            <a:endParaRPr lang="en-US" dirty="0"/>
          </a:p>
        </p:txBody>
      </p:sp>
      <p:sp>
        <p:nvSpPr>
          <p:cNvPr id="3" name="Content Placeholder 2"/>
          <p:cNvSpPr>
            <a:spLocks noGrp="1"/>
          </p:cNvSpPr>
          <p:nvPr>
            <p:ph idx="1"/>
          </p:nvPr>
        </p:nvSpPr>
        <p:spPr/>
        <p:txBody>
          <a:bodyPr/>
          <a:lstStyle/>
          <a:p>
            <a:r>
              <a:rPr lang="en-US" dirty="0" smtClean="0"/>
              <a:t>These are enhanced with several of the techniques we learnt earlier for constraint propagation.</a:t>
            </a:r>
          </a:p>
          <a:p>
            <a:endParaRPr lang="en-US" dirty="0"/>
          </a:p>
        </p:txBody>
      </p:sp>
    </p:spTree>
    <p:extLst>
      <p:ext uri="{BB962C8B-B14F-4D97-AF65-F5344CB8AC3E}">
        <p14:creationId xmlns:p14="http://schemas.microsoft.com/office/powerpoint/2010/main" val="8486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The behavior of satisfiability of </a:t>
                </a:r>
                <a:r>
                  <a:rPr lang="en-US" i="1" dirty="0" smtClean="0">
                    <a:latin typeface="Cambria Math" panose="02040503050406030204" pitchFamily="18" charset="0"/>
                    <a:ea typeface="Cambria Math" panose="02040503050406030204" pitchFamily="18" charset="0"/>
                  </a:rPr>
                  <a:t>k-SAT</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smtClean="0"/>
                  <a:t>  or  </a:t>
                </a:r>
                <a14:m>
                  <m:oMath xmlns:m="http://schemas.openxmlformats.org/officeDocument/2006/math">
                    <m:r>
                      <a:rPr lang="en-US" b="0" i="1" smtClean="0">
                        <a:latin typeface="Cambria Math" panose="02040503050406030204" pitchFamily="18" charset="0"/>
                      </a:rPr>
                      <m:t>𝐶𝑁</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t="-14286" b="-21198"/>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smtClean="0"/>
              <a:t>The ratio </a:t>
            </a:r>
            <a:r>
              <a:rPr lang="en-US" i="1" dirty="0" smtClean="0">
                <a:latin typeface="Cambria" panose="02040503050406030204" pitchFamily="18" charset="0"/>
                <a:ea typeface="Cambria" panose="02040503050406030204" pitchFamily="18" charset="0"/>
              </a:rPr>
              <a:t>r=m/n</a:t>
            </a:r>
            <a:r>
              <a:rPr lang="en-US" dirty="0" smtClean="0"/>
              <a:t> seems to create a threshold. (</a:t>
            </a:r>
            <a:r>
              <a:rPr lang="en-US" i="1" dirty="0">
                <a:latin typeface="Cambria" panose="02040503050406030204" pitchFamily="18" charset="0"/>
                <a:ea typeface="Cambria" panose="02040503050406030204" pitchFamily="18" charset="0"/>
              </a:rPr>
              <a:t>m</a:t>
            </a:r>
            <a:r>
              <a:rPr lang="en-US" dirty="0" smtClean="0"/>
              <a:t> clauses, </a:t>
            </a:r>
            <a:r>
              <a:rPr lang="en-US" i="1" dirty="0">
                <a:latin typeface="Cambria" panose="02040503050406030204" pitchFamily="18" charset="0"/>
                <a:ea typeface="Cambria" panose="02040503050406030204" pitchFamily="18" charset="0"/>
              </a:rPr>
              <a:t>n</a:t>
            </a:r>
            <a:r>
              <a:rPr lang="en-US" dirty="0" smtClean="0"/>
              <a:t> </a:t>
            </a:r>
            <a:r>
              <a:rPr lang="en-US" dirty="0" err="1" smtClean="0"/>
              <a:t>vars</a:t>
            </a:r>
            <a:r>
              <a:rPr lang="en-US" dirty="0" smtClean="0"/>
              <a:t>)</a:t>
            </a:r>
          </a:p>
          <a:p>
            <a:r>
              <a:rPr lang="en-US" dirty="0" smtClean="0"/>
              <a:t>For small values (</a:t>
            </a:r>
            <a:r>
              <a:rPr lang="en-US" dirty="0" err="1" smtClean="0"/>
              <a:t>ie</a:t>
            </a:r>
            <a:r>
              <a:rPr lang="en-US" dirty="0" smtClean="0"/>
              <a:t> fewer clauses and more variables) a randomly generated formula is very likely satisfiable.</a:t>
            </a:r>
          </a:p>
          <a:p>
            <a:r>
              <a:rPr lang="en-US" dirty="0" smtClean="0"/>
              <a:t>For large values (</a:t>
            </a:r>
            <a:r>
              <a:rPr lang="en-US" dirty="0" err="1" smtClean="0"/>
              <a:t>ie</a:t>
            </a:r>
            <a:r>
              <a:rPr lang="en-US" dirty="0" smtClean="0"/>
              <a:t> more clauses) a randomly generated formula is not satisfiable.</a:t>
            </a:r>
          </a:p>
          <a:p>
            <a:r>
              <a:rPr lang="en-US" dirty="0" smtClean="0"/>
              <a:t>The change also seems to happen drastically (i.e., there is a marked threshold).</a:t>
            </a:r>
          </a:p>
          <a:p>
            <a:r>
              <a:rPr lang="en-US" dirty="0" smtClean="0"/>
              <a:t>This suggests also that a random assignment may possibly work well in real life.</a:t>
            </a:r>
            <a:endParaRPr lang="en-US" dirty="0"/>
          </a:p>
        </p:txBody>
      </p:sp>
    </p:spTree>
    <p:extLst>
      <p:ext uri="{BB962C8B-B14F-4D97-AF65-F5344CB8AC3E}">
        <p14:creationId xmlns:p14="http://schemas.microsoft.com/office/powerpoint/2010/main" val="2315831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rough graph of how satisfiability varies with </a:t>
            </a:r>
            <a:r>
              <a:rPr lang="en-US" i="1" dirty="0" smtClean="0">
                <a:latin typeface="Cambria Math" panose="02040503050406030204" pitchFamily="18" charset="0"/>
                <a:ea typeface="Cambria Math" panose="02040503050406030204" pitchFamily="18" charset="0"/>
              </a:rPr>
              <a:t>m/n</a:t>
            </a:r>
            <a:endParaRPr lang="en-US" i="1" dirty="0">
              <a:latin typeface="Cambria Math" panose="02040503050406030204" pitchFamily="18" charset="0"/>
              <a:ea typeface="Cambria Math" panose="02040503050406030204" pitchFamily="18" charset="0"/>
            </a:endParaRPr>
          </a:p>
        </p:txBody>
      </p:sp>
      <p:cxnSp>
        <p:nvCxnSpPr>
          <p:cNvPr id="4" name="Straight Connector 3"/>
          <p:cNvCxnSpPr/>
          <p:nvPr/>
        </p:nvCxnSpPr>
        <p:spPr>
          <a:xfrm>
            <a:off x="3207026" y="1802296"/>
            <a:ext cx="79513" cy="4333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796209" y="5685183"/>
            <a:ext cx="7050156" cy="1325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57461" y="6135757"/>
            <a:ext cx="816249" cy="369332"/>
          </a:xfrm>
          <a:prstGeom prst="rect">
            <a:avLst/>
          </a:prstGeom>
          <a:noFill/>
        </p:spPr>
        <p:txBody>
          <a:bodyPr wrap="none" rtlCol="0">
            <a:spAutoFit/>
          </a:bodyPr>
          <a:lstStyle/>
          <a:p>
            <a:r>
              <a:rPr lang="en-US" i="1" dirty="0">
                <a:latin typeface="Cambria" panose="02040503050406030204" pitchFamily="18" charset="0"/>
                <a:ea typeface="Cambria" panose="02040503050406030204" pitchFamily="18" charset="0"/>
              </a:rPr>
              <a:t>r=m/n</a:t>
            </a:r>
            <a:endParaRPr lang="en-US" dirty="0"/>
          </a:p>
        </p:txBody>
      </p:sp>
      <p:sp>
        <p:nvSpPr>
          <p:cNvPr id="8" name="TextBox 7"/>
          <p:cNvSpPr txBox="1"/>
          <p:nvPr/>
        </p:nvSpPr>
        <p:spPr>
          <a:xfrm rot="16200000">
            <a:off x="1696279" y="3684104"/>
            <a:ext cx="2605265" cy="369332"/>
          </a:xfrm>
          <a:prstGeom prst="rect">
            <a:avLst/>
          </a:prstGeom>
          <a:noFill/>
        </p:spPr>
        <p:txBody>
          <a:bodyPr wrap="none" rtlCol="0">
            <a:spAutoFit/>
          </a:bodyPr>
          <a:lstStyle/>
          <a:p>
            <a:r>
              <a:rPr lang="en-US" dirty="0" smtClean="0"/>
              <a:t>Probability of satisfiability</a:t>
            </a:r>
            <a:endParaRPr lang="en-US" dirty="0"/>
          </a:p>
        </p:txBody>
      </p:sp>
      <p:sp>
        <p:nvSpPr>
          <p:cNvPr id="9" name="TextBox 8"/>
          <p:cNvSpPr txBox="1"/>
          <p:nvPr/>
        </p:nvSpPr>
        <p:spPr>
          <a:xfrm>
            <a:off x="2848068" y="2052357"/>
            <a:ext cx="548548" cy="369332"/>
          </a:xfrm>
          <a:prstGeom prst="rect">
            <a:avLst/>
          </a:prstGeom>
          <a:noFill/>
        </p:spPr>
        <p:txBody>
          <a:bodyPr wrap="none" rtlCol="0">
            <a:spAutoFit/>
          </a:bodyPr>
          <a:lstStyle/>
          <a:p>
            <a:r>
              <a:rPr lang="en-US" dirty="0" smtClean="0"/>
              <a:t>1  --</a:t>
            </a:r>
            <a:endParaRPr lang="en-US" dirty="0"/>
          </a:p>
        </p:txBody>
      </p:sp>
      <p:cxnSp>
        <p:nvCxnSpPr>
          <p:cNvPr id="13" name="Straight Connector 12"/>
          <p:cNvCxnSpPr>
            <a:stCxn id="9" idx="3"/>
          </p:cNvCxnSpPr>
          <p:nvPr/>
        </p:nvCxnSpPr>
        <p:spPr>
          <a:xfrm>
            <a:off x="3396616" y="2237023"/>
            <a:ext cx="19572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53878" y="2237023"/>
            <a:ext cx="911707" cy="3262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65585" y="5499652"/>
            <a:ext cx="3435006" cy="185531"/>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422296" y="2421689"/>
            <a:ext cx="2532168" cy="1477328"/>
          </a:xfrm>
          <a:prstGeom prst="rect">
            <a:avLst/>
          </a:prstGeom>
          <a:noFill/>
        </p:spPr>
        <p:txBody>
          <a:bodyPr wrap="none" rtlCol="0">
            <a:spAutoFit/>
          </a:bodyPr>
          <a:lstStyle/>
          <a:p>
            <a:r>
              <a:rPr lang="en-US" dirty="0" smtClean="0"/>
              <a:t>Exact graph depends on  </a:t>
            </a:r>
            <a:br>
              <a:rPr lang="en-US" dirty="0" smtClean="0"/>
            </a:br>
            <a:r>
              <a:rPr lang="en-US" dirty="0" smtClean="0"/>
              <a:t> </a:t>
            </a:r>
            <a:r>
              <a:rPr lang="en-US" dirty="0" smtClean="0">
                <a:latin typeface="Cambria Math" panose="02040503050406030204" pitchFamily="18" charset="0"/>
                <a:ea typeface="Cambria Math" panose="02040503050406030204" pitchFamily="18" charset="0"/>
              </a:rPr>
              <a:t>k, m and n</a:t>
            </a:r>
          </a:p>
          <a:p>
            <a:endParaRPr lang="en-US" dirty="0">
              <a:latin typeface="Cambria Math" panose="02040503050406030204" pitchFamily="18" charset="0"/>
              <a:ea typeface="Cambria Math" panose="02040503050406030204" pitchFamily="18" charset="0"/>
            </a:endParaRPr>
          </a:p>
          <a:p>
            <a:r>
              <a:rPr lang="en-US" i="1" dirty="0" smtClean="0">
                <a:ea typeface="Cambria Math" panose="02040503050406030204" pitchFamily="18" charset="0"/>
              </a:rPr>
              <a:t>That a distinct threshold </a:t>
            </a:r>
          </a:p>
          <a:p>
            <a:r>
              <a:rPr lang="en-US" i="1" dirty="0">
                <a:ea typeface="Cambria Math" panose="02040503050406030204" pitchFamily="18" charset="0"/>
              </a:rPr>
              <a:t>e</a:t>
            </a:r>
            <a:r>
              <a:rPr lang="en-US" i="1" dirty="0" smtClean="0">
                <a:ea typeface="Cambria Math" panose="02040503050406030204" pitchFamily="18" charset="0"/>
              </a:rPr>
              <a:t>xists is interesting</a:t>
            </a:r>
            <a:endParaRPr lang="en-US" i="1" dirty="0">
              <a:ea typeface="Cambria Math" panose="02040503050406030204" pitchFamily="18" charset="0"/>
            </a:endParaRPr>
          </a:p>
        </p:txBody>
      </p:sp>
    </p:spTree>
    <p:extLst>
      <p:ext uri="{BB962C8B-B14F-4D97-AF65-F5344CB8AC3E}">
        <p14:creationId xmlns:p14="http://schemas.microsoft.com/office/powerpoint/2010/main" val="3404595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local search algorithm for SAT (</a:t>
            </a:r>
            <a:r>
              <a:rPr lang="en-US" cap="small" dirty="0" err="1" smtClean="0"/>
              <a:t>Walksat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Start with a random assignment of truth values to all variables.</a:t>
            </a:r>
          </a:p>
          <a:p>
            <a:pPr marL="0" indent="0">
              <a:buNone/>
            </a:pPr>
            <a:r>
              <a:rPr lang="en-US" dirty="0" smtClean="0">
                <a:solidFill>
                  <a:schemeClr val="accent5"/>
                </a:solidFill>
              </a:rPr>
              <a:t>for(</a:t>
            </a:r>
            <a:r>
              <a:rPr lang="en-US" dirty="0" err="1" smtClean="0">
                <a:solidFill>
                  <a:schemeClr val="accent5"/>
                </a:solidFill>
              </a:rPr>
              <a:t>i</a:t>
            </a:r>
            <a:r>
              <a:rPr lang="en-US" dirty="0" smtClean="0">
                <a:solidFill>
                  <a:schemeClr val="accent5"/>
                </a:solidFill>
              </a:rPr>
              <a:t>=0;i&lt;</a:t>
            </a:r>
            <a:r>
              <a:rPr lang="en-US" b="1" i="1" dirty="0" err="1" smtClean="0">
                <a:solidFill>
                  <a:schemeClr val="accent4">
                    <a:lumMod val="75000"/>
                  </a:schemeClr>
                </a:solidFill>
                <a:latin typeface="Times New Roman" panose="02020603050405020304" pitchFamily="18" charset="0"/>
                <a:cs typeface="Times New Roman" panose="02020603050405020304" pitchFamily="18" charset="0"/>
              </a:rPr>
              <a:t>TimeLimit</a:t>
            </a:r>
            <a:r>
              <a:rPr lang="en-US" dirty="0" err="1" smtClean="0">
                <a:solidFill>
                  <a:schemeClr val="accent5"/>
                </a:solidFill>
              </a:rPr>
              <a:t>;i</a:t>
            </a:r>
            <a:r>
              <a:rPr lang="en-US" dirty="0" smtClean="0">
                <a:solidFill>
                  <a:schemeClr val="accent5"/>
                </a:solidFill>
              </a:rPr>
              <a:t>++) {</a:t>
            </a:r>
          </a:p>
          <a:p>
            <a:pPr marL="0" indent="0">
              <a:buNone/>
            </a:pPr>
            <a:r>
              <a:rPr lang="en-US" dirty="0" smtClean="0">
                <a:solidFill>
                  <a:schemeClr val="accent5"/>
                </a:solidFill>
              </a:rPr>
              <a:t>    if ( model satisfies all clauses ) </a:t>
            </a:r>
            <a:r>
              <a:rPr lang="en-US" b="1" dirty="0" smtClean="0">
                <a:solidFill>
                  <a:schemeClr val="accent6"/>
                </a:solidFill>
              </a:rPr>
              <a:t>return the model</a:t>
            </a:r>
            <a:r>
              <a:rPr lang="en-US" dirty="0" smtClean="0">
                <a:solidFill>
                  <a:schemeClr val="accent5"/>
                </a:solidFill>
              </a:rPr>
              <a:t/>
            </a:r>
            <a:br>
              <a:rPr lang="en-US" dirty="0" smtClean="0">
                <a:solidFill>
                  <a:schemeClr val="accent5"/>
                </a:solidFill>
              </a:rPr>
            </a:br>
            <a:r>
              <a:rPr lang="en-US" dirty="0" smtClean="0">
                <a:solidFill>
                  <a:schemeClr val="accent5"/>
                </a:solidFill>
              </a:rPr>
              <a:t>    else</a:t>
            </a:r>
            <a:br>
              <a:rPr lang="en-US" dirty="0" smtClean="0">
                <a:solidFill>
                  <a:schemeClr val="accent5"/>
                </a:solidFill>
              </a:rPr>
            </a:br>
            <a:r>
              <a:rPr lang="en-US" dirty="0" smtClean="0">
                <a:solidFill>
                  <a:schemeClr val="accent5"/>
                </a:solidFill>
              </a:rPr>
              <a:t>          Choose a </a:t>
            </a:r>
            <a:r>
              <a:rPr lang="en-US" u="sng" dirty="0" smtClean="0">
                <a:solidFill>
                  <a:schemeClr val="accent5"/>
                </a:solidFill>
              </a:rPr>
              <a:t>random false clause  </a:t>
            </a:r>
            <a:r>
              <a:rPr lang="en-US" i="1" dirty="0" smtClean="0">
                <a:solidFill>
                  <a:schemeClr val="accent5"/>
                </a:solidFill>
                <a:latin typeface="Times New Roman" panose="02020603050405020304" pitchFamily="18" charset="0"/>
                <a:cs typeface="Times New Roman" panose="02020603050405020304" pitchFamily="18" charset="0"/>
              </a:rPr>
              <a:t>F</a:t>
            </a:r>
            <a:r>
              <a:rPr lang="en-US" dirty="0" smtClean="0">
                <a:solidFill>
                  <a:schemeClr val="accent5"/>
                </a:solidFill>
              </a:rPr>
              <a:t>  and do one of: </a:t>
            </a:r>
            <a:br>
              <a:rPr lang="en-US" dirty="0" smtClean="0">
                <a:solidFill>
                  <a:schemeClr val="accent5"/>
                </a:solidFill>
              </a:rPr>
            </a:br>
            <a:r>
              <a:rPr lang="en-US" dirty="0" smtClean="0">
                <a:solidFill>
                  <a:schemeClr val="accent5"/>
                </a:solidFill>
              </a:rPr>
              <a:t>          1. Randomly </a:t>
            </a:r>
            <a:r>
              <a:rPr lang="en-US" u="sng" dirty="0" smtClean="0">
                <a:solidFill>
                  <a:schemeClr val="accent5"/>
                </a:solidFill>
              </a:rPr>
              <a:t>choose a variable</a:t>
            </a:r>
            <a:r>
              <a:rPr lang="en-US" dirty="0" smtClean="0">
                <a:solidFill>
                  <a:schemeClr val="accent5"/>
                </a:solidFill>
              </a:rPr>
              <a:t> in </a:t>
            </a:r>
            <a:r>
              <a:rPr lang="en-US" i="1" dirty="0" smtClean="0">
                <a:solidFill>
                  <a:schemeClr val="accent5"/>
                </a:solidFill>
                <a:latin typeface="Times New Roman" panose="02020603050405020304" pitchFamily="18" charset="0"/>
                <a:cs typeface="Times New Roman" panose="02020603050405020304" pitchFamily="18" charset="0"/>
              </a:rPr>
              <a:t>F</a:t>
            </a:r>
            <a:r>
              <a:rPr lang="en-US" dirty="0" smtClean="0">
                <a:solidFill>
                  <a:schemeClr val="accent5"/>
                </a:solidFill>
              </a:rPr>
              <a:t> and </a:t>
            </a:r>
            <a:r>
              <a:rPr lang="en-US" u="sng" dirty="0" smtClean="0">
                <a:solidFill>
                  <a:schemeClr val="accent5"/>
                </a:solidFill>
              </a:rPr>
              <a:t>flip-it</a:t>
            </a:r>
            <a:r>
              <a:rPr lang="en-US" dirty="0" smtClean="0">
                <a:solidFill>
                  <a:schemeClr val="accent5"/>
                </a:solidFill>
              </a:rPr>
              <a:t>        </a:t>
            </a:r>
            <a:r>
              <a:rPr lang="en-US" b="1" dirty="0" smtClean="0">
                <a:solidFill>
                  <a:schemeClr val="accent5"/>
                </a:solidFill>
              </a:rPr>
              <a:t>OR</a:t>
            </a:r>
            <a:r>
              <a:rPr lang="en-US" dirty="0" smtClean="0">
                <a:solidFill>
                  <a:schemeClr val="accent5"/>
                </a:solidFill>
              </a:rPr>
              <a:t/>
            </a:r>
            <a:br>
              <a:rPr lang="en-US" dirty="0" smtClean="0">
                <a:solidFill>
                  <a:schemeClr val="accent5"/>
                </a:solidFill>
              </a:rPr>
            </a:br>
            <a:r>
              <a:rPr lang="en-US" dirty="0" smtClean="0">
                <a:solidFill>
                  <a:schemeClr val="accent5"/>
                </a:solidFill>
              </a:rPr>
              <a:t>          2. </a:t>
            </a:r>
            <a:r>
              <a:rPr lang="en-US" u="sng" dirty="0" smtClean="0">
                <a:solidFill>
                  <a:schemeClr val="accent5"/>
                </a:solidFill>
              </a:rPr>
              <a:t>Choose a variable in </a:t>
            </a:r>
            <a:r>
              <a:rPr lang="en-US" i="1" dirty="0" smtClean="0">
                <a:solidFill>
                  <a:schemeClr val="accent5"/>
                </a:solidFill>
                <a:latin typeface="Times New Roman" panose="02020603050405020304" pitchFamily="18" charset="0"/>
                <a:cs typeface="Times New Roman" panose="02020603050405020304" pitchFamily="18" charset="0"/>
              </a:rPr>
              <a:t>F</a:t>
            </a:r>
            <a:r>
              <a:rPr lang="en-US" dirty="0" smtClean="0">
                <a:solidFill>
                  <a:schemeClr val="accent5"/>
                </a:solidFill>
              </a:rPr>
              <a:t>  so that flipping it minimizes number </a:t>
            </a:r>
            <a:br>
              <a:rPr lang="en-US" dirty="0" smtClean="0">
                <a:solidFill>
                  <a:schemeClr val="accent5"/>
                </a:solidFill>
              </a:rPr>
            </a:br>
            <a:r>
              <a:rPr lang="en-US" dirty="0" smtClean="0">
                <a:solidFill>
                  <a:schemeClr val="accent5"/>
                </a:solidFill>
              </a:rPr>
              <a:t>                   of false clauses, then </a:t>
            </a:r>
            <a:r>
              <a:rPr lang="en-US" u="sng" dirty="0" smtClean="0">
                <a:solidFill>
                  <a:schemeClr val="accent5"/>
                </a:solidFill>
              </a:rPr>
              <a:t>flip it</a:t>
            </a:r>
            <a:r>
              <a:rPr lang="en-US" dirty="0" smtClean="0">
                <a:solidFill>
                  <a:schemeClr val="accent5"/>
                </a:solidFill>
              </a:rPr>
              <a:t>.</a:t>
            </a:r>
          </a:p>
          <a:p>
            <a:pPr marL="0" indent="0">
              <a:buNone/>
            </a:pPr>
            <a:r>
              <a:rPr lang="en-US" dirty="0" smtClean="0">
                <a:solidFill>
                  <a:schemeClr val="accent5"/>
                </a:solidFill>
              </a:rPr>
              <a:t>}</a:t>
            </a:r>
          </a:p>
          <a:p>
            <a:pPr marL="0" indent="0">
              <a:buNone/>
            </a:pPr>
            <a:r>
              <a:rPr lang="en-US" b="1" dirty="0">
                <a:solidFill>
                  <a:srgbClr val="FF0000"/>
                </a:solidFill>
              </a:rPr>
              <a:t>r</a:t>
            </a:r>
            <a:r>
              <a:rPr lang="en-US" b="1" dirty="0" smtClean="0">
                <a:solidFill>
                  <a:srgbClr val="FF0000"/>
                </a:solidFill>
              </a:rPr>
              <a:t>eturn {}</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3652277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7356</TotalTime>
  <Words>852</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vt:lpstr>
      <vt:lpstr>Cambria Math</vt:lpstr>
      <vt:lpstr>Times New Roman</vt:lpstr>
      <vt:lpstr>Office Theme</vt:lpstr>
      <vt:lpstr>More about SAT Solvers and Knowledge based agent construction</vt:lpstr>
      <vt:lpstr>A Model-checking approach to CNF-SAT (DPLL)</vt:lpstr>
      <vt:lpstr>DPLL - Early termination detection for SAT</vt:lpstr>
      <vt:lpstr>DPLL - Pure symbols heuristic for SAT</vt:lpstr>
      <vt:lpstr>DPLL - Unit clauses heuristic for SAT</vt:lpstr>
      <vt:lpstr>In real life DPLL based model checkers</vt:lpstr>
      <vt:lpstr>The behavior of satisfiability of k-SAT(m,n)  or  CNF_k (m,n)</vt:lpstr>
      <vt:lpstr>A rough graph of how satisfiability varies with m/n</vt:lpstr>
      <vt:lpstr>A local search algorithm for SAT (Walksat)</vt:lpstr>
      <vt:lpstr>Back to creating our KB based agent (Wumpus world)</vt:lpstr>
      <vt:lpstr>Back to constructing an agent for Wumpus world – An agent algorithm</vt:lpstr>
      <vt:lpstr>Assumptions</vt:lpstr>
      <vt:lpstr>Using SatPlan to plan (offline)</vt:lpstr>
      <vt:lpstr>Working with SatPlan</vt:lpstr>
      <vt:lpstr>The SatPlan (offline) algorithm</vt:lpstr>
      <vt:lpstr>Two things</vt:lpstr>
      <vt:lpstr>Non-CNF SAT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based agents – Using logic and inference</dc:title>
  <dc:creator>Badrinath R</dc:creator>
  <cp:lastModifiedBy>Badrinath R</cp:lastModifiedBy>
  <cp:revision>96</cp:revision>
  <dcterms:created xsi:type="dcterms:W3CDTF">2023-02-16T05:47:18Z</dcterms:created>
  <dcterms:modified xsi:type="dcterms:W3CDTF">2023-03-06T13:28:23Z</dcterms:modified>
</cp:coreProperties>
</file>